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70" r:id="rId2"/>
  </p:sldMasterIdLst>
  <p:sldIdLst>
    <p:sldId id="256" r:id="rId3"/>
    <p:sldId id="257" r:id="rId4"/>
    <p:sldId id="261" r:id="rId5"/>
    <p:sldId id="262" r:id="rId6"/>
    <p:sldId id="258" r:id="rId7"/>
    <p:sldId id="259" r:id="rId8"/>
    <p:sldId id="263" r:id="rId9"/>
    <p:sldId id="260" r:id="rId10"/>
    <p:sldId id="266" r:id="rId11"/>
    <p:sldId id="264" r:id="rId12"/>
    <p:sldId id="267"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000066"/>
    <a:srgbClr val="6666FF"/>
    <a:srgbClr val="333399"/>
    <a:srgbClr val="00FF00"/>
    <a:srgbClr val="FFFF00"/>
    <a:srgbClr val="996600"/>
    <a:srgbClr val="CC9900"/>
    <a:srgbClr val="996633"/>
    <a:srgbClr val="CC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ru-RU" sz="2400">
                <a:latin typeface="Times New Roman"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ru-RU" sz="2400">
                  <a:latin typeface="Times New Roman"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ru-RU" sz="2400">
                  <a:latin typeface="Times New Roman"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ru-RU" sz="2400">
                  <a:latin typeface="Times New Roman"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grpSp>
      <p:sp>
        <p:nvSpPr>
          <p:cNvPr id="96267" name="Rectangle 11"/>
          <p:cNvSpPr>
            <a:spLocks noGrp="1" noChangeArrowheads="1"/>
          </p:cNvSpPr>
          <p:nvPr>
            <p:ph type="ctrTitle"/>
          </p:nvPr>
        </p:nvSpPr>
        <p:spPr>
          <a:xfrm>
            <a:off x="2057400" y="1143000"/>
            <a:ext cx="6629400" cy="2209800"/>
          </a:xfrm>
        </p:spPr>
        <p:txBody>
          <a:bodyPr/>
          <a:lstStyle>
            <a:lvl1pPr>
              <a:defRPr sz="4800"/>
            </a:lvl1pPr>
          </a:lstStyle>
          <a:p>
            <a:pPr lvl="0"/>
            <a:r>
              <a:rPr lang="ru-RU" noProof="0" smtClean="0"/>
              <a:t>Образец заголовка</a:t>
            </a:r>
          </a:p>
        </p:txBody>
      </p:sp>
      <p:sp>
        <p:nvSpPr>
          <p:cNvPr id="9626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ru-RU" noProof="0" smtClean="0"/>
              <a:t>Образец подзаголовка</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ru-RU"/>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ru-RU"/>
          </a:p>
        </p:txBody>
      </p:sp>
      <p:sp>
        <p:nvSpPr>
          <p:cNvPr id="15" name="Rectangle 15"/>
          <p:cNvSpPr>
            <a:spLocks noGrp="1" noChangeArrowheads="1"/>
          </p:cNvSpPr>
          <p:nvPr>
            <p:ph type="sldNum" sz="quarter" idx="12"/>
          </p:nvPr>
        </p:nvSpPr>
        <p:spPr/>
        <p:txBody>
          <a:bodyPr/>
          <a:lstStyle>
            <a:lvl1pPr>
              <a:defRPr/>
            </a:lvl1pPr>
          </a:lstStyle>
          <a:p>
            <a:pPr>
              <a:defRPr/>
            </a:pPr>
            <a:fld id="{F74E3668-B38B-4959-8956-2F00599754D4}" type="slidenum">
              <a:rPr lang="ru-RU"/>
              <a:pPr>
                <a:defRPr/>
              </a:pPr>
              <a:t>‹#›</a:t>
            </a:fld>
            <a:endParaRPr lang="ru-RU"/>
          </a:p>
        </p:txBody>
      </p:sp>
    </p:spTree>
    <p:extLst>
      <p:ext uri="{BB962C8B-B14F-4D97-AF65-F5344CB8AC3E}">
        <p14:creationId xmlns:p14="http://schemas.microsoft.com/office/powerpoint/2010/main" xmlns="" val="392940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9090336B-5B07-4790-B02F-1945E58573C0}" type="slidenum">
              <a:rPr lang="ru-RU"/>
              <a:pPr>
                <a:defRPr/>
              </a:pPr>
              <a:t>‹#›</a:t>
            </a:fld>
            <a:endParaRPr lang="ru-RU"/>
          </a:p>
        </p:txBody>
      </p:sp>
    </p:spTree>
    <p:extLst>
      <p:ext uri="{BB962C8B-B14F-4D97-AF65-F5344CB8AC3E}">
        <p14:creationId xmlns:p14="http://schemas.microsoft.com/office/powerpoint/2010/main" xmlns="" val="5711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3700" y="277813"/>
            <a:ext cx="19431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277813"/>
            <a:ext cx="56769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67814273-D303-4D54-B455-2E453BA05A97}" type="slidenum">
              <a:rPr lang="ru-RU"/>
              <a:pPr>
                <a:defRPr/>
              </a:pPr>
              <a:t>‹#›</a:t>
            </a:fld>
            <a:endParaRPr lang="ru-RU"/>
          </a:p>
        </p:txBody>
      </p:sp>
    </p:spTree>
    <p:extLst>
      <p:ext uri="{BB962C8B-B14F-4D97-AF65-F5344CB8AC3E}">
        <p14:creationId xmlns:p14="http://schemas.microsoft.com/office/powerpoint/2010/main" xmlns="" val="403441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solidFill>
                  <a:srgbClr val="575F6D"/>
                </a:solidFill>
              </a:rPr>
              <a:pPr/>
              <a:t>15.05.2012</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269629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solidFill>
                  <a:srgbClr val="575F6D"/>
                </a:solidFill>
              </a:rPr>
              <a:pPr/>
              <a:t>15.05.2012</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xmlns="" val="3129493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solidFill>
                  <a:srgbClr val="FFF39D"/>
                </a:solidFill>
              </a:rPr>
              <a:pPr/>
              <a:t>15.05.2012</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01102973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575F6D"/>
                </a:solidFill>
              </a:rPr>
              <a:pPr/>
              <a:t>15.05.2012</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xmlns="" val="3335874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srgbClr val="575F6D"/>
                </a:solidFill>
              </a:rPr>
              <a:pPr/>
              <a:t>15.05.2012</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xmlns="" val="2311850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solidFill>
                  <a:srgbClr val="575F6D"/>
                </a:solidFill>
              </a:rPr>
              <a:pPr/>
              <a:t>15.05.2012</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xmlns="" val="1472614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srgbClr val="575F6D"/>
                </a:solidFill>
              </a:rPr>
              <a:pPr/>
              <a:t>15.05.2012</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330393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solidFill>
                  <a:srgbClr val="575F6D"/>
                </a:solidFill>
              </a:rPr>
              <a:pPr/>
              <a:t>15.05.2012</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xmlns="" val="62544412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E67BD9DC-5ED6-44E0-844E-C90F2BE7BBEE}" type="slidenum">
              <a:rPr lang="ru-RU"/>
              <a:pPr>
                <a:defRPr/>
              </a:pPr>
              <a:t>‹#›</a:t>
            </a:fld>
            <a:endParaRPr lang="ru-RU"/>
          </a:p>
        </p:txBody>
      </p:sp>
    </p:spTree>
    <p:extLst>
      <p:ext uri="{BB962C8B-B14F-4D97-AF65-F5344CB8AC3E}">
        <p14:creationId xmlns:p14="http://schemas.microsoft.com/office/powerpoint/2010/main" xmlns="" val="146888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7" name="Дата 16"/>
          <p:cNvSpPr>
            <a:spLocks noGrp="1"/>
          </p:cNvSpPr>
          <p:nvPr>
            <p:ph type="dt" sz="half" idx="10"/>
          </p:nvPr>
        </p:nvSpPr>
        <p:spPr/>
        <p:txBody>
          <a:bodyPr rtlCol="0"/>
          <a:lstStyle/>
          <a:p>
            <a:fld id="{5B106E36-FD25-4E2D-B0AA-010F637433A0}" type="datetimeFigureOut">
              <a:rPr lang="ru-RU" smtClean="0">
                <a:solidFill>
                  <a:srgbClr val="575F6D"/>
                </a:solidFill>
              </a:rPr>
              <a:pPr/>
              <a:t>15.05.2012</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xmlns="" val="355005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575F6D"/>
                </a:solidFill>
              </a:rPr>
              <a:pPr/>
              <a:t>15.05.2012</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175697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575F6D"/>
                </a:solidFill>
              </a:rPr>
              <a:pPr/>
              <a:t>15.05.2012</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71684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A4D0E2DB-EEE9-45AB-95BC-9317A148D6CE}" type="slidenum">
              <a:rPr lang="ru-RU"/>
              <a:pPr>
                <a:defRPr/>
              </a:pPr>
              <a:t>‹#›</a:t>
            </a:fld>
            <a:endParaRPr lang="ru-RU"/>
          </a:p>
        </p:txBody>
      </p:sp>
    </p:spTree>
    <p:extLst>
      <p:ext uri="{BB962C8B-B14F-4D97-AF65-F5344CB8AC3E}">
        <p14:creationId xmlns:p14="http://schemas.microsoft.com/office/powerpoint/2010/main" xmlns="" val="25091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EAA05408-9F24-41D3-83D5-D790792CE12B}" type="slidenum">
              <a:rPr lang="ru-RU"/>
              <a:pPr>
                <a:defRPr/>
              </a:pPr>
              <a:t>‹#›</a:t>
            </a:fld>
            <a:endParaRPr lang="ru-RU"/>
          </a:p>
        </p:txBody>
      </p:sp>
    </p:spTree>
    <p:extLst>
      <p:ext uri="{BB962C8B-B14F-4D97-AF65-F5344CB8AC3E}">
        <p14:creationId xmlns:p14="http://schemas.microsoft.com/office/powerpoint/2010/main" xmlns="" val="249063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9"/>
          <p:cNvSpPr>
            <a:spLocks noGrp="1" noChangeArrowheads="1"/>
          </p:cNvSpPr>
          <p:nvPr>
            <p:ph type="dt" sz="half" idx="10"/>
          </p:nvPr>
        </p:nvSpPr>
        <p:spPr>
          <a:ln/>
        </p:spPr>
        <p:txBody>
          <a:bodyPr/>
          <a:lstStyle>
            <a:lvl1pPr>
              <a:defRPr/>
            </a:lvl1pPr>
          </a:lstStyle>
          <a:p>
            <a:pPr>
              <a:defRPr/>
            </a:pPr>
            <a:endParaRPr lang="ru-RU"/>
          </a:p>
        </p:txBody>
      </p:sp>
      <p:sp>
        <p:nvSpPr>
          <p:cNvPr id="8" name="Rectangle 10"/>
          <p:cNvSpPr>
            <a:spLocks noGrp="1" noChangeArrowheads="1"/>
          </p:cNvSpPr>
          <p:nvPr>
            <p:ph type="ftr" sz="quarter" idx="11"/>
          </p:nvPr>
        </p:nvSpPr>
        <p:spPr>
          <a:ln/>
        </p:spPr>
        <p:txBody>
          <a:bodyPr/>
          <a:lstStyle>
            <a:lvl1pPr>
              <a:defRPr/>
            </a:lvl1pPr>
          </a:lstStyle>
          <a:p>
            <a:pPr>
              <a:defRPr/>
            </a:pPr>
            <a:endParaRPr lang="ru-RU"/>
          </a:p>
        </p:txBody>
      </p:sp>
      <p:sp>
        <p:nvSpPr>
          <p:cNvPr id="9" name="Rectangle 11"/>
          <p:cNvSpPr>
            <a:spLocks noGrp="1" noChangeArrowheads="1"/>
          </p:cNvSpPr>
          <p:nvPr>
            <p:ph type="sldNum" sz="quarter" idx="12"/>
          </p:nvPr>
        </p:nvSpPr>
        <p:spPr>
          <a:ln/>
        </p:spPr>
        <p:txBody>
          <a:bodyPr/>
          <a:lstStyle>
            <a:lvl1pPr>
              <a:defRPr/>
            </a:lvl1pPr>
          </a:lstStyle>
          <a:p>
            <a:pPr>
              <a:defRPr/>
            </a:pPr>
            <a:fld id="{564EDFB9-0032-4FFE-B261-9F6FDFBC86E0}" type="slidenum">
              <a:rPr lang="ru-RU"/>
              <a:pPr>
                <a:defRPr/>
              </a:pPr>
              <a:t>‹#›</a:t>
            </a:fld>
            <a:endParaRPr lang="ru-RU"/>
          </a:p>
        </p:txBody>
      </p:sp>
    </p:spTree>
    <p:extLst>
      <p:ext uri="{BB962C8B-B14F-4D97-AF65-F5344CB8AC3E}">
        <p14:creationId xmlns:p14="http://schemas.microsoft.com/office/powerpoint/2010/main" xmlns="" val="42490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9"/>
          <p:cNvSpPr>
            <a:spLocks noGrp="1" noChangeArrowheads="1"/>
          </p:cNvSpPr>
          <p:nvPr>
            <p:ph type="dt" sz="half" idx="10"/>
          </p:nvPr>
        </p:nvSpPr>
        <p:spPr>
          <a:ln/>
        </p:spPr>
        <p:txBody>
          <a:bodyPr/>
          <a:lstStyle>
            <a:lvl1pPr>
              <a:defRPr/>
            </a:lvl1pPr>
          </a:lstStyle>
          <a:p>
            <a:pPr>
              <a:defRPr/>
            </a:pPr>
            <a:endParaRPr lang="ru-RU"/>
          </a:p>
        </p:txBody>
      </p:sp>
      <p:sp>
        <p:nvSpPr>
          <p:cNvPr id="4" name="Rectangle 10"/>
          <p:cNvSpPr>
            <a:spLocks noGrp="1" noChangeArrowheads="1"/>
          </p:cNvSpPr>
          <p:nvPr>
            <p:ph type="ftr" sz="quarter" idx="11"/>
          </p:nvPr>
        </p:nvSpPr>
        <p:spPr>
          <a:ln/>
        </p:spPr>
        <p:txBody>
          <a:bodyPr/>
          <a:lstStyle>
            <a:lvl1pPr>
              <a:defRPr/>
            </a:lvl1pPr>
          </a:lstStyle>
          <a:p>
            <a:pPr>
              <a:defRPr/>
            </a:pPr>
            <a:endParaRPr lang="ru-RU"/>
          </a:p>
        </p:txBody>
      </p:sp>
      <p:sp>
        <p:nvSpPr>
          <p:cNvPr id="5" name="Rectangle 11"/>
          <p:cNvSpPr>
            <a:spLocks noGrp="1" noChangeArrowheads="1"/>
          </p:cNvSpPr>
          <p:nvPr>
            <p:ph type="sldNum" sz="quarter" idx="12"/>
          </p:nvPr>
        </p:nvSpPr>
        <p:spPr>
          <a:ln/>
        </p:spPr>
        <p:txBody>
          <a:bodyPr/>
          <a:lstStyle>
            <a:lvl1pPr>
              <a:defRPr/>
            </a:lvl1pPr>
          </a:lstStyle>
          <a:p>
            <a:pPr>
              <a:defRPr/>
            </a:pPr>
            <a:fld id="{57DC9BD4-D6AC-4A83-8BD6-CE7A3E4A3F8D}" type="slidenum">
              <a:rPr lang="ru-RU"/>
              <a:pPr>
                <a:defRPr/>
              </a:pPr>
              <a:t>‹#›</a:t>
            </a:fld>
            <a:endParaRPr lang="ru-RU"/>
          </a:p>
        </p:txBody>
      </p:sp>
    </p:spTree>
    <p:extLst>
      <p:ext uri="{BB962C8B-B14F-4D97-AF65-F5344CB8AC3E}">
        <p14:creationId xmlns:p14="http://schemas.microsoft.com/office/powerpoint/2010/main" xmlns="" val="370016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ru-RU"/>
          </a:p>
        </p:txBody>
      </p:sp>
      <p:sp>
        <p:nvSpPr>
          <p:cNvPr id="3" name="Rectangle 10"/>
          <p:cNvSpPr>
            <a:spLocks noGrp="1" noChangeArrowheads="1"/>
          </p:cNvSpPr>
          <p:nvPr>
            <p:ph type="ftr" sz="quarter" idx="11"/>
          </p:nvPr>
        </p:nvSpPr>
        <p:spPr>
          <a:ln/>
        </p:spPr>
        <p:txBody>
          <a:bodyPr/>
          <a:lstStyle>
            <a:lvl1pPr>
              <a:defRPr/>
            </a:lvl1pPr>
          </a:lstStyle>
          <a:p>
            <a:pPr>
              <a:defRPr/>
            </a:pPr>
            <a:endParaRPr lang="ru-RU"/>
          </a:p>
        </p:txBody>
      </p:sp>
      <p:sp>
        <p:nvSpPr>
          <p:cNvPr id="4" name="Rectangle 11"/>
          <p:cNvSpPr>
            <a:spLocks noGrp="1" noChangeArrowheads="1"/>
          </p:cNvSpPr>
          <p:nvPr>
            <p:ph type="sldNum" sz="quarter" idx="12"/>
          </p:nvPr>
        </p:nvSpPr>
        <p:spPr>
          <a:ln/>
        </p:spPr>
        <p:txBody>
          <a:bodyPr/>
          <a:lstStyle>
            <a:lvl1pPr>
              <a:defRPr/>
            </a:lvl1pPr>
          </a:lstStyle>
          <a:p>
            <a:pPr>
              <a:defRPr/>
            </a:pPr>
            <a:fld id="{B388C110-C3B8-4861-ABF7-A65FB56EC910}" type="slidenum">
              <a:rPr lang="ru-RU"/>
              <a:pPr>
                <a:defRPr/>
              </a:pPr>
              <a:t>‹#›</a:t>
            </a:fld>
            <a:endParaRPr lang="ru-RU"/>
          </a:p>
        </p:txBody>
      </p:sp>
    </p:spTree>
    <p:extLst>
      <p:ext uri="{BB962C8B-B14F-4D97-AF65-F5344CB8AC3E}">
        <p14:creationId xmlns:p14="http://schemas.microsoft.com/office/powerpoint/2010/main" xmlns="" val="421447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DEF91D65-6BD9-40DE-9FB1-8A1C0E7EC135}" type="slidenum">
              <a:rPr lang="ru-RU"/>
              <a:pPr>
                <a:defRPr/>
              </a:pPr>
              <a:t>‹#›</a:t>
            </a:fld>
            <a:endParaRPr lang="ru-RU"/>
          </a:p>
        </p:txBody>
      </p:sp>
    </p:spTree>
    <p:extLst>
      <p:ext uri="{BB962C8B-B14F-4D97-AF65-F5344CB8AC3E}">
        <p14:creationId xmlns:p14="http://schemas.microsoft.com/office/powerpoint/2010/main" xmlns="" val="108546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CB15637C-8ADE-44F8-A235-9690A6DC7E7D}" type="slidenum">
              <a:rPr lang="ru-RU"/>
              <a:pPr>
                <a:defRPr/>
              </a:pPr>
              <a:t>‹#›</a:t>
            </a:fld>
            <a:endParaRPr lang="ru-RU"/>
          </a:p>
        </p:txBody>
      </p:sp>
    </p:spTree>
    <p:extLst>
      <p:ext uri="{BB962C8B-B14F-4D97-AF65-F5344CB8AC3E}">
        <p14:creationId xmlns:p14="http://schemas.microsoft.com/office/powerpoint/2010/main" xmlns="" val="315772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ru-RU" sz="2400">
                <a:latin typeface="Times New Roman"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ru-RU" sz="2400">
                  <a:latin typeface="Times New Roman"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5241"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a:defRPr/>
            </a:pPr>
            <a:endParaRPr lang="ru-RU"/>
          </a:p>
        </p:txBody>
      </p:sp>
      <p:sp>
        <p:nvSpPr>
          <p:cNvPr id="95242"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ru-RU"/>
          </a:p>
        </p:txBody>
      </p:sp>
      <p:sp>
        <p:nvSpPr>
          <p:cNvPr id="95243"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a:defRPr/>
            </a:pPr>
            <a:fld id="{C580B75D-526A-41F7-80DF-80876650F86F}" type="slidenum">
              <a:rPr lang="ru-RU"/>
              <a:pPr>
                <a:defRPr/>
              </a:pPr>
              <a:t>‹#›</a:t>
            </a:fld>
            <a:endParaRPr lang="ru-RU"/>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Tree>
  </p:cSld>
  <p:clrMap bg1="lt1" tx1="dk1" bg2="lt2" tx2="dk2" accent1="accent1" accent2="accent2" accent3="accent3" accent4="accent4" accent5="accent5" accent6="accent6" hlink="hlink" folHlink="folHlink"/>
  <p:sldLayoutIdLst>
    <p:sldLayoutId id="2147483769"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charset="0"/>
        </a:defRPr>
      </a:lvl2pPr>
      <a:lvl3pPr algn="l" rtl="0" eaLnBrk="0" fontAlgn="base" hangingPunct="0">
        <a:spcBef>
          <a:spcPct val="0"/>
        </a:spcBef>
        <a:spcAft>
          <a:spcPct val="0"/>
        </a:spcAft>
        <a:defRPr sz="4200">
          <a:solidFill>
            <a:schemeClr val="tx2"/>
          </a:solidFill>
          <a:latin typeface="Times New Roman" charset="0"/>
        </a:defRPr>
      </a:lvl3pPr>
      <a:lvl4pPr algn="l" rtl="0" eaLnBrk="0" fontAlgn="base" hangingPunct="0">
        <a:spcBef>
          <a:spcPct val="0"/>
        </a:spcBef>
        <a:spcAft>
          <a:spcPct val="0"/>
        </a:spcAft>
        <a:defRPr sz="4200">
          <a:solidFill>
            <a:schemeClr val="tx2"/>
          </a:solidFill>
          <a:latin typeface="Times New Roman" charset="0"/>
        </a:defRPr>
      </a:lvl4pPr>
      <a:lvl5pPr algn="l" rtl="0" eaLnBrk="0" fontAlgn="base" hangingPunct="0">
        <a:spcBef>
          <a:spcPct val="0"/>
        </a:spcBef>
        <a:spcAft>
          <a:spcPct val="0"/>
        </a:spcAft>
        <a:defRPr sz="4200">
          <a:solidFill>
            <a:schemeClr val="tx2"/>
          </a:solidFill>
          <a:latin typeface="Times New Roman" charset="0"/>
        </a:defRPr>
      </a:lvl5pPr>
      <a:lvl6pPr marL="457200" algn="l" rtl="0" fontAlgn="base">
        <a:spcBef>
          <a:spcPct val="0"/>
        </a:spcBef>
        <a:spcAft>
          <a:spcPct val="0"/>
        </a:spcAft>
        <a:defRPr sz="4200">
          <a:solidFill>
            <a:schemeClr val="tx2"/>
          </a:solidFill>
          <a:latin typeface="Times New Roman" charset="0"/>
        </a:defRPr>
      </a:lvl6pPr>
      <a:lvl7pPr marL="914400" algn="l" rtl="0" fontAlgn="base">
        <a:spcBef>
          <a:spcPct val="0"/>
        </a:spcBef>
        <a:spcAft>
          <a:spcPct val="0"/>
        </a:spcAft>
        <a:defRPr sz="4200">
          <a:solidFill>
            <a:schemeClr val="tx2"/>
          </a:solidFill>
          <a:latin typeface="Times New Roman" charset="0"/>
        </a:defRPr>
      </a:lvl7pPr>
      <a:lvl8pPr marL="1371600" algn="l" rtl="0" fontAlgn="base">
        <a:spcBef>
          <a:spcPct val="0"/>
        </a:spcBef>
        <a:spcAft>
          <a:spcPct val="0"/>
        </a:spcAft>
        <a:defRPr sz="4200">
          <a:solidFill>
            <a:schemeClr val="tx2"/>
          </a:solidFill>
          <a:latin typeface="Times New Roman" charset="0"/>
        </a:defRPr>
      </a:lvl8pPr>
      <a:lvl9pPr marL="1828800" algn="l" rtl="0" fontAlgn="base">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fld id="{5B106E36-FD25-4E2D-B0AA-010F637433A0}" type="datetimeFigureOut">
              <a:rPr lang="ru-RU" smtClean="0">
                <a:solidFill>
                  <a:srgbClr val="575F6D"/>
                </a:solidFill>
                <a:latin typeface="Century Schoolbook"/>
              </a:rPr>
              <a:pPr fontAlgn="auto">
                <a:spcBef>
                  <a:spcPts val="0"/>
                </a:spcBef>
                <a:spcAft>
                  <a:spcPts val="0"/>
                </a:spcAft>
              </a:pPr>
              <a:t>15.05.2012</a:t>
            </a:fld>
            <a:endParaRPr lang="ru-RU">
              <a:solidFill>
                <a:srgbClr val="575F6D"/>
              </a:solidFill>
              <a:latin typeface="Century Schoolbook"/>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auto">
              <a:spcBef>
                <a:spcPts val="0"/>
              </a:spcBef>
              <a:spcAft>
                <a:spcPts val="0"/>
              </a:spcAft>
            </a:pPr>
            <a:endParaRPr lang="ru-RU">
              <a:solidFill>
                <a:srgbClr val="575F6D"/>
              </a:solidFill>
              <a:latin typeface="Century Schoolbook"/>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auto">
              <a:spcBef>
                <a:spcPts val="0"/>
              </a:spcBef>
              <a:spcAft>
                <a:spcPts val="0"/>
              </a:spcAft>
            </a:pPr>
            <a:fld id="{725C68B6-61C2-468F-89AB-4B9F7531AA68}" type="slidenum">
              <a:rPr lang="ru-RU" smtClean="0">
                <a:latin typeface="Century Schoolbook"/>
              </a:rPr>
              <a:pPr fontAlgn="auto">
                <a:spcBef>
                  <a:spcPts val="0"/>
                </a:spcBef>
                <a:spcAft>
                  <a:spcPts val="0"/>
                </a:spcAft>
              </a:pPr>
              <a:t>‹#›</a:t>
            </a:fld>
            <a:endParaRPr lang="ru-RU">
              <a:latin typeface="Century Schoolbook"/>
            </a:endParaRPr>
          </a:p>
        </p:txBody>
      </p:sp>
    </p:spTree>
    <p:extLst>
      <p:ext uri="{BB962C8B-B14F-4D97-AF65-F5344CB8AC3E}">
        <p14:creationId xmlns:p14="http://schemas.microsoft.com/office/powerpoint/2010/main" xmlns="" val="10580348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koldun.name/" TargetMode="External"/><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5.gif"/><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7.png"/><Relationship Id="rId7" Type="http://schemas.openxmlformats.org/officeDocument/2006/relationships/image" Target="../media/image21.gif"/><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www.mileycyrus.com/" TargetMode="Externa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bilandima.com/"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bellathorneofficial.com/" TargetMode="External"/><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britneyspears.com" TargetMode="External"/><Relationship Id="rId5" Type="http://schemas.openxmlformats.org/officeDocument/2006/relationships/image" Target="../media/image36.gif"/><Relationship Id="rId4" Type="http://schemas.openxmlformats.org/officeDocument/2006/relationships/image" Target="../media/image35.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3" descr="D:\Для сайта\фоны\fon-photoshop-47.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283" y="26977"/>
            <a:ext cx="9266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Picture 7" descr="&amp;Kcy;&amp;acy;&amp;rcy;&amp;tcy;&amp;icy;&amp;ncy;&amp;kcy;&amp;acy; 105 &amp;icy;&amp;zcy; 53661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707904" y="2420009"/>
            <a:ext cx="2088232" cy="2255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6" name="Picture 8" descr="&amp;Kcy;&amp;acy;&amp;rcy;&amp;tcy;&amp;icy;&amp;ncy;&amp;kcy;&amp;acy; 28 &amp;icy;&amp;zcy; 520608"/>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0141" y="-6559"/>
            <a:ext cx="1675454" cy="213660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8" name="Picture 10" descr="&amp;Kcy;&amp;acy;&amp;rcy;&amp;tcy;&amp;icy;&amp;ncy;&amp;kcy;&amp;acy; 119 &amp;icy;&amp;zcy; 536612"/>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625444" y="0"/>
            <a:ext cx="1650180" cy="222043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259633" y="5072994"/>
            <a:ext cx="6984775" cy="923330"/>
          </a:xfrm>
          <a:prstGeom prst="rect">
            <a:avLst/>
          </a:prstGeom>
          <a:noFill/>
        </p:spPr>
        <p:txBody>
          <a:bodyPr>
            <a:spAutoFit/>
          </a:bodyPr>
          <a:lstStyle/>
          <a:p>
            <a:pPr algn="ctr">
              <a:defRPr/>
            </a:pPr>
            <a:r>
              <a:rPr lang="ru-RU" sz="5400" b="1" i="1" spc="200" dirty="0">
                <a:ln w="29210">
                  <a:solidFill>
                    <a:schemeClr val="accent3">
                      <a:tint val="10000"/>
                    </a:schemeClr>
                  </a:solidFill>
                </a:ln>
                <a:solidFill>
                  <a:srgbClr val="333399"/>
                </a:solidFill>
                <a:effectLst>
                  <a:glow rad="152400">
                    <a:srgbClr val="6666FF"/>
                  </a:glow>
                  <a:innerShdw blurRad="50800" dist="50800" dir="8100000">
                    <a:srgbClr val="7D7D7D">
                      <a:alpha val="73000"/>
                    </a:srgbClr>
                  </a:innerShdw>
                </a:effectLst>
              </a:rPr>
              <a:t> </a:t>
            </a:r>
            <a:endParaRPr lang="ru-RU" sz="5400" b="1" spc="200" dirty="0">
              <a:ln w="29210">
                <a:solidFill>
                  <a:schemeClr val="accent3">
                    <a:tint val="10000"/>
                  </a:schemeClr>
                </a:solidFill>
              </a:ln>
              <a:solidFill>
                <a:srgbClr val="333399"/>
              </a:solidFill>
              <a:effectLst>
                <a:glow rad="152400">
                  <a:srgbClr val="6666FF"/>
                </a:glow>
                <a:innerShdw blurRad="50800" dist="50800" dir="8100000">
                  <a:srgbClr val="7D7D7D">
                    <a:alpha val="73000"/>
                  </a:srgbClr>
                </a:innerShdw>
              </a:effectLst>
            </a:endParaRPr>
          </a:p>
        </p:txBody>
      </p:sp>
      <p:sp>
        <p:nvSpPr>
          <p:cNvPr id="3" name="Прямоугольник 2"/>
          <p:cNvSpPr/>
          <p:nvPr/>
        </p:nvSpPr>
        <p:spPr>
          <a:xfrm>
            <a:off x="1403648" y="5229200"/>
            <a:ext cx="6696744"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177800">
                    <a:schemeClr val="bg1">
                      <a:alpha val="40000"/>
                    </a:schemeClr>
                  </a:glow>
                  <a:outerShdw blurRad="76200" dist="50800" dir="5400000" algn="tl" rotWithShape="0">
                    <a:srgbClr val="000000">
                      <a:alpha val="65000"/>
                    </a:srgbClr>
                  </a:outerShdw>
                </a:effectLst>
              </a:rPr>
              <a:t>Music </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glow rad="177800">
                    <a:schemeClr val="bg1">
                      <a:alpha val="40000"/>
                    </a:schemeClr>
                  </a:glow>
                  <a:outerShdw blurRad="76200" dist="50800" dir="5400000" algn="tl" rotWithShape="0">
                    <a:srgbClr val="000000">
                      <a:alpha val="65000"/>
                    </a:srgbClr>
                  </a:outerShdw>
                </a:effectLst>
              </a:rPr>
              <a:t>we love</a:t>
            </a:r>
            <a:endParaRPr lang="ru-RU" sz="5400" b="1" spc="50" dirty="0">
              <a:ln w="11430"/>
              <a:gradFill>
                <a:gsLst>
                  <a:gs pos="25000">
                    <a:schemeClr val="accent2">
                      <a:satMod val="155000"/>
                    </a:schemeClr>
                  </a:gs>
                  <a:gs pos="100000">
                    <a:schemeClr val="accent2">
                      <a:shade val="45000"/>
                      <a:satMod val="165000"/>
                    </a:schemeClr>
                  </a:gs>
                </a:gsLst>
                <a:lin ang="5400000"/>
              </a:gradFill>
              <a:effectLst>
                <a:glow rad="177800">
                  <a:schemeClr val="bg1">
                    <a:alpha val="40000"/>
                  </a:schemeClr>
                </a:glow>
                <a:outerShdw blurRad="76200" dist="50800" dir="5400000" algn="tl" rotWithShape="0">
                  <a:srgbClr val="000000">
                    <a:alpha val="65000"/>
                  </a:srgbClr>
                </a:outerShdw>
              </a:effectLst>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357686" y="1785926"/>
            <a:ext cx="1652587" cy="85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2267744" y="332656"/>
            <a:ext cx="4377902" cy="923330"/>
          </a:xfrm>
          <a:prstGeom prst="rect">
            <a:avLst/>
          </a:prstGeom>
          <a:noFill/>
        </p:spPr>
        <p:txBody>
          <a:bodyPr wrap="square" lIns="91440" tIns="45720" rIns="91440" bIns="45720">
            <a:spAutoFit/>
          </a:bodyPr>
          <a:lstStyle/>
          <a:p>
            <a:pPr algn="ctr"/>
            <a:r>
              <a:rPr lang="en-US" sz="5400" b="0" cap="none" spc="0" dirty="0" err="1" smtClean="0">
                <a:ln w="18415" cmpd="sng">
                  <a:solidFill>
                    <a:srgbClr val="FFFFFF"/>
                  </a:solidFill>
                  <a:prstDash val="solid"/>
                </a:ln>
                <a:solidFill>
                  <a:srgbClr val="000066"/>
                </a:solidFill>
                <a:effectLst>
                  <a:glow rad="152400">
                    <a:srgbClr val="9999FF"/>
                  </a:glow>
                  <a:outerShdw blurRad="63500" dir="3600000" algn="tl" rotWithShape="0">
                    <a:srgbClr val="000000">
                      <a:alpha val="70000"/>
                    </a:srgbClr>
                  </a:outerShdw>
                </a:effectLst>
              </a:rPr>
              <a:t>Dima</a:t>
            </a:r>
            <a:r>
              <a:rPr lang="en-US" sz="5400" b="0" cap="none" spc="0" dirty="0" smtClean="0">
                <a:ln w="18415" cmpd="sng">
                  <a:solidFill>
                    <a:srgbClr val="FFFFFF"/>
                  </a:solidFill>
                  <a:prstDash val="solid"/>
                </a:ln>
                <a:solidFill>
                  <a:srgbClr val="000066"/>
                </a:solidFill>
                <a:effectLst>
                  <a:glow rad="152400">
                    <a:srgbClr val="9999FF"/>
                  </a:glow>
                  <a:outerShdw blurRad="63500" dir="3600000" algn="tl" rotWithShape="0">
                    <a:srgbClr val="000000">
                      <a:alpha val="70000"/>
                    </a:srgbClr>
                  </a:outerShdw>
                </a:effectLst>
              </a:rPr>
              <a:t> </a:t>
            </a:r>
            <a:r>
              <a:rPr lang="en-US" sz="5400" b="0" cap="none" spc="0" dirty="0" err="1" smtClean="0">
                <a:ln w="18415" cmpd="sng">
                  <a:solidFill>
                    <a:srgbClr val="FFFFFF"/>
                  </a:solidFill>
                  <a:prstDash val="solid"/>
                </a:ln>
                <a:solidFill>
                  <a:srgbClr val="000066"/>
                </a:solidFill>
                <a:effectLst>
                  <a:glow rad="152400">
                    <a:srgbClr val="9999FF"/>
                  </a:glow>
                  <a:outerShdw blurRad="63500" dir="3600000" algn="tl" rotWithShape="0">
                    <a:srgbClr val="000000">
                      <a:alpha val="70000"/>
                    </a:srgbClr>
                  </a:outerShdw>
                </a:effectLst>
              </a:rPr>
              <a:t>Koldun</a:t>
            </a:r>
            <a:endParaRPr lang="ru-RU" sz="5400" b="0" cap="none" spc="0" dirty="0">
              <a:ln w="18415" cmpd="sng">
                <a:solidFill>
                  <a:srgbClr val="FFFFFF"/>
                </a:solidFill>
                <a:prstDash val="solid"/>
              </a:ln>
              <a:solidFill>
                <a:srgbClr val="000066"/>
              </a:solidFill>
              <a:effectLst>
                <a:glow rad="152400">
                  <a:srgbClr val="9999FF"/>
                </a:glow>
                <a:outerShdw blurRad="63500" dir="3600000" algn="tl" rotWithShape="0">
                  <a:srgbClr val="000000">
                    <a:alpha val="70000"/>
                  </a:srgbClr>
                </a:outerShdw>
              </a:effectLst>
            </a:endParaRPr>
          </a:p>
        </p:txBody>
      </p:sp>
      <p:sp>
        <p:nvSpPr>
          <p:cNvPr id="5" name="Прямоугольник 4"/>
          <p:cNvSpPr/>
          <p:nvPr/>
        </p:nvSpPr>
        <p:spPr>
          <a:xfrm>
            <a:off x="323529" y="1556793"/>
            <a:ext cx="2088232" cy="584775"/>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Fact file</a:t>
            </a:r>
            <a:endParaRPr lang="ru-RU"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179512" y="1988840"/>
            <a:ext cx="3744416" cy="3139321"/>
          </a:xfrm>
          <a:prstGeom prst="rect">
            <a:avLst/>
          </a:prstGeom>
          <a:noFill/>
        </p:spPr>
        <p:txBody>
          <a:bodyPr wrap="square" rtlCol="0">
            <a:spAutoFit/>
          </a:bodyPr>
          <a:lstStyle/>
          <a:p>
            <a:r>
              <a:rPr lang="en-US" dirty="0" smtClean="0"/>
              <a:t>Birth name: </a:t>
            </a:r>
            <a:r>
              <a:rPr lang="en-US" b="1" i="1" dirty="0" smtClean="0">
                <a:solidFill>
                  <a:srgbClr val="000066"/>
                </a:solidFill>
              </a:rPr>
              <a:t>Dmitry </a:t>
            </a:r>
            <a:r>
              <a:rPr lang="en-US" b="1" i="1" dirty="0" err="1" smtClean="0">
                <a:solidFill>
                  <a:srgbClr val="000066"/>
                </a:solidFill>
              </a:rPr>
              <a:t>Aleksandrovich</a:t>
            </a:r>
            <a:r>
              <a:rPr lang="en-US" b="1" i="1" dirty="0" smtClean="0">
                <a:solidFill>
                  <a:srgbClr val="000066"/>
                </a:solidFill>
              </a:rPr>
              <a:t> </a:t>
            </a:r>
            <a:r>
              <a:rPr lang="en-US" b="1" i="1" dirty="0" err="1" smtClean="0">
                <a:solidFill>
                  <a:srgbClr val="000066"/>
                </a:solidFill>
              </a:rPr>
              <a:t>Koldun</a:t>
            </a:r>
            <a:r>
              <a:rPr lang="en-US" b="1" i="1" dirty="0" smtClean="0">
                <a:solidFill>
                  <a:srgbClr val="000066"/>
                </a:solidFill>
              </a:rPr>
              <a:t> </a:t>
            </a:r>
          </a:p>
          <a:p>
            <a:r>
              <a:rPr lang="en-US" dirty="0" smtClean="0"/>
              <a:t>Born: </a:t>
            </a:r>
            <a:r>
              <a:rPr lang="en-US" b="1" i="1" dirty="0" smtClean="0">
                <a:solidFill>
                  <a:srgbClr val="000066"/>
                </a:solidFill>
              </a:rPr>
              <a:t>11 June 1985 (age 26</a:t>
            </a:r>
            <a:r>
              <a:rPr lang="en-US" dirty="0" smtClean="0"/>
              <a:t>) </a:t>
            </a:r>
          </a:p>
          <a:p>
            <a:r>
              <a:rPr lang="en-US" dirty="0" smtClean="0"/>
              <a:t>Origin: </a:t>
            </a:r>
            <a:r>
              <a:rPr lang="en-US" b="1" i="1" dirty="0" smtClean="0">
                <a:solidFill>
                  <a:srgbClr val="000066"/>
                </a:solidFill>
              </a:rPr>
              <a:t>Minsk, Belarus </a:t>
            </a:r>
          </a:p>
          <a:p>
            <a:r>
              <a:rPr lang="fr-FR" dirty="0" smtClean="0"/>
              <a:t>Genres: </a:t>
            </a:r>
            <a:r>
              <a:rPr lang="fr-FR" b="1" i="1" dirty="0">
                <a:solidFill>
                  <a:srgbClr val="000066"/>
                </a:solidFill>
              </a:rPr>
              <a:t>p</a:t>
            </a:r>
            <a:r>
              <a:rPr lang="fr-FR" b="1" i="1" dirty="0" smtClean="0">
                <a:solidFill>
                  <a:srgbClr val="000066"/>
                </a:solidFill>
              </a:rPr>
              <a:t>op, pop rock, synthpop </a:t>
            </a:r>
          </a:p>
          <a:p>
            <a:r>
              <a:rPr lang="en-US" dirty="0" smtClean="0"/>
              <a:t>Occupations: </a:t>
            </a:r>
            <a:r>
              <a:rPr lang="en-US" b="1" i="1" dirty="0" smtClean="0">
                <a:solidFill>
                  <a:srgbClr val="000066"/>
                </a:solidFill>
              </a:rPr>
              <a:t>singer</a:t>
            </a:r>
            <a:r>
              <a:rPr lang="en-US" dirty="0" smtClean="0"/>
              <a:t> </a:t>
            </a:r>
          </a:p>
          <a:p>
            <a:r>
              <a:rPr lang="en-US" dirty="0" smtClean="0"/>
              <a:t>Years active </a:t>
            </a:r>
            <a:r>
              <a:rPr lang="en-US" b="1" i="1" dirty="0" smtClean="0">
                <a:solidFill>
                  <a:srgbClr val="000066"/>
                </a:solidFill>
              </a:rPr>
              <a:t>2004–present</a:t>
            </a:r>
            <a:r>
              <a:rPr lang="en-US" dirty="0" smtClean="0"/>
              <a:t> </a:t>
            </a:r>
          </a:p>
          <a:p>
            <a:r>
              <a:rPr lang="en-US" dirty="0" smtClean="0"/>
              <a:t>Labels: </a:t>
            </a:r>
            <a:r>
              <a:rPr lang="en-US" b="1" i="1" dirty="0" smtClean="0">
                <a:solidFill>
                  <a:srgbClr val="000066"/>
                </a:solidFill>
              </a:rPr>
              <a:t>Lizard </a:t>
            </a:r>
          </a:p>
          <a:p>
            <a:r>
              <a:rPr lang="en-US" dirty="0" smtClean="0"/>
              <a:t>Website: </a:t>
            </a:r>
            <a:r>
              <a:rPr lang="en-US" b="1" i="1" dirty="0" smtClean="0">
                <a:solidFill>
                  <a:srgbClr val="000066"/>
                </a:solidFill>
                <a:hlinkClick r:id="rId3"/>
              </a:rPr>
              <a:t>www.koldun.name </a:t>
            </a:r>
            <a:endParaRPr lang="en-US" b="1" i="1" dirty="0" smtClean="0">
              <a:solidFill>
                <a:srgbClr val="000066"/>
              </a:solidFill>
            </a:endParaRPr>
          </a:p>
          <a:p>
            <a:endParaRPr lang="en-US" dirty="0" smtClean="0"/>
          </a:p>
          <a:p>
            <a:endParaRPr lang="en-US" dirty="0" smtClean="0"/>
          </a:p>
        </p:txBody>
      </p:sp>
      <p:pic>
        <p:nvPicPr>
          <p:cNvPr id="8" name="Рисунок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923928" y="1527382"/>
            <a:ext cx="2167247" cy="3250870"/>
          </a:xfrm>
          <a:prstGeom prst="rect">
            <a:avLst/>
          </a:prstGeom>
          <a:ln>
            <a:noFill/>
          </a:ln>
          <a:effectLst>
            <a:softEdge rad="112500"/>
          </a:effectLst>
        </p:spPr>
      </p:pic>
      <p:pic>
        <p:nvPicPr>
          <p:cNvPr id="9" name="Рисунок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969000" y="1351505"/>
            <a:ext cx="3175000" cy="2120900"/>
          </a:xfrm>
          <a:prstGeom prst="rect">
            <a:avLst/>
          </a:prstGeom>
          <a:ln>
            <a:noFill/>
          </a:ln>
          <a:effectLst>
            <a:softEdge rad="112500"/>
          </a:effectLst>
        </p:spPr>
      </p:pic>
      <p:sp>
        <p:nvSpPr>
          <p:cNvPr id="10" name="TextBox 9"/>
          <p:cNvSpPr txBox="1"/>
          <p:nvPr/>
        </p:nvSpPr>
        <p:spPr>
          <a:xfrm>
            <a:off x="539551" y="4941168"/>
            <a:ext cx="8280921" cy="1754326"/>
          </a:xfrm>
          <a:prstGeom prst="rect">
            <a:avLst/>
          </a:prstGeom>
          <a:noFill/>
        </p:spPr>
        <p:txBody>
          <a:bodyPr wrap="square" rtlCol="0">
            <a:spAutoFit/>
          </a:bodyPr>
          <a:lstStyle/>
          <a:p>
            <a:r>
              <a:rPr lang="en-US" b="1" i="1" dirty="0" smtClean="0">
                <a:solidFill>
                  <a:srgbClr val="000066"/>
                </a:solidFill>
                <a:latin typeface="+mj-lt"/>
              </a:rPr>
              <a:t>     </a:t>
            </a:r>
            <a:r>
              <a:rPr lang="en-US" b="1" i="1" dirty="0" err="1" smtClean="0">
                <a:solidFill>
                  <a:srgbClr val="000066"/>
                </a:solidFill>
                <a:latin typeface="+mj-lt"/>
              </a:rPr>
              <a:t>Dima</a:t>
            </a:r>
            <a:r>
              <a:rPr lang="en-US" b="1" i="1" dirty="0" smtClean="0">
                <a:solidFill>
                  <a:srgbClr val="000066"/>
                </a:solidFill>
                <a:latin typeface="+mj-lt"/>
              </a:rPr>
              <a:t> </a:t>
            </a:r>
            <a:r>
              <a:rPr lang="en-US" b="1" i="1" dirty="0" err="1" smtClean="0">
                <a:solidFill>
                  <a:srgbClr val="000066"/>
                </a:solidFill>
                <a:latin typeface="+mj-lt"/>
              </a:rPr>
              <a:t>Koldun</a:t>
            </a:r>
            <a:r>
              <a:rPr lang="en-US" b="1" i="1" dirty="0" smtClean="0">
                <a:solidFill>
                  <a:srgbClr val="000066"/>
                </a:solidFill>
                <a:latin typeface="+mj-lt"/>
              </a:rPr>
              <a:t> is a pop singer from Minsk, Belarus. He participated in the Eurovision Song Contest 2007 and has been the most successful entrant from Belarus to date. His song "Work Your Magic" was the first Belarusian song to enter the Eurovision final which later achieved 6th place and top chart positions in Eastern Europe.</a:t>
            </a:r>
          </a:p>
          <a:p>
            <a:endParaRPr lang="en-US" b="1" i="1" dirty="0">
              <a:solidFill>
                <a:srgbClr val="000066"/>
              </a:solidFill>
              <a:latin typeface="+mj-lt"/>
            </a:endParaRPr>
          </a:p>
        </p:txBody>
      </p:sp>
      <p:pic>
        <p:nvPicPr>
          <p:cNvPr id="11" name="Picture 5" descr="&amp;Acy;&amp;ncy;&amp;icy;&amp;mcy;&amp;acy;&amp;shcy;&amp;kcy;&amp;icy; &amp;Mcy;&amp;ucy;&amp;zcy;&amp;ycy;&amp;kcy;&amp;acy;"/>
          <p:cNvPicPr>
            <a:picLocks noChangeAspect="1" noChangeArrowheads="1" noCrop="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42910" y="285728"/>
            <a:ext cx="165606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5" descr="&amp;Acy;&amp;ncy;&amp;icy;&amp;mcy;&amp;acy;&amp;shcy;&amp;kcy;&amp;icy; &amp;Mcy;&amp;ucy;&amp;zcy;&amp;ycy;&amp;kcy;&amp;acy;"/>
          <p:cNvPicPr>
            <a:picLocks noChangeAspect="1" noChangeArrowheads="1" noCrop="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715140" y="214290"/>
            <a:ext cx="165606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39230032"/>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251521" y="188640"/>
            <a:ext cx="3888432" cy="3785652"/>
          </a:xfrm>
          <a:prstGeom prst="rect">
            <a:avLst/>
          </a:prstGeom>
          <a:noFill/>
        </p:spPr>
        <p:txBody>
          <a:bodyPr wrap="square" lIns="91440" tIns="45720" rIns="91440" bIns="45720">
            <a:spAutoFit/>
          </a:bodyPr>
          <a:lstStyle/>
          <a:p>
            <a:pPr algn="ctr"/>
            <a:endParaRPr lang="en-US" sz="4000" b="0" cap="none" spc="0" dirty="0" smtClean="0">
              <a:ln w="18415" cmpd="sng">
                <a:solidFill>
                  <a:srgbClr val="FFFFFF"/>
                </a:solidFill>
                <a:prstDash val="solid"/>
              </a:ln>
              <a:solidFill>
                <a:srgbClr val="000066"/>
              </a:solidFill>
              <a:effectLst>
                <a:glow rad="139700">
                  <a:srgbClr val="9999FF"/>
                </a:glow>
                <a:outerShdw blurRad="63500" dir="3600000" algn="tl" rotWithShape="0">
                  <a:srgbClr val="000000">
                    <a:alpha val="70000"/>
                  </a:srgbClr>
                </a:outerShdw>
              </a:effectLst>
              <a:latin typeface="+mn-lt"/>
            </a:endParaRPr>
          </a:p>
          <a:p>
            <a:pPr algn="ctr"/>
            <a:r>
              <a:rPr lang="en-US" sz="4000" b="0" cap="none" spc="0" dirty="0" smtClean="0">
                <a:ln w="18415" cmpd="sng">
                  <a:solidFill>
                    <a:srgbClr val="FFFFFF"/>
                  </a:solidFill>
                  <a:prstDash val="solid"/>
                </a:ln>
                <a:solidFill>
                  <a:srgbClr val="000066"/>
                </a:solidFill>
                <a:effectLst>
                  <a:glow rad="139700">
                    <a:srgbClr val="9999FF"/>
                  </a:glow>
                  <a:outerShdw blurRad="63500" dir="3600000" algn="tl" rotWithShape="0">
                    <a:srgbClr val="000000">
                      <a:alpha val="70000"/>
                    </a:srgbClr>
                  </a:outerShdw>
                </a:effectLst>
                <a:latin typeface="+mn-lt"/>
              </a:rPr>
              <a:t>Created by</a:t>
            </a:r>
          </a:p>
          <a:p>
            <a:pPr algn="ctr"/>
            <a:endParaRPr lang="en-US" sz="4000" dirty="0">
              <a:ln w="18415" cmpd="sng">
                <a:solidFill>
                  <a:srgbClr val="FFFFFF"/>
                </a:solidFill>
                <a:prstDash val="solid"/>
              </a:ln>
              <a:solidFill>
                <a:srgbClr val="000066"/>
              </a:solidFill>
              <a:effectLst>
                <a:glow rad="139700">
                  <a:srgbClr val="9999FF"/>
                </a:glow>
                <a:outerShdw blurRad="63500" dir="3600000" algn="tl" rotWithShape="0">
                  <a:srgbClr val="000000">
                    <a:alpha val="70000"/>
                  </a:srgbClr>
                </a:outerShdw>
              </a:effectLst>
              <a:latin typeface="+mn-lt"/>
            </a:endParaRPr>
          </a:p>
          <a:p>
            <a:pPr algn="ctr"/>
            <a:r>
              <a:rPr lang="en-US" sz="4000" b="0" cap="none" spc="0" dirty="0" smtClean="0">
                <a:ln w="18415" cmpd="sng">
                  <a:solidFill>
                    <a:srgbClr val="FFFFFF"/>
                  </a:solidFill>
                  <a:prstDash val="solid"/>
                </a:ln>
                <a:solidFill>
                  <a:srgbClr val="000066"/>
                </a:solidFill>
                <a:effectLst>
                  <a:glow rad="139700">
                    <a:srgbClr val="9999FF"/>
                  </a:glow>
                  <a:outerShdw blurRad="63500" dir="3600000" algn="tl" rotWithShape="0">
                    <a:srgbClr val="000000">
                      <a:alpha val="70000"/>
                    </a:srgbClr>
                  </a:outerShdw>
                </a:effectLst>
                <a:latin typeface="+mn-lt"/>
              </a:rPr>
              <a:t>Kate </a:t>
            </a:r>
            <a:r>
              <a:rPr lang="en-US" sz="4000" b="0" cap="none" spc="0" dirty="0" err="1" smtClean="0">
                <a:ln w="18415" cmpd="sng">
                  <a:solidFill>
                    <a:srgbClr val="FFFFFF"/>
                  </a:solidFill>
                  <a:prstDash val="solid"/>
                </a:ln>
                <a:solidFill>
                  <a:srgbClr val="000066"/>
                </a:solidFill>
                <a:effectLst>
                  <a:glow rad="139700">
                    <a:srgbClr val="9999FF"/>
                  </a:glow>
                  <a:outerShdw blurRad="63500" dir="3600000" algn="tl" rotWithShape="0">
                    <a:srgbClr val="000000">
                      <a:alpha val="70000"/>
                    </a:srgbClr>
                  </a:outerShdw>
                </a:effectLst>
                <a:latin typeface="+mn-lt"/>
              </a:rPr>
              <a:t>Skobeiko</a:t>
            </a:r>
            <a:endParaRPr lang="en-US" sz="4000" b="0" cap="none" spc="0" dirty="0" smtClean="0">
              <a:ln w="18415" cmpd="sng">
                <a:solidFill>
                  <a:srgbClr val="FFFFFF"/>
                </a:solidFill>
                <a:prstDash val="solid"/>
              </a:ln>
              <a:solidFill>
                <a:srgbClr val="000066"/>
              </a:solidFill>
              <a:effectLst>
                <a:glow rad="139700">
                  <a:srgbClr val="9999FF"/>
                </a:glow>
                <a:outerShdw blurRad="63500" dir="3600000" algn="tl" rotWithShape="0">
                  <a:srgbClr val="000000">
                    <a:alpha val="70000"/>
                  </a:srgbClr>
                </a:outerShdw>
              </a:effectLst>
              <a:latin typeface="+mn-lt"/>
            </a:endParaRPr>
          </a:p>
          <a:p>
            <a:pPr algn="ctr"/>
            <a:r>
              <a:rPr lang="en-US" sz="4000" dirty="0" smtClean="0">
                <a:ln w="18415" cmpd="sng">
                  <a:solidFill>
                    <a:srgbClr val="FFFFFF"/>
                  </a:solidFill>
                  <a:prstDash val="solid"/>
                </a:ln>
                <a:solidFill>
                  <a:srgbClr val="000066"/>
                </a:solidFill>
                <a:effectLst>
                  <a:glow rad="139700">
                    <a:srgbClr val="9999FF"/>
                  </a:glow>
                  <a:outerShdw blurRad="63500" dir="3600000" algn="tl" rotWithShape="0">
                    <a:srgbClr val="000000">
                      <a:alpha val="70000"/>
                    </a:srgbClr>
                  </a:outerShdw>
                </a:effectLst>
                <a:latin typeface="+mn-lt"/>
              </a:rPr>
              <a:t>Karolina </a:t>
            </a:r>
            <a:r>
              <a:rPr lang="en-US" sz="4000" dirty="0" err="1" smtClean="0">
                <a:ln w="18415" cmpd="sng">
                  <a:solidFill>
                    <a:srgbClr val="FFFFFF"/>
                  </a:solidFill>
                  <a:prstDash val="solid"/>
                </a:ln>
                <a:solidFill>
                  <a:srgbClr val="000066"/>
                </a:solidFill>
                <a:effectLst>
                  <a:glow rad="139700">
                    <a:srgbClr val="9999FF"/>
                  </a:glow>
                  <a:outerShdw blurRad="63500" dir="3600000" algn="tl" rotWithShape="0">
                    <a:srgbClr val="000000">
                      <a:alpha val="70000"/>
                    </a:srgbClr>
                  </a:outerShdw>
                </a:effectLst>
                <a:latin typeface="+mn-lt"/>
              </a:rPr>
              <a:t>Danilchik</a:t>
            </a:r>
            <a:endParaRPr lang="ru-RU" sz="4000" b="0" cap="none" spc="0" dirty="0">
              <a:ln w="18415" cmpd="sng">
                <a:solidFill>
                  <a:srgbClr val="FFFFFF"/>
                </a:solidFill>
                <a:prstDash val="solid"/>
              </a:ln>
              <a:solidFill>
                <a:srgbClr val="000066"/>
              </a:solidFill>
              <a:effectLst>
                <a:glow rad="139700">
                  <a:srgbClr val="9999FF"/>
                </a:glow>
                <a:outerShdw blurRad="63500" dir="3600000" algn="tl" rotWithShape="0">
                  <a:srgbClr val="000000">
                    <a:alpha val="70000"/>
                  </a:srgbClr>
                </a:outerShdw>
              </a:effectLst>
              <a:latin typeface="+mn-lt"/>
            </a:endParaRPr>
          </a:p>
        </p:txBody>
      </p:sp>
      <p:sp>
        <p:nvSpPr>
          <p:cNvPr id="4" name="Прямоугольник 3"/>
          <p:cNvSpPr/>
          <p:nvPr/>
        </p:nvSpPr>
        <p:spPr>
          <a:xfrm>
            <a:off x="5076056" y="3789040"/>
            <a:ext cx="3888432" cy="181588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Grade 5</a:t>
            </a:r>
          </a:p>
          <a:p>
            <a:pPr algn="ctr"/>
            <a:r>
              <a:rPr lang="en-US" sz="2800" b="1" cap="none" spc="50" dirty="0" err="1" smtClean="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76200" dist="50800" dir="5400000" algn="tl" rotWithShape="0">
                    <a:srgbClr val="000000">
                      <a:alpha val="65000"/>
                    </a:srgbClr>
                  </a:outerShdw>
                </a:effectLst>
              </a:rPr>
              <a:t>Slonim</a:t>
            </a: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76200" dist="50800" dir="5400000" algn="tl" rotWithShape="0">
                    <a:srgbClr val="000000">
                      <a:alpha val="65000"/>
                    </a:srgbClr>
                  </a:outerShdw>
                </a:effectLst>
              </a:rPr>
              <a:t> gymnasium 1</a:t>
            </a:r>
          </a:p>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76200" dist="50800" dir="5400000" algn="tl" rotWithShape="0">
                    <a:srgbClr val="000000">
                      <a:alpha val="65000"/>
                    </a:srgbClr>
                  </a:outerShdw>
                </a:effectLst>
              </a:rPr>
              <a:t>Belarus</a:t>
            </a:r>
          </a:p>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76200" dist="50800" dir="5400000" algn="tl" rotWithShape="0">
                    <a:srgbClr val="000000">
                      <a:alpha val="65000"/>
                    </a:srgbClr>
                  </a:outerShdw>
                </a:effectLst>
              </a:rPr>
              <a:t>ppm1</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76200" dist="50800" dir="5400000" algn="tl" rotWithShape="0">
                  <a:srgbClr val="000000">
                    <a:alpha val="65000"/>
                  </a:srgbClr>
                </a:outerShdw>
              </a:effectLst>
            </a:endParaRPr>
          </a:p>
        </p:txBody>
      </p:sp>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90730" y="188641"/>
            <a:ext cx="3934271" cy="1656184"/>
          </a:xfrm>
          <a:prstGeom prst="rect">
            <a:avLst/>
          </a:prstGeom>
        </p:spPr>
      </p:pic>
    </p:spTree>
    <p:extLst>
      <p:ext uri="{BB962C8B-B14F-4D97-AF65-F5344CB8AC3E}">
        <p14:creationId xmlns:p14="http://schemas.microsoft.com/office/powerpoint/2010/main" xmlns="" val="179844396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8" descr="D:\Для сайта\фоны\fon-photoshop-27.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7" name="Rectangle 3"/>
          <p:cNvSpPr>
            <a:spLocks noGrp="1" noChangeArrowheads="1"/>
          </p:cNvSpPr>
          <p:nvPr>
            <p:ph type="body" idx="1"/>
          </p:nvPr>
        </p:nvSpPr>
        <p:spPr>
          <a:xfrm>
            <a:off x="3132138" y="2293938"/>
            <a:ext cx="3240087" cy="2432050"/>
          </a:xfrm>
        </p:spPr>
        <p:txBody>
          <a:bodyPr/>
          <a:lstStyle/>
          <a:p>
            <a:pPr eaLnBrk="1" hangingPunct="1">
              <a:defRPr/>
            </a:pPr>
            <a:r>
              <a:rPr lang="en-US" sz="2400" b="1" i="1" dirty="0" smtClean="0"/>
              <a:t>pop-music -  50%</a:t>
            </a:r>
          </a:p>
          <a:p>
            <a:pPr eaLnBrk="1" hangingPunct="1">
              <a:defRPr/>
            </a:pPr>
            <a:r>
              <a:rPr lang="ru-RU" sz="2400" b="1" i="1" dirty="0" err="1" smtClean="0"/>
              <a:t>hip-hop</a:t>
            </a:r>
            <a:r>
              <a:rPr lang="ru-RU" sz="2400" b="1" i="1" dirty="0" smtClean="0"/>
              <a:t> </a:t>
            </a:r>
            <a:r>
              <a:rPr lang="en-US" sz="2400" b="1" i="1" dirty="0" smtClean="0"/>
              <a:t>- </a:t>
            </a:r>
            <a:r>
              <a:rPr lang="ru-RU" sz="2400" b="1" i="1" dirty="0" smtClean="0">
                <a:solidFill>
                  <a:srgbClr val="000000"/>
                </a:solidFill>
              </a:rPr>
              <a:t>20%</a:t>
            </a:r>
            <a:endParaRPr lang="ru-RU" sz="2400" b="1" i="1" dirty="0" smtClean="0"/>
          </a:p>
          <a:p>
            <a:pPr eaLnBrk="1" hangingPunct="1">
              <a:defRPr/>
            </a:pPr>
            <a:r>
              <a:rPr lang="en-US" sz="2400" b="1" i="1" dirty="0" smtClean="0"/>
              <a:t>t</a:t>
            </a:r>
            <a:r>
              <a:rPr lang="ru-RU" sz="2400" b="1" i="1" dirty="0" err="1" smtClean="0"/>
              <a:t>echno</a:t>
            </a:r>
            <a:r>
              <a:rPr lang="en-US" sz="2400" b="1" i="1" dirty="0" smtClean="0"/>
              <a:t> - </a:t>
            </a:r>
            <a:r>
              <a:rPr lang="ru-RU" sz="2400" b="1" i="1" dirty="0" smtClean="0">
                <a:solidFill>
                  <a:srgbClr val="000000"/>
                </a:solidFill>
              </a:rPr>
              <a:t>5%</a:t>
            </a:r>
            <a:endParaRPr lang="en-US" sz="2400" b="1" i="1" dirty="0" smtClean="0"/>
          </a:p>
          <a:p>
            <a:pPr eaLnBrk="1" hangingPunct="1">
              <a:defRPr/>
            </a:pPr>
            <a:r>
              <a:rPr lang="en-US" sz="2400" b="1" i="1" dirty="0" smtClean="0"/>
              <a:t>r</a:t>
            </a:r>
            <a:r>
              <a:rPr lang="ru-RU" sz="2400" b="1" i="1" dirty="0" err="1" smtClean="0"/>
              <a:t>ock</a:t>
            </a:r>
            <a:r>
              <a:rPr lang="en-US" sz="2400" b="1" i="1" dirty="0" smtClean="0"/>
              <a:t> - </a:t>
            </a:r>
            <a:r>
              <a:rPr lang="ru-RU" sz="2400" b="1" i="1" dirty="0" smtClean="0">
                <a:solidFill>
                  <a:srgbClr val="000000"/>
                </a:solidFill>
              </a:rPr>
              <a:t>5%</a:t>
            </a:r>
            <a:endParaRPr lang="en-US" sz="2400" b="1" i="1" dirty="0" smtClean="0"/>
          </a:p>
          <a:p>
            <a:pPr eaLnBrk="1" hangingPunct="1">
              <a:defRPr/>
            </a:pPr>
            <a:r>
              <a:rPr lang="en-US" sz="2400" b="1" i="1" dirty="0" smtClean="0"/>
              <a:t>r</a:t>
            </a:r>
            <a:r>
              <a:rPr lang="ru-RU" sz="2400" b="1" i="1" dirty="0" err="1" smtClean="0"/>
              <a:t>ap</a:t>
            </a:r>
            <a:r>
              <a:rPr lang="en-US" sz="2400" b="1" i="1" dirty="0" smtClean="0"/>
              <a:t> - 20</a:t>
            </a:r>
            <a:r>
              <a:rPr lang="ru-RU" sz="2400" b="1" i="1" dirty="0" smtClean="0">
                <a:solidFill>
                  <a:srgbClr val="000000"/>
                </a:solidFill>
              </a:rPr>
              <a:t>%</a:t>
            </a:r>
            <a:endParaRPr lang="en-US" sz="2400" b="1" i="1" dirty="0" smtClean="0"/>
          </a:p>
          <a:p>
            <a:pPr marL="0" indent="0" eaLnBrk="1" hangingPunct="1">
              <a:buFont typeface="Wingdings" pitchFamily="2" charset="2"/>
              <a:buNone/>
              <a:defRPr/>
            </a:pPr>
            <a:endParaRPr lang="en-US" sz="2400" dirty="0" smtClean="0"/>
          </a:p>
          <a:p>
            <a:pPr eaLnBrk="1" hangingPunct="1">
              <a:defRPr/>
            </a:pPr>
            <a:endParaRPr lang="ru-RU" sz="2400" dirty="0" smtClean="0"/>
          </a:p>
        </p:txBody>
      </p:sp>
      <p:pic>
        <p:nvPicPr>
          <p:cNvPr id="98309" name="Picture 5" descr="17022889428581_img_000669"/>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735911" y="143474"/>
            <a:ext cx="2268537" cy="2305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2" descr="E:\1.jpg"/>
          <p:cNvPicPr>
            <a:picLocks noChangeAspect="1" noChangeArrowheads="1"/>
          </p:cNvPicPr>
          <p:nvPr/>
        </p:nvPicPr>
        <p:blipFill>
          <a:blip r:embed="rId4" cstate="email">
            <a:extLst>
              <a:ext uri="{28A0092B-C50C-407E-A947-70E740481C1C}">
                <a14:useLocalDpi xmlns:a14="http://schemas.microsoft.com/office/drawing/2010/main" xmlns=""/>
              </a:ext>
            </a:extLst>
          </a:blip>
          <a:stretch>
            <a:fillRect/>
          </a:stretch>
        </p:blipFill>
        <p:spPr bwMode="auto">
          <a:xfrm>
            <a:off x="6695728" y="2708920"/>
            <a:ext cx="2448272" cy="1836204"/>
          </a:xfrm>
          <a:prstGeom prst="rect">
            <a:avLst/>
          </a:prstGeom>
          <a:ln>
            <a:noFill/>
          </a:ln>
          <a:effectLst>
            <a:softEdge rad="112500"/>
          </a:effectLst>
        </p:spPr>
      </p:pic>
      <p:sp>
        <p:nvSpPr>
          <p:cNvPr id="3" name="Прямоугольник 2"/>
          <p:cNvSpPr/>
          <p:nvPr/>
        </p:nvSpPr>
        <p:spPr>
          <a:xfrm>
            <a:off x="497813" y="116632"/>
            <a:ext cx="6738483" cy="1569660"/>
          </a:xfrm>
          <a:prstGeom prst="rect">
            <a:avLst/>
          </a:prstGeom>
          <a:noFill/>
        </p:spPr>
        <p:txBody>
          <a:bodyPr>
            <a:spAutoFit/>
          </a:bodyPr>
          <a:lstStyle/>
          <a:p>
            <a:pPr algn="ctr">
              <a:defRPr/>
            </a:pPr>
            <a:r>
              <a:rPr lang="en-US" sz="4800" i="1" dirty="0" err="1">
                <a:ln w="10160">
                  <a:solidFill>
                    <a:srgbClr val="C00000"/>
                  </a:solidFill>
                  <a:prstDash val="solid"/>
                </a:ln>
                <a:solidFill>
                  <a:srgbClr val="CCCC00"/>
                </a:solidFill>
                <a:effectLst>
                  <a:glow rad="139700">
                    <a:schemeClr val="accent2">
                      <a:satMod val="175000"/>
                      <a:alpha val="40000"/>
                    </a:schemeClr>
                  </a:glow>
                  <a:outerShdw blurRad="38100" dist="32000" dir="5400000" algn="tl">
                    <a:srgbClr val="000000">
                      <a:alpha val="30000"/>
                    </a:srgbClr>
                  </a:outerShdw>
                </a:effectLst>
              </a:rPr>
              <a:t>Favourite</a:t>
            </a:r>
            <a:r>
              <a:rPr lang="en-US" sz="4800" i="1" dirty="0">
                <a:ln w="10160">
                  <a:solidFill>
                    <a:srgbClr val="C00000"/>
                  </a:solidFill>
                  <a:prstDash val="solid"/>
                </a:ln>
                <a:solidFill>
                  <a:srgbClr val="CCCC00"/>
                </a:solidFill>
                <a:effectLst>
                  <a:glow rad="139700">
                    <a:schemeClr val="accent2">
                      <a:satMod val="175000"/>
                      <a:alpha val="40000"/>
                    </a:schemeClr>
                  </a:glow>
                  <a:outerShdw blurRad="38100" dist="32000" dir="5400000" algn="tl">
                    <a:srgbClr val="000000">
                      <a:alpha val="30000"/>
                    </a:srgbClr>
                  </a:outerShdw>
                </a:effectLst>
              </a:rPr>
              <a:t> genres of music</a:t>
            </a:r>
            <a:endParaRPr lang="ru-RU" sz="4800" i="1" dirty="0">
              <a:ln w="10160">
                <a:solidFill>
                  <a:srgbClr val="C00000"/>
                </a:solidFill>
                <a:prstDash val="solid"/>
              </a:ln>
              <a:solidFill>
                <a:srgbClr val="CCCC00"/>
              </a:solidFill>
              <a:effectLst>
                <a:glow rad="139700">
                  <a:schemeClr val="accent2">
                    <a:satMod val="175000"/>
                    <a:alpha val="40000"/>
                  </a:schemeClr>
                </a:glow>
                <a:outerShdw blurRad="38100" dist="32000" dir="5400000" algn="tl">
                  <a:srgbClr val="000000">
                    <a:alpha val="30000"/>
                  </a:srgbClr>
                </a:outerShdw>
              </a:effectLst>
            </a:endParaRPr>
          </a:p>
        </p:txBody>
      </p:sp>
      <p:pic>
        <p:nvPicPr>
          <p:cNvPr id="98313" name="Picture 9" descr="C:\Users\1\Pictures\музыка\--3_1_~1.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211960" y="4776586"/>
            <a:ext cx="3744416" cy="1997743"/>
          </a:xfrm>
          <a:prstGeom prst="rect">
            <a:avLst/>
          </a:prstGeom>
          <a:ln>
            <a:noFill/>
          </a:ln>
          <a:effectLst>
            <a:glow rad="152400">
              <a:schemeClr val="accent2">
                <a:satMod val="175000"/>
                <a:alpha val="40000"/>
              </a:schemeClr>
            </a:glow>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500"/>
                                        <p:tgtEl>
                                          <p:spTgt spid="98307">
                                            <p:txEl>
                                              <p:pRg st="0" end="0"/>
                                            </p:txEl>
                                          </p:spTgt>
                                        </p:tgtEl>
                                      </p:cBhvr>
                                    </p:animEffect>
                                    <p:anim calcmode="lin" valueType="num">
                                      <p:cBhvr>
                                        <p:cTn id="8"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83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8307">
                                            <p:txEl>
                                              <p:pRg st="1" end="1"/>
                                            </p:txEl>
                                          </p:spTgt>
                                        </p:tgtEl>
                                        <p:attrNameLst>
                                          <p:attrName>style.visibility</p:attrName>
                                        </p:attrNameLst>
                                      </p:cBhvr>
                                      <p:to>
                                        <p:strVal val="visible"/>
                                      </p:to>
                                    </p:set>
                                    <p:animEffect transition="in" filter="fade">
                                      <p:cBhvr>
                                        <p:cTn id="14" dur="500"/>
                                        <p:tgtEl>
                                          <p:spTgt spid="98307">
                                            <p:txEl>
                                              <p:pRg st="1" end="1"/>
                                            </p:txEl>
                                          </p:spTgt>
                                        </p:tgtEl>
                                      </p:cBhvr>
                                    </p:animEffect>
                                    <p:anim calcmode="lin" valueType="num">
                                      <p:cBhvr>
                                        <p:cTn id="15"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983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8307">
                                            <p:txEl>
                                              <p:pRg st="2" end="2"/>
                                            </p:txEl>
                                          </p:spTgt>
                                        </p:tgtEl>
                                        <p:attrNameLst>
                                          <p:attrName>style.visibility</p:attrName>
                                        </p:attrNameLst>
                                      </p:cBhvr>
                                      <p:to>
                                        <p:strVal val="visible"/>
                                      </p:to>
                                    </p:set>
                                    <p:animEffect transition="in" filter="fade">
                                      <p:cBhvr>
                                        <p:cTn id="21" dur="500"/>
                                        <p:tgtEl>
                                          <p:spTgt spid="98307">
                                            <p:txEl>
                                              <p:pRg st="2" end="2"/>
                                            </p:txEl>
                                          </p:spTgt>
                                        </p:tgtEl>
                                      </p:cBhvr>
                                    </p:animEffect>
                                    <p:anim calcmode="lin" valueType="num">
                                      <p:cBhvr>
                                        <p:cTn id="22"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9830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8307">
                                            <p:txEl>
                                              <p:pRg st="3" end="3"/>
                                            </p:txEl>
                                          </p:spTgt>
                                        </p:tgtEl>
                                        <p:attrNameLst>
                                          <p:attrName>style.visibility</p:attrName>
                                        </p:attrNameLst>
                                      </p:cBhvr>
                                      <p:to>
                                        <p:strVal val="visible"/>
                                      </p:to>
                                    </p:set>
                                    <p:animEffect transition="in" filter="fade">
                                      <p:cBhvr>
                                        <p:cTn id="28" dur="500"/>
                                        <p:tgtEl>
                                          <p:spTgt spid="98307">
                                            <p:txEl>
                                              <p:pRg st="3" end="3"/>
                                            </p:txEl>
                                          </p:spTgt>
                                        </p:tgtEl>
                                      </p:cBhvr>
                                    </p:animEffect>
                                    <p:anim calcmode="lin" valueType="num">
                                      <p:cBhvr>
                                        <p:cTn id="29" dur="5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9830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8307">
                                            <p:txEl>
                                              <p:pRg st="4" end="4"/>
                                            </p:txEl>
                                          </p:spTgt>
                                        </p:tgtEl>
                                        <p:attrNameLst>
                                          <p:attrName>style.visibility</p:attrName>
                                        </p:attrNameLst>
                                      </p:cBhvr>
                                      <p:to>
                                        <p:strVal val="visible"/>
                                      </p:to>
                                    </p:set>
                                    <p:animEffect transition="in" filter="fade">
                                      <p:cBhvr>
                                        <p:cTn id="35" dur="500"/>
                                        <p:tgtEl>
                                          <p:spTgt spid="98307">
                                            <p:txEl>
                                              <p:pRg st="4" end="4"/>
                                            </p:txEl>
                                          </p:spTgt>
                                        </p:tgtEl>
                                      </p:cBhvr>
                                    </p:animEffect>
                                    <p:anim calcmode="lin" valueType="num">
                                      <p:cBhvr>
                                        <p:cTn id="36" dur="5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9830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Users\1\Pictures\музыка\music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Прямоугольник 3"/>
          <p:cNvSpPr/>
          <p:nvPr/>
        </p:nvSpPr>
        <p:spPr>
          <a:xfrm>
            <a:off x="-180527" y="260649"/>
            <a:ext cx="9505056" cy="830997"/>
          </a:xfrm>
          <a:prstGeom prst="rect">
            <a:avLst/>
          </a:prstGeom>
          <a:noFill/>
        </p:spPr>
        <p:txBody>
          <a:bodyPr>
            <a:spAutoFit/>
          </a:bodyPr>
          <a:lstStyle/>
          <a:p>
            <a:pPr algn="ctr">
              <a:defRPr/>
            </a:pPr>
            <a:r>
              <a:rPr lang="en-US" sz="48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Favourite</a:t>
            </a: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musical instruments</a:t>
            </a:r>
            <a:endParaRPr lang="ru-RU"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124" name="Рисунок 8"/>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208588" y="4357688"/>
            <a:ext cx="2314575" cy="231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Рисунок 9"/>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399338" y="4346575"/>
            <a:ext cx="1587500" cy="201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Рисунок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79388" y="4487863"/>
            <a:ext cx="1728787"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7" name="Рисунок 1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763713" y="4418013"/>
            <a:ext cx="1152525" cy="187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Прямоугольник 12"/>
          <p:cNvSpPr/>
          <p:nvPr/>
        </p:nvSpPr>
        <p:spPr>
          <a:xfrm>
            <a:off x="2555776" y="1091645"/>
            <a:ext cx="1800200" cy="753179"/>
          </a:xfrm>
          <a:prstGeom prst="rect">
            <a:avLst/>
          </a:prstGeom>
          <a:noFill/>
        </p:spPr>
        <p:txBody>
          <a:bodyPr wrap="none">
            <a:prstTxWarp prst="textInflateBottom">
              <a:avLst/>
            </a:prstTxWarp>
            <a:spAutoFit/>
          </a:bodyPr>
          <a:lstStyle/>
          <a:p>
            <a:pPr algn="ct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piano</a:t>
            </a:r>
            <a:endPar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Прямоугольник 13"/>
          <p:cNvSpPr/>
          <p:nvPr/>
        </p:nvSpPr>
        <p:spPr>
          <a:xfrm>
            <a:off x="323529" y="1268763"/>
            <a:ext cx="1872207" cy="720078"/>
          </a:xfrm>
          <a:prstGeom prst="rect">
            <a:avLst/>
          </a:prstGeom>
          <a:noFill/>
        </p:spPr>
        <p:txBody>
          <a:bodyPr wrap="none">
            <a:prstTxWarp prst="textSlantUp">
              <a:avLst/>
            </a:prstTxWarp>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guitar</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Прямоугольник 14"/>
          <p:cNvSpPr/>
          <p:nvPr/>
        </p:nvSpPr>
        <p:spPr>
          <a:xfrm>
            <a:off x="6300192" y="1268761"/>
            <a:ext cx="2376264" cy="576063"/>
          </a:xfrm>
          <a:prstGeom prst="rect">
            <a:avLst/>
          </a:prstGeom>
          <a:noFill/>
        </p:spPr>
        <p:txBody>
          <a:bodyPr wrap="none">
            <a:prstTxWarp prst="textFadeLeft">
              <a:avLst/>
            </a:prstTxWarp>
            <a:spAutoFit/>
          </a:bodyPr>
          <a:lstStyle/>
          <a:p>
            <a:pPr algn="ctr">
              <a:defRPr/>
            </a:pPr>
            <a:r>
              <a:rPr lang="en-US" sz="5400" dirty="0">
                <a:ln w="18415" cmpd="sng">
                  <a:solidFill>
                    <a:srgbClr val="FFFF00"/>
                  </a:solidFill>
                  <a:prstDash val="solid"/>
                </a:ln>
                <a:solidFill>
                  <a:srgbClr val="FFFF00"/>
                </a:solidFill>
                <a:effectLst>
                  <a:outerShdw blurRad="63500" dir="3600000" algn="tl" rotWithShape="0">
                    <a:srgbClr val="000000">
                      <a:alpha val="70000"/>
                    </a:srgbClr>
                  </a:outerShdw>
                </a:effectLst>
              </a:rPr>
              <a:t>drums</a:t>
            </a:r>
            <a:endParaRPr lang="ru-RU" sz="540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pic>
        <p:nvPicPr>
          <p:cNvPr id="11" name="Picture 2" descr="E:\3.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3272881" y="5213860"/>
            <a:ext cx="1843405" cy="1152128"/>
          </a:xfrm>
          <a:prstGeom prst="rect">
            <a:avLst/>
          </a:prstGeom>
          <a:ln>
            <a:noFill/>
          </a:ln>
          <a:effectLst>
            <a:softEdge rad="112500"/>
          </a:effectLst>
        </p:spPr>
      </p:pic>
      <p:sp>
        <p:nvSpPr>
          <p:cNvPr id="2" name="Прямоугольник 1"/>
          <p:cNvSpPr/>
          <p:nvPr/>
        </p:nvSpPr>
        <p:spPr>
          <a:xfrm>
            <a:off x="4355977" y="1468235"/>
            <a:ext cx="1728192" cy="664622"/>
          </a:xfrm>
          <a:prstGeom prst="rect">
            <a:avLst/>
          </a:prstGeom>
          <a:noFill/>
        </p:spPr>
        <p:txBody>
          <a:bodyPr wrap="none" lIns="91440" tIns="45720" rIns="91440" bIns="45720">
            <a:prstTxWarp prst="textCanUp">
              <a:avLst/>
            </a:prstTxWarp>
            <a:spAutoFit/>
          </a:bodyPr>
          <a:lstStyle/>
          <a:p>
            <a:pPr algn="ctr"/>
            <a:r>
              <a:rPr lang="en-US" sz="5400" b="1" dirty="0" smtClean="0">
                <a:ln w="10160">
                  <a:solidFill>
                    <a:schemeClr val="accent1"/>
                  </a:solidFill>
                  <a:prstDash val="solid"/>
                </a:ln>
                <a:solidFill>
                  <a:srgbClr val="00FF00"/>
                </a:solidFill>
                <a:effectLst>
                  <a:outerShdw blurRad="38100" dist="32000" dir="5400000" algn="tl">
                    <a:srgbClr val="000000">
                      <a:alpha val="30000"/>
                    </a:srgbClr>
                  </a:outerShdw>
                </a:effectLst>
              </a:rPr>
              <a:t>violin</a:t>
            </a:r>
            <a:endParaRPr lang="ru-RU" sz="5400" b="1" cap="none" spc="0" dirty="0">
              <a:ln w="10160">
                <a:solidFill>
                  <a:schemeClr val="accent1"/>
                </a:solidFill>
                <a:prstDash val="solid"/>
              </a:ln>
              <a:solidFill>
                <a:srgbClr val="00FF00"/>
              </a:solidFill>
              <a:effectLst>
                <a:outerShdw blurRad="38100" dist="32000" dir="5400000" algn="tl">
                  <a:srgbClr val="000000">
                    <a:alpha val="30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cstate="email">
            <a:extLst>
              <a:ext uri="{28A0092B-C50C-407E-A947-70E740481C1C}">
                <a14:useLocalDpi xmlns:a14="http://schemas.microsoft.com/office/drawing/2010/main" xmlns=""/>
              </a:ext>
            </a:extLst>
          </a:blip>
          <a:stretch>
            <a:fillRect/>
          </a:stretch>
        </p:blipFill>
        <p:spPr>
          <a:xfrm>
            <a:off x="0" y="0"/>
            <a:ext cx="9173210" cy="6858000"/>
          </a:xfrm>
        </p:spPr>
      </p:pic>
      <p:sp>
        <p:nvSpPr>
          <p:cNvPr id="3" name="Прямоугольник 2"/>
          <p:cNvSpPr/>
          <p:nvPr/>
        </p:nvSpPr>
        <p:spPr>
          <a:xfrm>
            <a:off x="714348" y="332656"/>
            <a:ext cx="7818091"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bg1">
                      <a:alpha val="95000"/>
                    </a:schemeClr>
                  </a:glow>
                  <a:outerShdw blurRad="76200" dist="50800" dir="5400000" algn="tl" rotWithShape="0">
                    <a:srgbClr val="000000">
                      <a:alpha val="65000"/>
                    </a:srgbClr>
                  </a:outerShdw>
                </a:effectLst>
              </a:rPr>
              <a:t>Favourite</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bg1">
                      <a:alpha val="95000"/>
                    </a:schemeClr>
                  </a:glow>
                  <a:outerShdw blurRad="76200" dist="50800" dir="5400000" algn="tl" rotWithShape="0">
                    <a:srgbClr val="000000">
                      <a:alpha val="65000"/>
                    </a:srgbClr>
                  </a:outerShdw>
                </a:effectLst>
              </a:rPr>
              <a:t> singers</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bg1">
                    <a:alpha val="95000"/>
                  </a:schemeClr>
                </a:glow>
                <a:outerShdw blurRad="76200" dist="50800" dir="5400000" algn="tl" rotWithShape="0">
                  <a:srgbClr val="000000">
                    <a:alpha val="65000"/>
                  </a:srgbClr>
                </a:outerShdw>
              </a:effectLst>
            </a:endParaRPr>
          </a:p>
        </p:txBody>
      </p:sp>
      <p:sp>
        <p:nvSpPr>
          <p:cNvPr id="4" name="TextBox 3"/>
          <p:cNvSpPr txBox="1"/>
          <p:nvPr/>
        </p:nvSpPr>
        <p:spPr>
          <a:xfrm>
            <a:off x="539552" y="5157192"/>
            <a:ext cx="8280920" cy="1200329"/>
          </a:xfrm>
          <a:prstGeom prst="rect">
            <a:avLst/>
          </a:prstGeom>
          <a:noFill/>
        </p:spPr>
        <p:txBody>
          <a:bodyPr wrap="square" rtlCol="0">
            <a:spAutoFit/>
          </a:bodyPr>
          <a:lstStyle/>
          <a:p>
            <a:r>
              <a:rPr lang="en-US" sz="2400" b="1" i="1" dirty="0" smtClean="0">
                <a:solidFill>
                  <a:schemeClr val="bg1"/>
                </a:solidFill>
                <a:latin typeface="+mj-lt"/>
              </a:rPr>
              <a:t>Our favorite singers  are Miley Cyrus, </a:t>
            </a:r>
            <a:r>
              <a:rPr lang="en-US" sz="2400" b="1" i="1" dirty="0" err="1" smtClean="0">
                <a:solidFill>
                  <a:schemeClr val="bg1"/>
                </a:solidFill>
                <a:latin typeface="+mj-lt"/>
              </a:rPr>
              <a:t>Dima</a:t>
            </a:r>
            <a:r>
              <a:rPr lang="en-US" sz="2400" b="1" i="1" dirty="0" smtClean="0">
                <a:solidFill>
                  <a:schemeClr val="bg1"/>
                </a:solidFill>
                <a:latin typeface="+mj-lt"/>
              </a:rPr>
              <a:t> </a:t>
            </a:r>
            <a:r>
              <a:rPr lang="en-US" sz="2400" b="1" i="1" dirty="0" err="1" smtClean="0">
                <a:solidFill>
                  <a:schemeClr val="bg1"/>
                </a:solidFill>
                <a:latin typeface="+mj-lt"/>
              </a:rPr>
              <a:t>Bilan</a:t>
            </a:r>
            <a:r>
              <a:rPr lang="en-US" sz="2400" b="1" i="1" dirty="0" smtClean="0">
                <a:solidFill>
                  <a:schemeClr val="bg1"/>
                </a:solidFill>
                <a:latin typeface="+mj-lt"/>
              </a:rPr>
              <a:t>, </a:t>
            </a:r>
            <a:r>
              <a:rPr lang="en-US" sz="2400" b="1" i="1" dirty="0" err="1" smtClean="0">
                <a:solidFill>
                  <a:schemeClr val="bg1"/>
                </a:solidFill>
                <a:latin typeface="+mj-lt"/>
              </a:rPr>
              <a:t>Dima</a:t>
            </a:r>
            <a:r>
              <a:rPr lang="en-US" sz="2400" b="1" i="1" dirty="0" smtClean="0">
                <a:solidFill>
                  <a:schemeClr val="bg1"/>
                </a:solidFill>
                <a:latin typeface="+mj-lt"/>
              </a:rPr>
              <a:t> </a:t>
            </a:r>
            <a:r>
              <a:rPr lang="en-US" sz="2400" b="1" i="1" dirty="0" err="1" smtClean="0">
                <a:solidFill>
                  <a:schemeClr val="bg1"/>
                </a:solidFill>
                <a:latin typeface="+mj-lt"/>
              </a:rPr>
              <a:t>Koldun</a:t>
            </a:r>
            <a:r>
              <a:rPr lang="en-US" sz="2400" b="1" i="1" dirty="0" smtClean="0">
                <a:solidFill>
                  <a:schemeClr val="bg1"/>
                </a:solidFill>
                <a:latin typeface="+mj-lt"/>
              </a:rPr>
              <a:t>, Britney Spears,  Denis </a:t>
            </a:r>
            <a:r>
              <a:rPr lang="en-US" sz="2400" b="1" i="1" dirty="0" err="1" smtClean="0">
                <a:solidFill>
                  <a:schemeClr val="bg1"/>
                </a:solidFill>
                <a:latin typeface="+mj-lt"/>
              </a:rPr>
              <a:t>Maidan</a:t>
            </a:r>
            <a:r>
              <a:rPr lang="en-US" sz="2400" b="1" i="1" dirty="0" smtClean="0">
                <a:solidFill>
                  <a:schemeClr val="bg1"/>
                </a:solidFill>
                <a:latin typeface="+mj-lt"/>
              </a:rPr>
              <a:t>, </a:t>
            </a:r>
            <a:r>
              <a:rPr lang="en-US" sz="2400" b="1" i="1" dirty="0" err="1" smtClean="0">
                <a:solidFill>
                  <a:schemeClr val="bg1"/>
                </a:solidFill>
                <a:latin typeface="+mj-lt"/>
              </a:rPr>
              <a:t>Nyusha</a:t>
            </a:r>
            <a:r>
              <a:rPr lang="en-US" sz="2400" b="1" i="1" dirty="0" smtClean="0">
                <a:solidFill>
                  <a:schemeClr val="bg1"/>
                </a:solidFill>
                <a:latin typeface="+mj-lt"/>
              </a:rPr>
              <a:t>, 5sta family, DJ Smash, </a:t>
            </a:r>
            <a:r>
              <a:rPr lang="en-US" sz="2400" b="1" i="1" dirty="0" err="1" smtClean="0">
                <a:solidFill>
                  <a:schemeClr val="bg1"/>
                </a:solidFill>
                <a:latin typeface="+mj-lt"/>
              </a:rPr>
              <a:t>Leralera</a:t>
            </a:r>
            <a:r>
              <a:rPr lang="en-US" sz="2400" b="1" i="1" dirty="0" smtClean="0">
                <a:solidFill>
                  <a:schemeClr val="bg1"/>
                </a:solidFill>
                <a:latin typeface="+mj-lt"/>
              </a:rPr>
              <a:t>, </a:t>
            </a:r>
            <a:r>
              <a:rPr lang="en-US" sz="2400" b="1" i="1" dirty="0" err="1" smtClean="0">
                <a:solidFill>
                  <a:schemeClr val="bg1"/>
                </a:solidFill>
                <a:latin typeface="+mj-lt"/>
              </a:rPr>
              <a:t>Nastya</a:t>
            </a:r>
            <a:r>
              <a:rPr lang="en-US" sz="2400" b="1" i="1" dirty="0" smtClean="0">
                <a:solidFill>
                  <a:schemeClr val="bg1"/>
                </a:solidFill>
                <a:latin typeface="+mj-lt"/>
              </a:rPr>
              <a:t> </a:t>
            </a:r>
            <a:r>
              <a:rPr lang="en-US" sz="2400" b="1" i="1" dirty="0" err="1" smtClean="0">
                <a:solidFill>
                  <a:schemeClr val="bg1"/>
                </a:solidFill>
                <a:latin typeface="+mj-lt"/>
              </a:rPr>
              <a:t>Kamensky</a:t>
            </a:r>
            <a:r>
              <a:rPr lang="en-US" sz="2400" b="1" i="1" dirty="0" smtClean="0">
                <a:solidFill>
                  <a:schemeClr val="bg1"/>
                </a:solidFill>
                <a:latin typeface="+mj-lt"/>
              </a:rPr>
              <a:t>, </a:t>
            </a:r>
            <a:r>
              <a:rPr lang="en-US" sz="2400" b="1" i="1" dirty="0" err="1" smtClean="0">
                <a:solidFill>
                  <a:schemeClr val="bg1"/>
                </a:solidFill>
                <a:latin typeface="+mj-lt"/>
              </a:rPr>
              <a:t>Potap</a:t>
            </a:r>
            <a:r>
              <a:rPr lang="en-US" sz="2400" b="1" i="1" dirty="0" smtClean="0">
                <a:solidFill>
                  <a:schemeClr val="bg1"/>
                </a:solidFill>
                <a:latin typeface="+mj-lt"/>
              </a:rPr>
              <a:t> and </a:t>
            </a:r>
            <a:r>
              <a:rPr lang="en-US" sz="2400" b="1" i="1" dirty="0" err="1" smtClean="0">
                <a:solidFill>
                  <a:schemeClr val="bg1"/>
                </a:solidFill>
                <a:latin typeface="+mj-lt"/>
              </a:rPr>
              <a:t>Guf</a:t>
            </a:r>
            <a:r>
              <a:rPr lang="en-US" sz="2400" b="1" i="1" dirty="0" smtClean="0">
                <a:solidFill>
                  <a:schemeClr val="bg1"/>
                </a:solidFill>
                <a:latin typeface="+mj-lt"/>
              </a:rPr>
              <a:t> </a:t>
            </a:r>
            <a:endParaRPr lang="ru-RU" sz="2400" b="1" i="1" dirty="0">
              <a:solidFill>
                <a:schemeClr val="bg1"/>
              </a:solidFill>
              <a:latin typeface="+mj-lt"/>
            </a:endParaRPr>
          </a:p>
        </p:txBody>
      </p:sp>
      <p:pic>
        <p:nvPicPr>
          <p:cNvPr id="6150" name="Picture 6"/>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39281" y="1628800"/>
            <a:ext cx="1746243" cy="1746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040603" y="1336754"/>
            <a:ext cx="1688928" cy="36410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39281" y="3526014"/>
            <a:ext cx="1846514" cy="2841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7040604" y="3312345"/>
            <a:ext cx="1688928" cy="1908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descr="&amp;Acy;&amp;ncy;&amp;icy;&amp;mcy;&amp;acy;&amp;shcy;&amp;kcy;&amp;icy; &amp;Mcy;&amp;ucy;&amp;zcy;&amp;ycy;&amp;kcy;&amp;acy;"/>
          <p:cNvPicPr>
            <a:picLocks noChangeAspect="1" noChangeArrowheads="1" noCrop="1"/>
          </p:cNvPicPr>
          <p:nvPr/>
        </p:nvPicPr>
        <p:blipFill>
          <a:blip r:embed="rId7">
            <a:extLst>
              <a:ext uri="{28A0092B-C50C-407E-A947-70E740481C1C}">
                <a14:useLocalDpi xmlns:a14="http://schemas.microsoft.com/office/drawing/2010/main" xmlns=""/>
              </a:ext>
            </a:extLst>
          </a:blip>
          <a:srcRect/>
          <a:stretch>
            <a:fillRect/>
          </a:stretch>
        </p:blipFill>
        <p:spPr bwMode="auto">
          <a:xfrm>
            <a:off x="7866018" y="0"/>
            <a:ext cx="1277982" cy="1142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0" descr="&amp;Acy;&amp;ncy;&amp;icy;&amp;mcy;&amp;acy;&amp;shcy;&amp;kcy;&amp;icy; &amp;Mcy;&amp;ucy;&amp;zcy;&amp;ycy;&amp;kcy;&amp;acy;"/>
          <p:cNvPicPr>
            <a:picLocks noChangeAspect="1" noChangeArrowheads="1" noCrop="1"/>
          </p:cNvPicPr>
          <p:nvPr/>
        </p:nvPicPr>
        <p:blipFill>
          <a:blip r:embed="rId8">
            <a:extLst>
              <a:ext uri="{28A0092B-C50C-407E-A947-70E740481C1C}">
                <a14:useLocalDpi xmlns:a14="http://schemas.microsoft.com/office/drawing/2010/main" xmlns=""/>
              </a:ext>
            </a:extLst>
          </a:blip>
          <a:srcRect/>
          <a:stretch>
            <a:fillRect/>
          </a:stretch>
        </p:blipFill>
        <p:spPr bwMode="auto">
          <a:xfrm>
            <a:off x="357158" y="142852"/>
            <a:ext cx="1008063" cy="123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7504" y="1600200"/>
            <a:ext cx="3816424" cy="4530725"/>
          </a:xfrm>
        </p:spPr>
        <p:txBody>
          <a:bodyPr/>
          <a:lstStyle/>
          <a:p>
            <a:pP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a:p>
          <a:p>
            <a:pPr eaLnBrk="1" hangingPunct="1">
              <a:lnSpc>
                <a:spcPct val="80000"/>
              </a:lnSpc>
              <a:buFont typeface="Wingdings" pitchFamily="2" charset="2"/>
              <a:buNone/>
            </a:pPr>
            <a:endParaRPr lang="en-US" sz="800" dirty="0" smtClean="0"/>
          </a:p>
          <a:p>
            <a:pPr eaLnBrk="1" hangingPunct="1">
              <a:lnSpc>
                <a:spcPct val="80000"/>
              </a:lnSpc>
              <a:buNone/>
            </a:pPr>
            <a:r>
              <a:rPr lang="en-US" sz="1800" i="1" dirty="0" smtClean="0">
                <a:latin typeface="+mj-lt"/>
              </a:rPr>
              <a:t>Birth name: </a:t>
            </a:r>
            <a:r>
              <a:rPr lang="en-US" sz="1800" b="1" i="1" dirty="0" smtClean="0">
                <a:solidFill>
                  <a:srgbClr val="000066"/>
                </a:solidFill>
                <a:latin typeface="+mj-lt"/>
              </a:rPr>
              <a:t>Destiny Hope Cyrus </a:t>
            </a:r>
          </a:p>
          <a:p>
            <a:pPr eaLnBrk="1" hangingPunct="1">
              <a:lnSpc>
                <a:spcPct val="80000"/>
              </a:lnSpc>
              <a:buNone/>
            </a:pPr>
            <a:r>
              <a:rPr lang="en-US" sz="1800" i="1" dirty="0" smtClean="0">
                <a:latin typeface="+mj-lt"/>
              </a:rPr>
              <a:t>Born: </a:t>
            </a:r>
            <a:r>
              <a:rPr lang="en-US" sz="1800" b="1" i="1" dirty="0" smtClean="0">
                <a:solidFill>
                  <a:srgbClr val="000066"/>
                </a:solidFill>
                <a:latin typeface="+mj-lt"/>
              </a:rPr>
              <a:t>November 23, 1992 </a:t>
            </a:r>
          </a:p>
          <a:p>
            <a:pPr eaLnBrk="1" hangingPunct="1">
              <a:lnSpc>
                <a:spcPct val="80000"/>
              </a:lnSpc>
              <a:buNone/>
            </a:pPr>
            <a:r>
              <a:rPr lang="en-US" sz="1800" i="1" dirty="0">
                <a:latin typeface="+mj-lt"/>
              </a:rPr>
              <a:t> </a:t>
            </a:r>
            <a:r>
              <a:rPr lang="en-US" sz="1800" i="1" dirty="0" smtClean="0">
                <a:latin typeface="+mj-lt"/>
              </a:rPr>
              <a:t>          </a:t>
            </a:r>
            <a:r>
              <a:rPr lang="en-US" sz="1800" b="1" i="1" dirty="0" smtClean="0">
                <a:solidFill>
                  <a:srgbClr val="000066"/>
                </a:solidFill>
                <a:latin typeface="+mj-lt"/>
              </a:rPr>
              <a:t>Nashville, Tennessee, U.S</a:t>
            </a:r>
            <a:r>
              <a:rPr lang="en-US" sz="1800" i="1" dirty="0" smtClean="0">
                <a:latin typeface="+mj-lt"/>
              </a:rPr>
              <a:t>.</a:t>
            </a:r>
          </a:p>
          <a:p>
            <a:pPr eaLnBrk="1" hangingPunct="1">
              <a:lnSpc>
                <a:spcPct val="80000"/>
              </a:lnSpc>
              <a:buNone/>
            </a:pPr>
            <a:r>
              <a:rPr lang="en-US" sz="1800" i="1" dirty="0" smtClean="0">
                <a:latin typeface="+mj-lt"/>
              </a:rPr>
              <a:t>Genres: </a:t>
            </a:r>
            <a:r>
              <a:rPr lang="en-US" sz="1800" b="1" i="1" dirty="0" smtClean="0">
                <a:solidFill>
                  <a:srgbClr val="000066"/>
                </a:solidFill>
                <a:latin typeface="+mj-lt"/>
              </a:rPr>
              <a:t>Pop, country pop, dance,    </a:t>
            </a:r>
            <a:r>
              <a:rPr lang="en-US" sz="1800" b="1" i="1" dirty="0" err="1" smtClean="0">
                <a:solidFill>
                  <a:srgbClr val="000066"/>
                </a:solidFill>
                <a:latin typeface="+mj-lt"/>
              </a:rPr>
              <a:t>electropop</a:t>
            </a:r>
            <a:r>
              <a:rPr lang="en-US" sz="1800" b="1" i="1" dirty="0" smtClean="0">
                <a:solidFill>
                  <a:srgbClr val="000066"/>
                </a:solidFill>
                <a:latin typeface="+mj-lt"/>
              </a:rPr>
              <a:t>, teen pop </a:t>
            </a:r>
          </a:p>
          <a:p>
            <a:pPr eaLnBrk="1" hangingPunct="1">
              <a:lnSpc>
                <a:spcPct val="80000"/>
              </a:lnSpc>
              <a:buNone/>
            </a:pPr>
            <a:r>
              <a:rPr lang="en-US" sz="1800" i="1" dirty="0" smtClean="0">
                <a:latin typeface="+mj-lt"/>
              </a:rPr>
              <a:t>Occupations: </a:t>
            </a:r>
            <a:r>
              <a:rPr lang="en-US" sz="1800" b="1" i="1" dirty="0" smtClean="0">
                <a:solidFill>
                  <a:srgbClr val="000066"/>
                </a:solidFill>
                <a:latin typeface="+mj-lt"/>
              </a:rPr>
              <a:t>actress, musician </a:t>
            </a:r>
          </a:p>
          <a:p>
            <a:pPr eaLnBrk="1" hangingPunct="1">
              <a:lnSpc>
                <a:spcPct val="80000"/>
              </a:lnSpc>
              <a:buNone/>
            </a:pPr>
            <a:r>
              <a:rPr lang="en-US" sz="1800" i="1" dirty="0" smtClean="0">
                <a:latin typeface="+mj-lt"/>
              </a:rPr>
              <a:t>Instruments: </a:t>
            </a:r>
            <a:r>
              <a:rPr lang="en-US" sz="1800" b="1" i="1" dirty="0" smtClean="0">
                <a:solidFill>
                  <a:srgbClr val="000066"/>
                </a:solidFill>
                <a:latin typeface="+mj-lt"/>
              </a:rPr>
              <a:t>vocals, guitar, piano </a:t>
            </a:r>
          </a:p>
          <a:p>
            <a:pPr eaLnBrk="1" hangingPunct="1">
              <a:lnSpc>
                <a:spcPct val="80000"/>
              </a:lnSpc>
              <a:buNone/>
            </a:pPr>
            <a:r>
              <a:rPr lang="en-US" sz="1800" i="1" dirty="0" smtClean="0">
                <a:latin typeface="+mj-lt"/>
              </a:rPr>
              <a:t>Years active </a:t>
            </a:r>
            <a:r>
              <a:rPr lang="en-US" sz="1800" b="1" i="1" dirty="0" smtClean="0">
                <a:solidFill>
                  <a:srgbClr val="000066"/>
                </a:solidFill>
                <a:latin typeface="+mj-lt"/>
              </a:rPr>
              <a:t>2001–present </a:t>
            </a:r>
          </a:p>
          <a:p>
            <a:pPr eaLnBrk="1" hangingPunct="1">
              <a:lnSpc>
                <a:spcPct val="80000"/>
              </a:lnSpc>
              <a:buNone/>
            </a:pPr>
            <a:r>
              <a:rPr lang="en-US" sz="1800" i="1" dirty="0" smtClean="0">
                <a:latin typeface="+mj-lt"/>
              </a:rPr>
              <a:t>Labels: </a:t>
            </a:r>
            <a:r>
              <a:rPr lang="en-US" sz="1800" b="1" i="1" dirty="0" smtClean="0">
                <a:solidFill>
                  <a:srgbClr val="000066"/>
                </a:solidFill>
                <a:latin typeface="+mj-lt"/>
              </a:rPr>
              <a:t>Walt Disney, Hollywood </a:t>
            </a:r>
          </a:p>
          <a:p>
            <a:pPr eaLnBrk="1" hangingPunct="1">
              <a:lnSpc>
                <a:spcPct val="80000"/>
              </a:lnSpc>
              <a:buNone/>
            </a:pPr>
            <a:r>
              <a:rPr lang="en-US" sz="1800" i="1" dirty="0" smtClean="0">
                <a:latin typeface="+mj-lt"/>
              </a:rPr>
              <a:t>Associated acts: </a:t>
            </a:r>
            <a:r>
              <a:rPr lang="en-US" sz="1800" b="1" i="1" dirty="0" smtClean="0">
                <a:solidFill>
                  <a:srgbClr val="000066"/>
                </a:solidFill>
                <a:latin typeface="+mj-lt"/>
              </a:rPr>
              <a:t>Hannah Montana, Billy Ray Cyrus, Demi </a:t>
            </a:r>
            <a:r>
              <a:rPr lang="en-US" sz="1800" b="1" i="1" dirty="0" err="1" smtClean="0">
                <a:solidFill>
                  <a:srgbClr val="000066"/>
                </a:solidFill>
                <a:latin typeface="+mj-lt"/>
              </a:rPr>
              <a:t>Lovato</a:t>
            </a:r>
            <a:r>
              <a:rPr lang="en-US" sz="1800" b="1" i="1" dirty="0" smtClean="0">
                <a:solidFill>
                  <a:srgbClr val="000066"/>
                </a:solidFill>
                <a:latin typeface="+mj-lt"/>
              </a:rPr>
              <a:t> </a:t>
            </a:r>
          </a:p>
          <a:p>
            <a:pPr eaLnBrk="1" hangingPunct="1">
              <a:lnSpc>
                <a:spcPct val="80000"/>
              </a:lnSpc>
              <a:buNone/>
            </a:pPr>
            <a:r>
              <a:rPr lang="en-US" sz="1800" i="1" dirty="0" smtClean="0">
                <a:latin typeface="+mj-lt"/>
              </a:rPr>
              <a:t>Website: </a:t>
            </a:r>
            <a:r>
              <a:rPr lang="en-US" sz="1800" b="1" i="1" dirty="0" smtClean="0">
                <a:solidFill>
                  <a:srgbClr val="000066"/>
                </a:solidFill>
                <a:latin typeface="+mj-lt"/>
                <a:hlinkClick r:id="rId2"/>
              </a:rPr>
              <a:t>MileyCyrus.com</a:t>
            </a:r>
            <a:endParaRPr lang="en-US" sz="1800" b="1" i="1" dirty="0" smtClean="0">
              <a:solidFill>
                <a:srgbClr val="000066"/>
              </a:solidFill>
              <a:latin typeface="+mj-lt"/>
            </a:endParaRPr>
          </a:p>
          <a:p>
            <a:pPr eaLnBrk="1" hangingPunct="1">
              <a:lnSpc>
                <a:spcPct val="80000"/>
              </a:lnSpc>
              <a:buNone/>
            </a:pPr>
            <a:endParaRPr lang="en-US" sz="800" dirty="0" smtClean="0"/>
          </a:p>
          <a:p>
            <a:pPr eaLnBrk="1" hangingPunct="1">
              <a:lnSpc>
                <a:spcPct val="80000"/>
              </a:lnSpc>
              <a:buNone/>
            </a:pPr>
            <a:r>
              <a:rPr lang="en-US" sz="800" dirty="0" smtClean="0"/>
              <a:t> </a:t>
            </a:r>
          </a:p>
        </p:txBody>
      </p:sp>
      <p:pic>
        <p:nvPicPr>
          <p:cNvPr id="7172" name="Picture 5" descr="&amp;Acy;&amp;ncy;&amp;icy;&amp;mcy;&amp;acy;&amp;shcy;&amp;kcy;&amp;icy; &amp;Mcy;&amp;ucy;&amp;zcy;&amp;ycy;&amp;kcy;&amp;acy;"/>
          <p:cNvPicPr>
            <a:picLocks noChangeAspect="1" noChangeArrowheads="1" noCrop="1"/>
          </p:cNvPicPr>
          <p:nvPr/>
        </p:nvPicPr>
        <p:blipFill>
          <a:blip r:embed="rId3">
            <a:extLst>
              <a:ext uri="{28A0092B-C50C-407E-A947-70E740481C1C}">
                <a14:useLocalDpi xmlns:a14="http://schemas.microsoft.com/office/drawing/2010/main" xmlns=""/>
              </a:ext>
            </a:extLst>
          </a:blip>
          <a:srcRect/>
          <a:stretch>
            <a:fillRect/>
          </a:stretch>
        </p:blipFill>
        <p:spPr bwMode="auto">
          <a:xfrm>
            <a:off x="7000081" y="94319"/>
            <a:ext cx="1352550" cy="120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7" descr="&amp;Kcy;&amp;acy;&amp;rcy;&amp;tcy;&amp;icy;&amp;ncy;&amp;kcy;&amp;acy; 43 &amp;icy;&amp;zcy; 153143"/>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3813175" y="1484784"/>
            <a:ext cx="2990850" cy="3810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Picture 9" descr="&amp;Kcy;&amp;acy;&amp;rcy;&amp;tcy;&amp;icy;&amp;ncy;&amp;kcy;&amp;acy; 117 &amp;icy;&amp;zcy; 153143"/>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773295" y="1513182"/>
            <a:ext cx="3097213" cy="3810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10" descr="&amp;Acy;&amp;ncy;&amp;icy;&amp;mcy;&amp;acy;&amp;shcy;&amp;kcy;&amp;icy; &amp;Mcy;&amp;ucy;&amp;zcy;&amp;ycy;&amp;kcy;&amp;acy;"/>
          <p:cNvPicPr>
            <a:picLocks noChangeAspect="1" noChangeArrowheads="1" noCrop="1"/>
          </p:cNvPicPr>
          <p:nvPr/>
        </p:nvPicPr>
        <p:blipFill>
          <a:blip r:embed="rId6">
            <a:extLst>
              <a:ext uri="{28A0092B-C50C-407E-A947-70E740481C1C}">
                <a14:useLocalDpi xmlns:a14="http://schemas.microsoft.com/office/drawing/2010/main" xmlns=""/>
              </a:ext>
            </a:extLst>
          </a:blip>
          <a:srcRect/>
          <a:stretch>
            <a:fillRect/>
          </a:stretch>
        </p:blipFill>
        <p:spPr bwMode="auto">
          <a:xfrm>
            <a:off x="1115616" y="133529"/>
            <a:ext cx="1008063" cy="123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Прямоугольник 2"/>
          <p:cNvSpPr/>
          <p:nvPr/>
        </p:nvSpPr>
        <p:spPr>
          <a:xfrm>
            <a:off x="2484438" y="260648"/>
            <a:ext cx="4515643" cy="923330"/>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000066"/>
                </a:solidFill>
                <a:effectLst>
                  <a:glow rad="190500">
                    <a:srgbClr val="9999FF"/>
                  </a:glow>
                  <a:outerShdw blurRad="63500" dir="3600000" algn="tl" rotWithShape="0">
                    <a:srgbClr val="000000">
                      <a:alpha val="70000"/>
                    </a:srgbClr>
                  </a:outerShdw>
                </a:effectLst>
              </a:rPr>
              <a:t>Miley Cyrus </a:t>
            </a:r>
            <a:endParaRPr lang="ru-RU" sz="5400" b="0" cap="none" spc="0" dirty="0">
              <a:ln w="18415" cmpd="sng">
                <a:solidFill>
                  <a:srgbClr val="FFFFFF"/>
                </a:solidFill>
                <a:prstDash val="solid"/>
              </a:ln>
              <a:solidFill>
                <a:srgbClr val="000066"/>
              </a:solidFill>
              <a:effectLst>
                <a:glow rad="190500">
                  <a:srgbClr val="9999FF"/>
                </a:glow>
                <a:outerShdw blurRad="63500" dir="3600000" algn="tl" rotWithShape="0">
                  <a:srgbClr val="000000">
                    <a:alpha val="70000"/>
                  </a:srgbClr>
                </a:outerShdw>
              </a:effectLst>
            </a:endParaRPr>
          </a:p>
        </p:txBody>
      </p:sp>
      <p:sp>
        <p:nvSpPr>
          <p:cNvPr id="4" name="Прямоугольник 3"/>
          <p:cNvSpPr/>
          <p:nvPr/>
        </p:nvSpPr>
        <p:spPr>
          <a:xfrm>
            <a:off x="323528" y="1484784"/>
            <a:ext cx="2448271" cy="584775"/>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Fact file</a:t>
            </a:r>
            <a:endParaRPr lang="ru-RU"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179512" y="5438776"/>
            <a:ext cx="9145016" cy="1754326"/>
          </a:xfrm>
          <a:prstGeom prst="rect">
            <a:avLst/>
          </a:prstGeom>
          <a:noFill/>
        </p:spPr>
        <p:txBody>
          <a:bodyPr wrap="square" rtlCol="0">
            <a:spAutoFit/>
          </a:bodyPr>
          <a:lstStyle/>
          <a:p>
            <a:r>
              <a:rPr lang="en-US" b="1" i="1" dirty="0" smtClean="0">
                <a:solidFill>
                  <a:srgbClr val="000066"/>
                </a:solidFill>
                <a:latin typeface="+mj-lt"/>
              </a:rPr>
              <a:t>Miley Ray Cyrus  is an American actress and pop singer-songwriter. She achieved wide fame for her role as Miley Stewart/Hannah Montana on the Disney Channel sitcom Hannah Montana. Cyrus ranked number thirteen on Forbes' 2010 Celebrity 100. For the 2011 Guinness World Records, she was named the “Most Charted Teenager” following her 29th US Billboard Hot 100 chart entry on November 7, 2009 with “Party in the USA”.</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23528" y="2069089"/>
            <a:ext cx="5328592" cy="4061836"/>
          </a:xfrm>
        </p:spPr>
        <p:txBody>
          <a:bodyPr/>
          <a:lstStyle/>
          <a:p>
            <a:pPr marL="0" indent="0" eaLnBrk="1" hangingPunct="1">
              <a:buNone/>
            </a:pPr>
            <a:r>
              <a:rPr lang="en-US" sz="1800" dirty="0" smtClean="0">
                <a:latin typeface="+mj-lt"/>
              </a:rPr>
              <a:t>Birth name: </a:t>
            </a:r>
            <a:r>
              <a:rPr lang="en-US" sz="1800" b="1" i="1" dirty="0" smtClean="0">
                <a:solidFill>
                  <a:srgbClr val="000066"/>
                </a:solidFill>
                <a:latin typeface="+mj-lt"/>
              </a:rPr>
              <a:t>Viktor </a:t>
            </a:r>
            <a:r>
              <a:rPr lang="en-US" sz="1800" b="1" i="1" dirty="0" err="1" smtClean="0">
                <a:solidFill>
                  <a:srgbClr val="000066"/>
                </a:solidFill>
                <a:latin typeface="+mj-lt"/>
              </a:rPr>
              <a:t>Nikolaevich</a:t>
            </a:r>
            <a:r>
              <a:rPr lang="en-US" sz="1800" b="1" i="1" dirty="0" smtClean="0">
                <a:solidFill>
                  <a:srgbClr val="000066"/>
                </a:solidFill>
                <a:latin typeface="+mj-lt"/>
              </a:rPr>
              <a:t> </a:t>
            </a:r>
            <a:r>
              <a:rPr lang="en-US" sz="1800" b="1" i="1" dirty="0" err="1" smtClean="0">
                <a:solidFill>
                  <a:srgbClr val="000066"/>
                </a:solidFill>
                <a:latin typeface="+mj-lt"/>
              </a:rPr>
              <a:t>Belan</a:t>
            </a:r>
            <a:r>
              <a:rPr lang="en-US" sz="1800" b="1" i="1" dirty="0" smtClean="0">
                <a:solidFill>
                  <a:srgbClr val="000066"/>
                </a:solidFill>
                <a:latin typeface="+mj-lt"/>
              </a:rPr>
              <a:t> </a:t>
            </a:r>
          </a:p>
          <a:p>
            <a:pPr marL="0" indent="0" eaLnBrk="1" hangingPunct="1">
              <a:buNone/>
            </a:pPr>
            <a:r>
              <a:rPr lang="en-US" sz="1800" dirty="0" smtClean="0">
                <a:latin typeface="+mj-lt"/>
              </a:rPr>
              <a:t>Born: </a:t>
            </a:r>
            <a:r>
              <a:rPr lang="en-US" sz="1800" b="1" i="1" dirty="0" smtClean="0">
                <a:solidFill>
                  <a:srgbClr val="000066"/>
                </a:solidFill>
                <a:latin typeface="+mj-lt"/>
              </a:rPr>
              <a:t>December 1981 (age 30) </a:t>
            </a:r>
          </a:p>
          <a:p>
            <a:pPr marL="0" indent="0" eaLnBrk="1" hangingPunct="1">
              <a:buNone/>
            </a:pPr>
            <a:r>
              <a:rPr lang="en-US" sz="1800" dirty="0" smtClean="0">
                <a:latin typeface="+mj-lt"/>
              </a:rPr>
              <a:t>Origin: </a:t>
            </a:r>
            <a:r>
              <a:rPr lang="en-US" sz="1800" b="1" i="1" dirty="0" err="1" smtClean="0">
                <a:solidFill>
                  <a:srgbClr val="000066"/>
                </a:solidFill>
                <a:latin typeface="+mj-lt"/>
              </a:rPr>
              <a:t>Ust-Dzheguta</a:t>
            </a:r>
            <a:r>
              <a:rPr lang="en-US" sz="1800" b="1" i="1" dirty="0" smtClean="0">
                <a:solidFill>
                  <a:srgbClr val="000066"/>
                </a:solidFill>
                <a:latin typeface="+mj-lt"/>
              </a:rPr>
              <a:t>, </a:t>
            </a:r>
            <a:r>
              <a:rPr lang="en-US" sz="1800" b="1" i="1" dirty="0" err="1" smtClean="0">
                <a:solidFill>
                  <a:srgbClr val="000066"/>
                </a:solidFill>
                <a:latin typeface="+mj-lt"/>
              </a:rPr>
              <a:t>Karachay</a:t>
            </a:r>
            <a:r>
              <a:rPr lang="en-US" sz="1800" b="1" i="1" dirty="0" smtClean="0">
                <a:solidFill>
                  <a:srgbClr val="000066"/>
                </a:solidFill>
                <a:latin typeface="+mj-lt"/>
              </a:rPr>
              <a:t>–</a:t>
            </a:r>
            <a:r>
              <a:rPr lang="en-US" sz="1800" b="1" i="1" dirty="0" err="1" smtClean="0">
                <a:solidFill>
                  <a:srgbClr val="000066"/>
                </a:solidFill>
                <a:latin typeface="+mj-lt"/>
              </a:rPr>
              <a:t>Cherkessia</a:t>
            </a:r>
            <a:r>
              <a:rPr lang="en-US" sz="1800" b="1" i="1" dirty="0" smtClean="0">
                <a:solidFill>
                  <a:srgbClr val="000066"/>
                </a:solidFill>
                <a:latin typeface="+mj-lt"/>
              </a:rPr>
              <a:t>, Russian SFSR, Soviet Union </a:t>
            </a:r>
          </a:p>
          <a:p>
            <a:pPr marL="0" indent="0" eaLnBrk="1" hangingPunct="1">
              <a:buNone/>
            </a:pPr>
            <a:r>
              <a:rPr lang="en-US" sz="1800" dirty="0" smtClean="0">
                <a:latin typeface="+mj-lt"/>
              </a:rPr>
              <a:t>Genres: </a:t>
            </a:r>
            <a:r>
              <a:rPr lang="en-US" sz="1800" b="1" i="1" dirty="0">
                <a:solidFill>
                  <a:srgbClr val="000066"/>
                </a:solidFill>
                <a:latin typeface="+mj-lt"/>
              </a:rPr>
              <a:t>p</a:t>
            </a:r>
            <a:r>
              <a:rPr lang="en-US" sz="1800" b="1" i="1" dirty="0" smtClean="0">
                <a:solidFill>
                  <a:srgbClr val="000066"/>
                </a:solidFill>
                <a:latin typeface="+mj-lt"/>
              </a:rPr>
              <a:t>op, R&amp;B, soul </a:t>
            </a:r>
          </a:p>
          <a:p>
            <a:pPr marL="0" indent="0" eaLnBrk="1" hangingPunct="1">
              <a:buNone/>
            </a:pPr>
            <a:r>
              <a:rPr lang="en-US" sz="1800" dirty="0" smtClean="0">
                <a:latin typeface="+mj-lt"/>
              </a:rPr>
              <a:t>Instruments: </a:t>
            </a:r>
            <a:r>
              <a:rPr lang="en-US" sz="1800" b="1" i="1" dirty="0" smtClean="0">
                <a:solidFill>
                  <a:srgbClr val="000066"/>
                </a:solidFill>
                <a:latin typeface="+mj-lt"/>
              </a:rPr>
              <a:t>vocal, accordion, piano </a:t>
            </a:r>
          </a:p>
          <a:p>
            <a:pPr marL="0" indent="0" eaLnBrk="1" hangingPunct="1">
              <a:buNone/>
            </a:pPr>
            <a:r>
              <a:rPr lang="en-US" sz="1800" dirty="0" smtClean="0">
                <a:latin typeface="+mj-lt"/>
              </a:rPr>
              <a:t>Labels </a:t>
            </a:r>
            <a:r>
              <a:rPr lang="en-US" sz="1800" b="1" i="1" dirty="0" smtClean="0">
                <a:solidFill>
                  <a:srgbClr val="000066"/>
                </a:solidFill>
                <a:latin typeface="+mj-lt"/>
              </a:rPr>
              <a:t>Universal (2008-present), Gala Records (2003-2007), EMI (2006, 2008), </a:t>
            </a:r>
            <a:r>
              <a:rPr lang="ru-RU" sz="1800" b="1" i="1" dirty="0" smtClean="0">
                <a:solidFill>
                  <a:srgbClr val="000066"/>
                </a:solidFill>
                <a:latin typeface="+mj-lt"/>
              </a:rPr>
              <a:t>Мистерия Звука (2008) </a:t>
            </a:r>
          </a:p>
          <a:p>
            <a:pPr marL="0" indent="0" eaLnBrk="1" hangingPunct="1">
              <a:buNone/>
            </a:pPr>
            <a:r>
              <a:rPr lang="en-US" sz="1800" dirty="0" smtClean="0">
                <a:latin typeface="+mj-lt"/>
              </a:rPr>
              <a:t>Associated acts: </a:t>
            </a:r>
            <a:r>
              <a:rPr lang="en-US" sz="1800" b="1" i="1" dirty="0" smtClean="0">
                <a:solidFill>
                  <a:srgbClr val="000066"/>
                </a:solidFill>
                <a:latin typeface="+mj-lt"/>
              </a:rPr>
              <a:t>Nelly Furtado, Rudy Perez, Jim </a:t>
            </a:r>
            <a:r>
              <a:rPr lang="en-US" sz="1800" b="1" i="1" dirty="0" err="1" smtClean="0">
                <a:solidFill>
                  <a:srgbClr val="000066"/>
                </a:solidFill>
                <a:latin typeface="+mj-lt"/>
              </a:rPr>
              <a:t>Beanz</a:t>
            </a:r>
            <a:r>
              <a:rPr lang="en-US" sz="1800" b="1" i="1" dirty="0" smtClean="0">
                <a:solidFill>
                  <a:srgbClr val="000066"/>
                </a:solidFill>
                <a:latin typeface="+mj-lt"/>
              </a:rPr>
              <a:t>, Ryan </a:t>
            </a:r>
            <a:r>
              <a:rPr lang="en-US" sz="1800" b="1" i="1" dirty="0" err="1" smtClean="0">
                <a:solidFill>
                  <a:srgbClr val="000066"/>
                </a:solidFill>
                <a:latin typeface="+mj-lt"/>
              </a:rPr>
              <a:t>Tedder</a:t>
            </a:r>
            <a:r>
              <a:rPr lang="en-US" sz="1800" b="1" i="1" dirty="0" smtClean="0">
                <a:solidFill>
                  <a:srgbClr val="000066"/>
                </a:solidFill>
                <a:latin typeface="+mj-lt"/>
              </a:rPr>
              <a:t>, Trudy </a:t>
            </a:r>
            <a:r>
              <a:rPr lang="en-US" sz="1800" b="1" i="1" dirty="0" err="1" smtClean="0">
                <a:solidFill>
                  <a:srgbClr val="000066"/>
                </a:solidFill>
                <a:latin typeface="+mj-lt"/>
              </a:rPr>
              <a:t>Bellinger</a:t>
            </a:r>
            <a:r>
              <a:rPr lang="en-US" sz="1800" b="1" i="1" dirty="0" smtClean="0">
                <a:solidFill>
                  <a:srgbClr val="000066"/>
                </a:solidFill>
                <a:latin typeface="+mj-lt"/>
              </a:rPr>
              <a:t>, </a:t>
            </a:r>
            <a:r>
              <a:rPr lang="en-US" sz="1800" b="1" i="1" dirty="0" err="1" smtClean="0">
                <a:solidFill>
                  <a:srgbClr val="000066"/>
                </a:solidFill>
                <a:latin typeface="+mj-lt"/>
              </a:rPr>
              <a:t>Edvin</a:t>
            </a:r>
            <a:r>
              <a:rPr lang="en-US" sz="1800" b="1" i="1" dirty="0" smtClean="0">
                <a:solidFill>
                  <a:srgbClr val="000066"/>
                </a:solidFill>
                <a:latin typeface="+mj-lt"/>
              </a:rPr>
              <a:t> </a:t>
            </a:r>
            <a:r>
              <a:rPr lang="en-US" sz="1800" b="1" i="1" dirty="0" err="1" smtClean="0">
                <a:solidFill>
                  <a:srgbClr val="000066"/>
                </a:solidFill>
                <a:latin typeface="+mj-lt"/>
              </a:rPr>
              <a:t>Marton</a:t>
            </a:r>
            <a:r>
              <a:rPr lang="en-US" sz="1800" b="1" i="1" dirty="0" smtClean="0">
                <a:solidFill>
                  <a:srgbClr val="000066"/>
                </a:solidFill>
                <a:latin typeface="+mj-lt"/>
              </a:rPr>
              <a:t>, </a:t>
            </a:r>
            <a:r>
              <a:rPr lang="en-US" sz="1800" b="1" i="1" dirty="0" err="1" smtClean="0">
                <a:solidFill>
                  <a:srgbClr val="000066"/>
                </a:solidFill>
                <a:latin typeface="+mj-lt"/>
              </a:rPr>
              <a:t>Evgeni</a:t>
            </a:r>
            <a:r>
              <a:rPr lang="en-US" sz="1800" b="1" i="1" dirty="0" smtClean="0">
                <a:solidFill>
                  <a:srgbClr val="000066"/>
                </a:solidFill>
                <a:latin typeface="+mj-lt"/>
              </a:rPr>
              <a:t> </a:t>
            </a:r>
            <a:r>
              <a:rPr lang="en-US" sz="1800" b="1" i="1" dirty="0" err="1" smtClean="0">
                <a:solidFill>
                  <a:srgbClr val="000066"/>
                </a:solidFill>
                <a:latin typeface="+mj-lt"/>
              </a:rPr>
              <a:t>Plushenko</a:t>
            </a:r>
            <a:r>
              <a:rPr lang="en-US" sz="1800" b="1" i="1" dirty="0" smtClean="0">
                <a:solidFill>
                  <a:srgbClr val="000066"/>
                </a:solidFill>
                <a:latin typeface="+mj-lt"/>
              </a:rPr>
              <a:t>, Larisa </a:t>
            </a:r>
            <a:r>
              <a:rPr lang="en-US" sz="1800" b="1" i="1" dirty="0" err="1" smtClean="0">
                <a:solidFill>
                  <a:srgbClr val="000066"/>
                </a:solidFill>
                <a:latin typeface="+mj-lt"/>
              </a:rPr>
              <a:t>Dolina</a:t>
            </a:r>
            <a:r>
              <a:rPr lang="en-US" sz="1800" b="1" i="1" dirty="0" smtClean="0">
                <a:solidFill>
                  <a:srgbClr val="000066"/>
                </a:solidFill>
                <a:latin typeface="+mj-lt"/>
              </a:rPr>
              <a:t>, J.R. </a:t>
            </a:r>
            <a:r>
              <a:rPr lang="en-US" sz="1800" b="1" i="1" dirty="0" err="1" smtClean="0">
                <a:solidFill>
                  <a:srgbClr val="000066"/>
                </a:solidFill>
                <a:latin typeface="+mj-lt"/>
              </a:rPr>
              <a:t>Rotem</a:t>
            </a:r>
            <a:r>
              <a:rPr lang="en-US" sz="1800" b="1" i="1" dirty="0" smtClean="0">
                <a:solidFill>
                  <a:srgbClr val="000066"/>
                </a:solidFill>
                <a:latin typeface="+mj-lt"/>
              </a:rPr>
              <a:t>, </a:t>
            </a:r>
            <a:r>
              <a:rPr lang="en-US" sz="1800" b="1" i="1" dirty="0" err="1" smtClean="0">
                <a:solidFill>
                  <a:srgbClr val="000066"/>
                </a:solidFill>
                <a:latin typeface="+mj-lt"/>
              </a:rPr>
              <a:t>Anastacia</a:t>
            </a:r>
            <a:r>
              <a:rPr lang="en-US" sz="1800" b="1" i="1" dirty="0" smtClean="0">
                <a:solidFill>
                  <a:srgbClr val="000066"/>
                </a:solidFill>
                <a:latin typeface="+mj-lt"/>
              </a:rPr>
              <a:t> </a:t>
            </a:r>
          </a:p>
          <a:p>
            <a:pPr marL="0" indent="0" eaLnBrk="1" hangingPunct="1">
              <a:buNone/>
            </a:pPr>
            <a:r>
              <a:rPr lang="en-US" sz="1800" dirty="0" smtClean="0">
                <a:latin typeface="+mj-lt"/>
              </a:rPr>
              <a:t>Website: </a:t>
            </a:r>
            <a:r>
              <a:rPr lang="en-US" sz="1800" dirty="0" smtClean="0">
                <a:latin typeface="+mj-lt"/>
                <a:hlinkClick r:id="rId2"/>
              </a:rPr>
              <a:t>http://www.bilandima.com</a:t>
            </a:r>
            <a:r>
              <a:rPr lang="en-US" sz="1800" dirty="0" smtClean="0">
                <a:latin typeface="+mj-lt"/>
              </a:rPr>
              <a:t>/</a:t>
            </a:r>
            <a:endParaRPr lang="ru-RU" sz="1800" dirty="0" smtClean="0">
              <a:latin typeface="+mj-lt"/>
            </a:endParaRPr>
          </a:p>
        </p:txBody>
      </p:sp>
      <p:pic>
        <p:nvPicPr>
          <p:cNvPr id="8196" name="Picture 5" descr="&amp;Acy;&amp;ncy;&amp;icy;&amp;mcy;&amp;acy;&amp;shcy;&amp;kcy;&amp;icy; &amp;Mcy;&amp;ucy;&amp;zcy;&amp;ycy;&amp;kcy;&amp;acy;"/>
          <p:cNvPicPr>
            <a:picLocks noChangeAspect="1" noChangeArrowheads="1" noCrop="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27585" y="260350"/>
            <a:ext cx="165606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7" descr="&amp;Acy;&amp;ncy;&amp;icy;&amp;mcy;&amp;acy;&amp;shcy;&amp;kcy;&amp;icy; &amp;Mcy;&amp;ucy;&amp;zcy;&amp;ycy;&amp;kcy;&amp;acy;"/>
          <p:cNvPicPr>
            <a:picLocks noChangeAspect="1" noChangeArrowheads="1" noCrop="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732239" y="333375"/>
            <a:ext cx="1583085"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10" descr="&amp;Kcy;&amp;acy;&amp;rcy;&amp;tcy;&amp;icy;&amp;ncy;&amp;kcy;&amp;acy; 6 &amp;icy;&amp;zcy; 575"/>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724128" y="1340768"/>
            <a:ext cx="3419872" cy="308698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1" name="Picture 16" descr="&amp;Kcy;&amp;acy;&amp;rcy;&amp;tcy;&amp;icy;&amp;ncy;&amp;kcy;&amp;acy; 62 &amp;icy;&amp;zcy; 57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20460" y="4633731"/>
            <a:ext cx="2303462" cy="179948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Прямоугольник 2"/>
          <p:cNvSpPr/>
          <p:nvPr/>
        </p:nvSpPr>
        <p:spPr>
          <a:xfrm>
            <a:off x="2483645" y="333375"/>
            <a:ext cx="4320603" cy="923330"/>
          </a:xfrm>
          <a:prstGeom prst="rect">
            <a:avLst/>
          </a:prstGeom>
          <a:noFill/>
        </p:spPr>
        <p:txBody>
          <a:bodyPr wrap="square" lIns="91440" tIns="45720" rIns="91440" bIns="45720">
            <a:spAutoFit/>
          </a:bodyPr>
          <a:lstStyle/>
          <a:p>
            <a:pPr algn="ctr"/>
            <a:r>
              <a:rPr lang="en-US" sz="5400" b="0" cap="none" spc="0" dirty="0" err="1" smtClean="0">
                <a:ln w="18415" cmpd="sng">
                  <a:solidFill>
                    <a:srgbClr val="FFFFFF"/>
                  </a:solidFill>
                  <a:prstDash val="solid"/>
                </a:ln>
                <a:solidFill>
                  <a:srgbClr val="000066"/>
                </a:solidFill>
                <a:effectLst>
                  <a:glow rad="190500">
                    <a:srgbClr val="9999FF"/>
                  </a:glow>
                  <a:outerShdw blurRad="63500" dir="3600000" algn="tl" rotWithShape="0">
                    <a:srgbClr val="000000">
                      <a:alpha val="70000"/>
                    </a:srgbClr>
                  </a:outerShdw>
                </a:effectLst>
              </a:rPr>
              <a:t>Dima</a:t>
            </a:r>
            <a:r>
              <a:rPr lang="en-US" sz="5400" b="0" cap="none" spc="0" dirty="0" smtClean="0">
                <a:ln w="18415" cmpd="sng">
                  <a:solidFill>
                    <a:srgbClr val="FFFFFF"/>
                  </a:solidFill>
                  <a:prstDash val="solid"/>
                </a:ln>
                <a:solidFill>
                  <a:srgbClr val="000066"/>
                </a:solidFill>
                <a:effectLst>
                  <a:glow rad="190500">
                    <a:srgbClr val="9999FF"/>
                  </a:glow>
                  <a:outerShdw blurRad="63500" dir="3600000" algn="tl" rotWithShape="0">
                    <a:srgbClr val="000000">
                      <a:alpha val="70000"/>
                    </a:srgbClr>
                  </a:outerShdw>
                </a:effectLst>
              </a:rPr>
              <a:t> </a:t>
            </a:r>
            <a:r>
              <a:rPr lang="en-US" sz="5400" b="0" cap="none" spc="0" dirty="0" err="1" smtClean="0">
                <a:ln w="18415" cmpd="sng">
                  <a:solidFill>
                    <a:srgbClr val="FFFFFF"/>
                  </a:solidFill>
                  <a:prstDash val="solid"/>
                </a:ln>
                <a:solidFill>
                  <a:srgbClr val="000066"/>
                </a:solidFill>
                <a:effectLst>
                  <a:glow rad="190500">
                    <a:srgbClr val="9999FF"/>
                  </a:glow>
                  <a:outerShdw blurRad="63500" dir="3600000" algn="tl" rotWithShape="0">
                    <a:srgbClr val="000000">
                      <a:alpha val="70000"/>
                    </a:srgbClr>
                  </a:outerShdw>
                </a:effectLst>
              </a:rPr>
              <a:t>Bilan</a:t>
            </a:r>
            <a:endParaRPr lang="ru-RU" sz="5400" b="0" cap="none" spc="0" dirty="0">
              <a:ln w="18415" cmpd="sng">
                <a:solidFill>
                  <a:srgbClr val="FFFFFF"/>
                </a:solidFill>
                <a:prstDash val="solid"/>
              </a:ln>
              <a:solidFill>
                <a:srgbClr val="000066"/>
              </a:solidFill>
              <a:effectLst>
                <a:glow rad="190500">
                  <a:srgbClr val="9999FF"/>
                </a:glow>
                <a:outerShdw blurRad="63500" dir="3600000" algn="tl" rotWithShape="0">
                  <a:srgbClr val="000000">
                    <a:alpha val="70000"/>
                  </a:srgbClr>
                </a:outerShdw>
              </a:effectLst>
            </a:endParaRPr>
          </a:p>
        </p:txBody>
      </p:sp>
      <p:sp>
        <p:nvSpPr>
          <p:cNvPr id="4" name="Прямоугольник 3"/>
          <p:cNvSpPr/>
          <p:nvPr/>
        </p:nvSpPr>
        <p:spPr>
          <a:xfrm>
            <a:off x="0" y="1484314"/>
            <a:ext cx="2771800" cy="584775"/>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Fact file</a:t>
            </a:r>
            <a:endParaRPr lang="ru-RU"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rot="5400000">
            <a:off x="2510016" y="3474720"/>
            <a:ext cx="6309360" cy="457200"/>
          </a:xfrm>
        </p:spPr>
        <p:txBody>
          <a:bodyPr/>
          <a:lstStyle/>
          <a:p>
            <a:r>
              <a:rPr lang="en-US" dirty="0" smtClean="0"/>
              <a:t>    </a:t>
            </a:r>
            <a:r>
              <a:rPr lang="en-US" dirty="0" err="1" smtClean="0"/>
              <a:t>Dima</a:t>
            </a:r>
            <a:r>
              <a:rPr lang="en-US" dirty="0" smtClean="0"/>
              <a:t> </a:t>
            </a:r>
            <a:r>
              <a:rPr lang="en-US" dirty="0" err="1" smtClean="0"/>
              <a:t>bilan</a:t>
            </a:r>
            <a:endParaRPr lang="ru-RU" dirty="0"/>
          </a:p>
        </p:txBody>
      </p:sp>
      <p:sp>
        <p:nvSpPr>
          <p:cNvPr id="8" name="Текст 7"/>
          <p:cNvSpPr>
            <a:spLocks noGrp="1"/>
          </p:cNvSpPr>
          <p:nvPr>
            <p:ph type="body" sz="half" idx="2"/>
          </p:nvPr>
        </p:nvSpPr>
        <p:spPr>
          <a:xfrm>
            <a:off x="6300192" y="332656"/>
            <a:ext cx="2520280" cy="4956048"/>
          </a:xfrm>
        </p:spPr>
        <p:txBody>
          <a:bodyPr>
            <a:noAutofit/>
          </a:bodyPr>
          <a:lstStyle/>
          <a:p>
            <a:r>
              <a:rPr lang="en-US" dirty="0" err="1">
                <a:latin typeface="Times New Roman" pitchFamily="18" charset="0"/>
                <a:cs typeface="Times New Roman" pitchFamily="18" charset="0"/>
              </a:rPr>
              <a:t>Díma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Bilán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a Russian actor and pop singer . </a:t>
            </a:r>
            <a:r>
              <a:rPr lang="en-US" dirty="0" smtClean="0">
                <a:latin typeface="Times New Roman" pitchFamily="18" charset="0"/>
                <a:cs typeface="Times New Roman" pitchFamily="18" charset="0"/>
              </a:rPr>
              <a:t>He represented </a:t>
            </a:r>
            <a:r>
              <a:rPr lang="en-US" dirty="0">
                <a:latin typeface="Times New Roman" pitchFamily="18" charset="0"/>
                <a:cs typeface="Times New Roman" pitchFamily="18" charset="0"/>
              </a:rPr>
              <a:t>Russia at the Eurovision Song Contest 2006 with "Never Let You Go", finishing second, and he won the contest in 2008 in Belgrade, with the song "Believe". He has had several Russian no. 1 hits</a:t>
            </a:r>
            <a:r>
              <a:rPr lang="en-US" dirty="0" smtClean="0">
                <a:latin typeface="Times New Roman" pitchFamily="18" charset="0"/>
                <a:cs typeface="Times New Roman" pitchFamily="18" charset="0"/>
              </a:rPr>
              <a:t>.</a:t>
            </a:r>
          </a:p>
          <a:p>
            <a:r>
              <a:rPr lang="en-US" dirty="0">
                <a:latin typeface="Times New Roman" pitchFamily="18" charset="0"/>
                <a:cs typeface="Times New Roman" pitchFamily="18" charset="0"/>
              </a:rPr>
              <a:t>When </a:t>
            </a:r>
            <a:r>
              <a:rPr lang="en-US" dirty="0" err="1" smtClean="0">
                <a:latin typeface="Times New Roman" pitchFamily="18" charset="0"/>
                <a:cs typeface="Times New Roman" pitchFamily="18" charset="0"/>
              </a:rPr>
              <a:t>Dima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was two years old, his family moved to his grandmother’s place in the city of </a:t>
            </a:r>
            <a:r>
              <a:rPr lang="en-US" dirty="0" err="1">
                <a:latin typeface="Times New Roman" pitchFamily="18" charset="0"/>
                <a:cs typeface="Times New Roman" pitchFamily="18" charset="0"/>
              </a:rPr>
              <a:t>Naberezhnye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Chelny</a:t>
            </a:r>
            <a:r>
              <a:rPr lang="en-US" dirty="0">
                <a:latin typeface="Times New Roman" pitchFamily="18" charset="0"/>
                <a:cs typeface="Times New Roman" pitchFamily="18" charset="0"/>
              </a:rPr>
              <a:t> in </a:t>
            </a:r>
            <a:r>
              <a:rPr lang="en-US" dirty="0" err="1">
                <a:latin typeface="Times New Roman" pitchFamily="18" charset="0"/>
                <a:cs typeface="Times New Roman" pitchFamily="18" charset="0"/>
              </a:rPr>
              <a:t>Tatarstan</a:t>
            </a:r>
            <a:r>
              <a:rPr lang="en-US" dirty="0">
                <a:latin typeface="Times New Roman" pitchFamily="18" charset="0"/>
                <a:cs typeface="Times New Roman" pitchFamily="18" charset="0"/>
              </a:rPr>
              <a:t> and he also lived in Greece for 3 years in an island named "</a:t>
            </a:r>
            <a:r>
              <a:rPr lang="en-US" dirty="0" err="1">
                <a:latin typeface="Times New Roman" pitchFamily="18" charset="0"/>
                <a:cs typeface="Times New Roman" pitchFamily="18" charset="0"/>
              </a:rPr>
              <a:t>Santorini</a:t>
            </a:r>
            <a:r>
              <a:rPr lang="en-US" dirty="0">
                <a:latin typeface="Times New Roman" pitchFamily="18" charset="0"/>
                <a:cs typeface="Times New Roman" pitchFamily="18" charset="0"/>
              </a:rPr>
              <a:t>". When he was six years old, his family moved to Kabardino-Balkaria where he went to school with his sister. He took part in morning performances, recited poems and sang songs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Bilan</a:t>
            </a:r>
            <a:r>
              <a:rPr lang="en-US" dirty="0">
                <a:latin typeface="Times New Roman" pitchFamily="18" charset="0"/>
                <a:cs typeface="Times New Roman" pitchFamily="18" charset="0"/>
              </a:rPr>
              <a:t> graduated from </a:t>
            </a:r>
            <a:r>
              <a:rPr lang="en-US" dirty="0" err="1">
                <a:latin typeface="Times New Roman" pitchFamily="18" charset="0"/>
                <a:cs typeface="Times New Roman" pitchFamily="18" charset="0"/>
              </a:rPr>
              <a:t>Gnesins</a:t>
            </a:r>
            <a:r>
              <a:rPr lang="en-US" dirty="0">
                <a:latin typeface="Times New Roman" pitchFamily="18" charset="0"/>
                <a:cs typeface="Times New Roman" pitchFamily="18" charset="0"/>
              </a:rPr>
              <a:t> Musical College as a classical vocal performer. He made his debut when he reached fourth place at the Russian/Latvian festival "New Wave" in 2002. In 2003, </a:t>
            </a:r>
            <a:r>
              <a:rPr lang="en-US" dirty="0" err="1">
                <a:latin typeface="Times New Roman" pitchFamily="18" charset="0"/>
                <a:cs typeface="Times New Roman" pitchFamily="18" charset="0"/>
              </a:rPr>
              <a:t>Bilan</a:t>
            </a:r>
            <a:r>
              <a:rPr lang="en-US" dirty="0">
                <a:latin typeface="Times New Roman" pitchFamily="18" charset="0"/>
                <a:cs typeface="Times New Roman" pitchFamily="18" charset="0"/>
              </a:rPr>
              <a:t> released his debut album titled </a:t>
            </a:r>
            <a:r>
              <a:rPr lang="en-US" dirty="0" err="1">
                <a:latin typeface="Times New Roman" pitchFamily="18" charset="0"/>
                <a:cs typeface="Times New Roman" pitchFamily="18" charset="0"/>
              </a:rPr>
              <a:t>Nochnoy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Huligan</a:t>
            </a:r>
            <a:r>
              <a:rPr lang="en-US" dirty="0">
                <a:latin typeface="Times New Roman" pitchFamily="18" charset="0"/>
                <a:cs typeface="Times New Roman" pitchFamily="18" charset="0"/>
              </a:rPr>
              <a:t> (Night Hooligan</a:t>
            </a:r>
            <a:r>
              <a:rPr lang="en-US" dirty="0" smtClean="0">
                <a:latin typeface="Times New Roman" pitchFamily="18" charset="0"/>
                <a:cs typeface="Times New Roman" pitchFamily="18" charset="0"/>
              </a:rPr>
              <a:t>). </a:t>
            </a:r>
          </a:p>
          <a:p>
            <a:r>
              <a:rPr lang="en-US" dirty="0">
                <a:latin typeface="Times New Roman" pitchFamily="18" charset="0"/>
                <a:cs typeface="Times New Roman" pitchFamily="18" charset="0"/>
              </a:rPr>
              <a:t>In 2008, </a:t>
            </a:r>
            <a:r>
              <a:rPr lang="en-US" dirty="0" err="1">
                <a:latin typeface="Times New Roman" pitchFamily="18" charset="0"/>
                <a:cs typeface="Times New Roman" pitchFamily="18" charset="0"/>
              </a:rPr>
              <a:t>Bilan</a:t>
            </a:r>
            <a:r>
              <a:rPr lang="en-US" dirty="0">
                <a:latin typeface="Times New Roman" pitchFamily="18" charset="0"/>
                <a:cs typeface="Times New Roman" pitchFamily="18" charset="0"/>
              </a:rPr>
              <a:t> won two awards from </a:t>
            </a:r>
            <a:r>
              <a:rPr lang="en-US" dirty="0" err="1">
                <a:latin typeface="Times New Roman" pitchFamily="18" charset="0"/>
                <a:cs typeface="Times New Roman" pitchFamily="18" charset="0"/>
              </a:rPr>
              <a:t>Muz</a:t>
            </a:r>
            <a:r>
              <a:rPr lang="en-US" dirty="0">
                <a:latin typeface="Times New Roman" pitchFamily="18" charset="0"/>
                <a:cs typeface="Times New Roman" pitchFamily="18" charset="0"/>
              </a:rPr>
              <a:t> TV: "Best male artist" and "Best ringtone" for the song "</a:t>
            </a:r>
            <a:r>
              <a:rPr lang="en-US" dirty="0" err="1">
                <a:latin typeface="Times New Roman" pitchFamily="18" charset="0"/>
                <a:cs typeface="Times New Roman" pitchFamily="18" charset="0"/>
              </a:rPr>
              <a:t>Nevozmozhnoe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vozmozno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Dima</a:t>
            </a:r>
            <a:r>
              <a:rPr lang="en-US" dirty="0">
                <a:latin typeface="Times New Roman" pitchFamily="18" charset="0"/>
                <a:cs typeface="Times New Roman" pitchFamily="18" charset="0"/>
              </a:rPr>
              <a:t> also won the Best Russian Act award at MTV Europe Music Awards.</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sz="300" dirty="0" smtClean="0">
                <a:latin typeface="Times New Roman" pitchFamily="18" charset="0"/>
                <a:cs typeface="Times New Roman" pitchFamily="18" charset="0"/>
              </a:rPr>
              <a:t/>
            </a:r>
            <a:br>
              <a:rPr lang="en-US" sz="300" dirty="0" smtClean="0">
                <a:latin typeface="Times New Roman" pitchFamily="18" charset="0"/>
                <a:cs typeface="Times New Roman" pitchFamily="18" charset="0"/>
              </a:rPr>
            </a:br>
            <a:endParaRPr lang="ru-RU" sz="300" dirty="0">
              <a:latin typeface="Times New Roman" pitchFamily="18" charset="0"/>
              <a:cs typeface="Times New Roman" pitchFamily="18" charset="0"/>
            </a:endParaRPr>
          </a:p>
        </p:txBody>
      </p:sp>
      <p:pic>
        <p:nvPicPr>
          <p:cNvPr id="4098" name="Picture 2" descr="E:\7.jpg"/>
          <p:cNvPicPr>
            <a:picLocks noGrp="1" noChangeAspect="1" noChangeArrowheads="1"/>
          </p:cNvPicPr>
          <p:nvPr>
            <p:ph type="pic" idx="1"/>
          </p:nvPr>
        </p:nvPicPr>
        <p:blipFill>
          <a:blip r:embed="rId2" cstate="print"/>
          <a:srcRect l="11975" r="11975"/>
          <a:stretch>
            <a:fillRect/>
          </a:stretch>
        </p:blipFill>
        <p:spPr bwMode="auto">
          <a:prstGeom prst="rect">
            <a:avLst/>
          </a:prstGeom>
          <a:noFill/>
        </p:spPr>
      </p:pic>
    </p:spTree>
    <p:extLst>
      <p:ext uri="{BB962C8B-B14F-4D97-AF65-F5344CB8AC3E}">
        <p14:creationId xmlns:p14="http://schemas.microsoft.com/office/powerpoint/2010/main" xmlns="" val="309755943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45298" y="2069088"/>
            <a:ext cx="3926702" cy="4061836"/>
          </a:xfrm>
        </p:spPr>
        <p:txBody>
          <a:bodyPr/>
          <a:lstStyle/>
          <a:p>
            <a:pPr marL="0" indent="0" eaLnBrk="1" hangingPunct="1">
              <a:lnSpc>
                <a:spcPct val="80000"/>
              </a:lnSpc>
              <a:buNone/>
            </a:pPr>
            <a:r>
              <a:rPr lang="en-US" sz="1600" dirty="0" smtClean="0"/>
              <a:t>Birth name: </a:t>
            </a:r>
            <a:r>
              <a:rPr lang="en-US" sz="1600" b="1" i="1" dirty="0" err="1" smtClean="0">
                <a:solidFill>
                  <a:srgbClr val="000066"/>
                </a:solidFill>
              </a:rPr>
              <a:t>Annabella</a:t>
            </a:r>
            <a:r>
              <a:rPr lang="en-US" sz="1600" b="1" i="1" dirty="0" smtClean="0">
                <a:solidFill>
                  <a:srgbClr val="000066"/>
                </a:solidFill>
              </a:rPr>
              <a:t> Avery Thorne</a:t>
            </a:r>
          </a:p>
          <a:p>
            <a:pPr marL="0" indent="0" eaLnBrk="1" hangingPunct="1">
              <a:lnSpc>
                <a:spcPct val="80000"/>
              </a:lnSpc>
              <a:buNone/>
            </a:pPr>
            <a:r>
              <a:rPr lang="en-US" sz="1600" dirty="0" smtClean="0"/>
              <a:t>Born: </a:t>
            </a:r>
            <a:r>
              <a:rPr lang="en-US" sz="1600" b="1" i="1" dirty="0" smtClean="0">
                <a:solidFill>
                  <a:srgbClr val="000066"/>
                </a:solidFill>
              </a:rPr>
              <a:t>October 8, 1997 </a:t>
            </a:r>
          </a:p>
          <a:p>
            <a:pPr marL="0" indent="0" eaLnBrk="1" hangingPunct="1">
              <a:lnSpc>
                <a:spcPct val="80000"/>
              </a:lnSpc>
              <a:buNone/>
            </a:pPr>
            <a:r>
              <a:rPr lang="en-US" sz="1600" b="1" i="1" dirty="0" smtClean="0">
                <a:solidFill>
                  <a:srgbClr val="000066"/>
                </a:solidFill>
              </a:rPr>
              <a:t>Pembroke Pines, Florida, U.S. </a:t>
            </a:r>
          </a:p>
          <a:p>
            <a:pPr marL="0" indent="0" eaLnBrk="1" hangingPunct="1">
              <a:lnSpc>
                <a:spcPct val="80000"/>
              </a:lnSpc>
              <a:buNone/>
            </a:pPr>
            <a:r>
              <a:rPr lang="en-US" sz="1600" dirty="0" smtClean="0"/>
              <a:t>Genres: </a:t>
            </a:r>
            <a:r>
              <a:rPr lang="en-US" sz="1600" b="1" i="1" dirty="0" smtClean="0">
                <a:solidFill>
                  <a:srgbClr val="000066"/>
                </a:solidFill>
              </a:rPr>
              <a:t>dance-pop, </a:t>
            </a:r>
            <a:r>
              <a:rPr lang="en-US" sz="1600" b="1" i="1" dirty="0" err="1" smtClean="0">
                <a:solidFill>
                  <a:srgbClr val="000066"/>
                </a:solidFill>
              </a:rPr>
              <a:t>electropop</a:t>
            </a:r>
            <a:r>
              <a:rPr lang="en-US" sz="1600" b="1" i="1" dirty="0" smtClean="0">
                <a:solidFill>
                  <a:srgbClr val="000066"/>
                </a:solidFill>
              </a:rPr>
              <a:t> </a:t>
            </a:r>
          </a:p>
          <a:p>
            <a:pPr marL="0" indent="0" eaLnBrk="1" hangingPunct="1">
              <a:lnSpc>
                <a:spcPct val="80000"/>
              </a:lnSpc>
              <a:buNone/>
            </a:pPr>
            <a:r>
              <a:rPr lang="en-US" sz="1600" dirty="0" smtClean="0"/>
              <a:t>Occupations: </a:t>
            </a:r>
            <a:r>
              <a:rPr lang="en-US" sz="1600" b="1" i="1" dirty="0" smtClean="0">
                <a:solidFill>
                  <a:srgbClr val="000066"/>
                </a:solidFill>
              </a:rPr>
              <a:t>actress, singer, model, dancer </a:t>
            </a:r>
          </a:p>
          <a:p>
            <a:pPr marL="0" indent="0" eaLnBrk="1" hangingPunct="1">
              <a:lnSpc>
                <a:spcPct val="80000"/>
              </a:lnSpc>
              <a:buNone/>
            </a:pPr>
            <a:r>
              <a:rPr lang="en-US" sz="1600" dirty="0" smtClean="0"/>
              <a:t>Instruments: </a:t>
            </a:r>
            <a:r>
              <a:rPr lang="en-US" sz="1600" b="1" i="1" dirty="0" smtClean="0">
                <a:solidFill>
                  <a:srgbClr val="000066"/>
                </a:solidFill>
              </a:rPr>
              <a:t>vocals </a:t>
            </a:r>
          </a:p>
          <a:p>
            <a:pPr marL="0" indent="0" eaLnBrk="1" hangingPunct="1">
              <a:lnSpc>
                <a:spcPct val="80000"/>
              </a:lnSpc>
              <a:buNone/>
            </a:pPr>
            <a:r>
              <a:rPr lang="en-US" sz="1600" dirty="0" smtClean="0"/>
              <a:t>Years active </a:t>
            </a:r>
            <a:r>
              <a:rPr lang="en-US" sz="1600" b="1" i="1" dirty="0" smtClean="0">
                <a:solidFill>
                  <a:srgbClr val="000066"/>
                </a:solidFill>
              </a:rPr>
              <a:t>2003–present (actress)</a:t>
            </a:r>
          </a:p>
          <a:p>
            <a:pPr marL="0" indent="0" eaLnBrk="1" hangingPunct="1">
              <a:lnSpc>
                <a:spcPct val="80000"/>
              </a:lnSpc>
              <a:buNone/>
            </a:pPr>
            <a:r>
              <a:rPr lang="en-US" sz="1600" b="1" i="1" dirty="0" smtClean="0">
                <a:solidFill>
                  <a:srgbClr val="000066"/>
                </a:solidFill>
              </a:rPr>
              <a:t>2011–present (singer)</a:t>
            </a:r>
            <a:r>
              <a:rPr lang="en-US" sz="1600" dirty="0" smtClean="0"/>
              <a:t> </a:t>
            </a:r>
          </a:p>
          <a:p>
            <a:pPr marL="0" indent="0" eaLnBrk="1" hangingPunct="1">
              <a:lnSpc>
                <a:spcPct val="80000"/>
              </a:lnSpc>
              <a:buNone/>
            </a:pPr>
            <a:r>
              <a:rPr lang="en-US" sz="1600" dirty="0" smtClean="0"/>
              <a:t>Labels : </a:t>
            </a:r>
            <a:r>
              <a:rPr lang="en-US" sz="1600" b="1" i="1" dirty="0" smtClean="0">
                <a:solidFill>
                  <a:srgbClr val="000066"/>
                </a:solidFill>
              </a:rPr>
              <a:t>Walt Disney </a:t>
            </a:r>
          </a:p>
          <a:p>
            <a:pPr marL="0" indent="0" eaLnBrk="1" hangingPunct="1">
              <a:lnSpc>
                <a:spcPct val="80000"/>
              </a:lnSpc>
              <a:buNone/>
            </a:pPr>
            <a:r>
              <a:rPr lang="en-US" sz="1600" dirty="0" smtClean="0"/>
              <a:t>Associated acts: </a:t>
            </a:r>
            <a:r>
              <a:rPr lang="en-US" sz="1600" b="1" i="1" dirty="0" err="1" smtClean="0">
                <a:solidFill>
                  <a:srgbClr val="000066"/>
                </a:solidFill>
              </a:rPr>
              <a:t>Zendaya</a:t>
            </a:r>
            <a:r>
              <a:rPr lang="en-US" sz="1600" dirty="0" smtClean="0"/>
              <a:t> </a:t>
            </a:r>
          </a:p>
          <a:p>
            <a:pPr marL="0" indent="0" eaLnBrk="1" hangingPunct="1">
              <a:lnSpc>
                <a:spcPct val="80000"/>
              </a:lnSpc>
              <a:buNone/>
            </a:pPr>
            <a:r>
              <a:rPr lang="en-US" sz="1600" dirty="0" err="1" smtClean="0"/>
              <a:t>Website:</a:t>
            </a:r>
            <a:r>
              <a:rPr lang="en-US" sz="1600" b="1" i="1" dirty="0" err="1" smtClean="0">
                <a:solidFill>
                  <a:srgbClr val="000066"/>
                </a:solidFill>
                <a:hlinkClick r:id="rId2"/>
              </a:rPr>
              <a:t>http</a:t>
            </a:r>
            <a:r>
              <a:rPr lang="en-US" sz="1600" b="1" i="1" dirty="0" smtClean="0">
                <a:solidFill>
                  <a:srgbClr val="000066"/>
                </a:solidFill>
                <a:hlinkClick r:id="rId2"/>
              </a:rPr>
              <a:t>://bellathorneofficial.com </a:t>
            </a:r>
            <a:endParaRPr lang="en-US" sz="1600" b="1" i="1" dirty="0" smtClean="0">
              <a:solidFill>
                <a:srgbClr val="000066"/>
              </a:solidFill>
            </a:endParaRPr>
          </a:p>
          <a:p>
            <a:pPr marL="0" indent="0" eaLnBrk="1" hangingPunct="1">
              <a:lnSpc>
                <a:spcPct val="80000"/>
              </a:lnSpc>
              <a:buNone/>
            </a:pPr>
            <a:endParaRPr lang="ru-RU" sz="1600" dirty="0" smtClean="0"/>
          </a:p>
        </p:txBody>
      </p:sp>
      <p:pic>
        <p:nvPicPr>
          <p:cNvPr id="9220" name="Picture 5" descr="Bella%20Thorne-AME-00777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019925" y="1484313"/>
            <a:ext cx="1727200" cy="33782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7" descr="&amp;Kcy;&amp;acy;&amp;rcy;&amp;tcy;&amp;icy;&amp;ncy;&amp;kcy;&amp;acy; 128 &amp;icy;&amp;zcy; 17636"/>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4859338" y="1484313"/>
            <a:ext cx="2159000" cy="31686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Рисунок 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7883525" y="116632"/>
            <a:ext cx="714375" cy="1190625"/>
          </a:xfrm>
          <a:prstGeom prst="rect">
            <a:avLst/>
          </a:prstGeom>
        </p:spPr>
      </p:pic>
      <p:pic>
        <p:nvPicPr>
          <p:cNvPr id="3" name="Рисунок 2"/>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45298" y="257730"/>
            <a:ext cx="1046382" cy="1085017"/>
          </a:xfrm>
          <a:prstGeom prst="rect">
            <a:avLst/>
          </a:prstGeom>
        </p:spPr>
      </p:pic>
      <p:sp>
        <p:nvSpPr>
          <p:cNvPr id="6" name="Прямоугольник 5"/>
          <p:cNvSpPr/>
          <p:nvPr/>
        </p:nvSpPr>
        <p:spPr>
          <a:xfrm>
            <a:off x="1907704" y="332656"/>
            <a:ext cx="6333008" cy="923330"/>
          </a:xfrm>
          <a:prstGeom prst="rect">
            <a:avLst/>
          </a:prstGeom>
        </p:spPr>
        <p:txBody>
          <a:bodyPr wrap="square">
            <a:spAutoFit/>
          </a:bodyPr>
          <a:lstStyle/>
          <a:p>
            <a:pPr lvl="0" algn="ctr"/>
            <a:r>
              <a:rPr lang="en-US" sz="5400" dirty="0">
                <a:ln w="18415" cmpd="sng">
                  <a:solidFill>
                    <a:srgbClr val="FFFFFF"/>
                  </a:solidFill>
                  <a:prstDash val="solid"/>
                </a:ln>
                <a:solidFill>
                  <a:srgbClr val="000066"/>
                </a:solidFill>
                <a:effectLst>
                  <a:glow rad="177800">
                    <a:srgbClr val="9999FF"/>
                  </a:glow>
                  <a:outerShdw blurRad="63500" dir="3600000" algn="tl" rotWithShape="0">
                    <a:srgbClr val="000000">
                      <a:alpha val="70000"/>
                    </a:srgbClr>
                  </a:outerShdw>
                </a:effectLst>
              </a:rPr>
              <a:t>Bella Thorne</a:t>
            </a:r>
            <a:endParaRPr lang="ru-RU" sz="5400" dirty="0">
              <a:ln w="18415" cmpd="sng">
                <a:solidFill>
                  <a:srgbClr val="FFFFFF"/>
                </a:solidFill>
                <a:prstDash val="solid"/>
              </a:ln>
              <a:solidFill>
                <a:srgbClr val="000066"/>
              </a:solidFill>
              <a:effectLst>
                <a:glow rad="177800">
                  <a:srgbClr val="9999FF"/>
                </a:glow>
                <a:outerShdw blurRad="63500" dir="3600000" algn="tl" rotWithShape="0">
                  <a:srgbClr val="000000">
                    <a:alpha val="70000"/>
                  </a:srgbClr>
                </a:outerShdw>
              </a:effectLst>
            </a:endParaRPr>
          </a:p>
        </p:txBody>
      </p:sp>
      <p:sp>
        <p:nvSpPr>
          <p:cNvPr id="7" name="Прямоугольник 6"/>
          <p:cNvSpPr/>
          <p:nvPr/>
        </p:nvSpPr>
        <p:spPr>
          <a:xfrm>
            <a:off x="107505" y="1484313"/>
            <a:ext cx="2448271" cy="584775"/>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Fact file</a:t>
            </a:r>
            <a:endParaRPr lang="ru-RU"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
        <p:nvSpPr>
          <p:cNvPr id="8" name="TextBox 7"/>
          <p:cNvSpPr txBox="1"/>
          <p:nvPr/>
        </p:nvSpPr>
        <p:spPr>
          <a:xfrm>
            <a:off x="179512" y="5013176"/>
            <a:ext cx="8964488" cy="1477328"/>
          </a:xfrm>
          <a:prstGeom prst="rect">
            <a:avLst/>
          </a:prstGeom>
          <a:noFill/>
        </p:spPr>
        <p:txBody>
          <a:bodyPr wrap="square" rtlCol="0">
            <a:spAutoFit/>
          </a:bodyPr>
          <a:lstStyle/>
          <a:p>
            <a:r>
              <a:rPr lang="en-US" dirty="0" smtClean="0"/>
              <a:t>    </a:t>
            </a:r>
            <a:r>
              <a:rPr lang="en-US" b="1" i="1" dirty="0" err="1" smtClean="0">
                <a:solidFill>
                  <a:srgbClr val="000066"/>
                </a:solidFill>
                <a:latin typeface="+mj-lt"/>
              </a:rPr>
              <a:t>Annabella</a:t>
            </a:r>
            <a:r>
              <a:rPr lang="en-US" b="1" i="1" dirty="0" smtClean="0">
                <a:solidFill>
                  <a:srgbClr val="000066"/>
                </a:solidFill>
                <a:latin typeface="+mj-lt"/>
              </a:rPr>
              <a:t> Avery "Bella" Thorne is an American teen actress, dancer, singer, and model. She is a child model and actor with appearances in more than 20 films and television series and more than 60 commercials, she is best known for her role as the aspiring young dancer </a:t>
            </a:r>
            <a:r>
              <a:rPr lang="en-US" b="1" i="1" dirty="0" err="1" smtClean="0">
                <a:solidFill>
                  <a:srgbClr val="000066"/>
                </a:solidFill>
                <a:latin typeface="+mj-lt"/>
              </a:rPr>
              <a:t>CeCe</a:t>
            </a:r>
            <a:r>
              <a:rPr lang="en-US" b="1" i="1" dirty="0" smtClean="0">
                <a:solidFill>
                  <a:srgbClr val="000066"/>
                </a:solidFill>
                <a:latin typeface="+mj-lt"/>
              </a:rPr>
              <a:t> Jones on the Disney Channel original series Shake It Up!.</a:t>
            </a:r>
          </a:p>
          <a:p>
            <a:endParaRPr lang="en-US" dirty="0"/>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6507832" y="2492895"/>
            <a:ext cx="2601618" cy="260161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995936" y="1477279"/>
            <a:ext cx="3016915" cy="201622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7596336" y="0"/>
            <a:ext cx="1238250" cy="1428750"/>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792299" y="7707"/>
            <a:ext cx="1238250" cy="1428750"/>
          </a:xfrm>
          <a:prstGeom prst="rect">
            <a:avLst/>
          </a:prstGeom>
        </p:spPr>
      </p:pic>
      <p:sp>
        <p:nvSpPr>
          <p:cNvPr id="6" name="Прямоугольник 5"/>
          <p:cNvSpPr/>
          <p:nvPr/>
        </p:nvSpPr>
        <p:spPr>
          <a:xfrm>
            <a:off x="2051721" y="250371"/>
            <a:ext cx="5132850" cy="1754326"/>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000066"/>
                </a:solidFill>
                <a:effectLst>
                  <a:glow rad="177800">
                    <a:srgbClr val="9999FF"/>
                  </a:glow>
                  <a:outerShdw blurRad="63500" dir="3600000" algn="tl" rotWithShape="0">
                    <a:srgbClr val="000000">
                      <a:alpha val="70000"/>
                    </a:srgbClr>
                  </a:outerShdw>
                </a:effectLst>
              </a:rPr>
              <a:t>Britney Spears</a:t>
            </a: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Прямоугольник 7"/>
          <p:cNvSpPr/>
          <p:nvPr/>
        </p:nvSpPr>
        <p:spPr>
          <a:xfrm>
            <a:off x="0" y="1384955"/>
            <a:ext cx="2555776" cy="584775"/>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Fact </a:t>
            </a: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file</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TextBox 8"/>
          <p:cNvSpPr txBox="1"/>
          <p:nvPr/>
        </p:nvSpPr>
        <p:spPr>
          <a:xfrm>
            <a:off x="228599" y="1844825"/>
            <a:ext cx="4360405" cy="3293209"/>
          </a:xfrm>
          <a:prstGeom prst="rect">
            <a:avLst/>
          </a:prstGeom>
          <a:noFill/>
        </p:spPr>
        <p:txBody>
          <a:bodyPr wrap="square" rtlCol="0">
            <a:spAutoFit/>
          </a:bodyPr>
          <a:lstStyle/>
          <a:p>
            <a:r>
              <a:rPr lang="en-US" sz="1600" dirty="0" smtClean="0">
                <a:latin typeface="+mj-lt"/>
              </a:rPr>
              <a:t>Birth name: </a:t>
            </a:r>
            <a:r>
              <a:rPr lang="en-US" sz="1600" b="1" i="1" dirty="0" smtClean="0">
                <a:solidFill>
                  <a:srgbClr val="000066"/>
                </a:solidFill>
                <a:latin typeface="+mj-lt"/>
              </a:rPr>
              <a:t>Britney Jean Spears </a:t>
            </a:r>
          </a:p>
          <a:p>
            <a:r>
              <a:rPr lang="en-US" sz="1600" dirty="0" smtClean="0">
                <a:latin typeface="+mj-lt"/>
              </a:rPr>
              <a:t>Born: </a:t>
            </a:r>
            <a:r>
              <a:rPr lang="en-US" sz="1600" b="1" i="1" dirty="0" smtClean="0">
                <a:solidFill>
                  <a:srgbClr val="000066"/>
                </a:solidFill>
                <a:latin typeface="+mj-lt"/>
              </a:rPr>
              <a:t>December 2, 1981 (age 30)</a:t>
            </a:r>
          </a:p>
          <a:p>
            <a:r>
              <a:rPr lang="en-US" sz="1600" b="1" i="1" dirty="0" smtClean="0">
                <a:solidFill>
                  <a:srgbClr val="000066"/>
                </a:solidFill>
                <a:latin typeface="+mj-lt"/>
              </a:rPr>
              <a:t>         </a:t>
            </a:r>
            <a:r>
              <a:rPr lang="en-US" sz="1600" b="1" i="1" dirty="0" err="1" smtClean="0">
                <a:solidFill>
                  <a:srgbClr val="000066"/>
                </a:solidFill>
                <a:latin typeface="+mj-lt"/>
              </a:rPr>
              <a:t>McComb</a:t>
            </a:r>
            <a:r>
              <a:rPr lang="en-US" sz="1600" b="1" i="1" dirty="0" smtClean="0">
                <a:solidFill>
                  <a:srgbClr val="000066"/>
                </a:solidFill>
                <a:latin typeface="+mj-lt"/>
              </a:rPr>
              <a:t>, Mississippi, U.S. </a:t>
            </a:r>
          </a:p>
          <a:p>
            <a:r>
              <a:rPr lang="en-US" sz="1600" dirty="0" smtClean="0">
                <a:latin typeface="+mj-lt"/>
              </a:rPr>
              <a:t>Genres: </a:t>
            </a:r>
            <a:r>
              <a:rPr lang="en-US" sz="1600" b="1" i="1" dirty="0" smtClean="0">
                <a:solidFill>
                  <a:srgbClr val="000066"/>
                </a:solidFill>
                <a:latin typeface="+mj-lt"/>
              </a:rPr>
              <a:t>pop, dance </a:t>
            </a:r>
          </a:p>
          <a:p>
            <a:r>
              <a:rPr lang="en-US" sz="1600" dirty="0" smtClean="0">
                <a:latin typeface="+mj-lt"/>
              </a:rPr>
              <a:t>Occupations: </a:t>
            </a:r>
            <a:r>
              <a:rPr lang="en-US" sz="1600" b="1" i="1" dirty="0" smtClean="0">
                <a:solidFill>
                  <a:srgbClr val="000066"/>
                </a:solidFill>
                <a:latin typeface="+mj-lt"/>
              </a:rPr>
              <a:t>singer, songwriter, dancer, actress, record producer, author, fashion designer, video director </a:t>
            </a:r>
          </a:p>
          <a:p>
            <a:r>
              <a:rPr lang="en-US" sz="1600" dirty="0" smtClean="0">
                <a:latin typeface="+mj-lt"/>
              </a:rPr>
              <a:t>Instruments: </a:t>
            </a:r>
            <a:r>
              <a:rPr lang="en-US" sz="1600" b="1" i="1" dirty="0" smtClean="0">
                <a:solidFill>
                  <a:srgbClr val="000066"/>
                </a:solidFill>
                <a:latin typeface="+mj-lt"/>
              </a:rPr>
              <a:t>vocals, piano </a:t>
            </a:r>
          </a:p>
          <a:p>
            <a:r>
              <a:rPr lang="en-US" sz="1600" dirty="0" smtClean="0">
                <a:latin typeface="+mj-lt"/>
              </a:rPr>
              <a:t>Years active </a:t>
            </a:r>
            <a:r>
              <a:rPr lang="en-US" sz="1600" b="1" i="1" dirty="0" smtClean="0">
                <a:solidFill>
                  <a:srgbClr val="000066"/>
                </a:solidFill>
                <a:latin typeface="+mj-lt"/>
              </a:rPr>
              <a:t>1992–present </a:t>
            </a:r>
          </a:p>
          <a:p>
            <a:r>
              <a:rPr lang="en-US" sz="1600" dirty="0" smtClean="0">
                <a:latin typeface="+mj-lt"/>
              </a:rPr>
              <a:t>Labels: </a:t>
            </a:r>
            <a:r>
              <a:rPr lang="en-US" sz="1600" b="1" i="1" dirty="0" smtClean="0">
                <a:solidFill>
                  <a:srgbClr val="000066"/>
                </a:solidFill>
                <a:latin typeface="+mj-lt"/>
              </a:rPr>
              <a:t>Jive, RCA</a:t>
            </a:r>
            <a:r>
              <a:rPr lang="en-US" sz="1600" dirty="0" smtClean="0">
                <a:latin typeface="+mj-lt"/>
              </a:rPr>
              <a:t> </a:t>
            </a:r>
          </a:p>
          <a:p>
            <a:r>
              <a:rPr lang="en-US" sz="1600" dirty="0" smtClean="0">
                <a:latin typeface="+mj-lt"/>
              </a:rPr>
              <a:t>Associated acts: </a:t>
            </a:r>
            <a:r>
              <a:rPr lang="en-US" sz="1600" b="1" i="1" dirty="0" smtClean="0">
                <a:solidFill>
                  <a:srgbClr val="000066"/>
                </a:solidFill>
                <a:latin typeface="+mj-lt"/>
              </a:rPr>
              <a:t>The New Mickey Mouse Club </a:t>
            </a:r>
          </a:p>
          <a:p>
            <a:r>
              <a:rPr lang="en-US" sz="1600" dirty="0" smtClean="0">
                <a:latin typeface="+mj-lt"/>
              </a:rPr>
              <a:t>Website: </a:t>
            </a:r>
            <a:r>
              <a:rPr lang="en-US" sz="1600" b="1" i="1" dirty="0" smtClean="0">
                <a:solidFill>
                  <a:srgbClr val="000066"/>
                </a:solidFill>
                <a:latin typeface="+mj-lt"/>
                <a:hlinkClick r:id="rId6" action="ppaction://hlinkfile"/>
              </a:rPr>
              <a:t>britneyspears.com</a:t>
            </a:r>
            <a:endParaRPr lang="en-US" sz="1600" b="1" i="1" dirty="0" smtClean="0">
              <a:solidFill>
                <a:srgbClr val="000066"/>
              </a:solidFill>
              <a:latin typeface="+mj-lt"/>
            </a:endParaRPr>
          </a:p>
          <a:p>
            <a:r>
              <a:rPr lang="en-US" sz="1600" b="1" i="1" dirty="0" smtClean="0">
                <a:solidFill>
                  <a:srgbClr val="000066"/>
                </a:solidFill>
                <a:latin typeface="+mj-lt"/>
              </a:rPr>
              <a:t>               britney.com </a:t>
            </a:r>
            <a:endParaRPr lang="en-US" sz="1600" b="1" i="1" dirty="0">
              <a:solidFill>
                <a:srgbClr val="000066"/>
              </a:solidFill>
              <a:latin typeface="+mj-lt"/>
            </a:endParaRPr>
          </a:p>
        </p:txBody>
      </p:sp>
      <p:sp>
        <p:nvSpPr>
          <p:cNvPr id="11" name="TextBox 10"/>
          <p:cNvSpPr txBox="1"/>
          <p:nvPr/>
        </p:nvSpPr>
        <p:spPr>
          <a:xfrm>
            <a:off x="141513" y="5137899"/>
            <a:ext cx="8894982" cy="2092881"/>
          </a:xfrm>
          <a:prstGeom prst="rect">
            <a:avLst/>
          </a:prstGeom>
          <a:noFill/>
        </p:spPr>
        <p:txBody>
          <a:bodyPr wrap="square" rtlCol="0">
            <a:spAutoFit/>
          </a:bodyPr>
          <a:lstStyle/>
          <a:p>
            <a:r>
              <a:rPr lang="en-US" sz="1400" b="1" i="1" dirty="0" smtClean="0">
                <a:solidFill>
                  <a:srgbClr val="000066"/>
                </a:solidFill>
                <a:latin typeface="+mj-lt"/>
              </a:rPr>
              <a:t>Britney Jean Spears is an American recording artist and entertainer. Spears began performing as a child, landing acting roles in stage productions and television shows. She signed with Jive Records in 1997 and released her debut album ...Baby One More Time in 1999. During her first decade in the music industry, she became a prominent figure in mainstream popular music and popular culture. Her first two albums established her as a pop icon and broke sales records, while title tracks "...Baby One More Time" and "Oops!... I Did It Again" became international number-one hits. Spears has sold over 100 million albums worldwide. Spears is recognized as the best-selling artist of the first decade of the 21st century. She was ranked the 8th Artist of the 2000s by Billboard.</a:t>
            </a:r>
          </a:p>
          <a:p>
            <a:endParaRPr lang="en-US" sz="1600" b="1" i="1" dirty="0" smtClean="0">
              <a:solidFill>
                <a:srgbClr val="000066"/>
              </a:solidFill>
              <a:latin typeface="+mj-lt"/>
            </a:endParaRPr>
          </a:p>
          <a:p>
            <a:endParaRPr lang="ru-RU" sz="1600" dirty="0">
              <a:latin typeface="+mj-lt"/>
            </a:endParaRPr>
          </a:p>
        </p:txBody>
      </p:sp>
    </p:spTree>
    <p:extLst>
      <p:ext uri="{BB962C8B-B14F-4D97-AF65-F5344CB8AC3E}">
        <p14:creationId xmlns:p14="http://schemas.microsoft.com/office/powerpoint/2010/main" xmlns="" val="3603904374"/>
      </p:ext>
    </p:extLst>
  </p:cSld>
  <p:clrMapOvr>
    <a:masterClrMapping/>
  </p:clrMapOvr>
  <p:transition spd="slow">
    <p:pull/>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лои">
  <a:themeElements>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Слои">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лои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Слои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Слои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Слои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Слои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Слои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Слои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521</TotalTime>
  <Words>985</Words>
  <Application>Microsoft Office PowerPoint</Application>
  <PresentationFormat>Экран (4:3)</PresentationFormat>
  <Paragraphs>102</Paragraphs>
  <Slides>11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11</vt:i4>
      </vt:variant>
    </vt:vector>
  </HeadingPairs>
  <TitlesOfParts>
    <vt:vector size="13" baseType="lpstr">
      <vt:lpstr>Слои</vt:lpstr>
      <vt:lpstr>Эркер</vt:lpstr>
      <vt:lpstr>Слайд 1</vt:lpstr>
      <vt:lpstr>Слайд 2</vt:lpstr>
      <vt:lpstr>Слайд 3</vt:lpstr>
      <vt:lpstr>Слайд 4</vt:lpstr>
      <vt:lpstr>Слайд 5</vt:lpstr>
      <vt:lpstr>Слайд 6</vt:lpstr>
      <vt:lpstr>    Dima bilan</vt:lpstr>
      <vt:lpstr>Слайд 8</vt:lpstr>
      <vt:lpstr>Слайд 9</vt:lpstr>
      <vt:lpstr>Слайд 10</vt:lpstr>
      <vt:lpstr>Слайд 11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favorite music☻</dc:title>
  <dc:creator>User</dc:creator>
  <cp:lastModifiedBy>User</cp:lastModifiedBy>
  <cp:revision>31</cp:revision>
  <dcterms:created xsi:type="dcterms:W3CDTF">2012-05-03T15:55:26Z</dcterms:created>
  <dcterms:modified xsi:type="dcterms:W3CDTF">2012-05-15T08:30:41Z</dcterms:modified>
</cp:coreProperties>
</file>