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8.xml" ContentType="application/vnd.openxmlformats-officedocument.drawingml.chart+xml"/>
  <Override PartName="/ppt/charts/chart9.xml" ContentType="application/vnd.openxmlformats-officedocument.drawingml.chart+xml"/>
  <Override PartName="/ppt/slideLayouts/slideLayout10.xml" ContentType="application/vnd.openxmlformats-officedocument.presentationml.slideLayout+xml"/>
  <Default Extension="gif" ContentType="image/gif"/>
  <Override PartName="/ppt/charts/chart6.xml" ContentType="application/vnd.openxmlformats-officedocument.drawingml.chart+xml"/>
  <Override PartName="/ppt/charts/chart7.xml" ContentType="application/vnd.openxmlformats-officedocument.drawingml.chart+xml"/>
  <Override PartName="/ppt/charts/chart10.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76" r:id="rId10"/>
    <p:sldId id="264" r:id="rId11"/>
    <p:sldId id="265" r:id="rId12"/>
    <p:sldId id="266" r:id="rId13"/>
    <p:sldId id="267" r:id="rId14"/>
    <p:sldId id="268" r:id="rId15"/>
    <p:sldId id="275" r:id="rId16"/>
    <p:sldId id="269" r:id="rId17"/>
    <p:sldId id="270" r:id="rId18"/>
    <p:sldId id="271" r:id="rId19"/>
    <p:sldId id="272" r:id="rId20"/>
    <p:sldId id="273" r:id="rId21"/>
    <p:sldId id="274"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7" d="100"/>
          <a:sy n="107" d="100"/>
        </p:scale>
        <p:origin x="-109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layout/>
    </c:title>
    <c:plotArea>
      <c:layout/>
      <c:pieChart>
        <c:varyColors val="1"/>
        <c:ser>
          <c:idx val="0"/>
          <c:order val="0"/>
          <c:tx>
            <c:strRef>
              <c:f>Лист1!$B$1</c:f>
              <c:strCache>
                <c:ptCount val="1"/>
                <c:pt idx="0">
                  <c:v>Style</c:v>
                </c:pt>
              </c:strCache>
            </c:strRef>
          </c:tx>
          <c:dLbls>
            <c:showPercent val="1"/>
          </c:dLbls>
          <c:cat>
            <c:strRef>
              <c:f>Лист1!$A$2:$A$7</c:f>
              <c:strCache>
                <c:ptCount val="6"/>
                <c:pt idx="0">
                  <c:v>casual</c:v>
                </c:pt>
                <c:pt idx="1">
                  <c:v>etc</c:v>
                </c:pt>
                <c:pt idx="2">
                  <c:v>my style</c:v>
                </c:pt>
                <c:pt idx="3">
                  <c:v>American Eagle</c:v>
                </c:pt>
                <c:pt idx="4">
                  <c:v>Sporty</c:v>
                </c:pt>
                <c:pt idx="5">
                  <c:v>Military</c:v>
                </c:pt>
              </c:strCache>
            </c:strRef>
          </c:cat>
          <c:val>
            <c:numRef>
              <c:f>Лист1!$B$2:$B$7</c:f>
              <c:numCache>
                <c:formatCode>0.00%</c:formatCode>
                <c:ptCount val="6"/>
                <c:pt idx="0">
                  <c:v>0.56999999999999995</c:v>
                </c:pt>
                <c:pt idx="1">
                  <c:v>8.5000000000000034E-2</c:v>
                </c:pt>
                <c:pt idx="2">
                  <c:v>2.8000000000000008E-2</c:v>
                </c:pt>
                <c:pt idx="3">
                  <c:v>5.700000000000003E-2</c:v>
                </c:pt>
                <c:pt idx="4">
                  <c:v>0.17</c:v>
                </c:pt>
                <c:pt idx="5">
                  <c:v>8.5000000000000034E-2</c:v>
                </c:pt>
              </c:numCache>
            </c:numRef>
          </c:val>
        </c:ser>
        <c:dLbls>
          <c:showPercent val="1"/>
        </c:dLbls>
        <c:firstSliceAng val="0"/>
      </c:pieChart>
    </c:plotArea>
    <c:legend>
      <c:legendPos val="t"/>
      <c:layout/>
    </c:legend>
    <c:plotVisOnly val="1"/>
  </c:chart>
  <c:txPr>
    <a:bodyPr/>
    <a:lstStyle/>
    <a:p>
      <a:pPr>
        <a:defRPr sz="1800"/>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title/>
    <c:plotArea>
      <c:layout/>
      <c:pieChart>
        <c:varyColors val="1"/>
        <c:ser>
          <c:idx val="0"/>
          <c:order val="0"/>
          <c:tx>
            <c:strRef>
              <c:f>Лист1!$B$1</c:f>
              <c:strCache>
                <c:ptCount val="1"/>
                <c:pt idx="0">
                  <c:v>Uniform</c:v>
                </c:pt>
              </c:strCache>
            </c:strRef>
          </c:tx>
          <c:dLbls>
            <c:showPercent val="1"/>
          </c:dLbls>
          <c:cat>
            <c:strRef>
              <c:f>Лист1!$A$2:$A$5</c:f>
              <c:strCache>
                <c:ptCount val="2"/>
                <c:pt idx="0">
                  <c:v>like</c:v>
                </c:pt>
                <c:pt idx="1">
                  <c:v>dislike</c:v>
                </c:pt>
              </c:strCache>
            </c:strRef>
          </c:cat>
          <c:val>
            <c:numRef>
              <c:f>Лист1!$B$2:$B$5</c:f>
              <c:numCache>
                <c:formatCode>General</c:formatCode>
                <c:ptCount val="4"/>
                <c:pt idx="0">
                  <c:v>2</c:v>
                </c:pt>
                <c:pt idx="1">
                  <c:v>98</c:v>
                </c:pt>
              </c:numCache>
            </c:numRef>
          </c:val>
        </c:ser>
        <c:dLbls>
          <c:showPercent val="1"/>
        </c:dLbls>
        <c:firstSliceAng val="0"/>
      </c:pieChart>
    </c:plotArea>
    <c:legend>
      <c:legendPos val="t"/>
    </c:legend>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en-US" dirty="0" smtClean="0"/>
              <a:t>Style</a:t>
            </a:r>
            <a:endParaRPr lang="ru-RU" dirty="0"/>
          </a:p>
        </c:rich>
      </c:tx>
      <c:layout/>
    </c:title>
    <c:plotArea>
      <c:layout/>
      <c:pieChart>
        <c:varyColors val="1"/>
        <c:ser>
          <c:idx val="0"/>
          <c:order val="0"/>
          <c:tx>
            <c:strRef>
              <c:f>Лист1!$B$1</c:f>
              <c:strCache>
                <c:ptCount val="1"/>
                <c:pt idx="0">
                  <c:v>Продажи</c:v>
                </c:pt>
              </c:strCache>
            </c:strRef>
          </c:tx>
          <c:dLbls>
            <c:showPercent val="1"/>
          </c:dLbls>
          <c:cat>
            <c:strRef>
              <c:f>Лист1!$A$2:$A$6</c:f>
              <c:strCache>
                <c:ptCount val="5"/>
                <c:pt idx="0">
                  <c:v>sportyy</c:v>
                </c:pt>
                <c:pt idx="1">
                  <c:v>etc.</c:v>
                </c:pt>
                <c:pt idx="2">
                  <c:v>casual</c:v>
                </c:pt>
                <c:pt idx="3">
                  <c:v>informal</c:v>
                </c:pt>
                <c:pt idx="4">
                  <c:v>classical</c:v>
                </c:pt>
              </c:strCache>
            </c:strRef>
          </c:cat>
          <c:val>
            <c:numRef>
              <c:f>Лист1!$B$2:$B$6</c:f>
              <c:numCache>
                <c:formatCode>0.00%</c:formatCode>
                <c:ptCount val="5"/>
                <c:pt idx="0">
                  <c:v>0.47500000000000009</c:v>
                </c:pt>
                <c:pt idx="1">
                  <c:v>4.9000000000000016E-2</c:v>
                </c:pt>
                <c:pt idx="2">
                  <c:v>9.8000000000000032E-2</c:v>
                </c:pt>
                <c:pt idx="3">
                  <c:v>4.9000000000000016E-2</c:v>
                </c:pt>
                <c:pt idx="4">
                  <c:v>0.33300000000000013</c:v>
                </c:pt>
              </c:numCache>
            </c:numRef>
          </c:val>
        </c:ser>
        <c:dLbls>
          <c:showPercent val="1"/>
        </c:dLbls>
        <c:firstSliceAng val="0"/>
      </c:pieChart>
    </c:plotArea>
    <c:legend>
      <c:legendPos val="t"/>
      <c:layout/>
    </c:legend>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plotArea>
      <c:layout/>
      <c:pieChart>
        <c:varyColors val="1"/>
        <c:ser>
          <c:idx val="0"/>
          <c:order val="0"/>
          <c:tx>
            <c:strRef>
              <c:f>Лист1!$B$1</c:f>
              <c:strCache>
                <c:ptCount val="1"/>
                <c:pt idx="0">
                  <c:v>Colour</c:v>
                </c:pt>
              </c:strCache>
            </c:strRef>
          </c:tx>
          <c:dLbls>
            <c:showPercent val="1"/>
          </c:dLbls>
          <c:cat>
            <c:strRef>
              <c:f>Лист1!$A$2:$A$5</c:f>
              <c:strCache>
                <c:ptCount val="3"/>
                <c:pt idx="0">
                  <c:v>light</c:v>
                </c:pt>
                <c:pt idx="1">
                  <c:v>dark</c:v>
                </c:pt>
                <c:pt idx="2">
                  <c:v>bright</c:v>
                </c:pt>
              </c:strCache>
            </c:strRef>
          </c:cat>
          <c:val>
            <c:numRef>
              <c:f>Лист1!$B$2:$B$5</c:f>
              <c:numCache>
                <c:formatCode>0.00%</c:formatCode>
                <c:ptCount val="4"/>
                <c:pt idx="0">
                  <c:v>0.25700000000000001</c:v>
                </c:pt>
                <c:pt idx="1">
                  <c:v>0.34200000000000008</c:v>
                </c:pt>
                <c:pt idx="2">
                  <c:v>0.4</c:v>
                </c:pt>
              </c:numCache>
            </c:numRef>
          </c:val>
        </c:ser>
        <c:dLbls>
          <c:showPercent val="1"/>
        </c:dLbls>
        <c:firstSliceAng val="0"/>
      </c:pieChart>
    </c:plotArea>
    <c:legend>
      <c:legendPos val="t"/>
    </c:legend>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title/>
    <c:plotArea>
      <c:layout/>
      <c:pieChart>
        <c:varyColors val="1"/>
        <c:ser>
          <c:idx val="0"/>
          <c:order val="0"/>
          <c:tx>
            <c:strRef>
              <c:f>Лист1!$B$1</c:f>
              <c:strCache>
                <c:ptCount val="1"/>
                <c:pt idx="0">
                  <c:v>Colour</c:v>
                </c:pt>
              </c:strCache>
            </c:strRef>
          </c:tx>
          <c:dLbls>
            <c:showPercent val="1"/>
          </c:dLbls>
          <c:cat>
            <c:strRef>
              <c:f>Лист1!$A$2:$A$5</c:f>
              <c:strCache>
                <c:ptCount val="3"/>
                <c:pt idx="0">
                  <c:v>light</c:v>
                </c:pt>
                <c:pt idx="1">
                  <c:v>dark</c:v>
                </c:pt>
                <c:pt idx="2">
                  <c:v>bright</c:v>
                </c:pt>
              </c:strCache>
            </c:strRef>
          </c:cat>
          <c:val>
            <c:numRef>
              <c:f>Лист1!$B$2:$B$5</c:f>
              <c:numCache>
                <c:formatCode>0.00%</c:formatCode>
                <c:ptCount val="4"/>
                <c:pt idx="0">
                  <c:v>36.6</c:v>
                </c:pt>
                <c:pt idx="1">
                  <c:v>36.6</c:v>
                </c:pt>
                <c:pt idx="2">
                  <c:v>26.8</c:v>
                </c:pt>
              </c:numCache>
            </c:numRef>
          </c:val>
        </c:ser>
        <c:dLbls>
          <c:showPercent val="1"/>
        </c:dLbls>
        <c:firstSliceAng val="0"/>
      </c:pieChart>
    </c:plotArea>
    <c:legend>
      <c:legendPos val="t"/>
    </c:legend>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en-US" dirty="0" smtClean="0"/>
              <a:t>Item</a:t>
            </a:r>
            <a:endParaRPr lang="ru-RU" dirty="0"/>
          </a:p>
        </c:rich>
      </c:tx>
    </c:title>
    <c:plotArea>
      <c:layout/>
      <c:pieChart>
        <c:varyColors val="1"/>
        <c:ser>
          <c:idx val="0"/>
          <c:order val="0"/>
          <c:tx>
            <c:strRef>
              <c:f>Лист1!$B$1</c:f>
              <c:strCache>
                <c:ptCount val="1"/>
                <c:pt idx="0">
                  <c:v>Продажи</c:v>
                </c:pt>
              </c:strCache>
            </c:strRef>
          </c:tx>
          <c:dLbls>
            <c:showPercent val="1"/>
          </c:dLbls>
          <c:cat>
            <c:strRef>
              <c:f>Лист1!$A$2:$A$7</c:f>
              <c:strCache>
                <c:ptCount val="6"/>
                <c:pt idx="0">
                  <c:v>hat</c:v>
                </c:pt>
                <c:pt idx="1">
                  <c:v>sweatshirt</c:v>
                </c:pt>
                <c:pt idx="2">
                  <c:v>not any</c:v>
                </c:pt>
                <c:pt idx="3">
                  <c:v>skinny jeans</c:v>
                </c:pt>
                <c:pt idx="4">
                  <c:v>name brand</c:v>
                </c:pt>
                <c:pt idx="5">
                  <c:v>underwear</c:v>
                </c:pt>
              </c:strCache>
            </c:strRef>
          </c:cat>
          <c:val>
            <c:numRef>
              <c:f>Лист1!$B$2:$B$7</c:f>
              <c:numCache>
                <c:formatCode>0.00%</c:formatCode>
                <c:ptCount val="6"/>
                <c:pt idx="0">
                  <c:v>5.7000000000000016E-2</c:v>
                </c:pt>
                <c:pt idx="1">
                  <c:v>8.5000000000000006E-2</c:v>
                </c:pt>
                <c:pt idx="2">
                  <c:v>5.7000000000000016E-2</c:v>
                </c:pt>
                <c:pt idx="3">
                  <c:v>2.8000000000000001E-2</c:v>
                </c:pt>
                <c:pt idx="4">
                  <c:v>0.14200000000000004</c:v>
                </c:pt>
                <c:pt idx="5">
                  <c:v>2.8000000000000001E-2</c:v>
                </c:pt>
              </c:numCache>
            </c:numRef>
          </c:val>
        </c:ser>
        <c:dLbls>
          <c:showPercent val="1"/>
        </c:dLbls>
        <c:firstSliceAng val="0"/>
      </c:pieChart>
    </c:plotArea>
    <c:legend>
      <c:legendPos val="t"/>
    </c:legend>
    <c:plotVisOnly val="1"/>
  </c:chart>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ru-RU"/>
  <c:chart>
    <c:title/>
    <c:plotArea>
      <c:layout/>
      <c:pieChart>
        <c:varyColors val="1"/>
        <c:ser>
          <c:idx val="0"/>
          <c:order val="0"/>
          <c:tx>
            <c:strRef>
              <c:f>Лист1!$B$1</c:f>
              <c:strCache>
                <c:ptCount val="1"/>
                <c:pt idx="0">
                  <c:v>Item</c:v>
                </c:pt>
              </c:strCache>
            </c:strRef>
          </c:tx>
          <c:dLbls>
            <c:showPercent val="1"/>
          </c:dLbls>
          <c:cat>
            <c:strRef>
              <c:f>Лист1!$A$2:$A$7</c:f>
              <c:strCache>
                <c:ptCount val="6"/>
                <c:pt idx="0">
                  <c:v>T-shirt</c:v>
                </c:pt>
                <c:pt idx="1">
                  <c:v>jeans</c:v>
                </c:pt>
                <c:pt idx="2">
                  <c:v>sweater</c:v>
                </c:pt>
                <c:pt idx="3">
                  <c:v>shirt</c:v>
                </c:pt>
                <c:pt idx="4">
                  <c:v>dress</c:v>
                </c:pt>
                <c:pt idx="5">
                  <c:v>trainers</c:v>
                </c:pt>
              </c:strCache>
            </c:strRef>
          </c:cat>
          <c:val>
            <c:numRef>
              <c:f>Лист1!$B$2:$B$7</c:f>
              <c:numCache>
                <c:formatCode>0.00%</c:formatCode>
                <c:ptCount val="6"/>
                <c:pt idx="0">
                  <c:v>0.25</c:v>
                </c:pt>
                <c:pt idx="1">
                  <c:v>0.32500000000000012</c:v>
                </c:pt>
                <c:pt idx="2">
                  <c:v>7.5000000000000011E-2</c:v>
                </c:pt>
                <c:pt idx="3">
                  <c:v>0.05</c:v>
                </c:pt>
                <c:pt idx="4">
                  <c:v>7.5000000000000011E-2</c:v>
                </c:pt>
                <c:pt idx="5">
                  <c:v>7.5000000000000011E-2</c:v>
                </c:pt>
              </c:numCache>
            </c:numRef>
          </c:val>
        </c:ser>
        <c:dLbls>
          <c:showPercent val="1"/>
        </c:dLbls>
        <c:firstSliceAng val="0"/>
      </c:pieChart>
    </c:plotArea>
    <c:legend>
      <c:legendPos val="t"/>
    </c:legend>
    <c:plotVisOnly val="1"/>
  </c:chart>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title/>
    <c:plotArea>
      <c:layout/>
      <c:pieChart>
        <c:varyColors val="1"/>
        <c:ser>
          <c:idx val="0"/>
          <c:order val="0"/>
          <c:tx>
            <c:strRef>
              <c:f>Лист1!$B$1</c:f>
              <c:strCache>
                <c:ptCount val="1"/>
                <c:pt idx="0">
                  <c:v>Who chooses</c:v>
                </c:pt>
              </c:strCache>
            </c:strRef>
          </c:tx>
          <c:dLbls>
            <c:showPercent val="1"/>
          </c:dLbls>
          <c:cat>
            <c:strRef>
              <c:f>Лист1!$A$2:$A$5</c:f>
              <c:strCache>
                <c:ptCount val="4"/>
                <c:pt idx="0">
                  <c:v>me</c:v>
                </c:pt>
                <c:pt idx="1">
                  <c:v>parents</c:v>
                </c:pt>
                <c:pt idx="2">
                  <c:v>me and parents</c:v>
                </c:pt>
                <c:pt idx="3">
                  <c:v>me and friends</c:v>
                </c:pt>
              </c:strCache>
            </c:strRef>
          </c:cat>
          <c:val>
            <c:numRef>
              <c:f>Лист1!$B$2:$B$5</c:f>
              <c:numCache>
                <c:formatCode>0.00%</c:formatCode>
                <c:ptCount val="4"/>
                <c:pt idx="0">
                  <c:v>0.83000000000000018</c:v>
                </c:pt>
                <c:pt idx="1">
                  <c:v>0</c:v>
                </c:pt>
                <c:pt idx="2">
                  <c:v>0.14000000000000001</c:v>
                </c:pt>
                <c:pt idx="3">
                  <c:v>2.8000000000000001E-2</c:v>
                </c:pt>
              </c:numCache>
            </c:numRef>
          </c:val>
        </c:ser>
        <c:dLbls>
          <c:showPercent val="1"/>
        </c:dLbls>
        <c:firstSliceAng val="0"/>
      </c:pieChart>
    </c:plotArea>
    <c:legend>
      <c:legendPos val="t"/>
    </c:legend>
    <c:plotVisOnly val="1"/>
  </c:chart>
  <c:txPr>
    <a:bodyPr/>
    <a:lstStyle/>
    <a:p>
      <a:pPr>
        <a:defRPr sz="1800"/>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title/>
    <c:plotArea>
      <c:layout/>
      <c:pieChart>
        <c:varyColors val="1"/>
        <c:ser>
          <c:idx val="0"/>
          <c:order val="0"/>
          <c:tx>
            <c:strRef>
              <c:f>Лист1!$B$1</c:f>
              <c:strCache>
                <c:ptCount val="1"/>
                <c:pt idx="0">
                  <c:v>Who chooses</c:v>
                </c:pt>
              </c:strCache>
            </c:strRef>
          </c:tx>
          <c:dLbls>
            <c:showPercent val="1"/>
          </c:dLbls>
          <c:cat>
            <c:strRef>
              <c:f>Лист1!$A$2:$A$5</c:f>
              <c:strCache>
                <c:ptCount val="4"/>
                <c:pt idx="0">
                  <c:v>me</c:v>
                </c:pt>
                <c:pt idx="1">
                  <c:v>parents</c:v>
                </c:pt>
                <c:pt idx="2">
                  <c:v>me and parents</c:v>
                </c:pt>
                <c:pt idx="3">
                  <c:v>me and friends</c:v>
                </c:pt>
              </c:strCache>
            </c:strRef>
          </c:cat>
          <c:val>
            <c:numRef>
              <c:f>Лист1!$B$2:$B$5</c:f>
              <c:numCache>
                <c:formatCode>0.00%</c:formatCode>
                <c:ptCount val="4"/>
                <c:pt idx="0">
                  <c:v>0</c:v>
                </c:pt>
                <c:pt idx="1">
                  <c:v>0</c:v>
                </c:pt>
                <c:pt idx="2">
                  <c:v>0.83000000000000018</c:v>
                </c:pt>
                <c:pt idx="3">
                  <c:v>0.17</c:v>
                </c:pt>
              </c:numCache>
            </c:numRef>
          </c:val>
        </c:ser>
        <c:dLbls>
          <c:showPercent val="1"/>
        </c:dLbls>
        <c:firstSliceAng val="0"/>
      </c:pieChart>
    </c:plotArea>
    <c:legend>
      <c:legendPos val="t"/>
    </c:legend>
    <c:plotVisOnly val="1"/>
  </c:chart>
  <c:txPr>
    <a:bodyPr/>
    <a:lstStyle/>
    <a:p>
      <a:pPr>
        <a:defRPr sz="1800"/>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title/>
    <c:plotArea>
      <c:layout/>
      <c:pieChart>
        <c:varyColors val="1"/>
        <c:ser>
          <c:idx val="0"/>
          <c:order val="0"/>
          <c:tx>
            <c:strRef>
              <c:f>Лист1!$B$1</c:f>
              <c:strCache>
                <c:ptCount val="1"/>
                <c:pt idx="0">
                  <c:v>Uniform</c:v>
                </c:pt>
              </c:strCache>
            </c:strRef>
          </c:tx>
          <c:dLbls>
            <c:showPercent val="1"/>
          </c:dLbls>
          <c:cat>
            <c:strRef>
              <c:f>Лист1!$A$2:$A$5</c:f>
              <c:strCache>
                <c:ptCount val="2"/>
                <c:pt idx="0">
                  <c:v>like</c:v>
                </c:pt>
                <c:pt idx="1">
                  <c:v>dislike</c:v>
                </c:pt>
              </c:strCache>
            </c:strRef>
          </c:cat>
          <c:val>
            <c:numRef>
              <c:f>Лист1!$B$2:$B$5</c:f>
              <c:numCache>
                <c:formatCode>General</c:formatCode>
                <c:ptCount val="4"/>
                <c:pt idx="0">
                  <c:v>5.7</c:v>
                </c:pt>
                <c:pt idx="1">
                  <c:v>94.3</c:v>
                </c:pt>
              </c:numCache>
            </c:numRef>
          </c:val>
        </c:ser>
        <c:dLbls>
          <c:showPercent val="1"/>
        </c:dLbls>
        <c:firstSliceAng val="0"/>
      </c:pieChart>
    </c:plotArea>
    <c:legend>
      <c:legendPos val="t"/>
    </c:legend>
    <c:plotVisOnly val="1"/>
  </c:chart>
  <c:txPr>
    <a:bodyPr/>
    <a:lstStyle/>
    <a:p>
      <a:pPr>
        <a:defRPr sz="1800"/>
      </a:pPr>
      <a:endParaRPr lang="ru-RU"/>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C4903157-B19F-451D-8CEB-AA7BD4C21008}" type="datetimeFigureOut">
              <a:rPr lang="ru-RU" smtClean="0"/>
              <a:pPr/>
              <a:t>10.12.2012</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5704F49B-0F94-4889-B617-CEB0EE1981D9}"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4903157-B19F-451D-8CEB-AA7BD4C21008}" type="datetimeFigureOut">
              <a:rPr lang="ru-RU" smtClean="0"/>
              <a:pPr/>
              <a:t>10.12.2012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704F49B-0F94-4889-B617-CEB0EE1981D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4903157-B19F-451D-8CEB-AA7BD4C21008}" type="datetimeFigureOut">
              <a:rPr lang="ru-RU" smtClean="0"/>
              <a:pPr/>
              <a:t>10.12.2012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704F49B-0F94-4889-B617-CEB0EE1981D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4903157-B19F-451D-8CEB-AA7BD4C21008}" type="datetimeFigureOut">
              <a:rPr lang="ru-RU" smtClean="0"/>
              <a:pPr/>
              <a:t>10.12.2012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704F49B-0F94-4889-B617-CEB0EE1981D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C4903157-B19F-451D-8CEB-AA7BD4C21008}" type="datetimeFigureOut">
              <a:rPr lang="ru-RU" smtClean="0"/>
              <a:pPr/>
              <a:t>10.12.2012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704F49B-0F94-4889-B617-CEB0EE1981D9}"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C4903157-B19F-451D-8CEB-AA7BD4C21008}" type="datetimeFigureOut">
              <a:rPr lang="ru-RU" smtClean="0"/>
              <a:pPr/>
              <a:t>10.12.2012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704F49B-0F94-4889-B617-CEB0EE1981D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C4903157-B19F-451D-8CEB-AA7BD4C21008}" type="datetimeFigureOut">
              <a:rPr lang="ru-RU" smtClean="0"/>
              <a:pPr/>
              <a:t>10.12.2012</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5704F49B-0F94-4889-B617-CEB0EE1981D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C4903157-B19F-451D-8CEB-AA7BD4C21008}" type="datetimeFigureOut">
              <a:rPr lang="ru-RU" smtClean="0"/>
              <a:pPr/>
              <a:t>10.12.2012</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5704F49B-0F94-4889-B617-CEB0EE1981D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C4903157-B19F-451D-8CEB-AA7BD4C21008}" type="datetimeFigureOut">
              <a:rPr lang="ru-RU" smtClean="0"/>
              <a:pPr/>
              <a:t>10.12.2012</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5704F49B-0F94-4889-B617-CEB0EE1981D9}"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C4903157-B19F-451D-8CEB-AA7BD4C21008}" type="datetimeFigureOut">
              <a:rPr lang="ru-RU" smtClean="0"/>
              <a:pPr/>
              <a:t>10.12.2012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704F49B-0F94-4889-B617-CEB0EE1981D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C4903157-B19F-451D-8CEB-AA7BD4C21008}" type="datetimeFigureOut">
              <a:rPr lang="ru-RU" smtClean="0"/>
              <a:pPr/>
              <a:t>10.12.2012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704F49B-0F94-4889-B617-CEB0EE1981D9}"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C4903157-B19F-451D-8CEB-AA7BD4C21008}" type="datetimeFigureOut">
              <a:rPr lang="ru-RU" smtClean="0"/>
              <a:pPr/>
              <a:t>10.12.2012</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704F49B-0F94-4889-B617-CEB0EE1981D9}"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gif"/></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en-US" sz="4800" dirty="0" smtClean="0"/>
              <a:t>Clothing: past and present</a:t>
            </a:r>
            <a:endParaRPr lang="ru-RU" sz="4800" dirty="0"/>
          </a:p>
        </p:txBody>
      </p:sp>
      <p:sp>
        <p:nvSpPr>
          <p:cNvPr id="3" name="Подзаголовок 2"/>
          <p:cNvSpPr>
            <a:spLocks noGrp="1"/>
          </p:cNvSpPr>
          <p:nvPr>
            <p:ph type="subTitle" idx="1"/>
          </p:nvPr>
        </p:nvSpPr>
        <p:spPr>
          <a:xfrm>
            <a:off x="1428728" y="4071942"/>
            <a:ext cx="7406640" cy="1752600"/>
          </a:xfrm>
        </p:spPr>
        <p:txBody>
          <a:bodyPr>
            <a:normAutofit lnSpcReduction="10000"/>
          </a:bodyPr>
          <a:lstStyle/>
          <a:p>
            <a:pPr algn="r"/>
            <a:r>
              <a:rPr lang="en-US" dirty="0" smtClean="0"/>
              <a:t>Made by:</a:t>
            </a:r>
          </a:p>
          <a:p>
            <a:pPr algn="r"/>
            <a:r>
              <a:rPr lang="en-US" dirty="0" smtClean="0"/>
              <a:t>School No. 10</a:t>
            </a:r>
          </a:p>
          <a:p>
            <a:pPr algn="r"/>
            <a:r>
              <a:rPr lang="en-US" dirty="0" smtClean="0"/>
              <a:t>Bobruisk</a:t>
            </a:r>
          </a:p>
          <a:p>
            <a:pPr algn="r"/>
            <a:r>
              <a:rPr lang="en-US" dirty="0" smtClean="0"/>
              <a:t>Belarus</a:t>
            </a:r>
            <a:endParaRPr lang="ru-RU" dirty="0"/>
          </a:p>
        </p:txBody>
      </p:sp>
      <p:pic>
        <p:nvPicPr>
          <p:cNvPr id="20482" name="Picture 2" descr="http://media1.onsugar.com/files/2012/10/42/2/192/1922441/9e8c4405414e4353_shutterstock_115333291.preview.jpg"/>
          <p:cNvPicPr>
            <a:picLocks noChangeAspect="1" noChangeArrowheads="1"/>
          </p:cNvPicPr>
          <p:nvPr/>
        </p:nvPicPr>
        <p:blipFill>
          <a:blip r:embed="rId2"/>
          <a:srcRect/>
          <a:stretch>
            <a:fillRect/>
          </a:stretch>
        </p:blipFill>
        <p:spPr bwMode="auto">
          <a:xfrm>
            <a:off x="1357290" y="2285992"/>
            <a:ext cx="5238750" cy="3524251"/>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School outfit in Belarus</a:t>
            </a:r>
            <a:endParaRPr lang="ru-RU" dirty="0"/>
          </a:p>
        </p:txBody>
      </p:sp>
      <p:sp>
        <p:nvSpPr>
          <p:cNvPr id="5" name="TextBox 4"/>
          <p:cNvSpPr txBox="1"/>
          <p:nvPr/>
        </p:nvSpPr>
        <p:spPr>
          <a:xfrm>
            <a:off x="1571604" y="6000768"/>
            <a:ext cx="6429420" cy="646331"/>
          </a:xfrm>
          <a:prstGeom prst="rect">
            <a:avLst/>
          </a:prstGeom>
          <a:noFill/>
        </p:spPr>
        <p:txBody>
          <a:bodyPr wrap="square" rtlCol="0">
            <a:spAutoFit/>
          </a:bodyPr>
          <a:lstStyle/>
          <a:p>
            <a:r>
              <a:rPr lang="en-US" dirty="0" smtClean="0"/>
              <a:t>In general we wear clothes of formal style to school: suits for boys, dark trousers (rarely skirts) and blouses for girls.</a:t>
            </a:r>
            <a:endParaRPr lang="ru-RU" dirty="0"/>
          </a:p>
        </p:txBody>
      </p:sp>
      <p:pic>
        <p:nvPicPr>
          <p:cNvPr id="6" name="Picture 2"/>
          <p:cNvPicPr>
            <a:picLocks noChangeAspect="1" noChangeArrowheads="1"/>
          </p:cNvPicPr>
          <p:nvPr/>
        </p:nvPicPr>
        <p:blipFill>
          <a:blip r:embed="rId2" cstate="print"/>
          <a:srcRect/>
          <a:stretch>
            <a:fillRect/>
          </a:stretch>
        </p:blipFill>
        <p:spPr bwMode="auto">
          <a:xfrm>
            <a:off x="1500166" y="1142984"/>
            <a:ext cx="6429420" cy="48220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School outfit in Belarus</a:t>
            </a:r>
            <a:endParaRPr lang="ru-RU" dirty="0"/>
          </a:p>
        </p:txBody>
      </p:sp>
      <p:pic>
        <p:nvPicPr>
          <p:cNvPr id="4" name="Picture 2"/>
          <p:cNvPicPr>
            <a:picLocks noChangeAspect="1" noChangeArrowheads="1"/>
          </p:cNvPicPr>
          <p:nvPr/>
        </p:nvPicPr>
        <p:blipFill>
          <a:blip r:embed="rId2" cstate="print"/>
          <a:srcRect/>
          <a:stretch>
            <a:fillRect/>
          </a:stretch>
        </p:blipFill>
        <p:spPr bwMode="auto">
          <a:xfrm>
            <a:off x="1500166" y="1142984"/>
            <a:ext cx="6400800" cy="4800600"/>
          </a:xfrm>
          <a:prstGeom prst="rect">
            <a:avLst/>
          </a:prstGeom>
          <a:noFill/>
          <a:ln w="9525">
            <a:noFill/>
            <a:miter lim="800000"/>
            <a:headEnd/>
            <a:tailEnd/>
          </a:ln>
          <a:effectLst/>
        </p:spPr>
      </p:pic>
      <p:sp>
        <p:nvSpPr>
          <p:cNvPr id="5" name="TextBox 4"/>
          <p:cNvSpPr txBox="1"/>
          <p:nvPr/>
        </p:nvSpPr>
        <p:spPr>
          <a:xfrm>
            <a:off x="1500166" y="6143644"/>
            <a:ext cx="6429420" cy="369332"/>
          </a:xfrm>
          <a:prstGeom prst="rect">
            <a:avLst/>
          </a:prstGeom>
          <a:noFill/>
        </p:spPr>
        <p:txBody>
          <a:bodyPr wrap="square" rtlCol="0">
            <a:spAutoFit/>
          </a:bodyPr>
          <a:lstStyle/>
          <a:p>
            <a:r>
              <a:rPr lang="en-US" dirty="0" smtClean="0"/>
              <a:t>We don’t really like formal style, we prefer jeans and sweatshirts.</a:t>
            </a: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86512" y="2714620"/>
            <a:ext cx="681022" cy="68102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21135523">
            <a:off x="6301406" y="1372192"/>
            <a:ext cx="1374865" cy="1374865"/>
          </a:xfrm>
          <a:prstGeom prst="rect">
            <a:avLst/>
          </a:prstGeom>
        </p:spPr>
      </p:pic>
      <p:sp>
        <p:nvSpPr>
          <p:cNvPr id="2" name="Заголовок 1"/>
          <p:cNvSpPr>
            <a:spLocks noGrp="1"/>
          </p:cNvSpPr>
          <p:nvPr>
            <p:ph type="title"/>
          </p:nvPr>
        </p:nvSpPr>
        <p:spPr/>
        <p:txBody>
          <a:bodyPr/>
          <a:lstStyle/>
          <a:p>
            <a:r>
              <a:rPr lang="en-US" dirty="0" smtClean="0"/>
              <a:t>School outfit in Canada</a:t>
            </a:r>
            <a:endParaRPr lang="ru-RU" dirty="0"/>
          </a:p>
        </p:txBody>
      </p:sp>
      <p:pic>
        <p:nvPicPr>
          <p:cNvPr id="3"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57290" y="1142984"/>
            <a:ext cx="4572032" cy="3429024"/>
          </a:xfrm>
          <a:prstGeom prst="rect">
            <a:avLst/>
          </a:prstGeom>
        </p:spPr>
      </p:pic>
      <p:pic>
        <p:nvPicPr>
          <p:cNvPr id="4"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00628" y="3786190"/>
            <a:ext cx="3905278" cy="2928958"/>
          </a:xfrm>
          <a:prstGeom prst="rect">
            <a:avLst/>
          </a:prstGeom>
        </p:spPr>
      </p:pic>
      <p:sp>
        <p:nvSpPr>
          <p:cNvPr id="5" name="Прямоугольник 4"/>
          <p:cNvSpPr/>
          <p:nvPr/>
        </p:nvSpPr>
        <p:spPr>
          <a:xfrm>
            <a:off x="1357290" y="4643446"/>
            <a:ext cx="3714776" cy="1323439"/>
          </a:xfrm>
          <a:prstGeom prst="rect">
            <a:avLst/>
          </a:prstGeom>
        </p:spPr>
        <p:txBody>
          <a:bodyPr wrap="square">
            <a:spAutoFit/>
          </a:bodyPr>
          <a:lstStyle/>
          <a:p>
            <a:pPr>
              <a:buFont typeface="Wingdings" pitchFamily="2" charset="2"/>
              <a:buChar char="v"/>
            </a:pPr>
            <a:r>
              <a:rPr lang="en-US" sz="1600" dirty="0" smtClean="0"/>
              <a:t> Guys in our school mostly wear name brand t-shirts and </a:t>
            </a:r>
            <a:r>
              <a:rPr lang="en-US" sz="1600" dirty="0" err="1" smtClean="0"/>
              <a:t>hoodies</a:t>
            </a:r>
            <a:r>
              <a:rPr lang="en-US" sz="1600" dirty="0" smtClean="0"/>
              <a:t>. Such as Hollister, American Eagle and </a:t>
            </a:r>
            <a:r>
              <a:rPr lang="en-US" sz="1600" dirty="0" err="1" smtClean="0"/>
              <a:t>Areopostale</a:t>
            </a:r>
            <a:r>
              <a:rPr lang="en-US" sz="1600" dirty="0" smtClean="0"/>
              <a:t>. Some guys also wear Plaid shirts, however that isn’t as popular.</a:t>
            </a:r>
            <a:endParaRPr lang="ru-RU" sz="1600" dirty="0"/>
          </a:p>
        </p:txBody>
      </p:sp>
      <p:pic>
        <p:nvPicPr>
          <p:cNvPr id="6" name="Pictur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000892" y="285728"/>
            <a:ext cx="1143008" cy="114300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rot="443055">
            <a:off x="7717166" y="1216316"/>
            <a:ext cx="1219869" cy="1219869"/>
          </a:xfrm>
          <a:prstGeom prst="rect">
            <a:avLst/>
          </a:prstGeom>
        </p:spPr>
      </p:pic>
      <p:pic>
        <p:nvPicPr>
          <p:cNvPr id="9" name="Picture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178632">
            <a:off x="8215338" y="2500306"/>
            <a:ext cx="752492" cy="867706"/>
          </a:xfrm>
          <a:prstGeom prst="rect">
            <a:avLst/>
          </a:prstGeom>
        </p:spPr>
      </p:pic>
      <p:pic>
        <p:nvPicPr>
          <p:cNvPr id="10" name="Content Placeholder 1"/>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rot="19719625">
            <a:off x="6885775" y="3005327"/>
            <a:ext cx="733155" cy="587108"/>
          </a:xfrm>
          <a:prstGeom prst="rect">
            <a:avLst/>
          </a:prstGeom>
        </p:spPr>
      </p:pic>
      <p:pic>
        <p:nvPicPr>
          <p:cNvPr id="12" name="Picture 7"/>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26981" y="5456210"/>
            <a:ext cx="674301" cy="674301"/>
          </a:xfrm>
          <a:prstGeom prst="rect">
            <a:avLst/>
          </a:prstGeom>
        </p:spPr>
      </p:pic>
      <p:sp>
        <p:nvSpPr>
          <p:cNvPr id="13" name="Прямоугольник 12"/>
          <p:cNvSpPr/>
          <p:nvPr/>
        </p:nvSpPr>
        <p:spPr>
          <a:xfrm>
            <a:off x="1357290" y="5934671"/>
            <a:ext cx="3714776" cy="830997"/>
          </a:xfrm>
          <a:prstGeom prst="rect">
            <a:avLst/>
          </a:prstGeom>
        </p:spPr>
        <p:txBody>
          <a:bodyPr wrap="square">
            <a:spAutoFit/>
          </a:bodyPr>
          <a:lstStyle/>
          <a:p>
            <a:pPr>
              <a:buFont typeface="Wingdings" pitchFamily="2" charset="2"/>
              <a:buChar char="v"/>
            </a:pPr>
            <a:r>
              <a:rPr lang="en-US" sz="1600" dirty="0" smtClean="0"/>
              <a:t> For shoes, guys usually wear just simple Sneakers, such as Nike, or Reebok. Some guys also may wear Osiris Sneakers. </a:t>
            </a:r>
            <a:endParaRPr lang="en-US" sz="1600" dirty="0"/>
          </a:p>
        </p:txBody>
      </p:sp>
      <p:pic>
        <p:nvPicPr>
          <p:cNvPr id="14" name="Picture 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rot="1273018">
            <a:off x="101474" y="6002469"/>
            <a:ext cx="866965" cy="72316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School outfit in Canada</a:t>
            </a:r>
            <a:endParaRPr lang="ru-RU" dirty="0"/>
          </a:p>
        </p:txBody>
      </p:sp>
      <p:pic>
        <p:nvPicPr>
          <p:cNvPr id="3"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28728" y="1285860"/>
            <a:ext cx="6953298" cy="5214974"/>
          </a:xfrm>
          <a:prstGeom prst="rect">
            <a:avLst/>
          </a:prstGeom>
        </p:spPr>
      </p:pic>
      <p:sp>
        <p:nvSpPr>
          <p:cNvPr id="4" name="Прямоугольник 3"/>
          <p:cNvSpPr/>
          <p:nvPr/>
        </p:nvSpPr>
        <p:spPr>
          <a:xfrm>
            <a:off x="1142976" y="5429264"/>
            <a:ext cx="7786742" cy="830997"/>
          </a:xfrm>
          <a:prstGeom prst="rect">
            <a:avLst/>
          </a:prstGeom>
        </p:spPr>
        <p:txBody>
          <a:bodyPr wrap="square">
            <a:spAutoFit/>
          </a:bodyPr>
          <a:lstStyle/>
          <a:p>
            <a:pPr>
              <a:buFont typeface="Wingdings" pitchFamily="2" charset="2"/>
              <a:buChar char="v"/>
            </a:pPr>
            <a:r>
              <a:rPr lang="en-US" sz="1600" dirty="0" smtClean="0"/>
              <a:t>  For girls clothing, they mostly wear what’s in style which is usually more formal, than casual. What’s in this year is colored skinny jeans,  plaid shirts, </a:t>
            </a:r>
            <a:r>
              <a:rPr lang="en-US" sz="1600" dirty="0" err="1" smtClean="0"/>
              <a:t>scarfs</a:t>
            </a:r>
            <a:r>
              <a:rPr lang="en-US" sz="1600" dirty="0" smtClean="0"/>
              <a:t>. We also wear name brand </a:t>
            </a:r>
            <a:r>
              <a:rPr lang="en-US" sz="1600" dirty="0" err="1" smtClean="0"/>
              <a:t>hoodies</a:t>
            </a:r>
            <a:r>
              <a:rPr lang="en-US" sz="1600" dirty="0" smtClean="0"/>
              <a:t> such as, Bench, Lulu Lemon, Hollister, American Eagle and so on. </a:t>
            </a:r>
            <a:endParaRPr lang="ru-RU" sz="1600" dirty="0"/>
          </a:p>
        </p:txBody>
      </p:sp>
      <p:pic>
        <p:nvPicPr>
          <p:cNvPr id="5"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802166">
            <a:off x="6895679" y="470283"/>
            <a:ext cx="1422933" cy="1422933"/>
          </a:xfrm>
          <a:prstGeom prst="rect">
            <a:avLst/>
          </a:prstGeom>
        </p:spPr>
      </p:pic>
      <p:pic>
        <p:nvPicPr>
          <p:cNvPr id="6" name="Content Placeholder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19724562">
            <a:off x="1266794" y="1281764"/>
            <a:ext cx="984534" cy="9845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1912560">
            <a:off x="7783382" y="1587832"/>
            <a:ext cx="806663" cy="1144496"/>
          </a:xfrm>
          <a:prstGeom prst="rect">
            <a:avLst/>
          </a:prstGeom>
        </p:spPr>
      </p:pic>
      <p:sp>
        <p:nvSpPr>
          <p:cNvPr id="8" name="Прямоугольник 7"/>
          <p:cNvSpPr/>
          <p:nvPr/>
        </p:nvSpPr>
        <p:spPr>
          <a:xfrm>
            <a:off x="1142976" y="6143644"/>
            <a:ext cx="7572428" cy="584775"/>
          </a:xfrm>
          <a:prstGeom prst="rect">
            <a:avLst/>
          </a:prstGeom>
        </p:spPr>
        <p:txBody>
          <a:bodyPr wrap="square">
            <a:spAutoFit/>
          </a:bodyPr>
          <a:lstStyle/>
          <a:p>
            <a:pPr>
              <a:buFont typeface="Wingdings" pitchFamily="2" charset="2"/>
              <a:buChar char="v"/>
            </a:pPr>
            <a:r>
              <a:rPr lang="en-US" sz="1600" dirty="0" smtClean="0"/>
              <a:t>  For shoes, girls wear mostly </a:t>
            </a:r>
            <a:r>
              <a:rPr lang="en-US" sz="1600" dirty="0" err="1" smtClean="0"/>
              <a:t>Ugg</a:t>
            </a:r>
            <a:r>
              <a:rPr lang="en-US" sz="1600" dirty="0" smtClean="0"/>
              <a:t> Boots, Clogs, Dressy Boots, Birkenstocks, High-top Sneakers, and Tom shoes.</a:t>
            </a:r>
            <a:endParaRPr lang="en-US" sz="1600" dirty="0"/>
          </a:p>
        </p:txBody>
      </p:sp>
      <p:pic>
        <p:nvPicPr>
          <p:cNvPr id="9"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501058" y="5786454"/>
            <a:ext cx="642942" cy="510271"/>
          </a:xfrm>
          <a:prstGeom prst="rect">
            <a:avLst/>
          </a:prstGeom>
        </p:spPr>
      </p:pic>
      <p:pic>
        <p:nvPicPr>
          <p:cNvPr id="10" name="Content Placeholder 4"/>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rot="20116584">
            <a:off x="714637" y="4664028"/>
            <a:ext cx="945590" cy="774011"/>
          </a:xfrm>
          <a:prstGeom prst="rect">
            <a:avLst/>
          </a:prstGeom>
        </p:spPr>
      </p:pic>
      <p:pic>
        <p:nvPicPr>
          <p:cNvPr id="11" name="Picture 6"/>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088148" y="4714884"/>
            <a:ext cx="1055852" cy="77081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Special occasions </a:t>
            </a:r>
            <a:endParaRPr lang="ru-RU" dirty="0"/>
          </a:p>
        </p:txBody>
      </p:sp>
      <p:sp>
        <p:nvSpPr>
          <p:cNvPr id="4" name="Прямоугольник 3"/>
          <p:cNvSpPr/>
          <p:nvPr/>
        </p:nvSpPr>
        <p:spPr>
          <a:xfrm rot="695249">
            <a:off x="5018949" y="2167075"/>
            <a:ext cx="4572000" cy="646331"/>
          </a:xfrm>
          <a:prstGeom prst="rect">
            <a:avLst/>
          </a:prstGeom>
        </p:spPr>
        <p:txBody>
          <a:bodyPr>
            <a:spAutoFit/>
          </a:bodyPr>
          <a:lstStyle/>
          <a:p>
            <a:r>
              <a:rPr lang="en-US" dirty="0" smtClean="0">
                <a:solidFill>
                  <a:srgbClr val="C00000"/>
                </a:solidFill>
              </a:rPr>
              <a:t>In Canada the traditional clothing for a wedding is a white dress and tux.</a:t>
            </a:r>
          </a:p>
        </p:txBody>
      </p:sp>
      <p:pic>
        <p:nvPicPr>
          <p:cNvPr id="5"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rot="643746">
            <a:off x="6194518" y="550923"/>
            <a:ext cx="1450285" cy="1450285"/>
          </a:xfrm>
          <a:prstGeom prst="rect">
            <a:avLst/>
          </a:prstGeom>
        </p:spPr>
      </p:pic>
      <p:sp>
        <p:nvSpPr>
          <p:cNvPr id="6" name="Прямоугольник 5"/>
          <p:cNvSpPr/>
          <p:nvPr/>
        </p:nvSpPr>
        <p:spPr>
          <a:xfrm rot="20966840">
            <a:off x="520555" y="2413430"/>
            <a:ext cx="4572000" cy="646331"/>
          </a:xfrm>
          <a:prstGeom prst="rect">
            <a:avLst/>
          </a:prstGeom>
        </p:spPr>
        <p:txBody>
          <a:bodyPr>
            <a:spAutoFit/>
          </a:bodyPr>
          <a:lstStyle/>
          <a:p>
            <a:r>
              <a:rPr lang="en-US" dirty="0" smtClean="0">
                <a:solidFill>
                  <a:srgbClr val="C00000"/>
                </a:solidFill>
              </a:rPr>
              <a:t>On remembrance day in Canada, it’s traditional to wear something red, and a poppy. </a:t>
            </a:r>
          </a:p>
        </p:txBody>
      </p:sp>
      <p:pic>
        <p:nvPicPr>
          <p:cNvPr id="7"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20929586">
            <a:off x="1448215" y="1435615"/>
            <a:ext cx="1653211" cy="1100137"/>
          </a:xfrm>
          <a:prstGeom prst="rect">
            <a:avLst/>
          </a:prstGeom>
        </p:spPr>
      </p:pic>
      <p:pic>
        <p:nvPicPr>
          <p:cNvPr id="22530" name="Picture 2" descr="http://1.bp.blogspot.com/--qPXwz6UJ5w/TdZu7HHJwBI/AAAAAAAAALk/7wmP6O1d8kQ/s1600/C-wedding-pair-ASM.gif"/>
          <p:cNvPicPr>
            <a:picLocks noChangeAspect="1" noChangeArrowheads="1"/>
          </p:cNvPicPr>
          <p:nvPr/>
        </p:nvPicPr>
        <p:blipFill>
          <a:blip r:embed="rId4"/>
          <a:srcRect/>
          <a:stretch>
            <a:fillRect/>
          </a:stretch>
        </p:blipFill>
        <p:spPr bwMode="auto">
          <a:xfrm rot="20962576">
            <a:off x="1340349" y="3204093"/>
            <a:ext cx="2357454" cy="1585388"/>
          </a:xfrm>
          <a:prstGeom prst="rect">
            <a:avLst/>
          </a:prstGeom>
          <a:noFill/>
        </p:spPr>
      </p:pic>
      <p:sp>
        <p:nvSpPr>
          <p:cNvPr id="9" name="Прямоугольник 8"/>
          <p:cNvSpPr/>
          <p:nvPr/>
        </p:nvSpPr>
        <p:spPr>
          <a:xfrm rot="21034312">
            <a:off x="277855" y="4842307"/>
            <a:ext cx="5143536" cy="1200329"/>
          </a:xfrm>
          <a:prstGeom prst="rect">
            <a:avLst/>
          </a:prstGeom>
        </p:spPr>
        <p:txBody>
          <a:bodyPr wrap="square">
            <a:spAutoFit/>
          </a:bodyPr>
          <a:lstStyle/>
          <a:p>
            <a:pPr algn="ctr"/>
            <a:r>
              <a:rPr lang="en-US" dirty="0" smtClean="0">
                <a:solidFill>
                  <a:srgbClr val="FF0000"/>
                </a:solidFill>
              </a:rPr>
              <a:t>Today’s bride in Belarus may choose to wear a white wedding dress (the color of joy) or she may choose to wear a more colorful dress. The groom wears a suit.</a:t>
            </a:r>
            <a:endParaRPr lang="ru-RU" dirty="0">
              <a:solidFill>
                <a:srgbClr val="FF0000"/>
              </a:solidFill>
            </a:endParaRPr>
          </a:p>
        </p:txBody>
      </p:sp>
      <p:pic>
        <p:nvPicPr>
          <p:cNvPr id="22532" name="Picture 4" descr="http://www.vantaa-vaskivuori.fi/images/eng/Vanhat1.jpg"/>
          <p:cNvPicPr>
            <a:picLocks noChangeAspect="1" noChangeArrowheads="1"/>
          </p:cNvPicPr>
          <p:nvPr/>
        </p:nvPicPr>
        <p:blipFill>
          <a:blip r:embed="rId5"/>
          <a:srcRect/>
          <a:stretch>
            <a:fillRect/>
          </a:stretch>
        </p:blipFill>
        <p:spPr bwMode="auto">
          <a:xfrm rot="504411">
            <a:off x="5610519" y="3273595"/>
            <a:ext cx="2886384" cy="1714512"/>
          </a:xfrm>
          <a:prstGeom prst="rect">
            <a:avLst/>
          </a:prstGeom>
          <a:noFill/>
        </p:spPr>
      </p:pic>
      <p:sp>
        <p:nvSpPr>
          <p:cNvPr id="12" name="TextBox 11"/>
          <p:cNvSpPr txBox="1"/>
          <p:nvPr/>
        </p:nvSpPr>
        <p:spPr>
          <a:xfrm rot="473037">
            <a:off x="5458053" y="5151519"/>
            <a:ext cx="3286148" cy="646331"/>
          </a:xfrm>
          <a:prstGeom prst="rect">
            <a:avLst/>
          </a:prstGeom>
          <a:noFill/>
        </p:spPr>
        <p:txBody>
          <a:bodyPr wrap="square" rtlCol="0">
            <a:spAutoFit/>
          </a:bodyPr>
          <a:lstStyle/>
          <a:p>
            <a:r>
              <a:rPr lang="en-US" dirty="0" smtClean="0">
                <a:solidFill>
                  <a:srgbClr val="FF0000"/>
                </a:solidFill>
              </a:rPr>
              <a:t>School leaving parties are always unbelievably colorful in Belarus. </a:t>
            </a:r>
            <a:endParaRPr lang="ru-RU"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2530"/>
                                        </p:tgtEl>
                                        <p:attrNameLst>
                                          <p:attrName>style.visibility</p:attrName>
                                        </p:attrNameLst>
                                      </p:cBhvr>
                                      <p:to>
                                        <p:strVal val="visible"/>
                                      </p:to>
                                    </p:set>
                                    <p:anim to="" calcmode="lin" valueType="num">
                                      <p:cBhvr>
                                        <p:cTn id="27" dur="1" fill="hold"/>
                                        <p:tgtEl>
                                          <p:spTgt spid="2253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2532"/>
                                        </p:tgtEl>
                                        <p:attrNameLst>
                                          <p:attrName>style.visibility</p:attrName>
                                        </p:attrNameLst>
                                      </p:cBhvr>
                                      <p:to>
                                        <p:strVal val="visible"/>
                                      </p:to>
                                    </p:set>
                                    <p:anim to="" calcmode="lin" valueType="num">
                                      <p:cBhvr>
                                        <p:cTn id="37" dur="1" fill="hold"/>
                                        <p:tgtEl>
                                          <p:spTgt spid="22532"/>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en-US" dirty="0" smtClean="0"/>
              <a:t>Are we alike or different?</a:t>
            </a:r>
            <a:endParaRPr lang="ru-RU" dirty="0"/>
          </a:p>
        </p:txBody>
      </p:sp>
      <p:sp>
        <p:nvSpPr>
          <p:cNvPr id="6" name="Подзаголовок 5"/>
          <p:cNvSpPr>
            <a:spLocks noGrp="1"/>
          </p:cNvSpPr>
          <p:nvPr>
            <p:ph type="subTitle" idx="1"/>
          </p:nvPr>
        </p:nvSpPr>
        <p:spPr>
          <a:xfrm>
            <a:off x="1428728" y="2143116"/>
            <a:ext cx="7406640" cy="1752600"/>
          </a:xfrm>
        </p:spPr>
        <p:txBody>
          <a:bodyPr/>
          <a:lstStyle/>
          <a:p>
            <a:r>
              <a:rPr lang="en-US" dirty="0" err="1" smtClean="0"/>
              <a:t>Questionary</a:t>
            </a:r>
            <a:r>
              <a:rPr lang="en-US" dirty="0" smtClean="0"/>
              <a:t> results.</a:t>
            </a:r>
            <a:endParaRPr lang="ru-RU" dirty="0"/>
          </a:p>
        </p:txBody>
      </p:sp>
      <p:pic>
        <p:nvPicPr>
          <p:cNvPr id="32772" name="Picture 4" descr="http://cdn.sheknows.com/articles/crave/closet-clothes-donate-600.jpg"/>
          <p:cNvPicPr>
            <a:picLocks noChangeAspect="1" noChangeArrowheads="1"/>
          </p:cNvPicPr>
          <p:nvPr/>
        </p:nvPicPr>
        <p:blipFill>
          <a:blip r:embed="rId2"/>
          <a:srcRect/>
          <a:stretch>
            <a:fillRect/>
          </a:stretch>
        </p:blipFill>
        <p:spPr bwMode="auto">
          <a:xfrm>
            <a:off x="4214810" y="2786058"/>
            <a:ext cx="4286280" cy="279322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en-US" dirty="0" smtClean="0"/>
              <a:t>What style do you prefer?</a:t>
            </a:r>
            <a:endParaRPr lang="ru-RU" dirty="0"/>
          </a:p>
        </p:txBody>
      </p:sp>
      <p:sp>
        <p:nvSpPr>
          <p:cNvPr id="6" name="Текст 5"/>
          <p:cNvSpPr>
            <a:spLocks noGrp="1"/>
          </p:cNvSpPr>
          <p:nvPr>
            <p:ph type="body" idx="1"/>
          </p:nvPr>
        </p:nvSpPr>
        <p:spPr/>
        <p:txBody>
          <a:bodyPr/>
          <a:lstStyle/>
          <a:p>
            <a:r>
              <a:rPr lang="en-US" dirty="0" smtClean="0"/>
              <a:t>Canada</a:t>
            </a:r>
            <a:endParaRPr lang="ru-RU" dirty="0"/>
          </a:p>
        </p:txBody>
      </p:sp>
      <p:sp>
        <p:nvSpPr>
          <p:cNvPr id="8" name="Текст 7"/>
          <p:cNvSpPr>
            <a:spLocks noGrp="1"/>
          </p:cNvSpPr>
          <p:nvPr>
            <p:ph type="body" sz="half" idx="3"/>
          </p:nvPr>
        </p:nvSpPr>
        <p:spPr/>
        <p:txBody>
          <a:bodyPr/>
          <a:lstStyle/>
          <a:p>
            <a:r>
              <a:rPr lang="en-US" dirty="0" smtClean="0"/>
              <a:t>Belarus</a:t>
            </a:r>
            <a:endParaRPr lang="ru-RU" dirty="0"/>
          </a:p>
        </p:txBody>
      </p:sp>
      <p:graphicFrame>
        <p:nvGraphicFramePr>
          <p:cNvPr id="12" name="Содержимое 11"/>
          <p:cNvGraphicFramePr>
            <a:graphicFrameLocks noGrp="1"/>
          </p:cNvGraphicFramePr>
          <p:nvPr>
            <p:ph sz="quarter" idx="2"/>
          </p:nvPr>
        </p:nvGraphicFramePr>
        <p:xfrm>
          <a:off x="457200" y="969962"/>
          <a:ext cx="4186238" cy="44593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Содержимое 12"/>
          <p:cNvGraphicFramePr>
            <a:graphicFrameLocks noGrp="1"/>
          </p:cNvGraphicFramePr>
          <p:nvPr>
            <p:ph sz="quarter" idx="4"/>
          </p:nvPr>
        </p:nvGraphicFramePr>
        <p:xfrm>
          <a:off x="4664075" y="969963"/>
          <a:ext cx="4022725"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What is your </a:t>
            </a:r>
            <a:r>
              <a:rPr lang="en-US" dirty="0" err="1" smtClean="0"/>
              <a:t>favourite</a:t>
            </a:r>
            <a:r>
              <a:rPr lang="en-US" dirty="0" smtClean="0"/>
              <a:t> </a:t>
            </a:r>
            <a:r>
              <a:rPr lang="en-US" dirty="0" err="1" smtClean="0"/>
              <a:t>colour</a:t>
            </a:r>
            <a:r>
              <a:rPr lang="en-US" dirty="0" smtClean="0"/>
              <a:t>?</a:t>
            </a:r>
            <a:endParaRPr lang="ru-RU" dirty="0"/>
          </a:p>
        </p:txBody>
      </p:sp>
      <p:sp>
        <p:nvSpPr>
          <p:cNvPr id="3" name="Текст 2"/>
          <p:cNvSpPr>
            <a:spLocks noGrp="1"/>
          </p:cNvSpPr>
          <p:nvPr>
            <p:ph type="body" idx="1"/>
          </p:nvPr>
        </p:nvSpPr>
        <p:spPr/>
        <p:txBody>
          <a:bodyPr/>
          <a:lstStyle/>
          <a:p>
            <a:r>
              <a:rPr lang="en-US" dirty="0" smtClean="0"/>
              <a:t>Canada</a:t>
            </a:r>
            <a:endParaRPr lang="ru-RU" dirty="0"/>
          </a:p>
        </p:txBody>
      </p:sp>
      <p:sp>
        <p:nvSpPr>
          <p:cNvPr id="4" name="Текст 3"/>
          <p:cNvSpPr>
            <a:spLocks noGrp="1"/>
          </p:cNvSpPr>
          <p:nvPr>
            <p:ph type="body" sz="half" idx="3"/>
          </p:nvPr>
        </p:nvSpPr>
        <p:spPr/>
        <p:txBody>
          <a:bodyPr/>
          <a:lstStyle/>
          <a:p>
            <a:r>
              <a:rPr lang="en-US" dirty="0" smtClean="0"/>
              <a:t>Belarus</a:t>
            </a:r>
            <a:endParaRPr lang="ru-RU" dirty="0"/>
          </a:p>
        </p:txBody>
      </p:sp>
      <p:graphicFrame>
        <p:nvGraphicFramePr>
          <p:cNvPr id="7" name="Содержимое 6"/>
          <p:cNvGraphicFramePr>
            <a:graphicFrameLocks noGrp="1"/>
          </p:cNvGraphicFramePr>
          <p:nvPr>
            <p:ph sz="quarter" idx="2"/>
          </p:nvPr>
        </p:nvGraphicFramePr>
        <p:xfrm>
          <a:off x="457200" y="969963"/>
          <a:ext cx="4022725"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Содержимое 7"/>
          <p:cNvGraphicFramePr>
            <a:graphicFrameLocks noGrp="1"/>
          </p:cNvGraphicFramePr>
          <p:nvPr>
            <p:ph sz="quarter" idx="4"/>
          </p:nvPr>
        </p:nvGraphicFramePr>
        <p:xfrm>
          <a:off x="4664075" y="969963"/>
          <a:ext cx="4022725"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286388"/>
            <a:ext cx="8229600" cy="1143000"/>
          </a:xfrm>
        </p:spPr>
        <p:txBody>
          <a:bodyPr>
            <a:normAutofit fontScale="90000"/>
          </a:bodyPr>
          <a:lstStyle/>
          <a:p>
            <a:r>
              <a:rPr lang="en-US" dirty="0" smtClean="0"/>
              <a:t>What is your </a:t>
            </a:r>
            <a:r>
              <a:rPr lang="en-US" dirty="0" err="1" smtClean="0"/>
              <a:t>favourite</a:t>
            </a:r>
            <a:r>
              <a:rPr lang="en-US" dirty="0" smtClean="0"/>
              <a:t> item of clothes?</a:t>
            </a:r>
            <a:endParaRPr lang="ru-RU" dirty="0"/>
          </a:p>
        </p:txBody>
      </p:sp>
      <p:sp>
        <p:nvSpPr>
          <p:cNvPr id="3" name="Текст 2"/>
          <p:cNvSpPr>
            <a:spLocks noGrp="1"/>
          </p:cNvSpPr>
          <p:nvPr>
            <p:ph type="body" idx="1"/>
          </p:nvPr>
        </p:nvSpPr>
        <p:spPr/>
        <p:txBody>
          <a:bodyPr/>
          <a:lstStyle/>
          <a:p>
            <a:r>
              <a:rPr lang="en-US" dirty="0" smtClean="0"/>
              <a:t>Canada</a:t>
            </a:r>
            <a:endParaRPr lang="ru-RU" dirty="0"/>
          </a:p>
        </p:txBody>
      </p:sp>
      <p:sp>
        <p:nvSpPr>
          <p:cNvPr id="4" name="Текст 3"/>
          <p:cNvSpPr>
            <a:spLocks noGrp="1"/>
          </p:cNvSpPr>
          <p:nvPr>
            <p:ph type="body" sz="half" idx="3"/>
          </p:nvPr>
        </p:nvSpPr>
        <p:spPr/>
        <p:txBody>
          <a:bodyPr/>
          <a:lstStyle/>
          <a:p>
            <a:r>
              <a:rPr lang="en-US" dirty="0" smtClean="0"/>
              <a:t>Belarus</a:t>
            </a:r>
            <a:endParaRPr lang="ru-RU" dirty="0"/>
          </a:p>
        </p:txBody>
      </p:sp>
      <p:graphicFrame>
        <p:nvGraphicFramePr>
          <p:cNvPr id="8" name="Содержимое 7"/>
          <p:cNvGraphicFramePr>
            <a:graphicFrameLocks noGrp="1"/>
          </p:cNvGraphicFramePr>
          <p:nvPr>
            <p:ph sz="quarter" idx="2"/>
          </p:nvPr>
        </p:nvGraphicFramePr>
        <p:xfrm>
          <a:off x="457200" y="969963"/>
          <a:ext cx="3971924" cy="44593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Содержимое 8"/>
          <p:cNvGraphicFramePr>
            <a:graphicFrameLocks noGrp="1"/>
          </p:cNvGraphicFramePr>
          <p:nvPr>
            <p:ph sz="quarter" idx="4"/>
          </p:nvPr>
        </p:nvGraphicFramePr>
        <p:xfrm>
          <a:off x="4664075" y="969963"/>
          <a:ext cx="4022725"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Who chooses clothes for you?</a:t>
            </a:r>
            <a:endParaRPr lang="ru-RU" dirty="0"/>
          </a:p>
        </p:txBody>
      </p:sp>
      <p:sp>
        <p:nvSpPr>
          <p:cNvPr id="3" name="Текст 2"/>
          <p:cNvSpPr>
            <a:spLocks noGrp="1"/>
          </p:cNvSpPr>
          <p:nvPr>
            <p:ph type="body" idx="1"/>
          </p:nvPr>
        </p:nvSpPr>
        <p:spPr/>
        <p:txBody>
          <a:bodyPr/>
          <a:lstStyle/>
          <a:p>
            <a:r>
              <a:rPr lang="en-US" dirty="0" smtClean="0"/>
              <a:t>Canada</a:t>
            </a:r>
            <a:endParaRPr lang="ru-RU" dirty="0"/>
          </a:p>
        </p:txBody>
      </p:sp>
      <p:sp>
        <p:nvSpPr>
          <p:cNvPr id="4" name="Текст 3"/>
          <p:cNvSpPr>
            <a:spLocks noGrp="1"/>
          </p:cNvSpPr>
          <p:nvPr>
            <p:ph type="body" sz="half" idx="3"/>
          </p:nvPr>
        </p:nvSpPr>
        <p:spPr/>
        <p:txBody>
          <a:bodyPr/>
          <a:lstStyle/>
          <a:p>
            <a:r>
              <a:rPr lang="en-US" dirty="0" smtClean="0"/>
              <a:t>Belarus</a:t>
            </a:r>
            <a:endParaRPr lang="ru-RU" dirty="0"/>
          </a:p>
        </p:txBody>
      </p:sp>
      <p:graphicFrame>
        <p:nvGraphicFramePr>
          <p:cNvPr id="9" name="Содержимое 8"/>
          <p:cNvGraphicFramePr>
            <a:graphicFrameLocks noGrp="1"/>
          </p:cNvGraphicFramePr>
          <p:nvPr>
            <p:ph sz="quarter" idx="2"/>
          </p:nvPr>
        </p:nvGraphicFramePr>
        <p:xfrm>
          <a:off x="457200" y="969963"/>
          <a:ext cx="4022725"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Содержимое 9"/>
          <p:cNvGraphicFramePr>
            <a:graphicFrameLocks noGrp="1"/>
          </p:cNvGraphicFramePr>
          <p:nvPr>
            <p:ph sz="quarter" idx="4"/>
          </p:nvPr>
        </p:nvGraphicFramePr>
        <p:xfrm>
          <a:off x="4664075" y="969963"/>
          <a:ext cx="4022725"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Clothes Quotes</a:t>
            </a:r>
            <a:endParaRPr lang="ru-RU" dirty="0"/>
          </a:p>
        </p:txBody>
      </p:sp>
      <p:sp>
        <p:nvSpPr>
          <p:cNvPr id="3" name="Содержимое 2"/>
          <p:cNvSpPr>
            <a:spLocks noGrp="1"/>
          </p:cNvSpPr>
          <p:nvPr>
            <p:ph idx="1"/>
          </p:nvPr>
        </p:nvSpPr>
        <p:spPr>
          <a:xfrm>
            <a:off x="781784" y="1142984"/>
            <a:ext cx="8362216" cy="4800600"/>
          </a:xfrm>
        </p:spPr>
        <p:txBody>
          <a:bodyPr>
            <a:noAutofit/>
          </a:bodyPr>
          <a:lstStyle/>
          <a:p>
            <a:r>
              <a:rPr lang="en-US" sz="2000" dirty="0" smtClean="0">
                <a:latin typeface="Bell MT" pitchFamily="18" charset="0"/>
              </a:rPr>
              <a:t>Any man may be in good spirits and good temper when he's well dressed.  ~Charles Dickens</a:t>
            </a:r>
          </a:p>
          <a:p>
            <a:r>
              <a:rPr lang="en-US" sz="2000" dirty="0" smtClean="0">
                <a:latin typeface="Bell MT" pitchFamily="18" charset="0"/>
              </a:rPr>
              <a:t>Funny that a pair of really nice shoes make us feel good in our heads - at the extreme opposite end of our bodies.  ~</a:t>
            </a:r>
            <a:r>
              <a:rPr lang="en-US" sz="2000" dirty="0" err="1" smtClean="0">
                <a:latin typeface="Bell MT" pitchFamily="18" charset="0"/>
              </a:rPr>
              <a:t>Levende</a:t>
            </a:r>
            <a:r>
              <a:rPr lang="en-US" sz="2000" dirty="0" smtClean="0">
                <a:latin typeface="Bell MT" pitchFamily="18" charset="0"/>
              </a:rPr>
              <a:t> Waters</a:t>
            </a:r>
          </a:p>
          <a:p>
            <a:r>
              <a:rPr lang="en-US" sz="2000" dirty="0" smtClean="0">
                <a:latin typeface="Bell MT" pitchFamily="18" charset="0"/>
              </a:rPr>
              <a:t>Our clothes are too much a part of us for most of us ever to be entirely indifferent to their condition:  it is as though the fabric were indeed a natural extension of the body, or even of the soul.  ~Quentin Bell</a:t>
            </a:r>
            <a:endParaRPr lang="ru-RU" sz="2000" dirty="0" smtClean="0">
              <a:latin typeface="Aquarelle" pitchFamily="66" charset="-52"/>
            </a:endParaRPr>
          </a:p>
          <a:p>
            <a:r>
              <a:rPr lang="en-US" sz="2000" dirty="0" smtClean="0">
                <a:latin typeface="Bell MT" pitchFamily="18" charset="0"/>
              </a:rPr>
              <a:t>One should either be a work of art, or wear a work of art.  ~Oscar Wilde</a:t>
            </a:r>
          </a:p>
          <a:p>
            <a:r>
              <a:rPr lang="en-US" sz="2000" dirty="0" smtClean="0">
                <a:latin typeface="Bell MT" pitchFamily="18" charset="0"/>
              </a:rPr>
              <a:t>If I were a cat, what would make me purr?  A pair of really comfortable blue jeans, and massages.  ~Cinnamon </a:t>
            </a:r>
            <a:r>
              <a:rPr lang="en-US" sz="2000" dirty="0" err="1" smtClean="0">
                <a:latin typeface="Bell MT" pitchFamily="18" charset="0"/>
              </a:rPr>
              <a:t>Stomberger</a:t>
            </a:r>
            <a:endParaRPr lang="en-US" sz="2000" dirty="0" smtClean="0">
              <a:latin typeface="Bell MT" pitchFamily="18" charset="0"/>
            </a:endParaRPr>
          </a:p>
          <a:p>
            <a:r>
              <a:rPr lang="en-US" sz="2000" dirty="0" smtClean="0">
                <a:latin typeface="Bell MT" pitchFamily="18" charset="0"/>
              </a:rPr>
              <a:t>Fashion can be bought.  Style one must possess.  ~Edna </a:t>
            </a:r>
            <a:r>
              <a:rPr lang="en-US" sz="2000" dirty="0" err="1" smtClean="0">
                <a:latin typeface="Bell MT" pitchFamily="18" charset="0"/>
              </a:rPr>
              <a:t>Woolman</a:t>
            </a:r>
            <a:r>
              <a:rPr lang="en-US" sz="2000" dirty="0" smtClean="0">
                <a:latin typeface="Bell MT" pitchFamily="18" charset="0"/>
              </a:rPr>
              <a:t> Chase</a:t>
            </a:r>
          </a:p>
          <a:p>
            <a:r>
              <a:rPr lang="en-US" sz="2000" dirty="0" smtClean="0">
                <a:latin typeface="Bell MT" pitchFamily="18" charset="0"/>
              </a:rPr>
              <a:t>Carelessness in dressing is moral suicide.  ~</a:t>
            </a:r>
            <a:r>
              <a:rPr lang="en-US" sz="2000" dirty="0" err="1" smtClean="0">
                <a:latin typeface="Bell MT" pitchFamily="18" charset="0"/>
              </a:rPr>
              <a:t>Honoré</a:t>
            </a:r>
            <a:r>
              <a:rPr lang="en-US" sz="2000" dirty="0" smtClean="0">
                <a:latin typeface="Bell MT" pitchFamily="18" charset="0"/>
              </a:rPr>
              <a:t> de Balzac</a:t>
            </a:r>
          </a:p>
          <a:p>
            <a:r>
              <a:rPr lang="en-US" sz="2000" dirty="0" smtClean="0">
                <a:latin typeface="Bell MT" pitchFamily="18" charset="0"/>
              </a:rPr>
              <a:t>Clothes are never a frivolity:  they always mean something.  ~James Laver</a:t>
            </a:r>
          </a:p>
          <a:p>
            <a:r>
              <a:rPr lang="en-US" sz="2000" dirty="0" smtClean="0">
                <a:latin typeface="Bell MT" pitchFamily="18" charset="0"/>
              </a:rPr>
              <a:t>The truly fashionable are beyond fashion.  ~Cecil Beaton</a:t>
            </a:r>
          </a:p>
          <a:p>
            <a:r>
              <a:rPr lang="en-US" sz="2000" dirty="0" smtClean="0">
                <a:latin typeface="Bell MT" pitchFamily="18" charset="0"/>
              </a:rPr>
              <a:t>Never wear anything that panics the cat.  ~P.J. O'Rourke</a:t>
            </a:r>
            <a:endParaRPr lang="ru-RU"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to="" calcmode="lin" valueType="num">
                                      <p:cBhvr>
                                        <p:cTn id="52" dur="1" fill="hold"/>
                                        <p:tgtEl>
                                          <p:spTgt spid="3">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What is your opinion about school uniform?</a:t>
            </a:r>
            <a:endParaRPr lang="ru-RU" dirty="0"/>
          </a:p>
        </p:txBody>
      </p:sp>
      <p:sp>
        <p:nvSpPr>
          <p:cNvPr id="3" name="Текст 2"/>
          <p:cNvSpPr>
            <a:spLocks noGrp="1"/>
          </p:cNvSpPr>
          <p:nvPr>
            <p:ph type="body" idx="1"/>
          </p:nvPr>
        </p:nvSpPr>
        <p:spPr/>
        <p:txBody>
          <a:bodyPr/>
          <a:lstStyle/>
          <a:p>
            <a:r>
              <a:rPr lang="en-US" dirty="0" smtClean="0"/>
              <a:t>Canada</a:t>
            </a:r>
            <a:endParaRPr lang="ru-RU" dirty="0"/>
          </a:p>
        </p:txBody>
      </p:sp>
      <p:sp>
        <p:nvSpPr>
          <p:cNvPr id="4" name="Текст 3"/>
          <p:cNvSpPr>
            <a:spLocks noGrp="1"/>
          </p:cNvSpPr>
          <p:nvPr>
            <p:ph type="body" sz="half" idx="3"/>
          </p:nvPr>
        </p:nvSpPr>
        <p:spPr/>
        <p:txBody>
          <a:bodyPr/>
          <a:lstStyle/>
          <a:p>
            <a:r>
              <a:rPr lang="en-US" dirty="0" smtClean="0"/>
              <a:t>Belarus</a:t>
            </a:r>
            <a:endParaRPr lang="ru-RU" dirty="0"/>
          </a:p>
        </p:txBody>
      </p:sp>
      <p:graphicFrame>
        <p:nvGraphicFramePr>
          <p:cNvPr id="7" name="Содержимое 6"/>
          <p:cNvGraphicFramePr>
            <a:graphicFrameLocks noGrp="1"/>
          </p:cNvGraphicFramePr>
          <p:nvPr>
            <p:ph sz="quarter" idx="2"/>
          </p:nvPr>
        </p:nvGraphicFramePr>
        <p:xfrm>
          <a:off x="457200" y="969963"/>
          <a:ext cx="4022725"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Содержимое 7"/>
          <p:cNvGraphicFramePr>
            <a:graphicFrameLocks noGrp="1"/>
          </p:cNvGraphicFramePr>
          <p:nvPr>
            <p:ph sz="quarter" idx="4"/>
          </p:nvPr>
        </p:nvGraphicFramePr>
        <p:xfrm>
          <a:off x="4664075" y="969963"/>
          <a:ext cx="4022725"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8" name="Picture 14" descr="http://www.dreamstime.com/colorful-happy-teenagers-12-thumb354682.jpg"/>
          <p:cNvPicPr>
            <a:picLocks noChangeAspect="1" noChangeArrowheads="1"/>
          </p:cNvPicPr>
          <p:nvPr/>
        </p:nvPicPr>
        <p:blipFill>
          <a:blip r:embed="rId2"/>
          <a:srcRect/>
          <a:stretch>
            <a:fillRect/>
          </a:stretch>
        </p:blipFill>
        <p:spPr bwMode="auto">
          <a:xfrm>
            <a:off x="6500826" y="2571744"/>
            <a:ext cx="2159015" cy="3249354"/>
          </a:xfrm>
          <a:prstGeom prst="rect">
            <a:avLst/>
          </a:prstGeom>
          <a:noFill/>
        </p:spPr>
      </p:pic>
      <p:pic>
        <p:nvPicPr>
          <p:cNvPr id="26642" name="Picture 18" descr="http://images.colourbox.com/thumb_COLOURBOX2547808.jpg"/>
          <p:cNvPicPr>
            <a:picLocks noChangeAspect="1" noChangeArrowheads="1"/>
          </p:cNvPicPr>
          <p:nvPr/>
        </p:nvPicPr>
        <p:blipFill>
          <a:blip r:embed="rId3"/>
          <a:srcRect/>
          <a:stretch>
            <a:fillRect/>
          </a:stretch>
        </p:blipFill>
        <p:spPr bwMode="auto">
          <a:xfrm>
            <a:off x="1571604" y="1643050"/>
            <a:ext cx="2476496" cy="1764504"/>
          </a:xfrm>
          <a:prstGeom prst="rect">
            <a:avLst/>
          </a:prstGeom>
          <a:noFill/>
        </p:spPr>
      </p:pic>
      <p:sp>
        <p:nvSpPr>
          <p:cNvPr id="7" name="Заголовок 6"/>
          <p:cNvSpPr>
            <a:spLocks noGrp="1"/>
          </p:cNvSpPr>
          <p:nvPr>
            <p:ph type="title"/>
          </p:nvPr>
        </p:nvSpPr>
        <p:spPr>
          <a:xfrm>
            <a:off x="1357290" y="5715000"/>
            <a:ext cx="7498080" cy="1143000"/>
          </a:xfrm>
        </p:spPr>
        <p:txBody>
          <a:bodyPr>
            <a:normAutofit fontScale="90000"/>
          </a:bodyPr>
          <a:lstStyle/>
          <a:p>
            <a:pPr algn="ctr"/>
            <a:r>
              <a:rPr lang="en-US" dirty="0" smtClean="0"/>
              <a:t>Wear clothes that make you happy!</a:t>
            </a:r>
            <a:endParaRPr lang="ru-RU" dirty="0"/>
          </a:p>
        </p:txBody>
      </p:sp>
      <p:pic>
        <p:nvPicPr>
          <p:cNvPr id="26630" name="Picture 6" descr="http://www.stressedteens.com/wp-content/uploads/2012/01/happy-teens-e1325751275849.jpeg"/>
          <p:cNvPicPr>
            <a:picLocks noChangeAspect="1" noChangeArrowheads="1"/>
          </p:cNvPicPr>
          <p:nvPr/>
        </p:nvPicPr>
        <p:blipFill>
          <a:blip r:embed="rId4"/>
          <a:srcRect/>
          <a:stretch>
            <a:fillRect/>
          </a:stretch>
        </p:blipFill>
        <p:spPr bwMode="auto">
          <a:xfrm>
            <a:off x="1357290" y="357166"/>
            <a:ext cx="3810000" cy="1419226"/>
          </a:xfrm>
          <a:prstGeom prst="rect">
            <a:avLst/>
          </a:prstGeom>
          <a:noFill/>
        </p:spPr>
      </p:pic>
      <p:pic>
        <p:nvPicPr>
          <p:cNvPr id="26632" name="Picture 8" descr="http://www.youthadvice.org.uk/wp-content/uploads/2012/05/prom-night3.jpg"/>
          <p:cNvPicPr>
            <a:picLocks noChangeAspect="1" noChangeArrowheads="1"/>
          </p:cNvPicPr>
          <p:nvPr/>
        </p:nvPicPr>
        <p:blipFill>
          <a:blip r:embed="rId5"/>
          <a:srcRect/>
          <a:stretch>
            <a:fillRect/>
          </a:stretch>
        </p:blipFill>
        <p:spPr bwMode="auto">
          <a:xfrm>
            <a:off x="1643042" y="3429000"/>
            <a:ext cx="3286148" cy="2347249"/>
          </a:xfrm>
          <a:prstGeom prst="rect">
            <a:avLst/>
          </a:prstGeom>
          <a:noFill/>
        </p:spPr>
      </p:pic>
      <p:pic>
        <p:nvPicPr>
          <p:cNvPr id="26636" name="Picture 12" descr="http://www.dailyspark.com/blog_photos/main/BigImages/college_teens_friends_happy.jpg"/>
          <p:cNvPicPr>
            <a:picLocks noChangeAspect="1" noChangeArrowheads="1"/>
          </p:cNvPicPr>
          <p:nvPr/>
        </p:nvPicPr>
        <p:blipFill>
          <a:blip r:embed="rId6"/>
          <a:srcRect/>
          <a:stretch>
            <a:fillRect/>
          </a:stretch>
        </p:blipFill>
        <p:spPr bwMode="auto">
          <a:xfrm>
            <a:off x="5357818" y="357166"/>
            <a:ext cx="3286148" cy="2140210"/>
          </a:xfrm>
          <a:prstGeom prst="rect">
            <a:avLst/>
          </a:prstGeom>
          <a:noFill/>
        </p:spPr>
      </p:pic>
      <p:pic>
        <p:nvPicPr>
          <p:cNvPr id="26640" name="Picture 16" descr="http://www.ronaldhouse.net/images/families_pg/9-934.jpg"/>
          <p:cNvPicPr>
            <a:picLocks noChangeAspect="1" noChangeArrowheads="1"/>
          </p:cNvPicPr>
          <p:nvPr/>
        </p:nvPicPr>
        <p:blipFill>
          <a:blip r:embed="rId7"/>
          <a:srcRect/>
          <a:stretch>
            <a:fillRect/>
          </a:stretch>
        </p:blipFill>
        <p:spPr bwMode="auto">
          <a:xfrm>
            <a:off x="4643438" y="2143116"/>
            <a:ext cx="1500198" cy="17882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grpId="0" nodeType="clickEffect">
                                  <p:stCondLst>
                                    <p:cond delay="0"/>
                                  </p:stCondLst>
                                  <p:childTnLst>
                                    <p:animClr clrSpc="hsl">
                                      <p:cBhvr override="childStyle">
                                        <p:cTn id="6" dur="500" fill="hold"/>
                                        <p:tgtEl>
                                          <p:spTgt spid="7"/>
                                        </p:tgtEl>
                                        <p:attrNameLst>
                                          <p:attrName>style.color</p:attrName>
                                        </p:attrNameLst>
                                      </p:cBhvr>
                                      <p:by>
                                        <p:hsl h="10842353" s="0" l="0"/>
                                      </p:by>
                                    </p:animClr>
                                    <p:animClr clrSpc="hsl">
                                      <p:cBhvr>
                                        <p:cTn id="7" dur="500" fill="hold"/>
                                        <p:tgtEl>
                                          <p:spTgt spid="7"/>
                                        </p:tgtEl>
                                        <p:attrNameLst>
                                          <p:attrName>fillcolor</p:attrName>
                                        </p:attrNameLst>
                                      </p:cBhvr>
                                      <p:by>
                                        <p:hsl h="10842353" s="0" l="0"/>
                                      </p:by>
                                    </p:animClr>
                                    <p:animClr clrSpc="hsl">
                                      <p:cBhvr>
                                        <p:cTn id="8" dur="500" fill="hold"/>
                                        <p:tgtEl>
                                          <p:spTgt spid="7"/>
                                        </p:tgtEl>
                                        <p:attrNameLst>
                                          <p:attrName>stroke.color</p:attrName>
                                        </p:attrNameLst>
                                      </p:cBhvr>
                                      <p:by>
                                        <p:hsl h="10842353" s="0" l="0"/>
                                      </p:by>
                                    </p:animClr>
                                    <p:set>
                                      <p:cBhvr>
                                        <p:cTn id="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Folk Clothes Jordan</a:t>
            </a:r>
            <a:endParaRPr lang="ru-RU" dirty="0"/>
          </a:p>
        </p:txBody>
      </p:sp>
      <p:pic>
        <p:nvPicPr>
          <p:cNvPr id="1026" name="صورة 1" descr="north-jordan.jpg"/>
          <p:cNvPicPr>
            <a:picLocks noChangeArrowheads="1"/>
          </p:cNvPicPr>
          <p:nvPr/>
        </p:nvPicPr>
        <p:blipFill>
          <a:blip r:embed="rId2"/>
          <a:srcRect/>
          <a:stretch>
            <a:fillRect/>
          </a:stretch>
        </p:blipFill>
        <p:spPr bwMode="auto">
          <a:xfrm>
            <a:off x="1500166" y="1285860"/>
            <a:ext cx="2143108" cy="4357694"/>
          </a:xfrm>
          <a:prstGeom prst="rect">
            <a:avLst/>
          </a:prstGeom>
          <a:noFill/>
          <a:ln w="9525">
            <a:noFill/>
            <a:miter lim="800000"/>
            <a:headEnd/>
            <a:tailEnd/>
          </a:ln>
        </p:spPr>
      </p:pic>
      <p:pic>
        <p:nvPicPr>
          <p:cNvPr id="1027" name="صورة 0" descr="Al_Salt_Jordanian_costume_01.jpg"/>
          <p:cNvPicPr>
            <a:picLocks noChangeArrowheads="1"/>
          </p:cNvPicPr>
          <p:nvPr/>
        </p:nvPicPr>
        <p:blipFill>
          <a:blip r:embed="rId3"/>
          <a:srcRect/>
          <a:stretch>
            <a:fillRect/>
          </a:stretch>
        </p:blipFill>
        <p:spPr bwMode="auto">
          <a:xfrm>
            <a:off x="3929058" y="1285860"/>
            <a:ext cx="2420938" cy="4403725"/>
          </a:xfrm>
          <a:prstGeom prst="rect">
            <a:avLst/>
          </a:prstGeom>
          <a:noFill/>
          <a:ln w="9525">
            <a:noFill/>
            <a:miter lim="800000"/>
            <a:headEnd/>
            <a:tailEnd/>
          </a:ln>
        </p:spPr>
      </p:pic>
      <p:pic>
        <p:nvPicPr>
          <p:cNvPr id="1028" name="صورة 2" descr="816062107.jpg"/>
          <p:cNvPicPr>
            <a:picLocks noChangeArrowheads="1"/>
          </p:cNvPicPr>
          <p:nvPr/>
        </p:nvPicPr>
        <p:blipFill>
          <a:blip r:embed="rId4"/>
          <a:srcRect t="-526" r="-166" b="-859"/>
          <a:stretch>
            <a:fillRect/>
          </a:stretch>
        </p:blipFill>
        <p:spPr bwMode="auto">
          <a:xfrm>
            <a:off x="5072066" y="4143380"/>
            <a:ext cx="3811588" cy="2325688"/>
          </a:xfrm>
          <a:prstGeom prst="rect">
            <a:avLst/>
          </a:prstGeom>
          <a:noFill/>
          <a:ln w="9525">
            <a:noFill/>
            <a:miter lim="800000"/>
            <a:headEnd/>
            <a:tailEnd/>
          </a:ln>
        </p:spPr>
      </p:pic>
      <p:pic>
        <p:nvPicPr>
          <p:cNvPr id="1029" name="Picture 5" descr="ayat-traditional"/>
          <p:cNvPicPr>
            <a:picLocks noChangeAspect="1" noChangeArrowheads="1"/>
          </p:cNvPicPr>
          <p:nvPr/>
        </p:nvPicPr>
        <p:blipFill>
          <a:blip r:embed="rId5"/>
          <a:srcRect/>
          <a:stretch>
            <a:fillRect/>
          </a:stretch>
        </p:blipFill>
        <p:spPr bwMode="auto">
          <a:xfrm>
            <a:off x="6643702" y="428604"/>
            <a:ext cx="1909763" cy="2552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en-US" dirty="0" smtClean="0"/>
              <a:t>Folk Clothes Ukraine</a:t>
            </a:r>
            <a:endParaRPr lang="ru-RU" dirty="0"/>
          </a:p>
        </p:txBody>
      </p:sp>
      <p:pic>
        <p:nvPicPr>
          <p:cNvPr id="5" name="Рисунок 4"/>
          <p:cNvPicPr/>
          <p:nvPr/>
        </p:nvPicPr>
        <p:blipFill>
          <a:blip r:embed="rId2"/>
          <a:srcRect/>
          <a:stretch>
            <a:fillRect/>
          </a:stretch>
        </p:blipFill>
        <p:spPr bwMode="auto">
          <a:xfrm>
            <a:off x="1643042" y="1357298"/>
            <a:ext cx="3209583" cy="4579315"/>
          </a:xfrm>
          <a:prstGeom prst="rect">
            <a:avLst/>
          </a:prstGeom>
          <a:noFill/>
          <a:ln w="9525">
            <a:noFill/>
            <a:miter lim="800000"/>
            <a:headEnd/>
            <a:tailEnd/>
          </a:ln>
        </p:spPr>
      </p:pic>
      <p:sp>
        <p:nvSpPr>
          <p:cNvPr id="2049" name="Rectangle 1"/>
          <p:cNvSpPr>
            <a:spLocks noChangeArrowheads="1"/>
          </p:cNvSpPr>
          <p:nvPr/>
        </p:nvSpPr>
        <p:spPr bwMode="auto">
          <a:xfrm>
            <a:off x="4929190" y="1428736"/>
            <a:ext cx="3786214"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Typically, the female costume consists of a shirt or </a:t>
            </a:r>
            <a:r>
              <a:rPr kumimoji="0" lang="en-US"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Vyshyvanka</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which is a colloquial name of the traditional Ukrainian embroidered shirt), long skirts, vests, and national footwear. Red necklace is usually put on the neck , and head is decorated with a handmade wreath of flowers. The </a:t>
            </a:r>
            <a:r>
              <a:rPr kumimoji="0" lang="en-US"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overclothes</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repeat the shape of vests. Male costume consists of a shirt which is also embroidered, pants or trousers with a belt, and hats. Traditional Ukrainian clothing may be worn for festivals, special occasions, or holidays.</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Folk Clothes Canada</a:t>
            </a:r>
            <a:endParaRPr lang="ru-RU" dirty="0"/>
          </a:p>
        </p:txBody>
      </p:sp>
      <p:pic>
        <p:nvPicPr>
          <p:cNvPr id="3"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rot="21248120">
            <a:off x="748927" y="3617945"/>
            <a:ext cx="3828453" cy="2541136"/>
          </a:xfrm>
          <a:prstGeom prst="rect">
            <a:avLst/>
          </a:prstGeom>
        </p:spPr>
      </p:pic>
      <p:sp>
        <p:nvSpPr>
          <p:cNvPr id="4" name="Прямоугольник 3"/>
          <p:cNvSpPr/>
          <p:nvPr/>
        </p:nvSpPr>
        <p:spPr>
          <a:xfrm>
            <a:off x="1857356" y="1500174"/>
            <a:ext cx="4572000" cy="1477328"/>
          </a:xfrm>
          <a:prstGeom prst="rect">
            <a:avLst/>
          </a:prstGeom>
        </p:spPr>
        <p:txBody>
          <a:bodyPr>
            <a:spAutoFit/>
          </a:bodyPr>
          <a:lstStyle/>
          <a:p>
            <a:r>
              <a:rPr lang="en-US" dirty="0" smtClean="0">
                <a:solidFill>
                  <a:srgbClr val="00B0F0"/>
                </a:solidFill>
              </a:rPr>
              <a:t>Canada is a multicultural nation, so we don’t have our own national clothing. </a:t>
            </a:r>
          </a:p>
          <a:p>
            <a:endParaRPr lang="en-US" dirty="0" smtClean="0">
              <a:solidFill>
                <a:srgbClr val="00B0F0"/>
              </a:solidFill>
            </a:endParaRPr>
          </a:p>
          <a:p>
            <a:r>
              <a:rPr lang="en-US" dirty="0" smtClean="0">
                <a:solidFill>
                  <a:srgbClr val="00B0F0"/>
                </a:solidFill>
              </a:rPr>
              <a:t>Our native American culture would be the closest thing to our national clothes.   </a:t>
            </a:r>
            <a:endParaRPr lang="en-US" dirty="0">
              <a:solidFill>
                <a:srgbClr val="00B0F0"/>
              </a:solidFill>
            </a:endParaRPr>
          </a:p>
        </p:txBody>
      </p:sp>
      <p:sp>
        <p:nvSpPr>
          <p:cNvPr id="5" name="TextBox 4"/>
          <p:cNvSpPr txBox="1"/>
          <p:nvPr/>
        </p:nvSpPr>
        <p:spPr>
          <a:xfrm>
            <a:off x="5143504" y="3286124"/>
            <a:ext cx="3276600" cy="923330"/>
          </a:xfrm>
          <a:prstGeom prst="rect">
            <a:avLst/>
          </a:prstGeom>
          <a:solidFill>
            <a:srgbClr val="00B0F0"/>
          </a:solidFill>
        </p:spPr>
        <p:txBody>
          <a:bodyPr wrap="square" rtlCol="0">
            <a:spAutoFit/>
          </a:bodyPr>
          <a:lstStyle/>
          <a:p>
            <a:r>
              <a:rPr lang="en-US" dirty="0" smtClean="0">
                <a:solidFill>
                  <a:srgbClr val="FFC000"/>
                </a:solidFill>
              </a:rPr>
              <a:t>This is  two </a:t>
            </a:r>
            <a:r>
              <a:rPr lang="en-US" dirty="0" err="1" smtClean="0">
                <a:solidFill>
                  <a:srgbClr val="FFC000"/>
                </a:solidFill>
              </a:rPr>
              <a:t>Mik</a:t>
            </a:r>
            <a:r>
              <a:rPr lang="en-US" dirty="0" smtClean="0">
                <a:solidFill>
                  <a:srgbClr val="FFC000"/>
                </a:solidFill>
              </a:rPr>
              <a:t> </a:t>
            </a:r>
            <a:r>
              <a:rPr lang="en-US" dirty="0" err="1" smtClean="0">
                <a:solidFill>
                  <a:srgbClr val="FFC000"/>
                </a:solidFill>
              </a:rPr>
              <a:t>Maq</a:t>
            </a:r>
            <a:r>
              <a:rPr lang="en-US" dirty="0" smtClean="0">
                <a:solidFill>
                  <a:srgbClr val="FFC000"/>
                </a:solidFill>
              </a:rPr>
              <a:t> girls wearing traditional dance costumes.</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Folk Clothes Belarus</a:t>
            </a:r>
            <a:endParaRPr lang="ru-RU" dirty="0"/>
          </a:p>
        </p:txBody>
      </p:sp>
      <p:pic>
        <p:nvPicPr>
          <p:cNvPr id="17410" name="il_fi" descr="http://stockfresh.com/files/v/vankad/m/70/856546_stock-photo-young-girl-dancing-in-national-dress.jpg"/>
          <p:cNvPicPr>
            <a:picLocks noChangeAspect="1" noChangeArrowheads="1"/>
          </p:cNvPicPr>
          <p:nvPr/>
        </p:nvPicPr>
        <p:blipFill>
          <a:blip r:embed="rId2"/>
          <a:srcRect/>
          <a:stretch>
            <a:fillRect/>
          </a:stretch>
        </p:blipFill>
        <p:spPr bwMode="auto">
          <a:xfrm>
            <a:off x="6215074" y="214290"/>
            <a:ext cx="2544763" cy="3813175"/>
          </a:xfrm>
          <a:prstGeom prst="rect">
            <a:avLst/>
          </a:prstGeom>
          <a:noFill/>
          <a:ln w="9525">
            <a:noFill/>
            <a:miter lim="800000"/>
            <a:headEnd/>
            <a:tailEnd/>
          </a:ln>
        </p:spPr>
      </p:pic>
      <p:pic>
        <p:nvPicPr>
          <p:cNvPr id="17412" name="Picture 4" descr="Belarusian folk costume"/>
          <p:cNvPicPr>
            <a:picLocks noChangeAspect="1" noChangeArrowheads="1"/>
          </p:cNvPicPr>
          <p:nvPr/>
        </p:nvPicPr>
        <p:blipFill>
          <a:blip r:embed="rId3"/>
          <a:srcRect/>
          <a:stretch>
            <a:fillRect/>
          </a:stretch>
        </p:blipFill>
        <p:spPr bwMode="auto">
          <a:xfrm>
            <a:off x="1357290" y="1500174"/>
            <a:ext cx="3940530" cy="4429156"/>
          </a:xfrm>
          <a:prstGeom prst="rect">
            <a:avLst/>
          </a:prstGeom>
          <a:noFill/>
        </p:spPr>
      </p:pic>
      <p:pic>
        <p:nvPicPr>
          <p:cNvPr id="17413" name="il_fi" descr="http://t2.ftcdn.net/jpg/00/44/78/39/400_F_44783943_zZ9LclXjBdxc8ETSJHZEUt3kddVJLmKB.jpg"/>
          <p:cNvPicPr>
            <a:picLocks noChangeAspect="1" noChangeArrowheads="1"/>
          </p:cNvPicPr>
          <p:nvPr/>
        </p:nvPicPr>
        <p:blipFill>
          <a:blip r:embed="rId4"/>
          <a:srcRect/>
          <a:stretch>
            <a:fillRect/>
          </a:stretch>
        </p:blipFill>
        <p:spPr bwMode="auto">
          <a:xfrm>
            <a:off x="5214942" y="4071942"/>
            <a:ext cx="3813175" cy="2544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en-US" dirty="0" smtClean="0"/>
              <a:t>Youth style from Ukraine</a:t>
            </a:r>
            <a:endParaRPr lang="ru-RU" dirty="0"/>
          </a:p>
        </p:txBody>
      </p:sp>
      <p:pic>
        <p:nvPicPr>
          <p:cNvPr id="5" name="Содержимое 4"/>
          <p:cNvPicPr>
            <a:picLocks noGrp="1"/>
          </p:cNvPicPr>
          <p:nvPr>
            <p:ph idx="1"/>
          </p:nvPr>
        </p:nvPicPr>
        <p:blipFill>
          <a:blip r:embed="rId2"/>
          <a:srcRect/>
          <a:stretch>
            <a:fillRect/>
          </a:stretch>
        </p:blipFill>
        <p:spPr bwMode="auto">
          <a:xfrm>
            <a:off x="1643042" y="1428736"/>
            <a:ext cx="3671554" cy="4800600"/>
          </a:xfrm>
          <a:prstGeom prst="rect">
            <a:avLst/>
          </a:prstGeom>
          <a:noFill/>
          <a:ln w="9525">
            <a:noFill/>
            <a:miter lim="800000"/>
            <a:headEnd/>
            <a:tailEnd/>
          </a:ln>
        </p:spPr>
      </p:pic>
      <p:sp>
        <p:nvSpPr>
          <p:cNvPr id="19457" name="Rectangle 1"/>
          <p:cNvSpPr>
            <a:spLocks noChangeArrowheads="1"/>
          </p:cNvSpPr>
          <p:nvPr/>
        </p:nvSpPr>
        <p:spPr bwMode="auto">
          <a:xfrm>
            <a:off x="5500694" y="1500174"/>
            <a:ext cx="314327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Teenagers in Ukraine like in any other country wear different clothes. That usually depends on taste of each particular individual because that is one of the things which resembles ourselves. And here one can find different styles varying from smart casual clothes to sophisticated dresses. It is normal that each teenager wants to be dressed in fashionable clothes but not everyone can afford it because of the lack of money. In my opinion, it is necessary to wear comfortable clothes so that nothing will disturb you. And besides, even from the simplest things, be it even jeans and sweater or jacket or anything else, one can create quite stylish look which would resemble one's personality drawing people's attention (in good sense of it).</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Youth style from Canada</a:t>
            </a:r>
            <a:endParaRPr lang="ru-RU" dirty="0"/>
          </a:p>
        </p:txBody>
      </p:sp>
      <p:pic>
        <p:nvPicPr>
          <p:cNvPr id="4" name="Picture 1"/>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00166" y="1357298"/>
            <a:ext cx="6400800" cy="48006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4414" y="1285860"/>
            <a:ext cx="838200" cy="12573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998951">
            <a:off x="7114125" y="660030"/>
            <a:ext cx="1333985" cy="148429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Youth style from </a:t>
            </a:r>
            <a:r>
              <a:rPr lang="en-US" dirty="0" smtClean="0"/>
              <a:t>the USA</a:t>
            </a:r>
            <a:endParaRPr lang="ru-RU" dirty="0"/>
          </a:p>
        </p:txBody>
      </p:sp>
      <p:pic>
        <p:nvPicPr>
          <p:cNvPr id="5" name="Picture 1" descr="Macintosh HD:Users:pali013:Desktop:IMG_0332.jpg"/>
          <p:cNvPicPr/>
          <p:nvPr/>
        </p:nvPicPr>
        <p:blipFill>
          <a:blip r:embed="rId2">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571604" y="1357299"/>
            <a:ext cx="2000263" cy="2928958"/>
          </a:xfrm>
          <a:prstGeom prst="rect">
            <a:avLst/>
          </a:prstGeom>
          <a:noFill/>
          <a:ln>
            <a:noFill/>
          </a:ln>
        </p:spPr>
      </p:pic>
      <p:sp>
        <p:nvSpPr>
          <p:cNvPr id="2049" name="Rectangle 1"/>
          <p:cNvSpPr>
            <a:spLocks noChangeArrowheads="1"/>
          </p:cNvSpPr>
          <p:nvPr/>
        </p:nvSpPr>
        <p:spPr bwMode="auto">
          <a:xfrm>
            <a:off x="500034" y="4429132"/>
            <a:ext cx="457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mbria" pitchFamily="18" charset="0"/>
                <a:ea typeface="MS Mincho" pitchFamily="49" charset="-128"/>
                <a:cs typeface="Times New Roman" pitchFamily="18" charset="0"/>
              </a:rPr>
              <a:t>Faith is wearing a typical outfit that a girl would wear to school—a matching shirt and pants.</a:t>
            </a:r>
            <a:endParaRPr kumimoji="0" lang="en-US" sz="1800" b="0" i="0" u="none" strike="noStrike" cap="none" normalizeH="0" baseline="0" dirty="0" smtClean="0">
              <a:ln>
                <a:noFill/>
              </a:ln>
              <a:solidFill>
                <a:schemeClr val="tx1"/>
              </a:solidFill>
              <a:effectLst/>
              <a:latin typeface="Arial" pitchFamily="34" charset="0"/>
            </a:endParaRPr>
          </a:p>
        </p:txBody>
      </p:sp>
      <p:pic>
        <p:nvPicPr>
          <p:cNvPr id="7" name="Picture 4" descr="Macintosh HD:Users:pali013:Desktop:IMG_0336.jpg"/>
          <p:cNvPicPr/>
          <p:nvPr/>
        </p:nvPicPr>
        <p:blipFill>
          <a:blip r:embed="rId3">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929190" y="1357298"/>
            <a:ext cx="2959100" cy="1828800"/>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223</TotalTime>
  <Words>697</Words>
  <Application>Microsoft Office PowerPoint</Application>
  <PresentationFormat>Экран (4:3)</PresentationFormat>
  <Paragraphs>73</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Солнцестояние</vt:lpstr>
      <vt:lpstr>Clothing: past and present</vt:lpstr>
      <vt:lpstr>Clothes Quotes</vt:lpstr>
      <vt:lpstr>Folk Clothes Jordan</vt:lpstr>
      <vt:lpstr>Folk Clothes Ukraine</vt:lpstr>
      <vt:lpstr>Folk Clothes Canada</vt:lpstr>
      <vt:lpstr>Folk Clothes Belarus</vt:lpstr>
      <vt:lpstr>Youth style from Ukraine</vt:lpstr>
      <vt:lpstr>Youth style from Canada</vt:lpstr>
      <vt:lpstr>Youth style from the USA</vt:lpstr>
      <vt:lpstr>School outfit in Belarus</vt:lpstr>
      <vt:lpstr>School outfit in Belarus</vt:lpstr>
      <vt:lpstr>School outfit in Canada</vt:lpstr>
      <vt:lpstr>School outfit in Canada</vt:lpstr>
      <vt:lpstr>Special occasions </vt:lpstr>
      <vt:lpstr>Are we alike or different?</vt:lpstr>
      <vt:lpstr>What style do you prefer?</vt:lpstr>
      <vt:lpstr>What is your favourite colour?</vt:lpstr>
      <vt:lpstr>What is your favourite item of clothes?</vt:lpstr>
      <vt:lpstr>Who chooses clothes for you?</vt:lpstr>
      <vt:lpstr>What is your opinion about school uniform?</vt:lpstr>
      <vt:lpstr>Wear clothes that make you happy!</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Clothing: past and present</dc:title>
  <dc:creator>Bobruisk</dc:creator>
  <cp:lastModifiedBy>Bobruisk</cp:lastModifiedBy>
  <cp:revision>29</cp:revision>
  <dcterms:created xsi:type="dcterms:W3CDTF">2012-12-08T21:14:52Z</dcterms:created>
  <dcterms:modified xsi:type="dcterms:W3CDTF">2012-12-10T04:29:43Z</dcterms:modified>
</cp:coreProperties>
</file>