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Default Extension="wav" ContentType="audio/x-wav"/>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media/audio1.bin" ContentType="audio/unknown"/>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9"/>
  </p:notesMasterIdLst>
  <p:sldIdLst>
    <p:sldId id="328" r:id="rId2"/>
    <p:sldId id="295" r:id="rId3"/>
    <p:sldId id="296" r:id="rId4"/>
    <p:sldId id="256" r:id="rId5"/>
    <p:sldId id="274" r:id="rId6"/>
    <p:sldId id="279" r:id="rId7"/>
    <p:sldId id="277" r:id="rId8"/>
    <p:sldId id="283" r:id="rId9"/>
    <p:sldId id="281" r:id="rId10"/>
    <p:sldId id="315" r:id="rId11"/>
    <p:sldId id="282" r:id="rId12"/>
    <p:sldId id="322" r:id="rId13"/>
    <p:sldId id="324" r:id="rId14"/>
    <p:sldId id="288" r:id="rId15"/>
    <p:sldId id="280" r:id="rId16"/>
    <p:sldId id="278" r:id="rId17"/>
    <p:sldId id="323" r:id="rId18"/>
    <p:sldId id="314" r:id="rId19"/>
    <p:sldId id="313" r:id="rId20"/>
    <p:sldId id="290" r:id="rId21"/>
    <p:sldId id="267" r:id="rId22"/>
    <p:sldId id="298" r:id="rId23"/>
    <p:sldId id="316" r:id="rId24"/>
    <p:sldId id="300" r:id="rId25"/>
    <p:sldId id="301" r:id="rId26"/>
    <p:sldId id="317" r:id="rId27"/>
    <p:sldId id="303" r:id="rId28"/>
    <p:sldId id="304" r:id="rId29"/>
    <p:sldId id="305" r:id="rId30"/>
    <p:sldId id="335" r:id="rId31"/>
    <p:sldId id="294" r:id="rId32"/>
    <p:sldId id="318" r:id="rId33"/>
    <p:sldId id="329" r:id="rId34"/>
    <p:sldId id="331" r:id="rId35"/>
    <p:sldId id="330" r:id="rId36"/>
    <p:sldId id="284" r:id="rId37"/>
    <p:sldId id="285" r:id="rId38"/>
    <p:sldId id="286" r:id="rId39"/>
    <p:sldId id="287" r:id="rId40"/>
    <p:sldId id="312" r:id="rId41"/>
    <p:sldId id="292" r:id="rId42"/>
    <p:sldId id="262" r:id="rId43"/>
    <p:sldId id="326" r:id="rId44"/>
    <p:sldId id="332" r:id="rId45"/>
    <p:sldId id="320" r:id="rId46"/>
    <p:sldId id="293" r:id="rId47"/>
    <p:sldId id="261" r:id="rId48"/>
    <p:sldId id="319" r:id="rId49"/>
    <p:sldId id="264" r:id="rId50"/>
    <p:sldId id="310" r:id="rId51"/>
    <p:sldId id="311" r:id="rId52"/>
    <p:sldId id="327" r:id="rId53"/>
    <p:sldId id="333" r:id="rId54"/>
    <p:sldId id="260" r:id="rId55"/>
    <p:sldId id="309" r:id="rId56"/>
    <p:sldId id="334" r:id="rId57"/>
    <p:sldId id="30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386" autoAdjust="0"/>
    <p:restoredTop sz="94660"/>
  </p:normalViewPr>
  <p:slideViewPr>
    <p:cSldViewPr>
      <p:cViewPr varScale="1">
        <p:scale>
          <a:sx n="92" d="100"/>
          <a:sy n="92" d="100"/>
        </p:scale>
        <p:origin x="-912"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AEF65-D1E9-487D-8E06-9D484475067E}" type="datetimeFigureOut">
              <a:rPr lang="en-US" smtClean="0"/>
              <a:pPr/>
              <a:t>5/27/14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8880C-A7D7-461C-94AA-9D86F27414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13E069-87BD-4166-86B2-E15C4A773B4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2DB269-E367-4D86-B492-A04C6E39B02B}" type="slidenum">
              <a:rPr lang="en-US" smtClean="0"/>
              <a:pPr/>
              <a:t>47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F2B281-5925-411C-8E16-138580078A84}" type="datetimeFigureOut">
              <a:rPr lang="en-US" smtClean="0"/>
              <a:pPr/>
              <a:t>5/27/14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37862-348E-4067-8B50-C223ECE04E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2B281-5925-411C-8E16-138580078A84}" type="datetimeFigureOut">
              <a:rPr lang="en-US" smtClean="0"/>
              <a:pPr/>
              <a:t>5/27/14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37862-348E-4067-8B50-C223ECE04E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2B281-5925-411C-8E16-138580078A84}" type="datetimeFigureOut">
              <a:rPr lang="en-US" smtClean="0"/>
              <a:pPr/>
              <a:t>5/27/14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37862-348E-4067-8B50-C223ECE04E8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Vertical">
    <p:spTree>
      <p:nvGrpSpPr>
        <p:cNvPr id="1" name=""/>
        <p:cNvGrpSpPr/>
        <p:nvPr/>
      </p:nvGrpSpPr>
      <p:grpSpPr>
        <a:xfrm>
          <a:off x="0" y="0"/>
          <a:ext cx="0" cy="0"/>
          <a:chOff x="0" y="0"/>
          <a:chExt cx="0" cy="0"/>
        </a:xfrm>
      </p:grpSpPr>
      <p:sp>
        <p:nvSpPr>
          <p:cNvPr id="16" name="Shape 16"/>
          <p:cNvSpPr>
            <a:spLocks noGrp="1"/>
          </p:cNvSpPr>
          <p:nvPr>
            <p:ph type="title"/>
          </p:nvPr>
        </p:nvSpPr>
        <p:spPr>
          <a:xfrm>
            <a:off x="383977" y="3027164"/>
            <a:ext cx="3804047" cy="2098477"/>
          </a:xfrm>
          <a:prstGeom prst="rect">
            <a:avLst/>
          </a:prstGeom>
        </p:spPr>
        <p:txBody>
          <a:bodyPr/>
          <a:lstStyle/>
          <a:p>
            <a:pPr lvl="0">
              <a:defRPr sz="1800" cap="none" spc="0">
                <a:solidFill>
                  <a:srgbClr val="000000"/>
                </a:solidFill>
              </a:defRPr>
            </a:pPr>
            <a:r>
              <a:rPr sz="3200" cap="all" spc="506" dirty="0">
                <a:solidFill>
                  <a:srgbClr val="FFFFFF"/>
                </a:solidFill>
              </a:rPr>
              <a:t>Title Text</a:t>
            </a:r>
          </a:p>
        </p:txBody>
      </p:sp>
      <p:sp>
        <p:nvSpPr>
          <p:cNvPr id="17" name="Shape 17"/>
          <p:cNvSpPr>
            <a:spLocks noGrp="1"/>
          </p:cNvSpPr>
          <p:nvPr>
            <p:ph type="body" idx="1"/>
          </p:nvPr>
        </p:nvSpPr>
        <p:spPr>
          <a:xfrm>
            <a:off x="383977" y="2411016"/>
            <a:ext cx="3804047" cy="625078"/>
          </a:xfrm>
          <a:prstGeom prst="rect">
            <a:avLst/>
          </a:prstGeom>
        </p:spPr>
        <p:txBody>
          <a:bodyPr/>
          <a:lstStyle>
            <a:lvl1pPr marL="0" indent="0">
              <a:spcBef>
                <a:spcPts val="0"/>
              </a:spcBef>
              <a:buClrTx/>
              <a:buSzTx/>
              <a:buNone/>
              <a:defRPr sz="1700" cap="all" spc="270">
                <a:solidFill>
                  <a:srgbClr val="55D7FF"/>
                </a:solidFill>
                <a:latin typeface="Avenir Book"/>
                <a:ea typeface="Avenir Book"/>
                <a:cs typeface="Avenir Book"/>
                <a:sym typeface="Avenir Book"/>
              </a:defRPr>
            </a:lvl1pPr>
            <a:lvl2pPr marL="0" indent="160729">
              <a:spcBef>
                <a:spcPts val="0"/>
              </a:spcBef>
              <a:buClrTx/>
              <a:buSzTx/>
              <a:buNone/>
              <a:defRPr sz="1700" cap="all" spc="270">
                <a:solidFill>
                  <a:srgbClr val="55D7FF"/>
                </a:solidFill>
                <a:latin typeface="Avenir Book"/>
                <a:ea typeface="Avenir Book"/>
                <a:cs typeface="Avenir Book"/>
                <a:sym typeface="Avenir Book"/>
              </a:defRPr>
            </a:lvl2pPr>
            <a:lvl3pPr marL="0" indent="321457">
              <a:spcBef>
                <a:spcPts val="0"/>
              </a:spcBef>
              <a:buClrTx/>
              <a:buSzTx/>
              <a:buNone/>
              <a:defRPr sz="1700" cap="all" spc="270">
                <a:solidFill>
                  <a:srgbClr val="55D7FF"/>
                </a:solidFill>
                <a:latin typeface="Avenir Book"/>
                <a:ea typeface="Avenir Book"/>
                <a:cs typeface="Avenir Book"/>
                <a:sym typeface="Avenir Book"/>
              </a:defRPr>
            </a:lvl3pPr>
            <a:lvl4pPr marL="0" indent="482186">
              <a:spcBef>
                <a:spcPts val="0"/>
              </a:spcBef>
              <a:buClrTx/>
              <a:buSzTx/>
              <a:buNone/>
              <a:defRPr sz="1700" cap="all" spc="270">
                <a:solidFill>
                  <a:srgbClr val="55D7FF"/>
                </a:solidFill>
                <a:latin typeface="Avenir Book"/>
                <a:ea typeface="Avenir Book"/>
                <a:cs typeface="Avenir Book"/>
                <a:sym typeface="Avenir Book"/>
              </a:defRPr>
            </a:lvl4pPr>
            <a:lvl5pPr marL="0" indent="642915">
              <a:spcBef>
                <a:spcPts val="0"/>
              </a:spcBef>
              <a:buClrTx/>
              <a:buSzTx/>
              <a:buNone/>
              <a:defRPr sz="1700" cap="all" spc="270">
                <a:solidFill>
                  <a:srgbClr val="55D7FF"/>
                </a:solidFill>
                <a:latin typeface="Avenir Book"/>
                <a:ea typeface="Avenir Book"/>
                <a:cs typeface="Avenir Book"/>
                <a:sym typeface="Avenir Book"/>
              </a:defRPr>
            </a:lvl5pPr>
          </a:lstStyle>
          <a:p>
            <a:pPr lvl="0">
              <a:defRPr sz="1800" cap="none" spc="0">
                <a:solidFill>
                  <a:srgbClr val="000000"/>
                </a:solidFill>
              </a:defRPr>
            </a:pPr>
            <a:r>
              <a:rPr sz="1700" cap="all" spc="270" dirty="0">
                <a:solidFill>
                  <a:srgbClr val="55D7FF"/>
                </a:solidFill>
              </a:rPr>
              <a:t>Body Level One</a:t>
            </a:r>
          </a:p>
          <a:p>
            <a:pPr lvl="1">
              <a:defRPr sz="1800" cap="none" spc="0">
                <a:solidFill>
                  <a:srgbClr val="000000"/>
                </a:solidFill>
              </a:defRPr>
            </a:pPr>
            <a:r>
              <a:rPr sz="1700" cap="all" spc="270" dirty="0">
                <a:solidFill>
                  <a:srgbClr val="55D7FF"/>
                </a:solidFill>
              </a:rPr>
              <a:t>Body Level Two</a:t>
            </a:r>
          </a:p>
          <a:p>
            <a:pPr lvl="2">
              <a:defRPr sz="1800" cap="none" spc="0">
                <a:solidFill>
                  <a:srgbClr val="000000"/>
                </a:solidFill>
              </a:defRPr>
            </a:pPr>
            <a:r>
              <a:rPr sz="1700" cap="all" spc="270" dirty="0">
                <a:solidFill>
                  <a:srgbClr val="55D7FF"/>
                </a:solidFill>
              </a:rPr>
              <a:t>Body Level Three</a:t>
            </a:r>
          </a:p>
          <a:p>
            <a:pPr lvl="3">
              <a:defRPr sz="1800" cap="none" spc="0">
                <a:solidFill>
                  <a:srgbClr val="000000"/>
                </a:solidFill>
              </a:defRPr>
            </a:pPr>
            <a:r>
              <a:rPr sz="1700" cap="all" spc="270" dirty="0">
                <a:solidFill>
                  <a:srgbClr val="55D7FF"/>
                </a:solidFill>
              </a:rPr>
              <a:t>Body Level Four</a:t>
            </a:r>
          </a:p>
          <a:p>
            <a:pPr lvl="4">
              <a:defRPr sz="1800" cap="none" spc="0">
                <a:solidFill>
                  <a:srgbClr val="000000"/>
                </a:solidFill>
              </a:defRPr>
            </a:pPr>
            <a:r>
              <a:rPr sz="1700" cap="all" spc="270" dirty="0">
                <a:solidFill>
                  <a:srgbClr val="55D7FF"/>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2B281-5925-411C-8E16-138580078A84}" type="datetimeFigureOut">
              <a:rPr lang="en-US" smtClean="0"/>
              <a:pPr/>
              <a:t>5/27/14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37862-348E-4067-8B50-C223ECE04E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2B281-5925-411C-8E16-138580078A84}" type="datetimeFigureOut">
              <a:rPr lang="en-US" smtClean="0"/>
              <a:pPr/>
              <a:t>5/27/14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37862-348E-4067-8B50-C223ECE04E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F2B281-5925-411C-8E16-138580078A84}" type="datetimeFigureOut">
              <a:rPr lang="en-US" smtClean="0"/>
              <a:pPr/>
              <a:t>5/27/14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37862-348E-4067-8B50-C223ECE04E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F2B281-5925-411C-8E16-138580078A84}" type="datetimeFigureOut">
              <a:rPr lang="en-US" smtClean="0"/>
              <a:pPr/>
              <a:t>5/27/14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37862-348E-4067-8B50-C223ECE04E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F2B281-5925-411C-8E16-138580078A84}" type="datetimeFigureOut">
              <a:rPr lang="en-US" smtClean="0"/>
              <a:pPr/>
              <a:t>5/27/14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37862-348E-4067-8B50-C223ECE04E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2B281-5925-411C-8E16-138580078A84}" type="datetimeFigureOut">
              <a:rPr lang="en-US" smtClean="0"/>
              <a:pPr/>
              <a:t>5/27/14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37862-348E-4067-8B50-C223ECE04E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2B281-5925-411C-8E16-138580078A84}" type="datetimeFigureOut">
              <a:rPr lang="en-US" smtClean="0"/>
              <a:pPr/>
              <a:t>5/27/14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37862-348E-4067-8B50-C223ECE04E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2B281-5925-411C-8E16-138580078A84}" type="datetimeFigureOut">
              <a:rPr lang="en-US" smtClean="0"/>
              <a:pPr/>
              <a:t>5/27/14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37862-348E-4067-8B50-C223ECE04E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gradFill flip="none" rotWithShape="1">
          <a:gsLst>
            <a:gs pos="0">
              <a:srgbClr val="00B050"/>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2B281-5925-411C-8E16-138580078A84}" type="datetimeFigureOut">
              <a:rPr lang="en-US" smtClean="0"/>
              <a:pPr/>
              <a:t>5/27/14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37862-348E-4067-8B50-C223ECE04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Central_United_Methodist_Church_(Knoxville,_Tennessee)" TargetMode="Externa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 Id="rId3"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mous-quotes.com/author.php?aid=444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jpeg"/><Relationship Id="rId3"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 Id="rId3" Type="http://schemas.openxmlformats.org/officeDocument/2006/relationships/image" Target="../media/image5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docid=kFt4qwd-v_RReM&amp;tbnid=89JsDKmdvJmL2M:&amp;ved=0CAUQjRw&amp;url=http://insideofknoxville.com/tag/st-johns-lutheran-church/&amp;ei=bOZeU8HCGcK48QHBpoDgBA&amp;bvm=bv.65397613,d.aWc&amp;psig=AFQjCNGEaMieaaNhemGRZb_rFVfYoLlAiA&amp;ust=1398814687523310" TargetMode="External"/><Relationship Id="rId3" Type="http://schemas.openxmlformats.org/officeDocument/2006/relationships/image" Target="../media/image5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 Id="rId3" Type="http://schemas.openxmlformats.org/officeDocument/2006/relationships/image" Target="../media/image5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 Id="rId3" Type="http://schemas.openxmlformats.org/officeDocument/2006/relationships/image" Target="../media/image6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7.jpeg"/><Relationship Id="rId3" Type="http://schemas.openxmlformats.org/officeDocument/2006/relationships/image" Target="../media/image6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gif"/><Relationship Id="rId3" Type="http://schemas.openxmlformats.org/officeDocument/2006/relationships/image" Target="../media/image7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jpeg"/><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jpeg"/></Relationships>
</file>

<file path=ppt/slides/_rels/slide56.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5" Type="http://schemas.openxmlformats.org/officeDocument/2006/relationships/audio" Target="../media/audio4.wav"/><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1/11/Bijou-theatre-knoxville-balcony-tn2.jpg" TargetMode="Externa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normAutofit fontScale="90000"/>
          </a:bodyPr>
          <a:lstStyle/>
          <a:p>
            <a:r>
              <a:rPr lang="en-US" dirty="0" smtClean="0"/>
              <a:t>CULTURAL ASPECTS OF OUR LIVES</a:t>
            </a:r>
            <a:endParaRPr lang="en-US" dirty="0"/>
          </a:p>
        </p:txBody>
      </p:sp>
      <p:sp>
        <p:nvSpPr>
          <p:cNvPr id="3" name="Content Placeholder 2"/>
          <p:cNvSpPr>
            <a:spLocks noGrp="1"/>
          </p:cNvSpPr>
          <p:nvPr>
            <p:ph idx="1"/>
          </p:nvPr>
        </p:nvSpPr>
        <p:spPr>
          <a:xfrm>
            <a:off x="457200" y="2667000"/>
            <a:ext cx="8229600" cy="3459163"/>
          </a:xfrm>
        </p:spPr>
        <p:txBody>
          <a:bodyPr>
            <a:normAutofit fontScale="77500" lnSpcReduction="20000"/>
          </a:bodyPr>
          <a:lstStyle/>
          <a:p>
            <a:r>
              <a:rPr lang="en-US" sz="2800" dirty="0" smtClean="0"/>
              <a:t>a project developed by </a:t>
            </a:r>
            <a:r>
              <a:rPr lang="en-US" sz="2800" b="1" dirty="0" smtClean="0"/>
              <a:t>students in classes 5B and 6C </a:t>
            </a:r>
            <a:r>
              <a:rPr lang="en-US" sz="2800" dirty="0" smtClean="0"/>
              <a:t>from </a:t>
            </a:r>
            <a:r>
              <a:rPr lang="en-US" sz="2800" b="1" dirty="0" smtClean="0"/>
              <a:t>“Ion </a:t>
            </a:r>
            <a:r>
              <a:rPr lang="en-US" sz="2800" b="1" dirty="0" err="1" smtClean="0"/>
              <a:t>Creanga</a:t>
            </a:r>
            <a:r>
              <a:rPr lang="en-US" sz="2800" b="1" dirty="0" smtClean="0"/>
              <a:t>” School, Cluj-Napoca, Romania, teacher Dana </a:t>
            </a:r>
            <a:r>
              <a:rPr lang="en-US" sz="2800" b="1" dirty="0" err="1" smtClean="0"/>
              <a:t>Muntean</a:t>
            </a:r>
            <a:r>
              <a:rPr lang="en-US" sz="2800" b="1" dirty="0" smtClean="0"/>
              <a:t>;</a:t>
            </a:r>
          </a:p>
          <a:p>
            <a:endParaRPr lang="en-US" sz="2800" b="1" dirty="0" smtClean="0"/>
          </a:p>
          <a:p>
            <a:r>
              <a:rPr lang="en-US" sz="2800" b="1" dirty="0" smtClean="0"/>
              <a:t>Thank you to our partners from:</a:t>
            </a:r>
            <a:endParaRPr lang="en-US" sz="2800" dirty="0" smtClean="0"/>
          </a:p>
          <a:p>
            <a:pPr lvl="1"/>
            <a:r>
              <a:rPr lang="en-US" sz="2400" dirty="0" smtClean="0"/>
              <a:t>Vine Middle School, Knoxville, TN, USA</a:t>
            </a:r>
          </a:p>
          <a:p>
            <a:pPr lvl="1"/>
            <a:r>
              <a:rPr lang="en-US" sz="2400" dirty="0" smtClean="0"/>
              <a:t>Dan </a:t>
            </a:r>
            <a:r>
              <a:rPr lang="en-US" sz="2400" dirty="0" err="1" smtClean="0"/>
              <a:t>Barbilian</a:t>
            </a:r>
            <a:r>
              <a:rPr lang="en-US" sz="2400" dirty="0" smtClean="0"/>
              <a:t> School, Constanta, Romania</a:t>
            </a:r>
          </a:p>
          <a:p>
            <a:pPr lvl="1"/>
            <a:r>
              <a:rPr lang="en-US" sz="2400" dirty="0" smtClean="0"/>
              <a:t>University Prep, Seattle, WA, USA</a:t>
            </a:r>
          </a:p>
          <a:p>
            <a:pPr lvl="1"/>
            <a:r>
              <a:rPr lang="en-US" sz="2400" dirty="0" err="1" smtClean="0"/>
              <a:t>Negoreloe</a:t>
            </a:r>
            <a:r>
              <a:rPr lang="en-US" sz="2400" dirty="0" smtClean="0"/>
              <a:t> School №1, Energetic, Belarus</a:t>
            </a:r>
          </a:p>
          <a:p>
            <a:pPr lvl="1"/>
            <a:r>
              <a:rPr lang="en-US" sz="2400" dirty="0" smtClean="0"/>
              <a:t>Moscow, Russia                                   </a:t>
            </a:r>
            <a:r>
              <a:rPr lang="en-US" sz="2800" b="1" dirty="0" smtClean="0"/>
              <a:t>for their great contributions!</a:t>
            </a:r>
            <a:endParaRPr lang="en-US" sz="2800" dirty="0" smtClean="0"/>
          </a:p>
          <a:p>
            <a:endParaRPr lang="en-US" sz="2800" dirty="0"/>
          </a:p>
        </p:txBody>
      </p:sp>
      <p:sp>
        <p:nvSpPr>
          <p:cNvPr id="4" name="TextBox 3"/>
          <p:cNvSpPr txBox="1"/>
          <p:nvPr/>
        </p:nvSpPr>
        <p:spPr>
          <a:xfrm>
            <a:off x="609600" y="457200"/>
            <a:ext cx="4114800" cy="646331"/>
          </a:xfrm>
          <a:prstGeom prst="rect">
            <a:avLst/>
          </a:prstGeom>
          <a:noFill/>
        </p:spPr>
        <p:txBody>
          <a:bodyPr wrap="square" rtlCol="0">
            <a:spAutoFit/>
          </a:bodyPr>
          <a:lstStyle/>
          <a:p>
            <a:r>
              <a:rPr lang="en-US" dirty="0" err="1" smtClean="0"/>
              <a:t>iEARN</a:t>
            </a:r>
            <a:r>
              <a:rPr lang="en-US" dirty="0" smtClean="0"/>
              <a:t> -Learning Circles</a:t>
            </a:r>
          </a:p>
          <a:p>
            <a:r>
              <a:rPr lang="en-US" dirty="0" smtClean="0"/>
              <a:t>May, 2014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 name="IMG_0938.jpeg"/>
          <p:cNvPicPr/>
          <p:nvPr/>
        </p:nvPicPr>
        <p:blipFill>
          <a:blip r:embed="rId2" cstate="print">
            <a:extLst/>
          </a:blip>
          <a:srcRect t="16186" b="16186"/>
          <a:stretch>
            <a:fillRect/>
          </a:stretch>
        </p:blipFill>
        <p:spPr>
          <a:xfrm>
            <a:off x="0" y="1910953"/>
            <a:ext cx="9144000" cy="4947047"/>
          </a:xfrm>
          <a:prstGeom prst="rect">
            <a:avLst/>
          </a:prstGeom>
          <a:ln w="12700">
            <a:miter lim="400000"/>
          </a:ln>
        </p:spPr>
      </p:pic>
      <p:sp>
        <p:nvSpPr>
          <p:cNvPr id="50" name="Shape 50"/>
          <p:cNvSpPr>
            <a:spLocks noGrp="1"/>
          </p:cNvSpPr>
          <p:nvPr>
            <p:ph type="title"/>
          </p:nvPr>
        </p:nvSpPr>
        <p:spPr>
          <a:xfrm>
            <a:off x="152400" y="0"/>
            <a:ext cx="8991600" cy="2098477"/>
          </a:xfrm>
          <a:prstGeom prst="rect">
            <a:avLst/>
          </a:prstGeom>
        </p:spPr>
        <p:txBody>
          <a:bodyPr/>
          <a:lstStyle>
            <a:lvl1pPr defTabSz="239522">
              <a:defRPr sz="2542" spc="406"/>
            </a:lvl1pPr>
          </a:lstStyle>
          <a:p>
            <a:pPr lvl="0">
              <a:defRPr sz="1800" cap="none" spc="0">
                <a:solidFill>
                  <a:srgbClr val="000000"/>
                </a:solidFill>
              </a:defRPr>
            </a:pPr>
            <a:r>
              <a:rPr lang="en-US" sz="1800" spc="285" dirty="0" smtClean="0">
                <a:latin typeface="+mn-lt"/>
              </a:rPr>
              <a:t>There are more than 100 theaters in Seattle. The theater pictured below is called the Paramount Theater. </a:t>
            </a:r>
            <a:endParaRPr lang="en-US" sz="1800" spc="285" dirty="0">
              <a:latin typeface="+mn-lt"/>
            </a:endParaRPr>
          </a:p>
        </p:txBody>
      </p:sp>
      <p:sp>
        <p:nvSpPr>
          <p:cNvPr id="5" name="Text Placeholder 4"/>
          <p:cNvSpPr>
            <a:spLocks noGrp="1"/>
          </p:cNvSpPr>
          <p:nvPr>
            <p:ph type="body" idx="1"/>
          </p:nvPr>
        </p:nvSpPr>
        <p:spPr>
          <a:xfrm>
            <a:off x="3733800" y="1447800"/>
            <a:ext cx="3804047" cy="625078"/>
          </a:xfrm>
        </p:spPr>
        <p:txBody>
          <a:bodyPr/>
          <a:lstStyle/>
          <a:p>
            <a:r>
              <a:rPr lang="en-US" dirty="0" smtClean="0">
                <a:solidFill>
                  <a:schemeClr val="tx1"/>
                </a:solidFill>
              </a:rPr>
              <a:t>Wow!!</a:t>
            </a:r>
            <a:endParaRPr lang="en-US" dirty="0">
              <a:solidFill>
                <a:schemeClr val="tx1"/>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a:t>
            </a:r>
            <a:endParaRPr lang="en-US" dirty="0"/>
          </a:p>
        </p:txBody>
      </p:sp>
      <p:pic>
        <p:nvPicPr>
          <p:cNvPr id="4" name="Content Placeholder 3">
            <a:hlinkClick r:id="rId2"/>
          </p:cNvPr>
          <p:cNvPicPr>
            <a:picLocks noGrp="1"/>
          </p:cNvPicPr>
          <p:nvPr>
            <p:ph idx="1"/>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bwMode="auto">
          <a:xfrm>
            <a:off x="793865" y="1658230"/>
            <a:ext cx="7556269" cy="4409902"/>
          </a:xfrm>
          <a:prstGeom prst="rect">
            <a:avLst/>
          </a:prstGeom>
          <a:noFill/>
          <a:ln>
            <a:noFill/>
          </a:ln>
        </p:spPr>
      </p:pic>
      <p:sp>
        <p:nvSpPr>
          <p:cNvPr id="5" name="Rectangle 4"/>
          <p:cNvSpPr/>
          <p:nvPr/>
        </p:nvSpPr>
        <p:spPr>
          <a:xfrm>
            <a:off x="381000" y="6324600"/>
            <a:ext cx="1018164" cy="369332"/>
          </a:xfrm>
          <a:prstGeom prst="rect">
            <a:avLst/>
          </a:prstGeom>
        </p:spPr>
        <p:txBody>
          <a:bodyPr wrap="none">
            <a:spAutoFit/>
          </a:bodyPr>
          <a:lstStyle/>
          <a:p>
            <a:r>
              <a:rPr lang="en-US" dirty="0" smtClean="0"/>
              <a:t>Knoxville</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539916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a:bodyPr>
          <a:lstStyle/>
          <a:p>
            <a:r>
              <a:rPr lang="en-US" sz="3600" dirty="0" smtClean="0"/>
              <a:t>There is only a town club in our Energetic. We`ve got a library there. We also have a library in our school  </a:t>
            </a:r>
            <a:endParaRPr lang="ru-RU" sz="3600" dirty="0"/>
          </a:p>
        </p:txBody>
      </p:sp>
      <p:pic>
        <p:nvPicPr>
          <p:cNvPr id="4" name="Содержимое 3" descr="A3.jpg"/>
          <p:cNvPicPr>
            <a:picLocks noGrp="1" noChangeAspect="1"/>
          </p:cNvPicPr>
          <p:nvPr>
            <p:ph idx="1"/>
          </p:nvPr>
        </p:nvPicPr>
        <p:blipFill>
          <a:blip r:embed="rId2" cstate="print"/>
          <a:stretch>
            <a:fillRect/>
          </a:stretch>
        </p:blipFill>
        <p:spPr>
          <a:xfrm>
            <a:off x="214282" y="2357430"/>
            <a:ext cx="3518070" cy="2643206"/>
          </a:xfrm>
        </p:spPr>
      </p:pic>
      <p:pic>
        <p:nvPicPr>
          <p:cNvPr id="5" name="Рисунок 4" descr="Ch15.jpg"/>
          <p:cNvPicPr>
            <a:picLocks noChangeAspect="1"/>
          </p:cNvPicPr>
          <p:nvPr/>
        </p:nvPicPr>
        <p:blipFill>
          <a:blip r:embed="rId3" cstate="print"/>
          <a:stretch>
            <a:fillRect/>
          </a:stretch>
        </p:blipFill>
        <p:spPr>
          <a:xfrm>
            <a:off x="5143504" y="2214554"/>
            <a:ext cx="2771786" cy="369571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smtClean="0"/>
              <a:t>ENERGETIC: We haven`t got any theatres in our town. We can only dream of them. Some of our teachers and students try to do dramatizations or theatre troupes from our capital come to our school.</a:t>
            </a:r>
            <a:endParaRPr lang="ru-RU" sz="2400" b="1" dirty="0"/>
          </a:p>
        </p:txBody>
      </p:sp>
      <p:pic>
        <p:nvPicPr>
          <p:cNvPr id="4" name="Содержимое 3" descr="bal5.jpg"/>
          <p:cNvPicPr>
            <a:picLocks noGrp="1" noChangeAspect="1"/>
          </p:cNvPicPr>
          <p:nvPr>
            <p:ph idx="1"/>
          </p:nvPr>
        </p:nvPicPr>
        <p:blipFill>
          <a:blip r:embed="rId2" cstate="print"/>
          <a:stretch>
            <a:fillRect/>
          </a:stretch>
        </p:blipFill>
        <p:spPr>
          <a:xfrm>
            <a:off x="357158" y="1778507"/>
            <a:ext cx="3278738" cy="2463391"/>
          </a:xfrm>
        </p:spPr>
      </p:pic>
      <p:pic>
        <p:nvPicPr>
          <p:cNvPr id="5" name="Рисунок 4" descr="s1.jpg"/>
          <p:cNvPicPr>
            <a:picLocks noChangeAspect="1"/>
          </p:cNvPicPr>
          <p:nvPr/>
        </p:nvPicPr>
        <p:blipFill>
          <a:blip r:embed="rId3" cstate="print"/>
          <a:stretch>
            <a:fillRect/>
          </a:stretch>
        </p:blipFill>
        <p:spPr>
          <a:xfrm>
            <a:off x="1125026" y="4077072"/>
            <a:ext cx="3701376" cy="2780928"/>
          </a:xfrm>
          <a:prstGeom prst="rect">
            <a:avLst/>
          </a:prstGeom>
        </p:spPr>
      </p:pic>
      <p:pic>
        <p:nvPicPr>
          <p:cNvPr id="6" name="Рисунок 5" descr="IMG_2186.JPG"/>
          <p:cNvPicPr>
            <a:picLocks noChangeAspect="1"/>
          </p:cNvPicPr>
          <p:nvPr/>
        </p:nvPicPr>
        <p:blipFill>
          <a:blip r:embed="rId4" cstate="print"/>
          <a:stretch>
            <a:fillRect/>
          </a:stretch>
        </p:blipFill>
        <p:spPr>
          <a:xfrm>
            <a:off x="4788024" y="2276872"/>
            <a:ext cx="4024341" cy="301825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1"/>
            <a:ext cx="8763000" cy="2133600"/>
          </a:xfrm>
        </p:spPr>
        <p:txBody>
          <a:bodyPr/>
          <a:lstStyle/>
          <a:p>
            <a:r>
              <a:rPr lang="en-US" sz="2800" dirty="0" smtClean="0">
                <a:solidFill>
                  <a:srgbClr val="C00000"/>
                </a:solidFill>
              </a:rPr>
              <a:t>In </a:t>
            </a:r>
            <a:r>
              <a:rPr lang="en-US" sz="2800" dirty="0" err="1" smtClean="0">
                <a:solidFill>
                  <a:srgbClr val="C00000"/>
                </a:solidFill>
              </a:rPr>
              <a:t>Cluj</a:t>
            </a:r>
            <a:r>
              <a:rPr lang="en-US" sz="2800" dirty="0" smtClean="0">
                <a:solidFill>
                  <a:srgbClr val="C00000"/>
                </a:solidFill>
              </a:rPr>
              <a:t>, the most important cultural institutions are: </a:t>
            </a:r>
          </a:p>
          <a:p>
            <a:r>
              <a:rPr lang="en-US" sz="2800" dirty="0" smtClean="0">
                <a:solidFill>
                  <a:srgbClr val="C00000"/>
                </a:solidFill>
              </a:rPr>
              <a:t>- Babes –</a:t>
            </a:r>
            <a:r>
              <a:rPr lang="en-US" sz="2800" dirty="0" err="1" smtClean="0">
                <a:solidFill>
                  <a:srgbClr val="C00000"/>
                </a:solidFill>
              </a:rPr>
              <a:t>Bolyai</a:t>
            </a:r>
            <a:r>
              <a:rPr lang="en-US" sz="2800" dirty="0" smtClean="0">
                <a:solidFill>
                  <a:srgbClr val="C00000"/>
                </a:solidFill>
              </a:rPr>
              <a:t> University</a:t>
            </a:r>
          </a:p>
          <a:p>
            <a:r>
              <a:rPr lang="en-US" sz="2800" dirty="0" smtClean="0">
                <a:solidFill>
                  <a:srgbClr val="C00000"/>
                </a:solidFill>
              </a:rPr>
              <a:t>-Romanian National Opera</a:t>
            </a:r>
          </a:p>
          <a:p>
            <a:r>
              <a:rPr lang="en-US" sz="2800" dirty="0" smtClean="0">
                <a:solidFill>
                  <a:srgbClr val="C00000"/>
                </a:solidFill>
              </a:rPr>
              <a:t>-Transylvania State Philharmonic </a:t>
            </a:r>
          </a:p>
          <a:p>
            <a:endParaRPr lang="en-US" dirty="0"/>
          </a:p>
        </p:txBody>
      </p:sp>
      <p:pic>
        <p:nvPicPr>
          <p:cNvPr id="39938" name="Picture 2" descr="http://www.razbointrucuvant.ro/recomandari/wp-content/uploads/2014/03/Cluj-Babes-Bolyai_University.jpg"/>
          <p:cNvPicPr>
            <a:picLocks noChangeAspect="1" noChangeArrowheads="1"/>
          </p:cNvPicPr>
          <p:nvPr/>
        </p:nvPicPr>
        <p:blipFill>
          <a:blip r:embed="rId2" cstate="print"/>
          <a:srcRect/>
          <a:stretch>
            <a:fillRect/>
          </a:stretch>
        </p:blipFill>
        <p:spPr bwMode="auto">
          <a:xfrm>
            <a:off x="304800" y="2667000"/>
            <a:ext cx="4165600" cy="3124200"/>
          </a:xfrm>
          <a:prstGeom prst="rect">
            <a:avLst/>
          </a:prstGeom>
          <a:noFill/>
        </p:spPr>
      </p:pic>
      <p:pic>
        <p:nvPicPr>
          <p:cNvPr id="39940" name="Picture 4" descr="http://4.bp.blogspot.com/_4rt8ZNTPE3M/TIyD9JVpDsI/AAAAAAAAKU8/uUxhPq8sSjU/s1280/ZIMG_C272.JPG"/>
          <p:cNvPicPr>
            <a:picLocks noChangeAspect="1" noChangeArrowheads="1"/>
          </p:cNvPicPr>
          <p:nvPr/>
        </p:nvPicPr>
        <p:blipFill>
          <a:blip r:embed="rId3" cstate="print"/>
          <a:srcRect/>
          <a:stretch>
            <a:fillRect/>
          </a:stretch>
        </p:blipFill>
        <p:spPr bwMode="auto">
          <a:xfrm>
            <a:off x="4495800" y="3352800"/>
            <a:ext cx="4276705" cy="32004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most relevant museum in our city</a:t>
            </a:r>
            <a:endParaRPr lang="en-US" dirty="0"/>
          </a:p>
        </p:txBody>
      </p:sp>
      <p:sp>
        <p:nvSpPr>
          <p:cNvPr id="3" name="Content Placeholder 2"/>
          <p:cNvSpPr>
            <a:spLocks noGrp="1"/>
          </p:cNvSpPr>
          <p:nvPr>
            <p:ph idx="1"/>
          </p:nvPr>
        </p:nvSpPr>
        <p:spPr/>
        <p:txBody>
          <a:bodyPr/>
          <a:lstStyle/>
          <a:p>
            <a:r>
              <a:rPr lang="en-US" dirty="0" smtClean="0"/>
              <a:t>Museum of East Tennessee History</a:t>
            </a:r>
          </a:p>
          <a:p>
            <a:pPr marL="0" indent="0">
              <a:buNone/>
            </a:pPr>
            <a:endParaRPr lang="en-US" dirty="0"/>
          </a:p>
        </p:txBody>
      </p:sp>
      <p:pic>
        <p:nvPicPr>
          <p:cNvPr id="5" name="Picture 4"/>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419600" y="2971800"/>
            <a:ext cx="3048000" cy="3258820"/>
          </a:xfrm>
          <a:prstGeom prst="rect">
            <a:avLst/>
          </a:prstGeom>
          <a:noFill/>
          <a:ln>
            <a:noFill/>
          </a:ln>
        </p:spPr>
      </p:pic>
      <p:sp>
        <p:nvSpPr>
          <p:cNvPr id="7" name="TextBox 6"/>
          <p:cNvSpPr txBox="1"/>
          <p:nvPr/>
        </p:nvSpPr>
        <p:spPr>
          <a:xfrm>
            <a:off x="914400" y="4114800"/>
            <a:ext cx="1018164" cy="369332"/>
          </a:xfrm>
          <a:prstGeom prst="rect">
            <a:avLst/>
          </a:prstGeom>
          <a:noFill/>
        </p:spPr>
        <p:txBody>
          <a:bodyPr wrap="none" rtlCol="0">
            <a:spAutoFit/>
          </a:bodyPr>
          <a:lstStyle/>
          <a:p>
            <a:r>
              <a:rPr lang="en-US" dirty="0" smtClean="0"/>
              <a:t>Knoxville</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www.tebyavezut.ru/upload/iblock/bb3/bb385701998ffde3254222f9669885e7.jpg"/>
          <p:cNvPicPr>
            <a:picLocks noChangeAspect="1" noChangeArrowheads="1"/>
          </p:cNvPicPr>
          <p:nvPr/>
        </p:nvPicPr>
        <p:blipFill>
          <a:blip r:embed="rId2" cstate="print"/>
          <a:srcRect/>
          <a:stretch>
            <a:fillRect/>
          </a:stretch>
        </p:blipFill>
        <p:spPr bwMode="auto">
          <a:xfrm>
            <a:off x="0" y="0"/>
            <a:ext cx="4936148" cy="3286124"/>
          </a:xfrm>
          <a:prstGeom prst="rect">
            <a:avLst/>
          </a:prstGeom>
          <a:ln>
            <a:noFill/>
          </a:ln>
          <a:effectLst>
            <a:softEdge rad="112500"/>
          </a:effectLst>
        </p:spPr>
      </p:pic>
      <p:sp>
        <p:nvSpPr>
          <p:cNvPr id="5" name="TextBox 4"/>
          <p:cNvSpPr txBox="1"/>
          <p:nvPr/>
        </p:nvSpPr>
        <p:spPr>
          <a:xfrm>
            <a:off x="914400" y="3352800"/>
            <a:ext cx="1799723" cy="369332"/>
          </a:xfrm>
          <a:prstGeom prst="rect">
            <a:avLst/>
          </a:prstGeom>
          <a:noFill/>
        </p:spPr>
        <p:txBody>
          <a:bodyPr wrap="none" rtlCol="0">
            <a:spAutoFit/>
          </a:bodyPr>
          <a:lstStyle/>
          <a:p>
            <a:r>
              <a:rPr lang="en-US" dirty="0" err="1" smtClean="0"/>
              <a:t>Tretyakov</a:t>
            </a:r>
            <a:r>
              <a:rPr lang="en-US" dirty="0" smtClean="0"/>
              <a:t> Gallery</a:t>
            </a:r>
            <a:endParaRPr lang="ru-RU" dirty="0"/>
          </a:p>
        </p:txBody>
      </p:sp>
      <p:pic>
        <p:nvPicPr>
          <p:cNvPr id="1028" name="Picture 4" descr="http://img1.liveinternet.ru/images/attach/c/0/48/91/48091443_Gosudarstvennnuyy_muzey_Pushkina.jpg"/>
          <p:cNvPicPr>
            <a:picLocks noChangeAspect="1" noChangeArrowheads="1"/>
          </p:cNvPicPr>
          <p:nvPr/>
        </p:nvPicPr>
        <p:blipFill>
          <a:blip r:embed="rId3" cstate="print"/>
          <a:srcRect/>
          <a:stretch>
            <a:fillRect/>
          </a:stretch>
        </p:blipFill>
        <p:spPr bwMode="auto">
          <a:xfrm>
            <a:off x="3929058" y="2928934"/>
            <a:ext cx="4857752" cy="3643314"/>
          </a:xfrm>
          <a:prstGeom prst="rect">
            <a:avLst/>
          </a:prstGeom>
          <a:ln>
            <a:noFill/>
          </a:ln>
          <a:effectLst>
            <a:softEdge rad="112500"/>
          </a:effectLst>
        </p:spPr>
      </p:pic>
      <p:sp>
        <p:nvSpPr>
          <p:cNvPr id="7" name="TextBox 6"/>
          <p:cNvSpPr txBox="1"/>
          <p:nvPr/>
        </p:nvSpPr>
        <p:spPr>
          <a:xfrm>
            <a:off x="5867400" y="2590800"/>
            <a:ext cx="1798890" cy="369332"/>
          </a:xfrm>
          <a:prstGeom prst="rect">
            <a:avLst/>
          </a:prstGeom>
          <a:noFill/>
        </p:spPr>
        <p:txBody>
          <a:bodyPr wrap="none" rtlCol="0">
            <a:spAutoFit/>
          </a:bodyPr>
          <a:lstStyle/>
          <a:p>
            <a:r>
              <a:rPr lang="en-US" dirty="0" smtClean="0"/>
              <a:t>Pushkin Museum</a:t>
            </a:r>
            <a:endParaRPr lang="ru-RU" dirty="0"/>
          </a:p>
        </p:txBody>
      </p:sp>
      <p:sp>
        <p:nvSpPr>
          <p:cNvPr id="9" name="TextBox 8"/>
          <p:cNvSpPr txBox="1"/>
          <p:nvPr/>
        </p:nvSpPr>
        <p:spPr>
          <a:xfrm>
            <a:off x="838200" y="4953000"/>
            <a:ext cx="3048000" cy="369332"/>
          </a:xfrm>
          <a:prstGeom prst="rect">
            <a:avLst/>
          </a:prstGeom>
          <a:noFill/>
        </p:spPr>
        <p:txBody>
          <a:bodyPr wrap="square" rtlCol="0">
            <a:spAutoFit/>
          </a:bodyPr>
          <a:lstStyle/>
          <a:p>
            <a:r>
              <a:rPr lang="en-US" b="1" dirty="0" smtClean="0"/>
              <a:t>Moscow</a:t>
            </a:r>
            <a:endParaRPr lang="en-US"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rmAutofit fontScale="90000"/>
          </a:bodyPr>
          <a:lstStyle/>
          <a:p>
            <a:r>
              <a:rPr lang="en-US" sz="2800" dirty="0" smtClean="0"/>
              <a:t>There is a small museum in our school, a museum of nature in a village next to our town and  </a:t>
            </a:r>
            <a:r>
              <a:rPr lang="ru-RU" sz="2800" dirty="0" smtClean="0"/>
              <a:t>«</a:t>
            </a:r>
            <a:r>
              <a:rPr lang="en-US" sz="2800" dirty="0" smtClean="0"/>
              <a:t>war</a:t>
            </a:r>
            <a:r>
              <a:rPr lang="ru-RU" sz="2800" dirty="0" smtClean="0"/>
              <a:t>»</a:t>
            </a:r>
            <a:r>
              <a:rPr lang="en-US" sz="2800" dirty="0" smtClean="0"/>
              <a:t> museum</a:t>
            </a:r>
            <a:r>
              <a:rPr lang="ru-RU" sz="2800" dirty="0" smtClean="0"/>
              <a:t> </a:t>
            </a:r>
            <a:r>
              <a:rPr lang="en-US" sz="2800" dirty="0" smtClean="0"/>
              <a:t>in Stankovo village. School children visit these museums every year. It`s very interesting to know the history and culture of our country</a:t>
            </a:r>
            <a:endParaRPr lang="ru-RU" sz="2800" dirty="0"/>
          </a:p>
        </p:txBody>
      </p:sp>
      <p:pic>
        <p:nvPicPr>
          <p:cNvPr id="4" name="Содержимое 3" descr="IMG_0943.JPG"/>
          <p:cNvPicPr>
            <a:picLocks noGrp="1" noChangeAspect="1"/>
          </p:cNvPicPr>
          <p:nvPr>
            <p:ph idx="1"/>
          </p:nvPr>
        </p:nvPicPr>
        <p:blipFill>
          <a:blip r:embed="rId2" cstate="print"/>
          <a:stretch>
            <a:fillRect/>
          </a:stretch>
        </p:blipFill>
        <p:spPr>
          <a:xfrm>
            <a:off x="142844" y="2071678"/>
            <a:ext cx="2625339" cy="3500452"/>
          </a:xfrm>
        </p:spPr>
      </p:pic>
      <p:pic>
        <p:nvPicPr>
          <p:cNvPr id="5" name="Рисунок 4" descr="Exs1.jpg"/>
          <p:cNvPicPr>
            <a:picLocks noChangeAspect="1"/>
          </p:cNvPicPr>
          <p:nvPr/>
        </p:nvPicPr>
        <p:blipFill>
          <a:blip r:embed="rId3" cstate="print"/>
          <a:stretch>
            <a:fillRect/>
          </a:stretch>
        </p:blipFill>
        <p:spPr>
          <a:xfrm>
            <a:off x="5286380" y="2000240"/>
            <a:ext cx="3208673" cy="2410749"/>
          </a:xfrm>
          <a:prstGeom prst="rect">
            <a:avLst/>
          </a:prstGeom>
        </p:spPr>
      </p:pic>
      <p:pic>
        <p:nvPicPr>
          <p:cNvPr id="6" name="Рисунок 5" descr="Exs3.jpg"/>
          <p:cNvPicPr>
            <a:picLocks noChangeAspect="1"/>
          </p:cNvPicPr>
          <p:nvPr/>
        </p:nvPicPr>
        <p:blipFill>
          <a:blip r:embed="rId4" cstate="print"/>
          <a:stretch>
            <a:fillRect/>
          </a:stretch>
        </p:blipFill>
        <p:spPr>
          <a:xfrm>
            <a:off x="3286116" y="4707466"/>
            <a:ext cx="2000264" cy="1502844"/>
          </a:xfrm>
          <a:prstGeom prst="rect">
            <a:avLst/>
          </a:prstGeom>
        </p:spPr>
      </p:pic>
      <p:sp>
        <p:nvSpPr>
          <p:cNvPr id="7" name="TextBox 6"/>
          <p:cNvSpPr txBox="1"/>
          <p:nvPr/>
        </p:nvSpPr>
        <p:spPr>
          <a:xfrm>
            <a:off x="5791200" y="5029200"/>
            <a:ext cx="2438400" cy="369332"/>
          </a:xfrm>
          <a:prstGeom prst="rect">
            <a:avLst/>
          </a:prstGeom>
          <a:noFill/>
        </p:spPr>
        <p:txBody>
          <a:bodyPr wrap="square" rtlCol="0">
            <a:spAutoFit/>
          </a:bodyPr>
          <a:lstStyle/>
          <a:p>
            <a:r>
              <a:rPr lang="en-US" dirty="0" smtClean="0"/>
              <a:t>Energetic</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 name="IMG_0932.jpeg"/>
          <p:cNvPicPr/>
          <p:nvPr/>
        </p:nvPicPr>
        <p:blipFill>
          <a:blip r:embed="rId2" cstate="print">
            <a:extLst/>
          </a:blip>
          <a:srcRect l="10500" r="10499"/>
          <a:stretch>
            <a:fillRect/>
          </a:stretch>
        </p:blipFill>
        <p:spPr>
          <a:xfrm>
            <a:off x="4419600" y="381001"/>
            <a:ext cx="4343400" cy="3962400"/>
          </a:xfrm>
          <a:prstGeom prst="rect">
            <a:avLst/>
          </a:prstGeom>
          <a:ln w="12700">
            <a:miter lim="400000"/>
          </a:ln>
        </p:spPr>
      </p:pic>
      <p:sp>
        <p:nvSpPr>
          <p:cNvPr id="40" name="Shape 40"/>
          <p:cNvSpPr>
            <a:spLocks noGrp="1"/>
          </p:cNvSpPr>
          <p:nvPr>
            <p:ph type="title"/>
          </p:nvPr>
        </p:nvSpPr>
        <p:spPr>
          <a:xfrm>
            <a:off x="381000" y="304800"/>
            <a:ext cx="3571876" cy="1303735"/>
          </a:xfrm>
          <a:prstGeom prst="rect">
            <a:avLst/>
          </a:prstGeom>
        </p:spPr>
        <p:txBody>
          <a:bodyPr/>
          <a:lstStyle>
            <a:lvl1pPr defTabSz="327152">
              <a:defRPr sz="2520" spc="403"/>
            </a:lvl1pPr>
          </a:lstStyle>
          <a:p>
            <a:pPr lvl="0">
              <a:defRPr sz="1800" cap="none" spc="0">
                <a:solidFill>
                  <a:srgbClr val="000000"/>
                </a:solidFill>
              </a:defRPr>
            </a:pPr>
            <a:r>
              <a:rPr sz="1800" cap="all" spc="283" dirty="0">
                <a:solidFill>
                  <a:srgbClr val="FFFFFF"/>
                </a:solidFill>
              </a:rPr>
              <a:t>What is the most important cultural institution in your town?</a:t>
            </a:r>
          </a:p>
        </p:txBody>
      </p:sp>
      <p:sp>
        <p:nvSpPr>
          <p:cNvPr id="41" name="Shape 41"/>
          <p:cNvSpPr>
            <a:spLocks noGrp="1"/>
          </p:cNvSpPr>
          <p:nvPr>
            <p:ph type="body" idx="1"/>
          </p:nvPr>
        </p:nvSpPr>
        <p:spPr>
          <a:xfrm>
            <a:off x="457200" y="1600200"/>
            <a:ext cx="3804047" cy="625078"/>
          </a:xfrm>
          <a:prstGeom prst="rect">
            <a:avLst/>
          </a:prstGeom>
        </p:spPr>
        <p:txBody>
          <a:bodyPr>
            <a:normAutofit fontScale="47500" lnSpcReduction="20000"/>
          </a:bodyPr>
          <a:lstStyle/>
          <a:p>
            <a:pPr lvl="0">
              <a:defRPr sz="1800">
                <a:solidFill>
                  <a:srgbClr val="000000"/>
                </a:solidFill>
              </a:defRPr>
            </a:pPr>
            <a:r>
              <a:rPr sz="2100" dirty="0">
                <a:solidFill>
                  <a:schemeClr val="tx1"/>
                </a:solidFill>
              </a:rPr>
              <a:t>The Burke Museum because it shows us Native American history from where we live. Native Americans used to live in Seattle</a:t>
            </a:r>
            <a:r>
              <a:rPr sz="2100" dirty="0">
                <a:solidFill>
                  <a:srgbClr val="FFFFFF"/>
                </a:solidFill>
              </a:rPr>
              <a:t>.</a:t>
            </a:r>
          </a:p>
        </p:txBody>
      </p:sp>
      <p:pic>
        <p:nvPicPr>
          <p:cNvPr id="5" name="IMG_0933.jpeg"/>
          <p:cNvPicPr/>
          <p:nvPr/>
        </p:nvPicPr>
        <p:blipFill>
          <a:blip r:embed="rId3" cstate="print">
            <a:extLst/>
          </a:blip>
          <a:srcRect l="5152" t="19445" b="24358"/>
          <a:stretch>
            <a:fillRect/>
          </a:stretch>
        </p:blipFill>
        <p:spPr>
          <a:xfrm>
            <a:off x="152400" y="3200400"/>
            <a:ext cx="4336448" cy="3429001"/>
          </a:xfrm>
          <a:prstGeom prst="rect">
            <a:avLst/>
          </a:prstGeom>
          <a:ln w="12700">
            <a:miter lim="400000"/>
          </a:ln>
        </p:spPr>
      </p:pic>
      <p:sp>
        <p:nvSpPr>
          <p:cNvPr id="6" name="TextBox 5"/>
          <p:cNvSpPr txBox="1"/>
          <p:nvPr/>
        </p:nvSpPr>
        <p:spPr>
          <a:xfrm>
            <a:off x="5867400" y="5791200"/>
            <a:ext cx="2133600" cy="369332"/>
          </a:xfrm>
          <a:prstGeom prst="rect">
            <a:avLst/>
          </a:prstGeom>
          <a:noFill/>
        </p:spPr>
        <p:txBody>
          <a:bodyPr wrap="square" rtlCol="0">
            <a:spAutoFit/>
          </a:bodyPr>
          <a:lstStyle/>
          <a:p>
            <a:r>
              <a:rPr lang="en-US" dirty="0" smtClean="0"/>
              <a:t>Seattle</a:t>
            </a:r>
            <a:endParaRPr lang="en-US"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National History and Archaeology Museum, with the statue of Ovid</a:t>
            </a:r>
          </a:p>
          <a:p>
            <a:endParaRPr lang="en-US" dirty="0"/>
          </a:p>
        </p:txBody>
      </p:sp>
      <p:sp>
        <p:nvSpPr>
          <p:cNvPr id="2" name="Title 1"/>
          <p:cNvSpPr>
            <a:spLocks noGrp="1"/>
          </p:cNvSpPr>
          <p:nvPr>
            <p:ph type="title"/>
          </p:nvPr>
        </p:nvSpPr>
        <p:spPr>
          <a:xfrm>
            <a:off x="457200" y="274638"/>
            <a:ext cx="7620000" cy="1173162"/>
          </a:xfrm>
        </p:spPr>
        <p:txBody>
          <a:bodyPr>
            <a:normAutofit fontScale="90000"/>
          </a:bodyPr>
          <a:lstStyle/>
          <a:p>
            <a:r>
              <a:rPr lang="en-US" dirty="0" smtClean="0"/>
              <a:t>The most visited and relevant museum in our city</a:t>
            </a:r>
            <a:endParaRPr lang="en-US" dirty="0"/>
          </a:p>
        </p:txBody>
      </p:sp>
      <p:pic>
        <p:nvPicPr>
          <p:cNvPr id="4" name="Picture 3" descr="index muzeu.jpg"/>
          <p:cNvPicPr>
            <a:picLocks noChangeAspect="1"/>
          </p:cNvPicPr>
          <p:nvPr/>
        </p:nvPicPr>
        <p:blipFill>
          <a:blip r:embed="rId2" cstate="print"/>
          <a:stretch>
            <a:fillRect/>
          </a:stretch>
        </p:blipFill>
        <p:spPr>
          <a:xfrm>
            <a:off x="1905000" y="2630223"/>
            <a:ext cx="4953000" cy="3709969"/>
          </a:xfrm>
          <a:prstGeom prst="rect">
            <a:avLst/>
          </a:prstGeom>
        </p:spPr>
      </p:pic>
      <p:sp>
        <p:nvSpPr>
          <p:cNvPr id="5" name="TextBox 4"/>
          <p:cNvSpPr txBox="1"/>
          <p:nvPr/>
        </p:nvSpPr>
        <p:spPr>
          <a:xfrm>
            <a:off x="7162800" y="4876800"/>
            <a:ext cx="1676400" cy="738664"/>
          </a:xfrm>
          <a:prstGeom prst="rect">
            <a:avLst/>
          </a:prstGeom>
          <a:noFill/>
        </p:spPr>
        <p:txBody>
          <a:bodyPr wrap="square" rtlCol="0">
            <a:spAutoFit/>
          </a:bodyPr>
          <a:lstStyle/>
          <a:p>
            <a:r>
              <a:rPr lang="en-US" sz="2400" b="1" dirty="0" smtClean="0"/>
              <a:t>Constanta</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ASPECTS OF OUR LIVES</a:t>
            </a:r>
            <a:endParaRPr lang="en-US" dirty="0"/>
          </a:p>
        </p:txBody>
      </p:sp>
      <p:sp>
        <p:nvSpPr>
          <p:cNvPr id="3" name="Content Placeholder 2"/>
          <p:cNvSpPr>
            <a:spLocks noGrp="1"/>
          </p:cNvSpPr>
          <p:nvPr>
            <p:ph idx="1"/>
          </p:nvPr>
        </p:nvSpPr>
        <p:spPr/>
        <p:txBody>
          <a:bodyPr>
            <a:normAutofit/>
          </a:bodyPr>
          <a:lstStyle/>
          <a:p>
            <a:pPr>
              <a:buNone/>
            </a:pPr>
            <a:r>
              <a:rPr lang="en-US" sz="2400" dirty="0" smtClean="0"/>
              <a:t>Why culture? Because by  looking at the culture of a community you understand that community better!</a:t>
            </a:r>
          </a:p>
          <a:p>
            <a:pPr>
              <a:buNone/>
            </a:pPr>
            <a:endParaRPr lang="en-US" sz="2400" dirty="0" smtClean="0"/>
          </a:p>
          <a:p>
            <a:pPr lvl="1">
              <a:buFont typeface="Wingdings" pitchFamily="2" charset="2"/>
              <a:buChar char="v"/>
            </a:pPr>
            <a:r>
              <a:rPr lang="en-US" sz="2400" dirty="0" smtClean="0"/>
              <a:t>Culture is the name for what people are interested in, their thoughts, their models, the books they read and the speeches they hear, their table-talk, gossip, controversies, historical sense and scientific training, the values they appreciate, the quality of life they admire. All communities have a culture. It is the climate of their civilization.</a:t>
            </a:r>
            <a:br>
              <a:rPr lang="en-US" sz="2400" dirty="0" smtClean="0"/>
            </a:br>
            <a:r>
              <a:rPr lang="en-US" sz="2400" dirty="0" smtClean="0">
                <a:hlinkClick r:id="rId2" tooltip="1889-1974, American Journalist"/>
              </a:rPr>
              <a:t>Walter Lippmann</a:t>
            </a:r>
            <a:endParaRPr lang="en-US" sz="2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295399"/>
          </a:xfrm>
        </p:spPr>
        <p:txBody>
          <a:bodyPr>
            <a:normAutofit/>
          </a:bodyPr>
          <a:lstStyle/>
          <a:p>
            <a:r>
              <a:rPr lang="en-US" sz="3200" dirty="0" smtClean="0"/>
              <a:t>Which is the most visited/relevant/interesting museum in your town?</a:t>
            </a:r>
            <a:endParaRPr lang="en-US" sz="3200" dirty="0"/>
          </a:p>
        </p:txBody>
      </p:sp>
      <p:sp>
        <p:nvSpPr>
          <p:cNvPr id="3" name="Subtitle 2"/>
          <p:cNvSpPr>
            <a:spLocks noGrp="1"/>
          </p:cNvSpPr>
          <p:nvPr>
            <p:ph type="subTitle" idx="1"/>
          </p:nvPr>
        </p:nvSpPr>
        <p:spPr>
          <a:xfrm>
            <a:off x="152400" y="1676400"/>
            <a:ext cx="4876800" cy="4876800"/>
          </a:xfrm>
        </p:spPr>
        <p:txBody>
          <a:bodyPr>
            <a:normAutofit fontScale="92500" lnSpcReduction="10000"/>
          </a:bodyPr>
          <a:lstStyle/>
          <a:p>
            <a:r>
              <a:rPr lang="en-US" sz="2800" dirty="0" smtClean="0">
                <a:solidFill>
                  <a:schemeClr val="tx1"/>
                </a:solidFill>
              </a:rPr>
              <a:t>The most visited museum from </a:t>
            </a:r>
            <a:r>
              <a:rPr lang="en-US" sz="2800" dirty="0" err="1" smtClean="0">
                <a:solidFill>
                  <a:schemeClr val="tx1"/>
                </a:solidFill>
              </a:rPr>
              <a:t>Cluj</a:t>
            </a:r>
            <a:r>
              <a:rPr lang="en-US" sz="2800" dirty="0" smtClean="0">
                <a:solidFill>
                  <a:schemeClr val="tx1"/>
                </a:solidFill>
              </a:rPr>
              <a:t> is the Zoological museum. It’s big and at least once a year , there comes an exhibition of interesting live animals.</a:t>
            </a:r>
          </a:p>
          <a:p>
            <a:r>
              <a:rPr lang="en-US" sz="2800" dirty="0" smtClean="0">
                <a:solidFill>
                  <a:schemeClr val="tx1"/>
                </a:solidFill>
              </a:rPr>
              <a:t>The most relevant museum from my town is the </a:t>
            </a:r>
            <a:r>
              <a:rPr lang="en-US" sz="2800" dirty="0" err="1" smtClean="0">
                <a:solidFill>
                  <a:schemeClr val="tx1"/>
                </a:solidFill>
              </a:rPr>
              <a:t>Etnographical</a:t>
            </a:r>
            <a:r>
              <a:rPr lang="en-US" sz="2800" dirty="0" smtClean="0">
                <a:solidFill>
                  <a:schemeClr val="tx1"/>
                </a:solidFill>
              </a:rPr>
              <a:t> museum.</a:t>
            </a:r>
          </a:p>
          <a:p>
            <a:r>
              <a:rPr lang="en-US" sz="2800" dirty="0" smtClean="0">
                <a:solidFill>
                  <a:schemeClr val="tx1"/>
                </a:solidFill>
              </a:rPr>
              <a:t>The most interesting museum in my town is the History museum. In it , there are a lot of things that speak about our history. </a:t>
            </a:r>
            <a:endParaRPr lang="en-US" sz="2800" dirty="0">
              <a:solidFill>
                <a:schemeClr val="tx1"/>
              </a:solidFill>
            </a:endParaRPr>
          </a:p>
        </p:txBody>
      </p:sp>
      <p:pic>
        <p:nvPicPr>
          <p:cNvPr id="1026" name="Picture 2" descr="C:\Users\Andrei\Desktop\muzeu_zoo40.jpg"/>
          <p:cNvPicPr>
            <a:picLocks noChangeAspect="1" noChangeArrowheads="1"/>
          </p:cNvPicPr>
          <p:nvPr/>
        </p:nvPicPr>
        <p:blipFill>
          <a:blip r:embed="rId3" cstate="print"/>
          <a:srcRect/>
          <a:stretch>
            <a:fillRect/>
          </a:stretch>
        </p:blipFill>
        <p:spPr bwMode="auto">
          <a:xfrm>
            <a:off x="5181600" y="1447800"/>
            <a:ext cx="1524000" cy="2016874"/>
          </a:xfrm>
          <a:prstGeom prst="rect">
            <a:avLst/>
          </a:prstGeom>
          <a:noFill/>
        </p:spPr>
      </p:pic>
      <p:pic>
        <p:nvPicPr>
          <p:cNvPr id="1027" name="Picture 3" descr="C:\Users\Andrei\Desktop\Muzeul-Etnografic-al-Transilvaniei-Sectia-Pavilionara.jpg"/>
          <p:cNvPicPr>
            <a:picLocks noChangeAspect="1" noChangeArrowheads="1"/>
          </p:cNvPicPr>
          <p:nvPr/>
        </p:nvPicPr>
        <p:blipFill>
          <a:blip r:embed="rId4" cstate="print"/>
          <a:srcRect/>
          <a:stretch>
            <a:fillRect/>
          </a:stretch>
        </p:blipFill>
        <p:spPr bwMode="auto">
          <a:xfrm>
            <a:off x="5029200" y="3657600"/>
            <a:ext cx="3162300" cy="1317625"/>
          </a:xfrm>
          <a:prstGeom prst="rect">
            <a:avLst/>
          </a:prstGeom>
          <a:noFill/>
        </p:spPr>
      </p:pic>
      <p:pic>
        <p:nvPicPr>
          <p:cNvPr id="1028" name="Picture 4" descr="C:\Users\Andrei\Desktop\img_1186304509_16913_1201607253.jpg"/>
          <p:cNvPicPr>
            <a:picLocks noChangeAspect="1" noChangeArrowheads="1"/>
          </p:cNvPicPr>
          <p:nvPr/>
        </p:nvPicPr>
        <p:blipFill>
          <a:blip r:embed="rId5" cstate="print"/>
          <a:srcRect/>
          <a:stretch>
            <a:fillRect/>
          </a:stretch>
        </p:blipFill>
        <p:spPr bwMode="auto">
          <a:xfrm>
            <a:off x="5105400" y="5029200"/>
            <a:ext cx="2251964" cy="1574800"/>
          </a:xfrm>
          <a:prstGeom prst="rect">
            <a:avLst/>
          </a:prstGeom>
          <a:noFill/>
        </p:spPr>
      </p:pic>
      <p:sp>
        <p:nvSpPr>
          <p:cNvPr id="7" name="TextBox 6"/>
          <p:cNvSpPr txBox="1"/>
          <p:nvPr/>
        </p:nvSpPr>
        <p:spPr>
          <a:xfrm>
            <a:off x="7315200" y="1828800"/>
            <a:ext cx="1371600" cy="738664"/>
          </a:xfrm>
          <a:prstGeom prst="rect">
            <a:avLst/>
          </a:prstGeom>
          <a:noFill/>
        </p:spPr>
        <p:txBody>
          <a:bodyPr wrap="square" rtlCol="0">
            <a:spAutoFit/>
          </a:bodyPr>
          <a:lstStyle/>
          <a:p>
            <a:r>
              <a:rPr lang="en-US" sz="2400" b="1" dirty="0" err="1" smtClean="0"/>
              <a:t>Cluj</a:t>
            </a:r>
            <a:endParaRPr lang="en-US" sz="2400" b="1" dirty="0" smtClean="0"/>
          </a:p>
          <a:p>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FAIRS &amp; FESTIVALS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a:solidFill>
                  <a:srgbClr val="C00000"/>
                </a:solidFill>
              </a:rPr>
              <a:t>W</a:t>
            </a:r>
            <a:r>
              <a:rPr lang="en-US" b="1" dirty="0" smtClean="0">
                <a:solidFill>
                  <a:srgbClr val="C00000"/>
                </a:solidFill>
              </a:rPr>
              <a:t>E WANTED TO SEE WHAT PEOPLE LIKE TO DO IN DIFFERENT PARTS OF THE WORLD, WHAT KIND OF THINGS THEY APPRECIATE AND CELEBRATE</a:t>
            </a:r>
            <a:r>
              <a:rPr lang="en-US" b="1" dirty="0"/>
              <a:t/>
            </a:r>
            <a:br>
              <a:rPr lang="en-US" b="1" dirty="0"/>
            </a:br>
            <a:r>
              <a:rPr lang="en-US" b="1" dirty="0"/>
              <a:t/>
            </a:r>
            <a:br>
              <a:rPr lang="en-US" b="1" dirty="0"/>
            </a:br>
            <a:endParaRPr lang="en-US" dirty="0"/>
          </a:p>
          <a:p>
            <a:r>
              <a:rPr lang="en-US" b="1" dirty="0"/>
              <a:t>Fairs are </a:t>
            </a:r>
            <a:r>
              <a:rPr lang="en-US" b="1" dirty="0" err="1"/>
              <a:t>organised</a:t>
            </a:r>
            <a:r>
              <a:rPr lang="en-US" b="1" dirty="0"/>
              <a:t> in </a:t>
            </a:r>
            <a:r>
              <a:rPr lang="en-US" b="1" dirty="0" err="1"/>
              <a:t>Cluj</a:t>
            </a:r>
            <a:r>
              <a:rPr lang="en-US" b="1" dirty="0"/>
              <a:t> very often, for example only in Autumn are 20 important festivals. Fairs are many </a:t>
            </a:r>
            <a:r>
              <a:rPr lang="en-US" b="1" dirty="0" smtClean="0"/>
              <a:t>kinds: pop  music, folk music, books</a:t>
            </a:r>
            <a:r>
              <a:rPr lang="en-US" b="1" dirty="0"/>
              <a:t>, </a:t>
            </a:r>
            <a:r>
              <a:rPr lang="en-US" b="1" dirty="0" smtClean="0"/>
              <a:t>gifts, folk traditions </a:t>
            </a:r>
            <a:r>
              <a:rPr lang="en-US" b="1" dirty="0"/>
              <a:t>... I think that the Gift Festival ( </a:t>
            </a:r>
            <a:r>
              <a:rPr lang="en-US" b="1" dirty="0" err="1"/>
              <a:t>Targul</a:t>
            </a:r>
            <a:r>
              <a:rPr lang="en-US" b="1" dirty="0"/>
              <a:t> de </a:t>
            </a:r>
            <a:r>
              <a:rPr lang="en-US" b="1" dirty="0" err="1"/>
              <a:t>iarna</a:t>
            </a:r>
            <a:r>
              <a:rPr lang="en-US" b="1" dirty="0"/>
              <a:t> ) </a:t>
            </a:r>
            <a:r>
              <a:rPr lang="en-US" b="1" dirty="0" smtClean="0"/>
              <a:t>and </a:t>
            </a:r>
            <a:r>
              <a:rPr lang="en-US" b="1" dirty="0"/>
              <a:t>Transylvanian Rippers </a:t>
            </a:r>
            <a:r>
              <a:rPr lang="en-US" b="1" dirty="0" smtClean="0"/>
              <a:t>are the most</a:t>
            </a:r>
            <a:r>
              <a:rPr lang="en-US" b="1" dirty="0"/>
              <a:t> appreciated by a part of my classmates fans of extreme sports</a:t>
            </a:r>
            <a:r>
              <a:rPr lang="en-US" b="1" dirty="0" smtClean="0"/>
              <a:t>. </a:t>
            </a:r>
            <a:r>
              <a:rPr lang="en-US" sz="2400" dirty="0" smtClean="0"/>
              <a:t>(</a:t>
            </a:r>
            <a:r>
              <a:rPr lang="en-US" sz="2400" dirty="0" err="1" smtClean="0"/>
              <a:t>Adi</a:t>
            </a:r>
            <a:r>
              <a:rPr lang="en-US" sz="2400" dirty="0" smtClean="0"/>
              <a:t> S.,  5B, Ion </a:t>
            </a:r>
            <a:r>
              <a:rPr lang="en-US" sz="2400" dirty="0" err="1" smtClean="0"/>
              <a:t>Creanga</a:t>
            </a:r>
            <a:r>
              <a:rPr lang="en-US" sz="2400" dirty="0" smtClean="0"/>
              <a:t> School, </a:t>
            </a:r>
            <a:r>
              <a:rPr lang="en-US" sz="2400" dirty="0" err="1" smtClean="0"/>
              <a:t>Cluj</a:t>
            </a:r>
            <a:r>
              <a:rPr lang="en-US" sz="2400" dirty="0" smtClean="0"/>
              <a:t>)</a:t>
            </a:r>
            <a:endParaRPr lang="en-US" sz="2400" dirty="0"/>
          </a:p>
          <a:p>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t>Fairs And Festivals</a:t>
            </a:r>
            <a:endParaRPr lang="en-US" dirty="0"/>
          </a:p>
        </p:txBody>
      </p:sp>
      <p:sp>
        <p:nvSpPr>
          <p:cNvPr id="3" name="Subtitle 2"/>
          <p:cNvSpPr>
            <a:spLocks noGrp="1"/>
          </p:cNvSpPr>
          <p:nvPr>
            <p:ph type="subTitle" idx="1"/>
          </p:nvPr>
        </p:nvSpPr>
        <p:spPr>
          <a:xfrm>
            <a:off x="0" y="1752600"/>
            <a:ext cx="9144000" cy="5105400"/>
          </a:xfrm>
        </p:spPr>
        <p:txBody>
          <a:bodyPr/>
          <a:lstStyle/>
          <a:p>
            <a:r>
              <a:rPr lang="en-US" dirty="0" smtClean="0">
                <a:solidFill>
                  <a:schemeClr val="tx1"/>
                </a:solidFill>
              </a:rPr>
              <a:t>Our </a:t>
            </a:r>
            <a:r>
              <a:rPr lang="en-US" dirty="0" err="1" smtClean="0">
                <a:solidFill>
                  <a:schemeClr val="tx1"/>
                </a:solidFill>
              </a:rPr>
              <a:t>favourite</a:t>
            </a:r>
            <a:r>
              <a:rPr lang="en-US" dirty="0" smtClean="0">
                <a:solidFill>
                  <a:schemeClr val="tx1"/>
                </a:solidFill>
              </a:rPr>
              <a:t> ideas for festivals/fairs from each partner:</a:t>
            </a:r>
          </a:p>
          <a:p>
            <a:r>
              <a:rPr lang="en-US" dirty="0" smtClean="0">
                <a:solidFill>
                  <a:schemeClr val="tx1"/>
                </a:solidFill>
              </a:rPr>
              <a:t>In Knoxville- The Biscuit Festival </a:t>
            </a:r>
          </a:p>
          <a:p>
            <a:r>
              <a:rPr lang="en-US" dirty="0" smtClean="0">
                <a:solidFill>
                  <a:schemeClr val="tx1"/>
                </a:solidFill>
              </a:rPr>
              <a:t>In Constanta- The Christmas Fair </a:t>
            </a:r>
          </a:p>
          <a:p>
            <a:r>
              <a:rPr lang="en-US" dirty="0" smtClean="0">
                <a:solidFill>
                  <a:schemeClr val="tx1"/>
                </a:solidFill>
              </a:rPr>
              <a:t>In Seattle-The torchlight parade</a:t>
            </a:r>
          </a:p>
          <a:p>
            <a:r>
              <a:rPr lang="en-US" dirty="0" smtClean="0">
                <a:solidFill>
                  <a:schemeClr val="tx1"/>
                </a:solidFill>
              </a:rPr>
              <a:t>In Moscow-</a:t>
            </a:r>
            <a:r>
              <a:rPr lang="en-US" dirty="0" err="1" smtClean="0">
                <a:solidFill>
                  <a:schemeClr val="tx1"/>
                </a:solidFill>
              </a:rPr>
              <a:t>Spasskaya</a:t>
            </a:r>
            <a:r>
              <a:rPr lang="en-US" dirty="0" smtClean="0">
                <a:solidFill>
                  <a:schemeClr val="tx1"/>
                </a:solidFill>
              </a:rPr>
              <a:t> tower- a super military show!</a:t>
            </a:r>
            <a:endParaRPr lang="ru-RU" dirty="0" smtClean="0">
              <a:solidFill>
                <a:schemeClr val="tx1"/>
              </a:solidFill>
            </a:endParaRPr>
          </a:p>
          <a:p>
            <a:r>
              <a:rPr lang="en-US" dirty="0" smtClean="0">
                <a:solidFill>
                  <a:schemeClr val="tx1"/>
                </a:solidFill>
              </a:rPr>
              <a:t>In </a:t>
            </a:r>
            <a:r>
              <a:rPr lang="en-US" dirty="0" err="1" smtClean="0">
                <a:solidFill>
                  <a:schemeClr val="tx1"/>
                </a:solidFill>
              </a:rPr>
              <a:t>Cluj</a:t>
            </a:r>
            <a:r>
              <a:rPr lang="en-US" dirty="0" smtClean="0">
                <a:solidFill>
                  <a:schemeClr val="tx1"/>
                </a:solidFill>
              </a:rPr>
              <a:t>-</a:t>
            </a:r>
            <a:r>
              <a:rPr lang="en-US" b="1" dirty="0" smtClean="0">
                <a:solidFill>
                  <a:schemeClr val="tx1"/>
                </a:solidFill>
              </a:rPr>
              <a:t> The Gift Festival </a:t>
            </a:r>
          </a:p>
          <a:p>
            <a:endParaRPr lang="en-US" dirty="0" smtClean="0">
              <a:solidFill>
                <a:schemeClr val="tx1"/>
              </a:solidFill>
            </a:endParaRPr>
          </a:p>
          <a:p>
            <a:endParaRPr lang="en-US" cap="all" spc="439" dirty="0" smtClean="0">
              <a:solidFill>
                <a:schemeClr val="bg1">
                  <a:lumMod val="50000"/>
                </a:schemeClr>
              </a:solidFill>
            </a:endParaRPr>
          </a:p>
        </p:txBody>
      </p:sp>
      <p:sp>
        <p:nvSpPr>
          <p:cNvPr id="4" name="Content Placeholder 2"/>
          <p:cNvSpPr txBox="1">
            <a:spLocks/>
          </p:cNvSpPr>
          <p:nvPr/>
        </p:nvSpPr>
        <p:spPr>
          <a:xfrm>
            <a:off x="533400" y="6019800"/>
            <a:ext cx="82296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Now, some slides from our partners. ENJOY!!!</a:t>
            </a:r>
            <a:endParaRPr kumimoji="0" lang="en-US" sz="3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 name="IMG_0942.jpeg"/>
          <p:cNvPicPr/>
          <p:nvPr/>
        </p:nvPicPr>
        <p:blipFill>
          <a:blip r:embed="rId2" cstate="print">
            <a:extLst/>
          </a:blip>
          <a:srcRect l="5555" r="5555"/>
          <a:stretch>
            <a:fillRect/>
          </a:stretch>
        </p:blipFill>
        <p:spPr>
          <a:xfrm>
            <a:off x="4567536" y="4465"/>
            <a:ext cx="4567623" cy="6851434"/>
          </a:xfrm>
          <a:prstGeom prst="rect">
            <a:avLst/>
          </a:prstGeom>
          <a:ln w="12700">
            <a:miter lim="400000"/>
          </a:ln>
        </p:spPr>
      </p:pic>
      <p:sp>
        <p:nvSpPr>
          <p:cNvPr id="59" name="Shape 59"/>
          <p:cNvSpPr>
            <a:spLocks noGrp="1"/>
          </p:cNvSpPr>
          <p:nvPr>
            <p:ph type="title"/>
          </p:nvPr>
        </p:nvSpPr>
        <p:spPr>
          <a:prstGeom prst="rect">
            <a:avLst/>
          </a:prstGeom>
        </p:spPr>
        <p:txBody>
          <a:bodyPr/>
          <a:lstStyle/>
          <a:p>
            <a:pPr marL="214751" indent="-214751" defTabSz="213590">
              <a:buSzPct val="90000"/>
              <a:buChar char="•"/>
              <a:defRPr sz="1800" cap="none" spc="0">
                <a:solidFill>
                  <a:srgbClr val="000000"/>
                </a:solidFill>
              </a:defRPr>
            </a:pPr>
            <a:r>
              <a:rPr sz="1600" cap="all" spc="263" dirty="0">
                <a:solidFill>
                  <a:srgbClr val="FFFFFF"/>
                </a:solidFill>
              </a:rPr>
              <a:t>New year's eve at the space needle is one of the most popular festivals. </a:t>
            </a:r>
          </a:p>
          <a:p>
            <a:pPr marL="214751" indent="-214751" defTabSz="213590">
              <a:buSzPct val="90000"/>
              <a:defRPr sz="1800" cap="none" spc="0">
                <a:solidFill>
                  <a:srgbClr val="000000"/>
                </a:solidFill>
              </a:defRPr>
            </a:pPr>
            <a:r>
              <a:rPr sz="1600" cap="all" spc="263" dirty="0">
                <a:solidFill>
                  <a:srgbClr val="FFFFFF"/>
                </a:solidFill>
              </a:rPr>
              <a:t>there are around 60 major festivals taking place this year.</a:t>
            </a:r>
          </a:p>
        </p:txBody>
      </p:sp>
      <p:sp>
        <p:nvSpPr>
          <p:cNvPr id="60" name="Shape 60"/>
          <p:cNvSpPr>
            <a:spLocks noGrp="1"/>
          </p:cNvSpPr>
          <p:nvPr>
            <p:ph type="body" idx="1"/>
          </p:nvPr>
        </p:nvSpPr>
        <p:spPr>
          <a:prstGeom prst="rect">
            <a:avLst/>
          </a:prstGeom>
        </p:spPr>
        <p:txBody>
          <a:bodyPr/>
          <a:lstStyle>
            <a:lvl1pPr defTabSz="549148">
              <a:defRPr sz="2256" spc="360"/>
            </a:lvl1pPr>
          </a:lstStyle>
          <a:p>
            <a:pPr lvl="0">
              <a:defRPr sz="1800" cap="none" spc="0">
                <a:solidFill>
                  <a:srgbClr val="000000"/>
                </a:solidFill>
              </a:defRPr>
            </a:pPr>
            <a:r>
              <a:rPr sz="1600" spc="253" dirty="0"/>
              <a:t>What is one festival that takes place in your town?</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normAutofit/>
          </a:bodyPr>
          <a:lstStyle/>
          <a:p>
            <a:r>
              <a:rPr lang="en-US" sz="3200" dirty="0" smtClean="0"/>
              <a:t>Fairs</a:t>
            </a:r>
            <a:endParaRPr lang="en-US" sz="3200" dirty="0"/>
          </a:p>
        </p:txBody>
      </p:sp>
      <p:sp>
        <p:nvSpPr>
          <p:cNvPr id="3" name="Subtitle 2"/>
          <p:cNvSpPr>
            <a:spLocks noGrp="1"/>
          </p:cNvSpPr>
          <p:nvPr>
            <p:ph type="subTitle" idx="1"/>
          </p:nvPr>
        </p:nvSpPr>
        <p:spPr>
          <a:xfrm>
            <a:off x="152400" y="1143000"/>
            <a:ext cx="4495800" cy="5486400"/>
          </a:xfrm>
        </p:spPr>
        <p:txBody>
          <a:bodyPr>
            <a:normAutofit/>
          </a:bodyPr>
          <a:lstStyle/>
          <a:p>
            <a:r>
              <a:rPr lang="en-US" sz="2800" dirty="0" smtClean="0">
                <a:solidFill>
                  <a:schemeClr val="tx1"/>
                </a:solidFill>
              </a:rPr>
              <a:t>“The sweets fair” is a typical fair for my town . There are a lot of stands. They sell a lot of various sweets : cotton candy, jellies , chocolate and more. I love this fair because I love sweets.” (Irina , 5B)</a:t>
            </a:r>
          </a:p>
        </p:txBody>
      </p:sp>
      <p:pic>
        <p:nvPicPr>
          <p:cNvPr id="2051" name="Picture 3" descr="C:\Users\Andrei\Desktop\torturidenunti_01.jpg"/>
          <p:cNvPicPr>
            <a:picLocks noChangeAspect="1" noChangeArrowheads="1"/>
          </p:cNvPicPr>
          <p:nvPr/>
        </p:nvPicPr>
        <p:blipFill>
          <a:blip r:embed="rId2" cstate="print"/>
          <a:srcRect/>
          <a:stretch>
            <a:fillRect/>
          </a:stretch>
        </p:blipFill>
        <p:spPr bwMode="auto">
          <a:xfrm>
            <a:off x="5410200" y="457200"/>
            <a:ext cx="3201302" cy="1127125"/>
          </a:xfrm>
          <a:prstGeom prst="rect">
            <a:avLst/>
          </a:prstGeom>
          <a:noFill/>
        </p:spPr>
      </p:pic>
      <p:pic>
        <p:nvPicPr>
          <p:cNvPr id="2052" name="Picture 4" descr="C:\Users\Andrei\Desktop\Targ-de-nunta-Festivalul-miresei-28.jpg"/>
          <p:cNvPicPr>
            <a:picLocks noChangeAspect="1" noChangeArrowheads="1"/>
          </p:cNvPicPr>
          <p:nvPr/>
        </p:nvPicPr>
        <p:blipFill>
          <a:blip r:embed="rId3" cstate="print"/>
          <a:srcRect/>
          <a:stretch>
            <a:fillRect/>
          </a:stretch>
        </p:blipFill>
        <p:spPr bwMode="auto">
          <a:xfrm>
            <a:off x="5029200" y="1600200"/>
            <a:ext cx="3124200" cy="1709738"/>
          </a:xfrm>
          <a:prstGeom prst="rect">
            <a:avLst/>
          </a:prstGeom>
          <a:noFill/>
        </p:spPr>
      </p:pic>
      <p:pic>
        <p:nvPicPr>
          <p:cNvPr id="2053" name="Picture 5" descr="C:\Users\Andrei\Desktop\targ-craciun.jpg"/>
          <p:cNvPicPr>
            <a:picLocks noChangeAspect="1" noChangeArrowheads="1"/>
          </p:cNvPicPr>
          <p:nvPr/>
        </p:nvPicPr>
        <p:blipFill>
          <a:blip r:embed="rId4" cstate="print"/>
          <a:srcRect/>
          <a:stretch>
            <a:fillRect/>
          </a:stretch>
        </p:blipFill>
        <p:spPr bwMode="auto">
          <a:xfrm>
            <a:off x="5715000" y="3352800"/>
            <a:ext cx="3048000" cy="1325562"/>
          </a:xfrm>
          <a:prstGeom prst="rect">
            <a:avLst/>
          </a:prstGeom>
          <a:noFill/>
        </p:spPr>
      </p:pic>
      <p:sp>
        <p:nvSpPr>
          <p:cNvPr id="7" name="TextBox 6"/>
          <p:cNvSpPr txBox="1"/>
          <p:nvPr/>
        </p:nvSpPr>
        <p:spPr>
          <a:xfrm>
            <a:off x="762000" y="4953000"/>
            <a:ext cx="3581400" cy="369332"/>
          </a:xfrm>
          <a:prstGeom prst="rect">
            <a:avLst/>
          </a:prstGeom>
          <a:noFill/>
        </p:spPr>
        <p:txBody>
          <a:bodyPr wrap="square" rtlCol="0">
            <a:spAutoFit/>
          </a:bodyPr>
          <a:lstStyle/>
          <a:p>
            <a:r>
              <a:rPr lang="en-US" b="1" dirty="0" smtClean="0"/>
              <a:t>Cluj-Napoca</a:t>
            </a:r>
          </a:p>
        </p:txBody>
      </p:sp>
      <p:pic>
        <p:nvPicPr>
          <p:cNvPr id="30722" name="Picture 2" descr="http://adevarul.ro/assets/adevarul.ro/MRImage/2014/05/25/5382115f0d133766a8fae5ed/646x404.jpg"/>
          <p:cNvPicPr>
            <a:picLocks noChangeAspect="1" noChangeArrowheads="1"/>
          </p:cNvPicPr>
          <p:nvPr/>
        </p:nvPicPr>
        <p:blipFill>
          <a:blip r:embed="rId5" cstate="print"/>
          <a:srcRect/>
          <a:stretch>
            <a:fillRect/>
          </a:stretch>
        </p:blipFill>
        <p:spPr bwMode="auto">
          <a:xfrm>
            <a:off x="3124200" y="4553126"/>
            <a:ext cx="3181350" cy="1989575"/>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Festivals and Events</a:t>
            </a:r>
            <a:endParaRPr lang="en-US" dirty="0"/>
          </a:p>
        </p:txBody>
      </p:sp>
      <p:sp>
        <p:nvSpPr>
          <p:cNvPr id="3" name="Content Placeholder 2"/>
          <p:cNvSpPr>
            <a:spLocks noGrp="1"/>
          </p:cNvSpPr>
          <p:nvPr>
            <p:ph idx="1"/>
          </p:nvPr>
        </p:nvSpPr>
        <p:spPr>
          <a:xfrm>
            <a:off x="457200" y="1143000"/>
            <a:ext cx="8188325" cy="4830763"/>
          </a:xfrm>
        </p:spPr>
        <p:txBody>
          <a:bodyPr>
            <a:normAutofit lnSpcReduction="10000"/>
          </a:bodyPr>
          <a:lstStyle/>
          <a:p>
            <a:pPr>
              <a:buNone/>
            </a:pPr>
            <a:r>
              <a:rPr lang="en-US" dirty="0" smtClean="0"/>
              <a:t>Knoxville impressed us with the variety of </a:t>
            </a:r>
            <a:r>
              <a:rPr lang="en-US" dirty="0" err="1" smtClean="0"/>
              <a:t>ferstivals</a:t>
            </a:r>
            <a:r>
              <a:rPr lang="en-US" dirty="0" smtClean="0"/>
              <a:t> and fairs</a:t>
            </a:r>
          </a:p>
          <a:p>
            <a:r>
              <a:rPr lang="en-US" dirty="0" smtClean="0"/>
              <a:t>Dogwood Arts Festival </a:t>
            </a:r>
            <a:endParaRPr lang="en-US" dirty="0"/>
          </a:p>
          <a:p>
            <a:r>
              <a:rPr lang="en-US" dirty="0" smtClean="0"/>
              <a:t>Dragon Boat Festival </a:t>
            </a:r>
            <a:endParaRPr lang="en-US" i="1" dirty="0" smtClean="0"/>
          </a:p>
          <a:p>
            <a:r>
              <a:rPr lang="en-US" dirty="0" smtClean="0"/>
              <a:t>East </a:t>
            </a:r>
            <a:r>
              <a:rPr lang="en-US" dirty="0" err="1" smtClean="0"/>
              <a:t>Tennesssee</a:t>
            </a:r>
            <a:r>
              <a:rPr lang="en-US" dirty="0" smtClean="0"/>
              <a:t> History Fair</a:t>
            </a:r>
          </a:p>
          <a:p>
            <a:r>
              <a:rPr lang="en-US" dirty="0" smtClean="0"/>
              <a:t>Cherokee Heritage Festival</a:t>
            </a:r>
          </a:p>
          <a:p>
            <a:r>
              <a:rPr lang="en-US" dirty="0" smtClean="0"/>
              <a:t>Rossini Festival Italian Street Fair </a:t>
            </a:r>
            <a:endParaRPr lang="en-US" i="1" dirty="0" smtClean="0"/>
          </a:p>
          <a:p>
            <a:r>
              <a:rPr lang="en-US" dirty="0" smtClean="0"/>
              <a:t>The International Biscuit festival</a:t>
            </a:r>
          </a:p>
          <a:p>
            <a:r>
              <a:rPr lang="en-US" dirty="0" smtClean="0"/>
              <a:t>A farm-life festival</a:t>
            </a:r>
            <a:endParaRPr lang="en-US" dirty="0"/>
          </a:p>
          <a:p>
            <a:endParaRPr lang="en-US" dirty="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 name="IMG_0943.jpeg"/>
          <p:cNvPicPr/>
          <p:nvPr/>
        </p:nvPicPr>
        <p:blipFill>
          <a:blip r:embed="rId2" cstate="print">
            <a:extLst/>
          </a:blip>
          <a:srcRect l="20298" r="35434"/>
          <a:stretch>
            <a:fillRect/>
          </a:stretch>
        </p:blipFill>
        <p:spPr>
          <a:xfrm>
            <a:off x="4567535" y="4465"/>
            <a:ext cx="4572000" cy="6858000"/>
          </a:xfrm>
          <a:prstGeom prst="rect">
            <a:avLst/>
          </a:prstGeom>
          <a:ln w="12700">
            <a:miter lim="400000"/>
          </a:ln>
        </p:spPr>
      </p:pic>
      <p:sp>
        <p:nvSpPr>
          <p:cNvPr id="63" name="Shape 63"/>
          <p:cNvSpPr>
            <a:spLocks noGrp="1"/>
          </p:cNvSpPr>
          <p:nvPr>
            <p:ph type="title"/>
          </p:nvPr>
        </p:nvSpPr>
        <p:spPr>
          <a:prstGeom prst="rect">
            <a:avLst/>
          </a:prstGeom>
        </p:spPr>
        <p:txBody>
          <a:bodyPr/>
          <a:lstStyle/>
          <a:p>
            <a:pPr marL="251919" indent="-251919" defTabSz="250558">
              <a:buSzPct val="90000"/>
              <a:buChar char="•"/>
              <a:defRPr sz="1800" cap="none" spc="0">
                <a:solidFill>
                  <a:srgbClr val="000000"/>
                </a:solidFill>
              </a:defRPr>
            </a:pPr>
            <a:r>
              <a:rPr sz="1900" cap="all" spc="309" dirty="0"/>
              <a:t>The torchlight parade is our favorite. </a:t>
            </a:r>
          </a:p>
          <a:p>
            <a:pPr marL="251919" indent="-251919" defTabSz="250558">
              <a:buSzPct val="90000"/>
              <a:defRPr sz="1800" cap="none" spc="0">
                <a:solidFill>
                  <a:srgbClr val="000000"/>
                </a:solidFill>
              </a:defRPr>
            </a:pPr>
            <a:r>
              <a:rPr sz="1900" cap="all" spc="309" dirty="0"/>
              <a:t>There are three major fairs in our town.</a:t>
            </a:r>
          </a:p>
        </p:txBody>
      </p:sp>
      <p:sp>
        <p:nvSpPr>
          <p:cNvPr id="64" name="Shape 64"/>
          <p:cNvSpPr>
            <a:spLocks noGrp="1"/>
          </p:cNvSpPr>
          <p:nvPr>
            <p:ph type="body" idx="1"/>
          </p:nvPr>
        </p:nvSpPr>
        <p:spPr>
          <a:prstGeom prst="rect">
            <a:avLst/>
          </a:prstGeom>
        </p:spPr>
        <p:txBody>
          <a:bodyPr/>
          <a:lstStyle>
            <a:lvl1pPr defTabSz="537463">
              <a:defRPr sz="2208" spc="353"/>
            </a:lvl1pPr>
          </a:lstStyle>
          <a:p>
            <a:pPr lvl="0">
              <a:defRPr sz="1800" cap="none" spc="0">
                <a:solidFill>
                  <a:srgbClr val="000000"/>
                </a:solidFill>
              </a:defRPr>
            </a:pPr>
            <a:r>
              <a:rPr lang="en-US" sz="1600" spc="248" dirty="0" smtClean="0"/>
              <a:t>Seattle</a:t>
            </a:r>
            <a:endParaRPr sz="1600" spc="248"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Christmas Fair – December</a:t>
            </a:r>
          </a:p>
          <a:p>
            <a:r>
              <a:rPr lang="en-US" dirty="0" smtClean="0"/>
              <a:t>The Easter Fair – April</a:t>
            </a:r>
          </a:p>
          <a:p>
            <a:r>
              <a:rPr lang="en-US" dirty="0" smtClean="0"/>
              <a:t>The Folk Traditions Fair – June/July</a:t>
            </a:r>
          </a:p>
          <a:p>
            <a:endParaRPr lang="en-US" dirty="0"/>
          </a:p>
        </p:txBody>
      </p:sp>
      <p:sp>
        <p:nvSpPr>
          <p:cNvPr id="2" name="Title 1"/>
          <p:cNvSpPr>
            <a:spLocks noGrp="1"/>
          </p:cNvSpPr>
          <p:nvPr>
            <p:ph type="title"/>
          </p:nvPr>
        </p:nvSpPr>
        <p:spPr/>
        <p:txBody>
          <a:bodyPr/>
          <a:lstStyle/>
          <a:p>
            <a:r>
              <a:rPr lang="en-US" dirty="0" smtClean="0"/>
              <a:t>Fairs</a:t>
            </a:r>
            <a:endParaRPr lang="en-US" dirty="0"/>
          </a:p>
        </p:txBody>
      </p:sp>
      <p:pic>
        <p:nvPicPr>
          <p:cNvPr id="4" name="Picture 3" descr="22_Olar_MFX_a28ee6e5b2.jpg"/>
          <p:cNvPicPr>
            <a:picLocks noChangeAspect="1"/>
          </p:cNvPicPr>
          <p:nvPr/>
        </p:nvPicPr>
        <p:blipFill>
          <a:blip r:embed="rId2" cstate="print"/>
          <a:stretch>
            <a:fillRect/>
          </a:stretch>
        </p:blipFill>
        <p:spPr>
          <a:xfrm>
            <a:off x="2362200" y="3505200"/>
            <a:ext cx="3460750" cy="2916821"/>
          </a:xfrm>
          <a:prstGeom prst="rect">
            <a:avLst/>
          </a:prstGeom>
        </p:spPr>
      </p:pic>
      <p:sp>
        <p:nvSpPr>
          <p:cNvPr id="5" name="TextBox 4"/>
          <p:cNvSpPr txBox="1"/>
          <p:nvPr/>
        </p:nvSpPr>
        <p:spPr>
          <a:xfrm>
            <a:off x="6324600" y="381000"/>
            <a:ext cx="2438400" cy="369332"/>
          </a:xfrm>
          <a:prstGeom prst="rect">
            <a:avLst/>
          </a:prstGeom>
          <a:noFill/>
        </p:spPr>
        <p:txBody>
          <a:bodyPr wrap="square" rtlCol="0">
            <a:spAutoFit/>
          </a:bodyPr>
          <a:lstStyle/>
          <a:p>
            <a:r>
              <a:rPr lang="en-US" dirty="0" smtClean="0"/>
              <a:t>Constanta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smtClean="0"/>
              <a:t>We do our life ourselves here in Energetic. The    festivals are not held in our town, only  concerts. They are held in honor of different events  ( especially holidays)</a:t>
            </a:r>
            <a:endParaRPr lang="ru-RU" sz="2400" b="1" dirty="0"/>
          </a:p>
        </p:txBody>
      </p:sp>
      <p:pic>
        <p:nvPicPr>
          <p:cNvPr id="8" name="Содержимое 7" descr="IMG_3186.JPG"/>
          <p:cNvPicPr>
            <a:picLocks noGrp="1" noChangeAspect="1"/>
          </p:cNvPicPr>
          <p:nvPr>
            <p:ph idx="1"/>
          </p:nvPr>
        </p:nvPicPr>
        <p:blipFill>
          <a:blip r:embed="rId2" cstate="print"/>
          <a:stretch>
            <a:fillRect/>
          </a:stretch>
        </p:blipFill>
        <p:spPr>
          <a:xfrm>
            <a:off x="214282" y="2357430"/>
            <a:ext cx="3771909" cy="2828932"/>
          </a:xfrm>
        </p:spPr>
      </p:pic>
      <p:pic>
        <p:nvPicPr>
          <p:cNvPr id="9" name="Рисунок 8" descr="символы 2 005.jpg"/>
          <p:cNvPicPr>
            <a:picLocks noChangeAspect="1"/>
          </p:cNvPicPr>
          <p:nvPr/>
        </p:nvPicPr>
        <p:blipFill>
          <a:blip r:embed="rId3" cstate="print"/>
          <a:stretch>
            <a:fillRect/>
          </a:stretch>
        </p:blipFill>
        <p:spPr>
          <a:xfrm>
            <a:off x="4976782" y="3810000"/>
            <a:ext cx="3302027" cy="2476520"/>
          </a:xfrm>
          <a:prstGeom prst="rect">
            <a:avLst/>
          </a:prstGeom>
        </p:spPr>
      </p:pic>
      <p:sp>
        <p:nvSpPr>
          <p:cNvPr id="5" name="TextBox 4"/>
          <p:cNvSpPr txBox="1"/>
          <p:nvPr/>
        </p:nvSpPr>
        <p:spPr>
          <a:xfrm>
            <a:off x="5791200" y="2362200"/>
            <a:ext cx="1905000" cy="369332"/>
          </a:xfrm>
          <a:prstGeom prst="rect">
            <a:avLst/>
          </a:prstGeom>
          <a:noFill/>
        </p:spPr>
        <p:txBody>
          <a:bodyPr wrap="square" rtlCol="0">
            <a:spAutoFit/>
          </a:bodyPr>
          <a:lstStyle/>
          <a:p>
            <a:r>
              <a:rPr lang="en-US" dirty="0" smtClean="0"/>
              <a:t>Energetic</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8229600" cy="685791"/>
          </a:xfrm>
        </p:spPr>
        <p:txBody>
          <a:bodyPr/>
          <a:lstStyle/>
          <a:p>
            <a:r>
              <a:rPr lang="en-US" dirty="0" smtClean="0"/>
              <a:t>We have many festivals in</a:t>
            </a:r>
            <a:r>
              <a:rPr lang="ru-RU" dirty="0" smtClean="0"/>
              <a:t> </a:t>
            </a:r>
            <a:r>
              <a:rPr lang="en-US" dirty="0" smtClean="0"/>
              <a:t>our  town.</a:t>
            </a:r>
            <a:endParaRPr lang="ru-RU" dirty="0"/>
          </a:p>
        </p:txBody>
      </p:sp>
      <p:pic>
        <p:nvPicPr>
          <p:cNvPr id="8194" name="Picture 2" descr="http://www.travel2moscow.com/upload/35492/%D0%A1%D0%BF%D0%B0%D1%81%D1%81%D0%BA%D0%B0%D1%8F%20%D0%B1%D0%B0%D1%88%D0%BD%D1%8F.jpg"/>
          <p:cNvPicPr>
            <a:picLocks noChangeAspect="1" noChangeArrowheads="1"/>
          </p:cNvPicPr>
          <p:nvPr/>
        </p:nvPicPr>
        <p:blipFill>
          <a:blip r:embed="rId2" cstate="print"/>
          <a:srcRect/>
          <a:stretch>
            <a:fillRect/>
          </a:stretch>
        </p:blipFill>
        <p:spPr bwMode="auto">
          <a:xfrm>
            <a:off x="0" y="785795"/>
            <a:ext cx="5000628" cy="3315634"/>
          </a:xfrm>
          <a:prstGeom prst="rect">
            <a:avLst/>
          </a:prstGeom>
          <a:ln>
            <a:noFill/>
          </a:ln>
          <a:effectLst>
            <a:softEdge rad="112500"/>
          </a:effectLst>
        </p:spPr>
      </p:pic>
      <p:sp>
        <p:nvSpPr>
          <p:cNvPr id="5" name="TextBox 4"/>
          <p:cNvSpPr txBox="1"/>
          <p:nvPr/>
        </p:nvSpPr>
        <p:spPr>
          <a:xfrm>
            <a:off x="285720" y="4214818"/>
            <a:ext cx="1727461" cy="369332"/>
          </a:xfrm>
          <a:prstGeom prst="rect">
            <a:avLst/>
          </a:prstGeom>
          <a:noFill/>
        </p:spPr>
        <p:txBody>
          <a:bodyPr wrap="none" rtlCol="0">
            <a:spAutoFit/>
          </a:bodyPr>
          <a:lstStyle/>
          <a:p>
            <a:r>
              <a:rPr lang="en-US" dirty="0" err="1" smtClean="0"/>
              <a:t>Spasskaya</a:t>
            </a:r>
            <a:r>
              <a:rPr lang="en-US" dirty="0" smtClean="0"/>
              <a:t> tower</a:t>
            </a:r>
            <a:endParaRPr lang="ru-RU" dirty="0"/>
          </a:p>
        </p:txBody>
      </p:sp>
      <p:pic>
        <p:nvPicPr>
          <p:cNvPr id="8196" name="Picture 4" descr="http://www.mk.ru/upload/iblock_mk/475/7f/3f/5f/DETAIL_PICTURE__21651189.jpg"/>
          <p:cNvPicPr>
            <a:picLocks noChangeAspect="1" noChangeArrowheads="1"/>
          </p:cNvPicPr>
          <p:nvPr/>
        </p:nvPicPr>
        <p:blipFill>
          <a:blip r:embed="rId3" cstate="print"/>
          <a:srcRect/>
          <a:stretch>
            <a:fillRect/>
          </a:stretch>
        </p:blipFill>
        <p:spPr bwMode="auto">
          <a:xfrm>
            <a:off x="4214810" y="2857496"/>
            <a:ext cx="4524375" cy="3390900"/>
          </a:xfrm>
          <a:prstGeom prst="rect">
            <a:avLst/>
          </a:prstGeom>
          <a:ln>
            <a:noFill/>
          </a:ln>
          <a:effectLst>
            <a:softEdge rad="112500"/>
          </a:effectLst>
        </p:spPr>
      </p:pic>
      <p:sp>
        <p:nvSpPr>
          <p:cNvPr id="7" name="TextBox 6"/>
          <p:cNvSpPr txBox="1"/>
          <p:nvPr/>
        </p:nvSpPr>
        <p:spPr>
          <a:xfrm>
            <a:off x="4786314" y="6286520"/>
            <a:ext cx="1710789" cy="369332"/>
          </a:xfrm>
          <a:prstGeom prst="rect">
            <a:avLst/>
          </a:prstGeom>
          <a:noFill/>
        </p:spPr>
        <p:txBody>
          <a:bodyPr wrap="none" rtlCol="0">
            <a:spAutoFit/>
          </a:bodyPr>
          <a:lstStyle/>
          <a:p>
            <a:r>
              <a:rPr lang="en-US" dirty="0" smtClean="0"/>
              <a:t>Chekhov festival</a:t>
            </a:r>
            <a:endParaRPr lang="ru-RU" dirty="0"/>
          </a:p>
        </p:txBody>
      </p:sp>
      <p:sp>
        <p:nvSpPr>
          <p:cNvPr id="9" name="TextBox 8"/>
          <p:cNvSpPr txBox="1"/>
          <p:nvPr/>
        </p:nvSpPr>
        <p:spPr>
          <a:xfrm>
            <a:off x="5486400" y="990600"/>
            <a:ext cx="2895600" cy="369332"/>
          </a:xfrm>
          <a:prstGeom prst="rect">
            <a:avLst/>
          </a:prstGeom>
          <a:noFill/>
        </p:spPr>
        <p:txBody>
          <a:bodyPr wrap="square" rtlCol="0">
            <a:spAutoFit/>
          </a:bodyPr>
          <a:lstStyle/>
          <a:p>
            <a:r>
              <a:rPr lang="en-US" dirty="0" smtClean="0"/>
              <a:t>Moscow</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chose to look at:</a:t>
            </a:r>
            <a:endParaRPr lang="en-US" dirty="0"/>
          </a:p>
        </p:txBody>
      </p:sp>
      <p:sp>
        <p:nvSpPr>
          <p:cNvPr id="3" name="Content Placeholder 2"/>
          <p:cNvSpPr>
            <a:spLocks noGrp="1"/>
          </p:cNvSpPr>
          <p:nvPr>
            <p:ph idx="1"/>
          </p:nvPr>
        </p:nvSpPr>
        <p:spPr/>
        <p:txBody>
          <a:bodyPr>
            <a:normAutofit fontScale="92500"/>
          </a:bodyPr>
          <a:lstStyle/>
          <a:p>
            <a:r>
              <a:rPr lang="en-US" dirty="0" smtClean="0"/>
              <a:t>Representative cultural institutions in the partner cities</a:t>
            </a:r>
          </a:p>
          <a:p>
            <a:r>
              <a:rPr lang="en-US" dirty="0" smtClean="0"/>
              <a:t>Historical aspects to understand the past</a:t>
            </a:r>
          </a:p>
          <a:p>
            <a:r>
              <a:rPr lang="en-US" dirty="0" smtClean="0"/>
              <a:t>Fairs and festivals to understand the present</a:t>
            </a:r>
          </a:p>
          <a:p>
            <a:r>
              <a:rPr lang="en-US" dirty="0" smtClean="0"/>
              <a:t>Traditions</a:t>
            </a:r>
          </a:p>
          <a:p>
            <a:r>
              <a:rPr lang="en-US" dirty="0" smtClean="0"/>
              <a:t>Art</a:t>
            </a:r>
          </a:p>
          <a:p>
            <a:r>
              <a:rPr lang="en-US" dirty="0" smtClean="0"/>
              <a:t>Religion</a:t>
            </a:r>
          </a:p>
          <a:p>
            <a:r>
              <a:rPr lang="en-US" dirty="0" smtClean="0"/>
              <a:t>… and dreams!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228600" y="152400"/>
            <a:ext cx="8686800" cy="6477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Folk Traditions</a:t>
            </a:r>
            <a:endParaRPr lang="en-US" dirty="0"/>
          </a:p>
        </p:txBody>
      </p:sp>
      <p:sp>
        <p:nvSpPr>
          <p:cNvPr id="3" name="Content Placeholder 2"/>
          <p:cNvSpPr>
            <a:spLocks noGrp="1"/>
          </p:cNvSpPr>
          <p:nvPr>
            <p:ph idx="1"/>
          </p:nvPr>
        </p:nvSpPr>
        <p:spPr/>
        <p:txBody>
          <a:bodyPr/>
          <a:lstStyle/>
          <a:p>
            <a:pPr>
              <a:buNone/>
            </a:pPr>
            <a:r>
              <a:rPr lang="en-US" dirty="0" smtClean="0"/>
              <a:t>CONSTANTA: National folk costumes from our region, </a:t>
            </a:r>
            <a:r>
              <a:rPr lang="en-US" dirty="0" err="1" smtClean="0"/>
              <a:t>Dobrogea</a:t>
            </a:r>
            <a:endParaRPr lang="en-US" dirty="0"/>
          </a:p>
        </p:txBody>
      </p:sp>
      <p:pic>
        <p:nvPicPr>
          <p:cNvPr id="4" name="Picture 3" descr="Costum-popular-femeie-zona-Dobrogea_4189081_1295276327.jpg"/>
          <p:cNvPicPr>
            <a:picLocks noChangeAspect="1"/>
          </p:cNvPicPr>
          <p:nvPr/>
        </p:nvPicPr>
        <p:blipFill>
          <a:blip r:embed="rId2" cstate="print"/>
          <a:stretch>
            <a:fillRect/>
          </a:stretch>
        </p:blipFill>
        <p:spPr>
          <a:xfrm>
            <a:off x="609600" y="2895600"/>
            <a:ext cx="3009900" cy="3009900"/>
          </a:xfrm>
          <a:prstGeom prst="rect">
            <a:avLst/>
          </a:prstGeom>
        </p:spPr>
      </p:pic>
      <p:pic>
        <p:nvPicPr>
          <p:cNvPr id="5" name="Picture 4" descr="poarta_alba.jpg"/>
          <p:cNvPicPr>
            <a:picLocks noChangeAspect="1"/>
          </p:cNvPicPr>
          <p:nvPr/>
        </p:nvPicPr>
        <p:blipFill>
          <a:blip r:embed="rId3" cstate="print"/>
          <a:stretch>
            <a:fillRect/>
          </a:stretch>
        </p:blipFill>
        <p:spPr>
          <a:xfrm>
            <a:off x="4038600" y="2819400"/>
            <a:ext cx="4687613" cy="3089563"/>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IMG_0944.jpeg"/>
          <p:cNvPicPr/>
          <p:nvPr/>
        </p:nvPicPr>
        <p:blipFill>
          <a:blip r:embed="rId2" cstate="print">
            <a:extLst/>
          </a:blip>
          <a:srcRect l="20934" r="29322"/>
          <a:stretch>
            <a:fillRect/>
          </a:stretch>
        </p:blipFill>
        <p:spPr>
          <a:xfrm>
            <a:off x="5562600" y="0"/>
            <a:ext cx="3581400" cy="4347865"/>
          </a:xfrm>
          <a:prstGeom prst="rect">
            <a:avLst/>
          </a:prstGeom>
          <a:ln w="12700">
            <a:miter lim="400000"/>
          </a:ln>
        </p:spPr>
      </p:pic>
      <p:sp>
        <p:nvSpPr>
          <p:cNvPr id="67" name="Shape 67"/>
          <p:cNvSpPr>
            <a:spLocks noGrp="1"/>
          </p:cNvSpPr>
          <p:nvPr>
            <p:ph type="title"/>
          </p:nvPr>
        </p:nvSpPr>
        <p:spPr>
          <a:xfrm>
            <a:off x="228600" y="990600"/>
            <a:ext cx="2892623" cy="4343400"/>
          </a:xfrm>
          <a:prstGeom prst="rect">
            <a:avLst/>
          </a:prstGeom>
        </p:spPr>
        <p:txBody>
          <a:bodyPr/>
          <a:lstStyle>
            <a:lvl1pPr defTabSz="262889">
              <a:defRPr sz="2025" spc="324"/>
            </a:lvl1pPr>
          </a:lstStyle>
          <a:p>
            <a:pPr lvl="0">
              <a:defRPr sz="1800" cap="none" spc="0">
                <a:solidFill>
                  <a:srgbClr val="000000"/>
                </a:solidFill>
              </a:defRPr>
            </a:pPr>
            <a:r>
              <a:rPr sz="1400" cap="all" spc="228" dirty="0"/>
              <a:t>The John t. Williams project is important to Seattle because most native people don't live in the heart of the city and this organization has programs to bring native people together. </a:t>
            </a:r>
          </a:p>
        </p:txBody>
      </p:sp>
      <p:sp>
        <p:nvSpPr>
          <p:cNvPr id="68" name="Shape 68"/>
          <p:cNvSpPr>
            <a:spLocks noGrp="1"/>
          </p:cNvSpPr>
          <p:nvPr>
            <p:ph type="body" idx="1"/>
          </p:nvPr>
        </p:nvSpPr>
        <p:spPr>
          <a:xfrm>
            <a:off x="1524000" y="304800"/>
            <a:ext cx="3804047" cy="625078"/>
          </a:xfrm>
          <a:prstGeom prst="rect">
            <a:avLst/>
          </a:prstGeom>
        </p:spPr>
        <p:txBody>
          <a:bodyPr/>
          <a:lstStyle>
            <a:lvl1pPr defTabSz="560831">
              <a:defRPr sz="2304" spc="368"/>
            </a:lvl1pPr>
          </a:lstStyle>
          <a:p>
            <a:pPr lvl="0">
              <a:defRPr sz="1800" cap="none" spc="0">
                <a:solidFill>
                  <a:srgbClr val="000000"/>
                </a:solidFill>
              </a:defRPr>
            </a:pPr>
            <a:r>
              <a:rPr sz="1600" spc="259" dirty="0"/>
              <a:t>What folk traditions are important in your town?</a:t>
            </a:r>
          </a:p>
        </p:txBody>
      </p:sp>
      <p:sp>
        <p:nvSpPr>
          <p:cNvPr id="5" name="TextBox 4"/>
          <p:cNvSpPr txBox="1"/>
          <p:nvPr/>
        </p:nvSpPr>
        <p:spPr>
          <a:xfrm>
            <a:off x="7010400" y="4953000"/>
            <a:ext cx="1295400" cy="369332"/>
          </a:xfrm>
          <a:prstGeom prst="rect">
            <a:avLst/>
          </a:prstGeom>
          <a:noFill/>
        </p:spPr>
        <p:txBody>
          <a:bodyPr wrap="square" rtlCol="0">
            <a:spAutoFit/>
          </a:bodyPr>
          <a:lstStyle/>
          <a:p>
            <a:r>
              <a:rPr lang="en-US" dirty="0" smtClean="0"/>
              <a:t>Seattle</a:t>
            </a:r>
            <a:endParaRPr lang="en-US" dirty="0"/>
          </a:p>
        </p:txBody>
      </p:sp>
      <p:pic>
        <p:nvPicPr>
          <p:cNvPr id="66562" name="Picture 2" descr="http://2.bp.blogspot.com/_kC0Vy5TeW4I/S_rkcR9MtUI/AAAAAAAAAn8/30PA7FGkhLc/s1600/ponyraid.jpg"/>
          <p:cNvPicPr>
            <a:picLocks noChangeAspect="1" noChangeArrowheads="1"/>
          </p:cNvPicPr>
          <p:nvPr/>
        </p:nvPicPr>
        <p:blipFill>
          <a:blip r:embed="rId3" cstate="print"/>
          <a:srcRect/>
          <a:stretch>
            <a:fillRect/>
          </a:stretch>
        </p:blipFill>
        <p:spPr bwMode="auto">
          <a:xfrm>
            <a:off x="3276600" y="2971800"/>
            <a:ext cx="2840355" cy="3442855"/>
          </a:xfrm>
          <a:prstGeom prst="rect">
            <a:avLst/>
          </a:prstGeom>
          <a:noFill/>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rmAutofit fontScale="90000"/>
          </a:bodyPr>
          <a:lstStyle/>
          <a:p>
            <a:r>
              <a:rPr lang="en-US" sz="3600" b="1" dirty="0" smtClean="0"/>
              <a:t>ENERGETIC: We all appreciate our history and culture. Every year we spend mother language day . We also act some plays in our native costumes. </a:t>
            </a:r>
            <a:endParaRPr lang="ru-RU" sz="3600" b="1" dirty="0"/>
          </a:p>
        </p:txBody>
      </p:sp>
      <p:pic>
        <p:nvPicPr>
          <p:cNvPr id="6" name="Содержимое 5" descr="IMG_3404.JPG"/>
          <p:cNvPicPr>
            <a:picLocks noGrp="1" noChangeAspect="1"/>
          </p:cNvPicPr>
          <p:nvPr>
            <p:ph idx="1"/>
          </p:nvPr>
        </p:nvPicPr>
        <p:blipFill>
          <a:blip r:embed="rId2" cstate="print"/>
          <a:stretch>
            <a:fillRect/>
          </a:stretch>
        </p:blipFill>
        <p:spPr>
          <a:xfrm>
            <a:off x="285721" y="2714620"/>
            <a:ext cx="3524274" cy="2643206"/>
          </a:xfrm>
        </p:spPr>
      </p:pic>
      <p:pic>
        <p:nvPicPr>
          <p:cNvPr id="8" name="Рисунок 7" descr="IMG_2463.JPG"/>
          <p:cNvPicPr>
            <a:picLocks noChangeAspect="1"/>
          </p:cNvPicPr>
          <p:nvPr/>
        </p:nvPicPr>
        <p:blipFill>
          <a:blip r:embed="rId3" cstate="print"/>
          <a:stretch>
            <a:fillRect/>
          </a:stretch>
        </p:blipFill>
        <p:spPr>
          <a:xfrm>
            <a:off x="4500562" y="2428868"/>
            <a:ext cx="3810026" cy="285752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descr="http://www.elementdance.ru/upload/iblock/b0f/125221213605667.jpg"/>
          <p:cNvPicPr>
            <a:picLocks noChangeAspect="1" noChangeArrowheads="1"/>
          </p:cNvPicPr>
          <p:nvPr/>
        </p:nvPicPr>
        <p:blipFill>
          <a:blip r:embed="rId2" cstate="print"/>
          <a:srcRect/>
          <a:stretch>
            <a:fillRect/>
          </a:stretch>
        </p:blipFill>
        <p:spPr bwMode="auto">
          <a:xfrm>
            <a:off x="428596" y="285728"/>
            <a:ext cx="7801004" cy="5432382"/>
          </a:xfrm>
          <a:prstGeom prst="rect">
            <a:avLst/>
          </a:prstGeom>
          <a:ln>
            <a:noFill/>
          </a:ln>
          <a:effectLst>
            <a:softEdge rad="112500"/>
          </a:effectLst>
        </p:spPr>
      </p:pic>
      <p:sp>
        <p:nvSpPr>
          <p:cNvPr id="13315" name="TextBox 4"/>
          <p:cNvSpPr txBox="1">
            <a:spLocks noChangeArrowheads="1"/>
          </p:cNvSpPr>
          <p:nvPr/>
        </p:nvSpPr>
        <p:spPr bwMode="auto">
          <a:xfrm>
            <a:off x="838200" y="5943600"/>
            <a:ext cx="3044423" cy="400110"/>
          </a:xfrm>
          <a:prstGeom prst="rect">
            <a:avLst/>
          </a:prstGeom>
          <a:noFill/>
          <a:ln w="9525">
            <a:noFill/>
            <a:miter lim="800000"/>
            <a:headEnd/>
            <a:tailEnd/>
          </a:ln>
        </p:spPr>
        <p:txBody>
          <a:bodyPr wrap="none">
            <a:spAutoFit/>
          </a:bodyPr>
          <a:lstStyle/>
          <a:p>
            <a:r>
              <a:rPr lang="en-US" sz="2000" dirty="0" smtClean="0">
                <a:latin typeface="Book Antiqua" pitchFamily="18" charset="0"/>
              </a:rPr>
              <a:t>Moscow- Folk Costumes </a:t>
            </a:r>
            <a:endParaRPr lang="ru-RU" sz="2000" dirty="0">
              <a:latin typeface="Book Antiqu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Folk Traditions </a:t>
            </a:r>
            <a:r>
              <a:rPr lang="en-US" dirty="0" err="1" smtClean="0"/>
              <a:t>Cluj</a:t>
            </a:r>
            <a:endParaRPr lang="en-US" dirty="0"/>
          </a:p>
        </p:txBody>
      </p:sp>
      <p:pic>
        <p:nvPicPr>
          <p:cNvPr id="86018" name="Picture 2" descr="http://www.smileromania.com/uploads/image/pottery2.jpg"/>
          <p:cNvPicPr>
            <a:picLocks noChangeAspect="1" noChangeArrowheads="1"/>
          </p:cNvPicPr>
          <p:nvPr/>
        </p:nvPicPr>
        <p:blipFill>
          <a:blip r:embed="rId2" cstate="print"/>
          <a:srcRect/>
          <a:stretch>
            <a:fillRect/>
          </a:stretch>
        </p:blipFill>
        <p:spPr bwMode="auto">
          <a:xfrm>
            <a:off x="5414090" y="4343400"/>
            <a:ext cx="3196510" cy="2181226"/>
          </a:xfrm>
          <a:prstGeom prst="rect">
            <a:avLst/>
          </a:prstGeom>
          <a:noFill/>
        </p:spPr>
      </p:pic>
      <p:pic>
        <p:nvPicPr>
          <p:cNvPr id="86020" name="Picture 4" descr="http://www.theepochtimes.com/n2/images/stories/large/2009/07/17/craftone_medium.jpg"/>
          <p:cNvPicPr>
            <a:picLocks noChangeAspect="1" noChangeArrowheads="1"/>
          </p:cNvPicPr>
          <p:nvPr/>
        </p:nvPicPr>
        <p:blipFill>
          <a:blip r:embed="rId3" cstate="print"/>
          <a:srcRect/>
          <a:stretch>
            <a:fillRect/>
          </a:stretch>
        </p:blipFill>
        <p:spPr bwMode="auto">
          <a:xfrm>
            <a:off x="5181600" y="1295400"/>
            <a:ext cx="3638550" cy="2723716"/>
          </a:xfrm>
          <a:prstGeom prst="rect">
            <a:avLst/>
          </a:prstGeom>
          <a:noFill/>
        </p:spPr>
      </p:pic>
      <p:pic>
        <p:nvPicPr>
          <p:cNvPr id="86022" name="Picture 6" descr="http://www.stiridecluj.ro/files/images/big_d6356c0230614b23fab19d290f45056b.jpg"/>
          <p:cNvPicPr>
            <a:picLocks noChangeAspect="1" noChangeArrowheads="1"/>
          </p:cNvPicPr>
          <p:nvPr/>
        </p:nvPicPr>
        <p:blipFill>
          <a:blip r:embed="rId4" cstate="print"/>
          <a:srcRect/>
          <a:stretch>
            <a:fillRect/>
          </a:stretch>
        </p:blipFill>
        <p:spPr bwMode="auto">
          <a:xfrm>
            <a:off x="381000" y="2286000"/>
            <a:ext cx="4783463" cy="3124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a:xfrm>
            <a:off x="457200" y="1143001"/>
            <a:ext cx="8229600" cy="1600200"/>
          </a:xfrm>
        </p:spPr>
        <p:txBody>
          <a:bodyPr>
            <a:normAutofit fontScale="92500" lnSpcReduction="10000"/>
          </a:bodyPr>
          <a:lstStyle/>
          <a:p>
            <a:pPr>
              <a:buNone/>
            </a:pPr>
            <a:r>
              <a:rPr lang="en-US" sz="1900" dirty="0" smtClean="0"/>
              <a:t>YES,RELIGION IS IMPORTANT FOR PEOPLE . They   go to  church because they believe in God, they need comfort and they want to keep the tradition. In </a:t>
            </a:r>
            <a:r>
              <a:rPr lang="en-US" sz="1900" dirty="0" err="1" smtClean="0"/>
              <a:t>Cluj</a:t>
            </a:r>
            <a:r>
              <a:rPr lang="en-US" sz="1900" dirty="0" smtClean="0"/>
              <a:t> there are a lot of churches and many new ones are being built. Most of them are Orthodox , and Greek or Roman Catholic but there are also Protestant, Baptists, Pentecostal and some others, too. We study Religion in school.</a:t>
            </a:r>
          </a:p>
          <a:p>
            <a:pPr lvl="2">
              <a:buNone/>
            </a:pPr>
            <a:r>
              <a:rPr lang="en-US" sz="1500" dirty="0" smtClean="0"/>
              <a:t>					Tudor Pop, 5B, Ion </a:t>
            </a:r>
            <a:r>
              <a:rPr lang="en-US" sz="1500" dirty="0" err="1" smtClean="0"/>
              <a:t>Creanga</a:t>
            </a:r>
            <a:r>
              <a:rPr lang="en-US" sz="1500" dirty="0" smtClean="0"/>
              <a:t> School, </a:t>
            </a:r>
            <a:r>
              <a:rPr lang="en-US" sz="1500" dirty="0" err="1" smtClean="0"/>
              <a:t>Cluj</a:t>
            </a:r>
            <a:endParaRPr lang="en-US" sz="1500" dirty="0" smtClean="0"/>
          </a:p>
        </p:txBody>
      </p:sp>
      <p:pic>
        <p:nvPicPr>
          <p:cNvPr id="1026" name="Picture 2" descr="C:\Documents and Settings\tiberica\Desktop\index.jpeg"/>
          <p:cNvPicPr>
            <a:picLocks noChangeAspect="1" noChangeArrowheads="1"/>
          </p:cNvPicPr>
          <p:nvPr/>
        </p:nvPicPr>
        <p:blipFill>
          <a:blip r:embed="rId2" cstate="print"/>
          <a:srcRect/>
          <a:stretch>
            <a:fillRect/>
          </a:stretch>
        </p:blipFill>
        <p:spPr bwMode="auto">
          <a:xfrm>
            <a:off x="838200" y="2895600"/>
            <a:ext cx="3581400" cy="3657600"/>
          </a:xfrm>
          <a:prstGeom prst="rect">
            <a:avLst/>
          </a:prstGeom>
          <a:noFill/>
        </p:spPr>
      </p:pic>
      <p:pic>
        <p:nvPicPr>
          <p:cNvPr id="1027" name="Picture 3" descr="C:\Documents and Settings\tiberica\Desktop\cluj-catedrala-catolica1.jpg"/>
          <p:cNvPicPr>
            <a:picLocks noChangeAspect="1" noChangeArrowheads="1"/>
          </p:cNvPicPr>
          <p:nvPr/>
        </p:nvPicPr>
        <p:blipFill>
          <a:blip r:embed="rId3" cstate="print"/>
          <a:srcRect/>
          <a:stretch>
            <a:fillRect/>
          </a:stretch>
        </p:blipFill>
        <p:spPr bwMode="auto">
          <a:xfrm>
            <a:off x="5943600" y="2819400"/>
            <a:ext cx="2895600" cy="3780891"/>
          </a:xfrm>
          <a:prstGeom prst="rect">
            <a:avLst/>
          </a:prstGeom>
          <a:noFill/>
        </p:spPr>
      </p:pic>
      <p:sp>
        <p:nvSpPr>
          <p:cNvPr id="7" name="TextBox 6"/>
          <p:cNvSpPr txBox="1"/>
          <p:nvPr/>
        </p:nvSpPr>
        <p:spPr>
          <a:xfrm>
            <a:off x="457200" y="3429000"/>
            <a:ext cx="1371600" cy="646331"/>
          </a:xfrm>
          <a:prstGeom prst="rect">
            <a:avLst/>
          </a:prstGeom>
          <a:noFill/>
        </p:spPr>
        <p:txBody>
          <a:bodyPr wrap="square" rtlCol="0">
            <a:spAutoFit/>
          </a:bodyPr>
          <a:lstStyle/>
          <a:p>
            <a:r>
              <a:rPr lang="en-US" dirty="0" smtClean="0"/>
              <a:t>The </a:t>
            </a:r>
            <a:r>
              <a:rPr lang="en-US" dirty="0" err="1" smtClean="0"/>
              <a:t>Ortodox</a:t>
            </a:r>
            <a:r>
              <a:rPr lang="en-US" dirty="0" smtClean="0"/>
              <a:t> </a:t>
            </a:r>
          </a:p>
          <a:p>
            <a:r>
              <a:rPr lang="en-US" dirty="0" smtClean="0"/>
              <a:t>cathedral</a:t>
            </a:r>
            <a:endParaRPr lang="en-US" dirty="0"/>
          </a:p>
        </p:txBody>
      </p:sp>
      <p:sp>
        <p:nvSpPr>
          <p:cNvPr id="8" name="TextBox 7"/>
          <p:cNvSpPr txBox="1"/>
          <p:nvPr/>
        </p:nvSpPr>
        <p:spPr>
          <a:xfrm>
            <a:off x="4953000" y="4191000"/>
            <a:ext cx="1676400" cy="646331"/>
          </a:xfrm>
          <a:prstGeom prst="rect">
            <a:avLst/>
          </a:prstGeom>
          <a:noFill/>
        </p:spPr>
        <p:txBody>
          <a:bodyPr wrap="square" rtlCol="0">
            <a:spAutoFit/>
          </a:bodyPr>
          <a:lstStyle/>
          <a:p>
            <a:r>
              <a:rPr lang="en-US" dirty="0" smtClean="0"/>
              <a:t>The Catholic cathedral</a:t>
            </a:r>
            <a:endParaRPr lang="en-US" dirty="0"/>
          </a:p>
        </p:txBody>
      </p:sp>
      <p:sp>
        <p:nvSpPr>
          <p:cNvPr id="9" name="TextBox 8"/>
          <p:cNvSpPr txBox="1"/>
          <p:nvPr/>
        </p:nvSpPr>
        <p:spPr>
          <a:xfrm>
            <a:off x="7620000" y="533400"/>
            <a:ext cx="838200" cy="381000"/>
          </a:xfrm>
          <a:prstGeom prst="rect">
            <a:avLst/>
          </a:prstGeom>
          <a:noFill/>
        </p:spPr>
        <p:txBody>
          <a:bodyPr wrap="square" rtlCol="0">
            <a:spAutoFit/>
          </a:bodyPr>
          <a:lstStyle/>
          <a:p>
            <a:r>
              <a:rPr lang="en-US" dirty="0" err="1" smtClean="0"/>
              <a:t>Cluj</a:t>
            </a:r>
            <a:endParaRPr lang="en-US" dirty="0"/>
          </a:p>
        </p:txBody>
      </p:sp>
    </p:spTree>
  </p:cSld>
  <p:clrMapOvr>
    <a:masterClrMapping/>
  </p:clrMapOvr>
  <p:transition advClick="0" advTm="1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WHAT WE noticed FROM OUR PARTNERS’ presentations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  People are not so religious everywhere. For example only 31% of the population of Seattle go to church regularly. </a:t>
            </a:r>
          </a:p>
          <a:p>
            <a:r>
              <a:rPr lang="en-US" dirty="0" smtClean="0"/>
              <a:t>The percentage of religions is different: in Romania and Russia there are a lot of Orthodox people; in the USA most people are Baptists.</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5292145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1524000"/>
          </a:xfrm>
        </p:spPr>
        <p:txBody>
          <a:bodyPr>
            <a:normAutofit lnSpcReduction="10000"/>
          </a:bodyPr>
          <a:lstStyle/>
          <a:p>
            <a:r>
              <a:rPr lang="en-US" dirty="0" smtClean="0"/>
              <a:t>The orthodox churches in Romania and Russia are very similar and they keep a traditional look. </a:t>
            </a:r>
            <a:endParaRPr lang="en-US" dirty="0">
              <a:solidFill>
                <a:srgbClr val="C00000"/>
              </a:solidFill>
            </a:endParaRPr>
          </a:p>
        </p:txBody>
      </p:sp>
      <p:pic>
        <p:nvPicPr>
          <p:cNvPr id="4" name="Picture 2" descr="http://img1.liveinternet.ru/images/attach/c/0/52/50/52050642_Hrama_Hrista_Spasitelya_9.jpg"/>
          <p:cNvPicPr>
            <a:picLocks noChangeAspect="1" noChangeArrowheads="1"/>
          </p:cNvPicPr>
          <p:nvPr/>
        </p:nvPicPr>
        <p:blipFill>
          <a:blip r:embed="rId2" cstate="print"/>
          <a:srcRect/>
          <a:stretch>
            <a:fillRect/>
          </a:stretch>
        </p:blipFill>
        <p:spPr bwMode="auto">
          <a:xfrm>
            <a:off x="5029200" y="2819400"/>
            <a:ext cx="3876692" cy="3876692"/>
          </a:xfrm>
          <a:prstGeom prst="rect">
            <a:avLst/>
          </a:prstGeom>
          <a:ln>
            <a:noFill/>
          </a:ln>
          <a:effectLst>
            <a:softEdge rad="112500"/>
          </a:effectLst>
        </p:spPr>
      </p:pic>
      <p:pic>
        <p:nvPicPr>
          <p:cNvPr id="5" name="Picture 4" descr="church.jpg"/>
          <p:cNvPicPr>
            <a:picLocks noChangeAspect="1"/>
          </p:cNvPicPr>
          <p:nvPr/>
        </p:nvPicPr>
        <p:blipFill>
          <a:blip r:embed="rId3" cstate="print"/>
          <a:stretch>
            <a:fillRect/>
          </a:stretch>
        </p:blipFill>
        <p:spPr>
          <a:xfrm>
            <a:off x="533400" y="2362200"/>
            <a:ext cx="4399863" cy="3295650"/>
          </a:xfrm>
          <a:prstGeom prst="rect">
            <a:avLst/>
          </a:prstGeom>
        </p:spPr>
      </p:pic>
      <p:sp>
        <p:nvSpPr>
          <p:cNvPr id="6" name="TextBox 5"/>
          <p:cNvSpPr txBox="1"/>
          <p:nvPr/>
        </p:nvSpPr>
        <p:spPr>
          <a:xfrm>
            <a:off x="609600" y="5943600"/>
            <a:ext cx="2590800" cy="369332"/>
          </a:xfrm>
          <a:prstGeom prst="rect">
            <a:avLst/>
          </a:prstGeom>
          <a:noFill/>
        </p:spPr>
        <p:txBody>
          <a:bodyPr wrap="square" rtlCol="0">
            <a:spAutoFit/>
          </a:bodyPr>
          <a:lstStyle/>
          <a:p>
            <a:r>
              <a:rPr lang="en-US" dirty="0" smtClean="0"/>
              <a:t>Constanta, Romania</a:t>
            </a:r>
            <a:endParaRPr lang="en-US" dirty="0"/>
          </a:p>
        </p:txBody>
      </p:sp>
      <p:sp>
        <p:nvSpPr>
          <p:cNvPr id="7" name="TextBox 6"/>
          <p:cNvSpPr txBox="1"/>
          <p:nvPr/>
        </p:nvSpPr>
        <p:spPr>
          <a:xfrm>
            <a:off x="5257800" y="2286000"/>
            <a:ext cx="2057400" cy="369332"/>
          </a:xfrm>
          <a:prstGeom prst="rect">
            <a:avLst/>
          </a:prstGeom>
          <a:noFill/>
        </p:spPr>
        <p:txBody>
          <a:bodyPr wrap="square" rtlCol="0">
            <a:spAutoFit/>
          </a:bodyPr>
          <a:lstStyle/>
          <a:p>
            <a:r>
              <a:rPr lang="en-US" dirty="0" smtClean="0"/>
              <a:t>Moscow, Russia</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00251457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1523999"/>
          </a:xfrm>
        </p:spPr>
        <p:txBody>
          <a:bodyPr>
            <a:normAutofit lnSpcReduction="10000"/>
          </a:bodyPr>
          <a:lstStyle/>
          <a:p>
            <a:r>
              <a:rPr lang="en-US" dirty="0" smtClean="0"/>
              <a:t>… but the churches in Knoxville are a little bit different (Tudor first thought that it was the City Hall </a:t>
            </a:r>
            <a:r>
              <a:rPr lang="en-US" dirty="0" smtClean="0">
                <a:sym typeface="Wingdings" pitchFamily="2" charset="2"/>
              </a:rPr>
              <a:t>)</a:t>
            </a:r>
            <a:r>
              <a:rPr lang="en-US" dirty="0" smtClean="0"/>
              <a:t>.</a:t>
            </a:r>
            <a:endParaRPr lang="en-US" dirty="0"/>
          </a:p>
        </p:txBody>
      </p:sp>
      <p:pic>
        <p:nvPicPr>
          <p:cNvPr id="4" name="Content Placeholder 3">
            <a:hlinkClick r:id="rId2"/>
          </p:cNvPr>
          <p:cNvPicPr>
            <a:picLocks/>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t="13431" b="13431"/>
          <a:stretch>
            <a:fillRect/>
          </a:stretch>
        </p:blipFill>
        <p:spPr bwMode="auto">
          <a:xfrm>
            <a:off x="498474" y="1981200"/>
            <a:ext cx="7556313" cy="4144963"/>
          </a:xfrm>
          <a:prstGeom prst="rect">
            <a:avLst/>
          </a:prstGeom>
          <a:noFill/>
          <a:ln>
            <a:noFill/>
          </a:ln>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69366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458200" cy="6172200"/>
          </a:xfrm>
        </p:spPr>
        <p:txBody>
          <a:bodyPr>
            <a:normAutofit fontScale="92500" lnSpcReduction="20000"/>
          </a:bodyPr>
          <a:lstStyle/>
          <a:p>
            <a:r>
              <a:rPr lang="en-US" b="1" dirty="0" smtClean="0">
                <a:solidFill>
                  <a:schemeClr val="tx1"/>
                </a:solidFill>
              </a:rPr>
              <a:t>Which are the most representative cultural institutions in your towns?</a:t>
            </a:r>
          </a:p>
          <a:p>
            <a:endParaRPr lang="en-US" dirty="0" smtClean="0">
              <a:solidFill>
                <a:schemeClr val="tx1"/>
              </a:solidFill>
            </a:endParaRPr>
          </a:p>
          <a:p>
            <a:r>
              <a:rPr lang="en-US" i="1" dirty="0" smtClean="0">
                <a:solidFill>
                  <a:schemeClr val="tx1"/>
                </a:solidFill>
              </a:rPr>
              <a:t>We got some interesting information. </a:t>
            </a:r>
            <a:r>
              <a:rPr lang="en-US" dirty="0" smtClean="0">
                <a:solidFill>
                  <a:schemeClr val="tx1"/>
                </a:solidFill>
              </a:rPr>
              <a:t>Our partners mentioned most often: universities, museums and monuments. </a:t>
            </a:r>
          </a:p>
          <a:p>
            <a:r>
              <a:rPr lang="en-US" dirty="0" smtClean="0">
                <a:solidFill>
                  <a:schemeClr val="tx1"/>
                </a:solidFill>
              </a:rPr>
              <a:t>Our class voted our favorites from each partner:</a:t>
            </a:r>
          </a:p>
          <a:p>
            <a:r>
              <a:rPr lang="en-US" dirty="0" smtClean="0">
                <a:solidFill>
                  <a:schemeClr val="tx1"/>
                </a:solidFill>
              </a:rPr>
              <a:t>In Knoxville- Knoxville Museum of Art</a:t>
            </a:r>
          </a:p>
          <a:p>
            <a:r>
              <a:rPr lang="en-US" dirty="0" smtClean="0">
                <a:solidFill>
                  <a:schemeClr val="tx1"/>
                </a:solidFill>
              </a:rPr>
              <a:t>In Constanta- The Casino Building</a:t>
            </a:r>
          </a:p>
          <a:p>
            <a:r>
              <a:rPr lang="en-US" dirty="0" smtClean="0">
                <a:solidFill>
                  <a:schemeClr val="tx1"/>
                </a:solidFill>
              </a:rPr>
              <a:t>In Seattle- The Space Needle</a:t>
            </a:r>
          </a:p>
          <a:p>
            <a:r>
              <a:rPr lang="en-US" dirty="0" smtClean="0">
                <a:solidFill>
                  <a:schemeClr val="tx1"/>
                </a:solidFill>
              </a:rPr>
              <a:t>In Energetic- the museum of nature and the war museum</a:t>
            </a:r>
            <a:r>
              <a:rPr lang="ru-RU" dirty="0" smtClean="0">
                <a:solidFill>
                  <a:schemeClr val="tx1"/>
                </a:solidFill>
              </a:rPr>
              <a:t> </a:t>
            </a:r>
            <a:r>
              <a:rPr lang="en-US" dirty="0" smtClean="0">
                <a:solidFill>
                  <a:schemeClr val="tx1"/>
                </a:solidFill>
              </a:rPr>
              <a:t>in </a:t>
            </a:r>
            <a:r>
              <a:rPr lang="en-US" dirty="0" err="1" smtClean="0">
                <a:solidFill>
                  <a:schemeClr val="tx1"/>
                </a:solidFill>
              </a:rPr>
              <a:t>Stankovo</a:t>
            </a:r>
            <a:r>
              <a:rPr lang="en-US" dirty="0" smtClean="0">
                <a:solidFill>
                  <a:schemeClr val="tx1"/>
                </a:solidFill>
              </a:rPr>
              <a:t> </a:t>
            </a:r>
          </a:p>
          <a:p>
            <a:r>
              <a:rPr lang="en-US" dirty="0" smtClean="0">
                <a:solidFill>
                  <a:schemeClr val="tx1"/>
                </a:solidFill>
              </a:rPr>
              <a:t>In Cluj-Napoca- Babes </a:t>
            </a:r>
            <a:r>
              <a:rPr lang="en-US" dirty="0" err="1" smtClean="0">
                <a:solidFill>
                  <a:schemeClr val="tx1"/>
                </a:solidFill>
              </a:rPr>
              <a:t>Bolyai</a:t>
            </a:r>
            <a:r>
              <a:rPr lang="en-US" dirty="0" smtClean="0">
                <a:solidFill>
                  <a:schemeClr val="tx1"/>
                </a:solidFill>
              </a:rPr>
              <a:t> University</a:t>
            </a:r>
          </a:p>
          <a:p>
            <a:r>
              <a:rPr lang="en-US" dirty="0" smtClean="0">
                <a:solidFill>
                  <a:schemeClr val="tx1"/>
                </a:solidFill>
              </a:rPr>
              <a:t>In Moscow - Kremlin</a:t>
            </a:r>
          </a:p>
          <a:p>
            <a:endParaRPr lang="en-US" dirty="0" smtClean="0">
              <a:solidFill>
                <a:schemeClr val="tx1"/>
              </a:solidFill>
            </a:endParaRPr>
          </a:p>
          <a:p>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Yes, religion is a very important aspect for the people in our city. There are churches and mosques in Constanta.</a:t>
            </a:r>
          </a:p>
          <a:p>
            <a:endParaRPr lang="en-US" dirty="0"/>
          </a:p>
        </p:txBody>
      </p:sp>
      <p:sp>
        <p:nvSpPr>
          <p:cNvPr id="2" name="Title 1"/>
          <p:cNvSpPr>
            <a:spLocks noGrp="1"/>
          </p:cNvSpPr>
          <p:nvPr>
            <p:ph type="title"/>
          </p:nvPr>
        </p:nvSpPr>
        <p:spPr/>
        <p:txBody>
          <a:bodyPr/>
          <a:lstStyle/>
          <a:p>
            <a:r>
              <a:rPr lang="en-US" dirty="0" smtClean="0"/>
              <a:t>Constanta</a:t>
            </a:r>
            <a:endParaRPr lang="en-US" dirty="0"/>
          </a:p>
        </p:txBody>
      </p:sp>
      <p:pic>
        <p:nvPicPr>
          <p:cNvPr id="5" name="Picture 4" descr="poza-2963_1.jpg"/>
          <p:cNvPicPr>
            <a:picLocks noChangeAspect="1"/>
          </p:cNvPicPr>
          <p:nvPr/>
        </p:nvPicPr>
        <p:blipFill>
          <a:blip r:embed="rId2" cstate="print"/>
          <a:stretch>
            <a:fillRect/>
          </a:stretch>
        </p:blipFill>
        <p:spPr>
          <a:xfrm>
            <a:off x="4953000" y="3048000"/>
            <a:ext cx="2888715" cy="3409950"/>
          </a:xfrm>
          <a:prstGeom prst="rect">
            <a:avLst/>
          </a:prstGeom>
        </p:spPr>
      </p:pic>
      <p:pic>
        <p:nvPicPr>
          <p:cNvPr id="6" name="Picture 5" descr="church.jpg"/>
          <p:cNvPicPr>
            <a:picLocks noChangeAspect="1"/>
          </p:cNvPicPr>
          <p:nvPr/>
        </p:nvPicPr>
        <p:blipFill>
          <a:blip r:embed="rId3" cstate="print"/>
          <a:stretch>
            <a:fillRect/>
          </a:stretch>
        </p:blipFill>
        <p:spPr>
          <a:xfrm>
            <a:off x="1295400" y="3733800"/>
            <a:ext cx="3560582" cy="2667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743200"/>
            <a:ext cx="8229600" cy="1143000"/>
          </a:xfrm>
        </p:spPr>
        <p:txBody>
          <a:bodyPr>
            <a:normAutofit fontScale="90000"/>
          </a:bodyPr>
          <a:lstStyle/>
          <a:p>
            <a:r>
              <a:rPr lang="en-US" dirty="0" smtClean="0"/>
              <a:t>MONUMENTS AND WHAT THEY TELL US…</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MONUMENTS AND WHAT THEY TELL US…</a:t>
            </a:r>
            <a:endParaRPr lang="en-US" dirty="0"/>
          </a:p>
        </p:txBody>
      </p:sp>
      <p:sp>
        <p:nvSpPr>
          <p:cNvPr id="5" name="Content Placeholder 4"/>
          <p:cNvSpPr>
            <a:spLocks noGrp="1"/>
          </p:cNvSpPr>
          <p:nvPr>
            <p:ph idx="1"/>
          </p:nvPr>
        </p:nvSpPr>
        <p:spPr>
          <a:xfrm>
            <a:off x="304800" y="5105400"/>
            <a:ext cx="8534400" cy="1401763"/>
          </a:xfrm>
        </p:spPr>
        <p:txBody>
          <a:bodyPr>
            <a:normAutofit fontScale="92500" lnSpcReduction="10000"/>
          </a:bodyPr>
          <a:lstStyle/>
          <a:p>
            <a:r>
              <a:rPr lang="en-US" dirty="0" err="1" smtClean="0"/>
              <a:t>Cluj</a:t>
            </a:r>
            <a:r>
              <a:rPr lang="en-US" dirty="0" smtClean="0"/>
              <a:t> grew in medieval times. Each  Guild was responsible with defending a corner of the citadel. This tower was the  Tailors’.</a:t>
            </a:r>
            <a:endParaRPr lang="en-US" dirty="0"/>
          </a:p>
        </p:txBody>
      </p:sp>
      <p:pic>
        <p:nvPicPr>
          <p:cNvPr id="6" name="Picture 5" descr="https://encrypted-tbn0.gstatic.com/images?q=tbn:ANd9GcSjSy2s_ZYNLa9at9S2AIyFNtKe_TFOG_-UOxX5eu4ms-3r0o4Rxg"/>
          <p:cNvPicPr/>
          <p:nvPr/>
        </p:nvPicPr>
        <p:blipFill>
          <a:blip r:embed="rId2" cstate="print"/>
          <a:srcRect/>
          <a:stretch>
            <a:fillRect/>
          </a:stretch>
        </p:blipFill>
        <p:spPr bwMode="auto">
          <a:xfrm>
            <a:off x="1752600" y="1524000"/>
            <a:ext cx="4953000" cy="342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smtClean="0"/>
              <a:t>ENERGETIC: We  have monuments next to our town not in it. Everything we do is  take care of them ( clean, paint, lay flowers).</a:t>
            </a:r>
            <a:endParaRPr lang="ru-RU" sz="3200" dirty="0"/>
          </a:p>
        </p:txBody>
      </p:sp>
      <p:pic>
        <p:nvPicPr>
          <p:cNvPr id="6" name="Содержимое 5" descr="IMG_3473.JPG"/>
          <p:cNvPicPr>
            <a:picLocks noGrp="1" noChangeAspect="1"/>
          </p:cNvPicPr>
          <p:nvPr>
            <p:ph idx="1"/>
          </p:nvPr>
        </p:nvPicPr>
        <p:blipFill>
          <a:blip r:embed="rId2" cstate="print"/>
          <a:stretch>
            <a:fillRect/>
          </a:stretch>
        </p:blipFill>
        <p:spPr>
          <a:xfrm>
            <a:off x="1071538" y="2143116"/>
            <a:ext cx="5024977" cy="376873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descr="http://ic.pics.livejournal.com/atrey/788265/129393/129393_original.jpg"/>
          <p:cNvPicPr>
            <a:picLocks noChangeAspect="1" noChangeArrowheads="1"/>
          </p:cNvPicPr>
          <p:nvPr/>
        </p:nvPicPr>
        <p:blipFill>
          <a:blip r:embed="rId2" cstate="print"/>
          <a:srcRect/>
          <a:stretch>
            <a:fillRect/>
          </a:stretch>
        </p:blipFill>
        <p:spPr bwMode="auto">
          <a:xfrm>
            <a:off x="0" y="0"/>
            <a:ext cx="4275539" cy="4071942"/>
          </a:xfrm>
          <a:prstGeom prst="rect">
            <a:avLst/>
          </a:prstGeom>
          <a:ln>
            <a:noFill/>
          </a:ln>
          <a:effectLst>
            <a:softEdge rad="112500"/>
          </a:effectLst>
        </p:spPr>
      </p:pic>
      <p:sp>
        <p:nvSpPr>
          <p:cNvPr id="15363" name="TextBox 4"/>
          <p:cNvSpPr txBox="1">
            <a:spLocks noChangeArrowheads="1"/>
          </p:cNvSpPr>
          <p:nvPr/>
        </p:nvSpPr>
        <p:spPr bwMode="auto">
          <a:xfrm>
            <a:off x="0" y="4143375"/>
            <a:ext cx="2014538" cy="369888"/>
          </a:xfrm>
          <a:prstGeom prst="rect">
            <a:avLst/>
          </a:prstGeom>
          <a:noFill/>
          <a:ln w="9525">
            <a:noFill/>
            <a:miter lim="800000"/>
            <a:headEnd/>
            <a:tailEnd/>
          </a:ln>
        </p:spPr>
        <p:txBody>
          <a:bodyPr wrap="none">
            <a:spAutoFit/>
          </a:bodyPr>
          <a:lstStyle/>
          <a:p>
            <a:r>
              <a:rPr lang="en-US">
                <a:latin typeface="Century Gothic" pitchFamily="34" charset="0"/>
              </a:rPr>
              <a:t>Pushkin monument</a:t>
            </a:r>
            <a:endParaRPr lang="ru-RU">
              <a:latin typeface="Century Gothic" pitchFamily="34" charset="0"/>
            </a:endParaRPr>
          </a:p>
        </p:txBody>
      </p:sp>
      <p:pic>
        <p:nvPicPr>
          <p:cNvPr id="11268" name="Picture 4" descr="http://ic.pics.livejournal.com/odessa_novoross/23589213/2961/2961_original.jpg"/>
          <p:cNvPicPr>
            <a:picLocks noChangeAspect="1" noChangeArrowheads="1"/>
          </p:cNvPicPr>
          <p:nvPr/>
        </p:nvPicPr>
        <p:blipFill>
          <a:blip r:embed="rId3" cstate="print"/>
          <a:srcRect/>
          <a:stretch>
            <a:fillRect/>
          </a:stretch>
        </p:blipFill>
        <p:spPr bwMode="auto">
          <a:xfrm>
            <a:off x="5310303" y="285728"/>
            <a:ext cx="3833697" cy="5686554"/>
          </a:xfrm>
          <a:prstGeom prst="rect">
            <a:avLst/>
          </a:prstGeom>
          <a:ln>
            <a:noFill/>
          </a:ln>
          <a:effectLst>
            <a:softEdge rad="112500"/>
          </a:effectLst>
        </p:spPr>
      </p:pic>
      <p:sp>
        <p:nvSpPr>
          <p:cNvPr id="15365" name="TextBox 6"/>
          <p:cNvSpPr txBox="1">
            <a:spLocks noChangeArrowheads="1"/>
          </p:cNvSpPr>
          <p:nvPr/>
        </p:nvSpPr>
        <p:spPr bwMode="auto">
          <a:xfrm>
            <a:off x="5643563" y="6357938"/>
            <a:ext cx="2827337" cy="369887"/>
          </a:xfrm>
          <a:prstGeom prst="rect">
            <a:avLst/>
          </a:prstGeom>
          <a:noFill/>
          <a:ln w="9525">
            <a:noFill/>
            <a:miter lim="800000"/>
            <a:headEnd/>
            <a:tailEnd/>
          </a:ln>
        </p:spPr>
        <p:txBody>
          <a:bodyPr wrap="none">
            <a:spAutoFit/>
          </a:bodyPr>
          <a:lstStyle/>
          <a:p>
            <a:r>
              <a:rPr lang="en-US">
                <a:latin typeface="Century Gothic" pitchFamily="34" charset="0"/>
              </a:rPr>
              <a:t>Monument to the first Peter</a:t>
            </a:r>
            <a:endParaRPr lang="ru-RU">
              <a:latin typeface="Century Gothic" pitchFamily="34" charset="0"/>
            </a:endParaRPr>
          </a:p>
        </p:txBody>
      </p:sp>
      <p:sp>
        <p:nvSpPr>
          <p:cNvPr id="15366" name="TextBox 7"/>
          <p:cNvSpPr txBox="1">
            <a:spLocks noChangeArrowheads="1"/>
          </p:cNvSpPr>
          <p:nvPr/>
        </p:nvSpPr>
        <p:spPr bwMode="auto">
          <a:xfrm>
            <a:off x="571500" y="5357813"/>
            <a:ext cx="2476500" cy="369887"/>
          </a:xfrm>
          <a:prstGeom prst="rect">
            <a:avLst/>
          </a:prstGeom>
          <a:noFill/>
          <a:ln w="9525">
            <a:noFill/>
            <a:miter lim="800000"/>
            <a:headEnd/>
            <a:tailEnd/>
          </a:ln>
        </p:spPr>
        <p:txBody>
          <a:bodyPr wrap="square">
            <a:spAutoFit/>
          </a:bodyPr>
          <a:lstStyle/>
          <a:p>
            <a:r>
              <a:rPr lang="en-US" b="1" dirty="0" smtClean="0">
                <a:latin typeface="Century Gothic" pitchFamily="34" charset="0"/>
              </a:rPr>
              <a:t>Moscow</a:t>
            </a:r>
            <a:endParaRPr lang="ru-RU" b="1" dirty="0">
              <a:latin typeface="Century Gothic"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 name="IMG_0945.jpeg"/>
          <p:cNvPicPr/>
          <p:nvPr/>
        </p:nvPicPr>
        <p:blipFill>
          <a:blip r:embed="rId2" cstate="print">
            <a:extLst/>
          </a:blip>
          <a:srcRect l="5555" r="5555"/>
          <a:stretch>
            <a:fillRect/>
          </a:stretch>
        </p:blipFill>
        <p:spPr>
          <a:xfrm>
            <a:off x="4585395" y="0"/>
            <a:ext cx="4572000" cy="6858000"/>
          </a:xfrm>
          <a:prstGeom prst="rect">
            <a:avLst/>
          </a:prstGeom>
          <a:ln w="12700">
            <a:miter lim="400000"/>
          </a:ln>
        </p:spPr>
      </p:pic>
      <p:sp>
        <p:nvSpPr>
          <p:cNvPr id="76" name="Shape 76"/>
          <p:cNvSpPr>
            <a:spLocks noGrp="1"/>
          </p:cNvSpPr>
          <p:nvPr>
            <p:ph type="title"/>
          </p:nvPr>
        </p:nvSpPr>
        <p:spPr>
          <a:xfrm>
            <a:off x="381000" y="533400"/>
            <a:ext cx="3571875" cy="1303734"/>
          </a:xfrm>
          <a:prstGeom prst="rect">
            <a:avLst/>
          </a:prstGeom>
        </p:spPr>
        <p:txBody>
          <a:bodyPr/>
          <a:lstStyle>
            <a:lvl1pPr defTabSz="373887">
              <a:defRPr sz="2880" spc="460"/>
            </a:lvl1pPr>
          </a:lstStyle>
          <a:p>
            <a:pPr lvl="0">
              <a:defRPr sz="1800" cap="none" spc="0">
                <a:solidFill>
                  <a:srgbClr val="000000"/>
                </a:solidFill>
              </a:defRPr>
            </a:pPr>
            <a:r>
              <a:rPr lang="en-US" sz="2000" cap="all" spc="323" dirty="0" smtClean="0"/>
              <a:t>SEATTLE</a:t>
            </a:r>
            <a:endParaRPr sz="2000" cap="all" spc="323" dirty="0"/>
          </a:p>
        </p:txBody>
      </p:sp>
      <p:sp>
        <p:nvSpPr>
          <p:cNvPr id="77" name="Shape 77"/>
          <p:cNvSpPr>
            <a:spLocks noGrp="1"/>
          </p:cNvSpPr>
          <p:nvPr>
            <p:ph type="body" idx="1"/>
          </p:nvPr>
        </p:nvSpPr>
        <p:spPr>
          <a:prstGeom prst="rect">
            <a:avLst/>
          </a:prstGeom>
        </p:spPr>
        <p:txBody>
          <a:bodyPr>
            <a:normAutofit fontScale="62500" lnSpcReduction="20000"/>
          </a:bodyPr>
          <a:lstStyle/>
          <a:p>
            <a:pPr lvl="0">
              <a:defRPr sz="1800">
                <a:solidFill>
                  <a:srgbClr val="000000"/>
                </a:solidFill>
              </a:defRPr>
            </a:pPr>
            <a:r>
              <a:rPr sz="2100" dirty="0">
                <a:solidFill>
                  <a:schemeClr val="tx1"/>
                </a:solidFill>
              </a:rPr>
              <a:t>The Space Needle, made for when the 1962 World's Fair was hosted in Seattle.</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5799" y="517524"/>
            <a:ext cx="8149167" cy="61118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MODERN ART</a:t>
            </a:r>
            <a:endParaRPr lang="en-US" dirty="0"/>
          </a:p>
        </p:txBody>
      </p:sp>
      <p:sp>
        <p:nvSpPr>
          <p:cNvPr id="3" name="Content Placeholder 2"/>
          <p:cNvSpPr>
            <a:spLocks noGrp="1"/>
          </p:cNvSpPr>
          <p:nvPr>
            <p:ph idx="1"/>
          </p:nvPr>
        </p:nvSpPr>
        <p:spPr>
          <a:xfrm>
            <a:off x="3886200" y="1143000"/>
            <a:ext cx="4800600" cy="838200"/>
          </a:xfrm>
        </p:spPr>
        <p:txBody>
          <a:bodyPr>
            <a:normAutofit fontScale="92500"/>
          </a:bodyPr>
          <a:lstStyle/>
          <a:p>
            <a:pPr>
              <a:buNone/>
            </a:pPr>
            <a:r>
              <a:rPr lang="en-US" sz="1900" dirty="0" smtClean="0">
                <a:solidFill>
                  <a:srgbClr val="002060"/>
                </a:solidFill>
              </a:rPr>
              <a:t>       </a:t>
            </a:r>
            <a:r>
              <a:rPr lang="en-US" dirty="0" smtClean="0"/>
              <a:t>at the Art Museum of </a:t>
            </a:r>
            <a:r>
              <a:rPr lang="en-US" dirty="0" err="1" smtClean="0"/>
              <a:t>Cluj</a:t>
            </a:r>
            <a:r>
              <a:rPr lang="en-US" dirty="0" smtClean="0"/>
              <a:t>        </a:t>
            </a:r>
            <a:endParaRPr lang="en-US" dirty="0"/>
          </a:p>
        </p:txBody>
      </p:sp>
      <p:sp>
        <p:nvSpPr>
          <p:cNvPr id="7" name="Footer Placeholder 6"/>
          <p:cNvSpPr>
            <a:spLocks noGrp="1"/>
          </p:cNvSpPr>
          <p:nvPr>
            <p:ph type="ftr" sz="quarter" idx="11"/>
          </p:nvPr>
        </p:nvSpPr>
        <p:spPr>
          <a:xfrm>
            <a:off x="5562600" y="6096000"/>
            <a:ext cx="2895600" cy="609600"/>
          </a:xfrm>
        </p:spPr>
        <p:txBody>
          <a:bodyPr/>
          <a:lstStyle/>
          <a:p>
            <a:r>
              <a:rPr lang="en-US" dirty="0" smtClean="0"/>
              <a:t>http://aliceee-traveler.blogspot.ro/2012/02/muzeul-de-arta-din-cluj.html</a:t>
            </a:r>
            <a:endParaRPr lang="en-US" dirty="0"/>
          </a:p>
        </p:txBody>
      </p:sp>
      <p:pic>
        <p:nvPicPr>
          <p:cNvPr id="4098" name="Picture 2" descr="C:\Documents and Settings\tiberica\Desktop\index 1.jpeg"/>
          <p:cNvPicPr>
            <a:picLocks noChangeAspect="1" noChangeArrowheads="1"/>
          </p:cNvPicPr>
          <p:nvPr/>
        </p:nvPicPr>
        <p:blipFill>
          <a:blip r:embed="rId3" cstate="print"/>
          <a:srcRect/>
          <a:stretch>
            <a:fillRect/>
          </a:stretch>
        </p:blipFill>
        <p:spPr bwMode="auto">
          <a:xfrm>
            <a:off x="1371600" y="1371600"/>
            <a:ext cx="2743200" cy="4122295"/>
          </a:xfrm>
          <a:prstGeom prst="rect">
            <a:avLst/>
          </a:prstGeom>
          <a:noFill/>
        </p:spPr>
      </p:pic>
      <p:pic>
        <p:nvPicPr>
          <p:cNvPr id="4099" name="Picture 3" descr="C:\Documents and Settings\tiberica\Desktop\DSC03334.JPG"/>
          <p:cNvPicPr>
            <a:picLocks noChangeAspect="1" noChangeArrowheads="1"/>
          </p:cNvPicPr>
          <p:nvPr/>
        </p:nvPicPr>
        <p:blipFill>
          <a:blip r:embed="rId4" cstate="print"/>
          <a:srcRect/>
          <a:stretch>
            <a:fillRect/>
          </a:stretch>
        </p:blipFill>
        <p:spPr bwMode="auto">
          <a:xfrm>
            <a:off x="4800600" y="2286000"/>
            <a:ext cx="3244405" cy="3429000"/>
          </a:xfrm>
          <a:prstGeom prst="rect">
            <a:avLst/>
          </a:prstGeom>
          <a:noFill/>
        </p:spPr>
      </p:pic>
      <p:sp>
        <p:nvSpPr>
          <p:cNvPr id="9" name="TextBox 8"/>
          <p:cNvSpPr txBox="1"/>
          <p:nvPr/>
        </p:nvSpPr>
        <p:spPr>
          <a:xfrm>
            <a:off x="762000" y="5715000"/>
            <a:ext cx="2895600" cy="507831"/>
          </a:xfrm>
          <a:prstGeom prst="rect">
            <a:avLst/>
          </a:prstGeom>
          <a:noFill/>
        </p:spPr>
        <p:txBody>
          <a:bodyPr wrap="square" rtlCol="0">
            <a:spAutoFit/>
          </a:bodyPr>
          <a:lstStyle/>
          <a:p>
            <a:r>
              <a:rPr lang="en-US" sz="900" dirty="0" smtClean="0"/>
              <a:t>http://sabinnemes.wordpress.com/2011/01/23/muzeul-national-de-arta-cluj</a:t>
            </a:r>
            <a:r>
              <a:rPr lang="en-US" dirty="0" smtClean="0"/>
              <a:t>/</a:t>
            </a:r>
            <a:endParaRPr lang="en-US" dirty="0"/>
          </a:p>
        </p:txBody>
      </p:sp>
      <p:sp>
        <p:nvSpPr>
          <p:cNvPr id="8" name="Title 1"/>
          <p:cNvSpPr txBox="1">
            <a:spLocks/>
          </p:cNvSpPr>
          <p:nvPr/>
        </p:nvSpPr>
        <p:spPr>
          <a:xfrm>
            <a:off x="685800" y="5334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6626" name="AutoShape 2" descr="https://encrypted-tbn2.gstatic.com/images?q=tbn:ANd9GcTSMOvblNS2Yl7Z8uSCOWc7Rq7L25SfqMQ_EcN4F3oOXkCQVE4V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advClick="0" advTm="1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 name="IMG_0947.jpeg"/>
          <p:cNvPicPr/>
          <p:nvPr/>
        </p:nvPicPr>
        <p:blipFill>
          <a:blip r:embed="rId2" cstate="print">
            <a:extLst/>
          </a:blip>
          <a:srcRect t="12500" b="12500"/>
          <a:stretch>
            <a:fillRect/>
          </a:stretch>
        </p:blipFill>
        <p:spPr>
          <a:xfrm>
            <a:off x="0" y="0"/>
            <a:ext cx="9144000" cy="6858000"/>
          </a:xfrm>
          <a:prstGeom prst="rect">
            <a:avLst/>
          </a:prstGeom>
          <a:ln w="12700">
            <a:miter lim="400000"/>
          </a:ln>
        </p:spPr>
      </p:pic>
      <p:sp>
        <p:nvSpPr>
          <p:cNvPr id="80" name="Shape 80"/>
          <p:cNvSpPr>
            <a:spLocks noGrp="1"/>
          </p:cNvSpPr>
          <p:nvPr>
            <p:ph type="body" idx="1"/>
          </p:nvPr>
        </p:nvSpPr>
        <p:spPr>
          <a:xfrm>
            <a:off x="464344" y="357187"/>
            <a:ext cx="8215312" cy="549919"/>
          </a:xfrm>
          <a:prstGeom prst="rect">
            <a:avLst/>
          </a:prstGeom>
        </p:spPr>
        <p:txBody>
          <a:bodyPr>
            <a:normAutofit/>
          </a:bodyPr>
          <a:lstStyle/>
          <a:p>
            <a:pPr defTabSz="217697">
              <a:defRPr sz="1800" cap="none" spc="0">
                <a:solidFill>
                  <a:srgbClr val="000000"/>
                </a:solidFill>
              </a:defRPr>
            </a:pPr>
            <a:r>
              <a:rPr lang="en-US" sz="1600" spc="226" dirty="0" smtClean="0">
                <a:solidFill>
                  <a:schemeClr val="tx1"/>
                </a:solidFill>
              </a:rPr>
              <a:t>Seattle</a:t>
            </a:r>
            <a:endParaRPr sz="1600" spc="226" dirty="0">
              <a:solidFill>
                <a:schemeClr val="tx1"/>
              </a:solidFill>
            </a:endParaRPr>
          </a:p>
        </p:txBody>
      </p:sp>
      <p:pic>
        <p:nvPicPr>
          <p:cNvPr id="81" name="IMG_0948.jpeg"/>
          <p:cNvPicPr/>
          <p:nvPr/>
        </p:nvPicPr>
        <p:blipFill>
          <a:blip r:embed="rId3" cstate="print">
            <a:extLst/>
          </a:blip>
          <a:stretch>
            <a:fillRect/>
          </a:stretch>
        </p:blipFill>
        <p:spPr>
          <a:xfrm>
            <a:off x="304800" y="1447800"/>
            <a:ext cx="4648200" cy="2971800"/>
          </a:xfrm>
          <a:prstGeom prst="rect">
            <a:avLst/>
          </a:prstGeom>
          <a:ln w="12700">
            <a:miter lim="400000"/>
          </a:ln>
        </p:spPr>
      </p:pic>
      <p:sp>
        <p:nvSpPr>
          <p:cNvPr id="82" name="Shape 82"/>
          <p:cNvSpPr/>
          <p:nvPr/>
        </p:nvSpPr>
        <p:spPr>
          <a:xfrm>
            <a:off x="4695798" y="6279923"/>
            <a:ext cx="3887279" cy="503019"/>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wrap="none" lIns="35717" tIns="35717" rIns="35717" bIns="35717" anchor="ctr">
            <a:spAutoFit/>
          </a:bodyPr>
          <a:lstStyle/>
          <a:p>
            <a:pPr lvl="0">
              <a:defRPr sz="1800">
                <a:solidFill>
                  <a:srgbClr val="000000"/>
                </a:solidFill>
              </a:defRPr>
            </a:pPr>
            <a:r>
              <a:rPr sz="2800" dirty="0">
                <a:solidFill>
                  <a:srgbClr val="FFFFFF"/>
                </a:solidFill>
              </a:rPr>
              <a:t>The Seattle Sculpture Park</a:t>
            </a:r>
          </a:p>
        </p:txBody>
      </p:sp>
      <p:sp>
        <p:nvSpPr>
          <p:cNvPr id="83" name="Shape 83"/>
          <p:cNvSpPr/>
          <p:nvPr/>
        </p:nvSpPr>
        <p:spPr>
          <a:xfrm>
            <a:off x="304800" y="4343400"/>
            <a:ext cx="3898564" cy="503019"/>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wrap="none" lIns="35717" tIns="35717" rIns="35717" bIns="35717" anchor="ctr">
            <a:spAutoFit/>
          </a:bodyPr>
          <a:lstStyle>
            <a:lvl1pPr>
              <a:defRPr>
                <a:solidFill>
                  <a:srgbClr val="32829A"/>
                </a:solidFill>
              </a:defRPr>
            </a:lvl1pPr>
          </a:lstStyle>
          <a:p>
            <a:pPr lvl="0">
              <a:defRPr sz="1800">
                <a:solidFill>
                  <a:srgbClr val="000000"/>
                </a:solidFill>
              </a:defRPr>
            </a:pPr>
            <a:r>
              <a:rPr sz="2800" dirty="0"/>
              <a:t>Waiting for the Interurban</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lvl="0"/>
            <a:r>
              <a:rPr lang="en-US" sz="3100" dirty="0" smtClean="0"/>
              <a:t/>
            </a:r>
            <a:br>
              <a:rPr lang="en-US" sz="3100" dirty="0" smtClean="0"/>
            </a:br>
            <a:r>
              <a:rPr lang="en-US" dirty="0" smtClean="0"/>
              <a:t>If you had all the power in the world, what cultural institution would you build in your town? Why?</a:t>
            </a:r>
            <a:br>
              <a:rPr lang="en-US" dirty="0" smtClean="0"/>
            </a:br>
            <a:endParaRPr lang="en-US" dirty="0"/>
          </a:p>
        </p:txBody>
      </p:sp>
      <p:pic>
        <p:nvPicPr>
          <p:cNvPr id="5122" name="Picture 2" descr="http://cdn3.edutopia.org/files/imagecache/grid-3-column/slates/bellow-change-the-world.gif"/>
          <p:cNvPicPr>
            <a:picLocks noChangeAspect="1" noChangeArrowheads="1"/>
          </p:cNvPicPr>
          <p:nvPr/>
        </p:nvPicPr>
        <p:blipFill>
          <a:blip r:embed="rId2" cstate="print"/>
          <a:srcRect/>
          <a:stretch>
            <a:fillRect/>
          </a:stretch>
        </p:blipFill>
        <p:spPr bwMode="auto">
          <a:xfrm>
            <a:off x="5486400" y="3657600"/>
            <a:ext cx="2781300" cy="2781301"/>
          </a:xfrm>
          <a:prstGeom prst="rect">
            <a:avLst/>
          </a:prstGeom>
          <a:noFill/>
        </p:spPr>
      </p:pic>
      <p:pic>
        <p:nvPicPr>
          <p:cNvPr id="5124" name="Picture 4" descr="https://lh4.googleusercontent.com/-MYCGRJrWcC4/TXUS6WQVOnI/AAAAAAAAB9k/CcJyc5GSOAA/s640/change+the+world.jpg"/>
          <p:cNvPicPr>
            <a:picLocks noChangeAspect="1" noChangeArrowheads="1"/>
          </p:cNvPicPr>
          <p:nvPr/>
        </p:nvPicPr>
        <p:blipFill>
          <a:blip r:embed="rId3" cstate="print"/>
          <a:srcRect/>
          <a:stretch>
            <a:fillRect/>
          </a:stretch>
        </p:blipFill>
        <p:spPr bwMode="auto">
          <a:xfrm>
            <a:off x="1219200" y="2590800"/>
            <a:ext cx="3638550" cy="3009901"/>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438400"/>
            <a:ext cx="6858000" cy="1295400"/>
          </a:xfrm>
        </p:spPr>
        <p:txBody>
          <a:bodyPr>
            <a:normAutofit fontScale="25000" lnSpcReduction="20000"/>
          </a:bodyPr>
          <a:lstStyle/>
          <a:p>
            <a:pPr algn="ctr">
              <a:buNone/>
            </a:pPr>
            <a:r>
              <a:rPr lang="en-US" sz="11200" dirty="0" smtClean="0"/>
              <a:t>Thanks to our partners for</a:t>
            </a:r>
          </a:p>
          <a:p>
            <a:pPr algn="ctr">
              <a:buNone/>
            </a:pPr>
            <a:r>
              <a:rPr lang="en-US" sz="11200" dirty="0" smtClean="0"/>
              <a:t> these great pictures. </a:t>
            </a:r>
          </a:p>
          <a:p>
            <a:pPr algn="ctr">
              <a:buNone/>
            </a:pPr>
            <a:r>
              <a:rPr lang="en-US" sz="11200" dirty="0" smtClean="0"/>
              <a:t>ENJOY! </a:t>
            </a:r>
            <a:r>
              <a:rPr lang="en-US" sz="11200" dirty="0" smtClean="0">
                <a:sym typeface="Wingdings" pitchFamily="2" charset="2"/>
              </a:rPr>
              <a:t></a:t>
            </a:r>
          </a:p>
          <a:p>
            <a:pPr>
              <a:buNone/>
            </a:pP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4" algn="ctr" rtl="0">
              <a:spcBef>
                <a:spcPct val="0"/>
              </a:spcBef>
            </a:pPr>
            <a:r>
              <a:rPr lang="en-US" sz="2800" dirty="0" smtClean="0"/>
              <a:t/>
            </a:r>
            <a:br>
              <a:rPr lang="en-US" sz="2800" dirty="0" smtClean="0"/>
            </a:br>
            <a:endParaRPr lang="en-US" sz="2800" dirty="0"/>
          </a:p>
        </p:txBody>
      </p:sp>
      <p:sp>
        <p:nvSpPr>
          <p:cNvPr id="4" name="Content Placeholder 2"/>
          <p:cNvSpPr>
            <a:spLocks noGrp="1"/>
          </p:cNvSpPr>
          <p:nvPr>
            <p:ph idx="1"/>
          </p:nvPr>
        </p:nvSpPr>
        <p:spPr>
          <a:xfrm>
            <a:off x="457200" y="838201"/>
            <a:ext cx="8229600" cy="1447800"/>
          </a:xfrm>
        </p:spPr>
        <p:txBody>
          <a:bodyPr/>
          <a:lstStyle/>
          <a:p>
            <a:pPr>
              <a:buNone/>
            </a:pPr>
            <a:r>
              <a:rPr lang="en-US" b="1" dirty="0" smtClean="0"/>
              <a:t>Knoxville</a:t>
            </a:r>
            <a:r>
              <a:rPr lang="en-US" dirty="0" smtClean="0"/>
              <a:t> : we would build statues to remind us of important people</a:t>
            </a:r>
          </a:p>
          <a:p>
            <a:pPr>
              <a:buNone/>
            </a:pPr>
            <a:endParaRPr lang="en-US" dirty="0" smtClean="0"/>
          </a:p>
        </p:txBody>
      </p:sp>
      <p:sp>
        <p:nvSpPr>
          <p:cNvPr id="5" name="Content Placeholder 2"/>
          <p:cNvSpPr txBox="1">
            <a:spLocks/>
          </p:cNvSpPr>
          <p:nvPr/>
        </p:nvSpPr>
        <p:spPr>
          <a:xfrm>
            <a:off x="304800" y="2332037"/>
            <a:ext cx="8229600" cy="3840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Seattle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We would build a Seattle history museum that would have both art and historical examples of how Seattle was before we lived here. We would build this because it would better show people how others lived before us and the extraordinary history of our city.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4525963"/>
          </a:xfrm>
        </p:spPr>
        <p:txBody>
          <a:bodyPr/>
          <a:lstStyle/>
          <a:p>
            <a:pPr>
              <a:buNone/>
            </a:pPr>
            <a:r>
              <a:rPr lang="en-US" b="1" dirty="0" smtClean="0"/>
              <a:t>Constanta- </a:t>
            </a:r>
            <a:r>
              <a:rPr lang="en-US" dirty="0" smtClean="0"/>
              <a:t>we would build a huge Circus and a Toy Museum in our city! </a:t>
            </a:r>
          </a:p>
          <a:p>
            <a:endParaRPr lang="en-US" dirty="0"/>
          </a:p>
        </p:txBody>
      </p:sp>
      <p:pic>
        <p:nvPicPr>
          <p:cNvPr id="4" name="Picture 3" descr="Circus 2.jpg"/>
          <p:cNvPicPr>
            <a:picLocks noChangeAspect="1"/>
          </p:cNvPicPr>
          <p:nvPr/>
        </p:nvPicPr>
        <p:blipFill>
          <a:blip r:embed="rId2" cstate="print"/>
          <a:stretch>
            <a:fillRect/>
          </a:stretch>
        </p:blipFill>
        <p:spPr>
          <a:xfrm>
            <a:off x="685800" y="2895600"/>
            <a:ext cx="4114800" cy="3086100"/>
          </a:xfrm>
          <a:prstGeom prst="rect">
            <a:avLst/>
          </a:prstGeom>
        </p:spPr>
      </p:pic>
      <p:pic>
        <p:nvPicPr>
          <p:cNvPr id="5" name="Picture 4" descr="index 2.jpg"/>
          <p:cNvPicPr>
            <a:picLocks noChangeAspect="1"/>
          </p:cNvPicPr>
          <p:nvPr/>
        </p:nvPicPr>
        <p:blipFill>
          <a:blip r:embed="rId3" cstate="print"/>
          <a:stretch>
            <a:fillRect/>
          </a:stretch>
        </p:blipFill>
        <p:spPr>
          <a:xfrm>
            <a:off x="6858000" y="4419600"/>
            <a:ext cx="1533525" cy="1352550"/>
          </a:xfrm>
          <a:prstGeom prst="rect">
            <a:avLst/>
          </a:prstGeom>
        </p:spPr>
      </p:pic>
      <p:pic>
        <p:nvPicPr>
          <p:cNvPr id="6" name="Picture 5" descr="index.jpg"/>
          <p:cNvPicPr>
            <a:picLocks noChangeAspect="1"/>
          </p:cNvPicPr>
          <p:nvPr/>
        </p:nvPicPr>
        <p:blipFill>
          <a:blip r:embed="rId4" cstate="print"/>
          <a:stretch>
            <a:fillRect/>
          </a:stretch>
        </p:blipFill>
        <p:spPr>
          <a:xfrm>
            <a:off x="5181600" y="2895600"/>
            <a:ext cx="1600200" cy="122872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Текст 2"/>
          <p:cNvSpPr>
            <a:spLocks noGrp="1"/>
          </p:cNvSpPr>
          <p:nvPr>
            <p:ph type="body" idx="1"/>
          </p:nvPr>
        </p:nvSpPr>
        <p:spPr>
          <a:xfrm>
            <a:off x="722313" y="500043"/>
            <a:ext cx="7772400" cy="3906858"/>
          </a:xfrm>
        </p:spPr>
        <p:txBody>
          <a:bodyPr>
            <a:normAutofit/>
          </a:bodyPr>
          <a:lstStyle/>
          <a:p>
            <a:r>
              <a:rPr lang="en-US" sz="3200" dirty="0" smtClean="0">
                <a:solidFill>
                  <a:schemeClr val="tx1">
                    <a:lumMod val="95000"/>
                    <a:lumOff val="5000"/>
                  </a:schemeClr>
                </a:solidFill>
              </a:rPr>
              <a:t>We would like to have different cultural institutions in our town but understand it`s not impossible to have them all. That is why we would like to have a modern cinema  center and hope we`ll have it in future.</a:t>
            </a:r>
            <a:endParaRPr lang="ru-RU" sz="3200" dirty="0">
              <a:solidFill>
                <a:schemeClr val="tx1">
                  <a:lumMod val="95000"/>
                  <a:lumOff val="5000"/>
                </a:schemeClr>
              </a:solidFill>
            </a:endParaRPr>
          </a:p>
        </p:txBody>
      </p:sp>
      <p:sp>
        <p:nvSpPr>
          <p:cNvPr id="4" name="TextBox 3"/>
          <p:cNvSpPr txBox="1"/>
          <p:nvPr/>
        </p:nvSpPr>
        <p:spPr>
          <a:xfrm>
            <a:off x="914400" y="762000"/>
            <a:ext cx="3505200" cy="523220"/>
          </a:xfrm>
          <a:prstGeom prst="rect">
            <a:avLst/>
          </a:prstGeom>
          <a:noFill/>
        </p:spPr>
        <p:txBody>
          <a:bodyPr wrap="square" rtlCol="0">
            <a:spAutoFit/>
          </a:bodyPr>
          <a:lstStyle/>
          <a:p>
            <a:r>
              <a:rPr lang="en-US" sz="2800" dirty="0" smtClean="0"/>
              <a:t>ENERGETIC:</a:t>
            </a:r>
            <a:endParaRPr lang="en-US"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8288"/>
            <a:ext cx="8229600" cy="1398587"/>
          </a:xfrm>
        </p:spPr>
        <p:txBody>
          <a:bodyPr/>
          <a:lstStyle/>
          <a:p>
            <a:pPr marL="484632" fontAlgn="auto">
              <a:spcAft>
                <a:spcPts val="0"/>
              </a:spcAft>
              <a:defRPr/>
            </a:pPr>
            <a:r>
              <a:rPr lang="en-US" dirty="0" smtClean="0"/>
              <a:t>Moscow:</a:t>
            </a:r>
            <a:endParaRPr lang="ru-RU" dirty="0"/>
          </a:p>
        </p:txBody>
      </p:sp>
      <p:sp>
        <p:nvSpPr>
          <p:cNvPr id="3" name="Объект 2"/>
          <p:cNvSpPr>
            <a:spLocks noGrp="1"/>
          </p:cNvSpPr>
          <p:nvPr>
            <p:ph idx="1"/>
          </p:nvPr>
        </p:nvSpPr>
        <p:spPr>
          <a:xfrm>
            <a:off x="457200" y="1371600"/>
            <a:ext cx="8229600" cy="5083175"/>
          </a:xfrm>
        </p:spPr>
        <p:txBody>
          <a:bodyPr>
            <a:normAutofit fontScale="92500" lnSpcReduction="10000"/>
          </a:bodyPr>
          <a:lstStyle/>
          <a:p>
            <a:pPr marL="448056" indent="-384048" fontAlgn="auto">
              <a:spcAft>
                <a:spcPts val="0"/>
              </a:spcAft>
              <a:buNone/>
              <a:defRPr/>
            </a:pPr>
            <a:r>
              <a:rPr lang="en-US" dirty="0" smtClean="0"/>
              <a:t>As about our cultural center it can be a huge building with many cultural institutions in it. </a:t>
            </a:r>
          </a:p>
          <a:p>
            <a:pPr marL="448056" indent="-384048" fontAlgn="auto">
              <a:spcAft>
                <a:spcPts val="0"/>
              </a:spcAft>
              <a:buFont typeface="Wingdings 2"/>
              <a:buChar char=""/>
              <a:defRPr/>
            </a:pPr>
            <a:r>
              <a:rPr lang="en-US" dirty="0" smtClean="0"/>
              <a:t>The first floor – Music halls, music classes, workshops and studio </a:t>
            </a:r>
          </a:p>
          <a:p>
            <a:pPr marL="448056" indent="-384048" fontAlgn="auto">
              <a:spcAft>
                <a:spcPts val="0"/>
              </a:spcAft>
              <a:buFont typeface="Wingdings 2"/>
              <a:buChar char=""/>
              <a:defRPr/>
            </a:pPr>
            <a:r>
              <a:rPr lang="en-US" dirty="0" smtClean="0"/>
              <a:t>The second floor – Art halls, photo exhibitions, workshops</a:t>
            </a:r>
            <a:r>
              <a:rPr lang="en-US" dirty="0"/>
              <a:t> </a:t>
            </a:r>
            <a:r>
              <a:rPr lang="en-US" dirty="0" smtClean="0"/>
              <a:t>and  museum of art</a:t>
            </a:r>
          </a:p>
          <a:p>
            <a:pPr marL="448056" indent="-384048" fontAlgn="auto">
              <a:spcAft>
                <a:spcPts val="0"/>
              </a:spcAft>
              <a:buFont typeface="Wingdings 2"/>
              <a:buChar char=""/>
              <a:defRPr/>
            </a:pPr>
            <a:r>
              <a:rPr lang="en-US" dirty="0" smtClean="0"/>
              <a:t>The third floor- Theaters and cinemas, workshops, studios </a:t>
            </a:r>
          </a:p>
          <a:p>
            <a:pPr marL="448056" indent="-384048" fontAlgn="auto">
              <a:spcAft>
                <a:spcPts val="0"/>
              </a:spcAft>
              <a:buFont typeface="Wingdings 2"/>
              <a:buChar char=""/>
              <a:defRPr/>
            </a:pPr>
            <a:r>
              <a:rPr lang="en-US" dirty="0" smtClean="0"/>
              <a:t>The forth floor – dancing, studio, workshops</a:t>
            </a:r>
          </a:p>
          <a:p>
            <a:pPr marL="448056" indent="-384048" fontAlgn="auto">
              <a:spcAft>
                <a:spcPts val="0"/>
              </a:spcAft>
              <a:buFont typeface="Wingdings 2"/>
              <a:buChar char=""/>
              <a:defRPr/>
            </a:pPr>
            <a:r>
              <a:rPr lang="en-US" dirty="0" smtClean="0"/>
              <a:t>The fifth floor – libraries, workshops, studios  </a:t>
            </a:r>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828799"/>
            <a:ext cx="4648200" cy="2819401"/>
          </a:xfrm>
        </p:spPr>
        <p:txBody>
          <a:bodyPr>
            <a:normAutofit fontScale="85000" lnSpcReduction="20000"/>
          </a:bodyPr>
          <a:lstStyle/>
          <a:p>
            <a:pPr algn="just">
              <a:buNone/>
            </a:pPr>
            <a:r>
              <a:rPr lang="en-US" sz="2800" dirty="0" smtClean="0"/>
              <a:t>I WOULD BUILD A THEATRE  </a:t>
            </a:r>
          </a:p>
          <a:p>
            <a:pPr algn="just">
              <a:buNone/>
            </a:pPr>
            <a:r>
              <a:rPr lang="en-US" dirty="0" smtClean="0"/>
              <a:t>- On its scene would play the most famous Romanian and foreign artists:  theatre, ballet on ice, contemporary dance and Opera.      		</a:t>
            </a:r>
            <a:r>
              <a:rPr lang="en-US" sz="2000" dirty="0" smtClean="0"/>
              <a:t>(Georgia R., 5B, “Ion </a:t>
            </a:r>
            <a:r>
              <a:rPr lang="en-US" sz="2000" dirty="0" err="1" smtClean="0"/>
              <a:t>Creanga</a:t>
            </a:r>
            <a:r>
              <a:rPr lang="en-US" sz="2000" dirty="0" smtClean="0"/>
              <a:t>” School, </a:t>
            </a:r>
            <a:r>
              <a:rPr lang="en-US" sz="2000" dirty="0" err="1" smtClean="0"/>
              <a:t>Cluj</a:t>
            </a:r>
            <a:r>
              <a:rPr lang="en-US" sz="2000" dirty="0" smtClean="0"/>
              <a:t>, Romania)</a:t>
            </a:r>
            <a:endParaRPr lang="en-US" sz="2000" dirty="0"/>
          </a:p>
        </p:txBody>
      </p:sp>
      <p:pic>
        <p:nvPicPr>
          <p:cNvPr id="4098" name="Picture 2" descr="http://images.vector-images.com/clp/183640/clp189593.jpg"/>
          <p:cNvPicPr>
            <a:picLocks noChangeAspect="1" noChangeArrowheads="1"/>
          </p:cNvPicPr>
          <p:nvPr/>
        </p:nvPicPr>
        <p:blipFill>
          <a:blip r:embed="rId2" cstate="print"/>
          <a:srcRect/>
          <a:stretch>
            <a:fillRect/>
          </a:stretch>
        </p:blipFill>
        <p:spPr bwMode="auto">
          <a:xfrm>
            <a:off x="304800" y="1143000"/>
            <a:ext cx="3177032" cy="4495800"/>
          </a:xfrm>
          <a:prstGeom prst="rect">
            <a:avLst/>
          </a:prstGeom>
          <a:noFill/>
        </p:spPr>
      </p:pic>
      <p:sp>
        <p:nvSpPr>
          <p:cNvPr id="5" name="TextBox 4"/>
          <p:cNvSpPr txBox="1"/>
          <p:nvPr/>
        </p:nvSpPr>
        <p:spPr>
          <a:xfrm>
            <a:off x="381000" y="457200"/>
            <a:ext cx="2438400" cy="646331"/>
          </a:xfrm>
          <a:prstGeom prst="rect">
            <a:avLst/>
          </a:prstGeom>
          <a:noFill/>
        </p:spPr>
        <p:txBody>
          <a:bodyPr wrap="square" rtlCol="0">
            <a:spAutoFit/>
          </a:bodyPr>
          <a:lstStyle/>
          <a:p>
            <a:r>
              <a:rPr lang="en-US" sz="3600" dirty="0" err="1" smtClean="0"/>
              <a:t>Cluj</a:t>
            </a:r>
            <a:r>
              <a:rPr lang="en-US" sz="3600" dirty="0" smtClean="0"/>
              <a:t>:</a:t>
            </a:r>
            <a:endParaRPr lang="en-US" sz="36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0"/>
            <a:ext cx="9144000" cy="4419600"/>
          </a:xfrm>
        </p:spPr>
        <p:txBody>
          <a:bodyPr>
            <a:normAutofit fontScale="77500" lnSpcReduction="20000"/>
          </a:bodyPr>
          <a:lstStyle/>
          <a:p>
            <a:r>
              <a:rPr lang="en-US" sz="2800" dirty="0" smtClean="0">
                <a:solidFill>
                  <a:schemeClr val="tx1"/>
                </a:solidFill>
              </a:rPr>
              <a:t>We decided </a:t>
            </a:r>
            <a:r>
              <a:rPr lang="en-US" sz="2800" dirty="0">
                <a:solidFill>
                  <a:schemeClr val="tx1"/>
                </a:solidFill>
              </a:rPr>
              <a:t>that </a:t>
            </a:r>
            <a:r>
              <a:rPr lang="en-US" sz="2800" dirty="0" smtClean="0">
                <a:solidFill>
                  <a:schemeClr val="tx1"/>
                </a:solidFill>
              </a:rPr>
              <a:t>we would </a:t>
            </a:r>
            <a:r>
              <a:rPr lang="en-US" sz="2800" dirty="0">
                <a:solidFill>
                  <a:schemeClr val="tx1"/>
                </a:solidFill>
              </a:rPr>
              <a:t>like to </a:t>
            </a:r>
            <a:r>
              <a:rPr lang="en-US" sz="2800" dirty="0" smtClean="0">
                <a:solidFill>
                  <a:schemeClr val="tx1"/>
                </a:solidFill>
              </a:rPr>
              <a:t>build</a:t>
            </a:r>
          </a:p>
          <a:p>
            <a:r>
              <a:rPr lang="en-US" sz="2800" dirty="0" smtClean="0">
                <a:solidFill>
                  <a:schemeClr val="tx1"/>
                </a:solidFill>
              </a:rPr>
              <a:t> </a:t>
            </a:r>
            <a:r>
              <a:rPr lang="en-US" sz="2800" b="1" dirty="0" smtClean="0">
                <a:solidFill>
                  <a:schemeClr val="tx1"/>
                </a:solidFill>
              </a:rPr>
              <a:t>A MUSEUM OF THE FUTURE</a:t>
            </a:r>
            <a:r>
              <a:rPr lang="en-US" sz="2800" dirty="0" smtClean="0">
                <a:solidFill>
                  <a:schemeClr val="tx1"/>
                </a:solidFill>
              </a:rPr>
              <a:t>.  </a:t>
            </a:r>
            <a:endParaRPr lang="en-US" sz="2800" dirty="0">
              <a:solidFill>
                <a:schemeClr val="tx1"/>
              </a:solidFill>
            </a:endParaRPr>
          </a:p>
          <a:p>
            <a:r>
              <a:rPr lang="en-US" sz="2800" dirty="0" smtClean="0">
                <a:solidFill>
                  <a:schemeClr val="tx1"/>
                </a:solidFill>
              </a:rPr>
              <a:t>….A theme park will be included!</a:t>
            </a:r>
            <a:r>
              <a:rPr lang="en-US" sz="2800" dirty="0" smtClean="0">
                <a:solidFill>
                  <a:schemeClr val="tx1"/>
                </a:solidFill>
                <a:sym typeface="Wingdings" pitchFamily="2" charset="2"/>
              </a:rPr>
              <a:t></a:t>
            </a:r>
            <a:endParaRPr lang="en-US" sz="2800" dirty="0">
              <a:solidFill>
                <a:schemeClr val="tx1"/>
              </a:solidFill>
            </a:endParaRPr>
          </a:p>
          <a:p>
            <a:endParaRPr lang="en-US" sz="2800" dirty="0" smtClean="0">
              <a:solidFill>
                <a:schemeClr val="tx1"/>
              </a:solidFill>
            </a:endParaRPr>
          </a:p>
          <a:p>
            <a:r>
              <a:rPr lang="en-US" sz="2800" dirty="0" smtClean="0">
                <a:solidFill>
                  <a:schemeClr val="tx1"/>
                </a:solidFill>
              </a:rPr>
              <a:t>It </a:t>
            </a:r>
            <a:r>
              <a:rPr lang="en-US" sz="2800" dirty="0">
                <a:solidFill>
                  <a:schemeClr val="tx1"/>
                </a:solidFill>
              </a:rPr>
              <a:t>will have 4 </a:t>
            </a:r>
            <a:r>
              <a:rPr lang="en-US" sz="2800" dirty="0" smtClean="0">
                <a:solidFill>
                  <a:schemeClr val="tx1"/>
                </a:solidFill>
              </a:rPr>
              <a:t>sections. </a:t>
            </a:r>
          </a:p>
          <a:p>
            <a:r>
              <a:rPr lang="en-US" sz="2800" dirty="0" smtClean="0">
                <a:solidFill>
                  <a:schemeClr val="tx1"/>
                </a:solidFill>
              </a:rPr>
              <a:t>1.On </a:t>
            </a:r>
            <a:r>
              <a:rPr lang="en-US" sz="2800" dirty="0">
                <a:solidFill>
                  <a:schemeClr val="tx1"/>
                </a:solidFill>
              </a:rPr>
              <a:t>the 1st floor </a:t>
            </a:r>
            <a:r>
              <a:rPr lang="en-US" sz="2800" dirty="0" smtClean="0">
                <a:solidFill>
                  <a:schemeClr val="tx1"/>
                </a:solidFill>
              </a:rPr>
              <a:t>there will </a:t>
            </a:r>
            <a:r>
              <a:rPr lang="en-US" sz="2800" dirty="0">
                <a:solidFill>
                  <a:schemeClr val="tx1"/>
                </a:solidFill>
              </a:rPr>
              <a:t>be the cinema</a:t>
            </a:r>
            <a:r>
              <a:rPr lang="en-US" sz="2800" dirty="0" smtClean="0">
                <a:solidFill>
                  <a:schemeClr val="tx1"/>
                </a:solidFill>
              </a:rPr>
              <a:t>.</a:t>
            </a:r>
          </a:p>
          <a:p>
            <a:r>
              <a:rPr lang="en-US" sz="2800" dirty="0" smtClean="0">
                <a:solidFill>
                  <a:schemeClr val="tx1"/>
                </a:solidFill>
              </a:rPr>
              <a:t>2. On </a:t>
            </a:r>
            <a:r>
              <a:rPr lang="en-US" sz="2800" dirty="0">
                <a:solidFill>
                  <a:schemeClr val="tx1"/>
                </a:solidFill>
              </a:rPr>
              <a:t>the 2nd floor </a:t>
            </a:r>
            <a:r>
              <a:rPr lang="en-US" sz="2800" dirty="0" smtClean="0">
                <a:solidFill>
                  <a:schemeClr val="tx1"/>
                </a:solidFill>
              </a:rPr>
              <a:t>there will be some </a:t>
            </a:r>
            <a:r>
              <a:rPr lang="en-US" sz="2800" dirty="0">
                <a:solidFill>
                  <a:schemeClr val="tx1"/>
                </a:solidFill>
              </a:rPr>
              <a:t>big temples</a:t>
            </a:r>
            <a:r>
              <a:rPr lang="en-US" sz="2800" dirty="0" smtClean="0">
                <a:solidFill>
                  <a:schemeClr val="tx1"/>
                </a:solidFill>
              </a:rPr>
              <a:t>.</a:t>
            </a:r>
          </a:p>
          <a:p>
            <a:r>
              <a:rPr lang="en-US" sz="2800" dirty="0" smtClean="0">
                <a:solidFill>
                  <a:schemeClr val="tx1"/>
                </a:solidFill>
              </a:rPr>
              <a:t>3. On </a:t>
            </a:r>
            <a:r>
              <a:rPr lang="en-US" sz="2800" dirty="0">
                <a:solidFill>
                  <a:schemeClr val="tx1"/>
                </a:solidFill>
              </a:rPr>
              <a:t>the 3rd floor </a:t>
            </a:r>
            <a:r>
              <a:rPr lang="en-US" sz="2800" dirty="0" smtClean="0">
                <a:solidFill>
                  <a:schemeClr val="tx1"/>
                </a:solidFill>
              </a:rPr>
              <a:t>there will be an exhibition of  </a:t>
            </a:r>
            <a:r>
              <a:rPr lang="en-US" sz="2800" dirty="0">
                <a:solidFill>
                  <a:schemeClr val="tx1"/>
                </a:solidFill>
              </a:rPr>
              <a:t>dummies </a:t>
            </a:r>
            <a:r>
              <a:rPr lang="en-US" sz="2800" dirty="0" smtClean="0">
                <a:solidFill>
                  <a:schemeClr val="tx1"/>
                </a:solidFill>
              </a:rPr>
              <a:t>in realistic clothes: VIPs, celebrities etc.</a:t>
            </a:r>
          </a:p>
          <a:p>
            <a:r>
              <a:rPr lang="en-US" sz="2800" dirty="0" smtClean="0">
                <a:solidFill>
                  <a:schemeClr val="tx1"/>
                </a:solidFill>
              </a:rPr>
              <a:t> 4. On </a:t>
            </a:r>
            <a:r>
              <a:rPr lang="en-US" sz="2800" dirty="0">
                <a:solidFill>
                  <a:schemeClr val="tx1"/>
                </a:solidFill>
              </a:rPr>
              <a:t>the 4th floor will be….. THE ROOM OF THE PAST. There you can put a helmet on your head and you can sit down…..and</a:t>
            </a:r>
          </a:p>
          <a:p>
            <a:r>
              <a:rPr lang="en-US" sz="2800" dirty="0">
                <a:solidFill>
                  <a:schemeClr val="tx1"/>
                </a:solidFill>
              </a:rPr>
              <a:t>YOU CAN </a:t>
            </a:r>
            <a:r>
              <a:rPr lang="en-US" sz="2800" dirty="0" smtClean="0">
                <a:solidFill>
                  <a:schemeClr val="tx1"/>
                </a:solidFill>
              </a:rPr>
              <a:t>WATCH </a:t>
            </a:r>
            <a:r>
              <a:rPr lang="en-US" sz="2800" dirty="0">
                <a:solidFill>
                  <a:schemeClr val="tx1"/>
                </a:solidFill>
              </a:rPr>
              <a:t>THE </a:t>
            </a:r>
            <a:r>
              <a:rPr lang="en-US" sz="2800" dirty="0" smtClean="0">
                <a:solidFill>
                  <a:schemeClr val="tx1"/>
                </a:solidFill>
              </a:rPr>
              <a:t>WHOLE </a:t>
            </a:r>
            <a:r>
              <a:rPr lang="en-US" sz="2800" dirty="0">
                <a:solidFill>
                  <a:schemeClr val="tx1"/>
                </a:solidFill>
              </a:rPr>
              <a:t>HISTORY!!!!!! </a:t>
            </a:r>
            <a:endParaRPr lang="en-US" sz="2800" dirty="0" smtClean="0">
              <a:solidFill>
                <a:schemeClr val="tx1"/>
              </a:solidFill>
            </a:endParaRPr>
          </a:p>
          <a:p>
            <a:r>
              <a:rPr lang="en-US" sz="2000" dirty="0" smtClean="0">
                <a:solidFill>
                  <a:schemeClr val="tx1"/>
                </a:solidFill>
              </a:rPr>
              <a:t>(</a:t>
            </a:r>
            <a:r>
              <a:rPr lang="en-US" sz="2000" dirty="0" err="1" smtClean="0">
                <a:solidFill>
                  <a:schemeClr val="tx1"/>
                </a:solidFill>
              </a:rPr>
              <a:t>Bogdan</a:t>
            </a:r>
            <a:r>
              <a:rPr lang="en-US" sz="2000" dirty="0" smtClean="0">
                <a:solidFill>
                  <a:schemeClr val="tx1"/>
                </a:solidFill>
              </a:rPr>
              <a:t> R., 5B, Ion </a:t>
            </a:r>
            <a:r>
              <a:rPr lang="en-US" sz="2000" dirty="0" err="1" smtClean="0">
                <a:solidFill>
                  <a:schemeClr val="tx1"/>
                </a:solidFill>
              </a:rPr>
              <a:t>Creanga</a:t>
            </a:r>
            <a:r>
              <a:rPr lang="en-US" sz="2000" dirty="0" smtClean="0">
                <a:solidFill>
                  <a:schemeClr val="tx1"/>
                </a:solidFill>
              </a:rPr>
              <a:t> School, </a:t>
            </a:r>
            <a:r>
              <a:rPr lang="en-US" sz="2000" dirty="0" err="1" smtClean="0">
                <a:solidFill>
                  <a:schemeClr val="tx1"/>
                </a:solidFill>
              </a:rPr>
              <a:t>Cluj</a:t>
            </a:r>
            <a:r>
              <a:rPr lang="en-US" sz="2000" dirty="0" smtClean="0">
                <a:solidFill>
                  <a:schemeClr val="tx1"/>
                </a:solidFill>
              </a:rPr>
              <a:t>, Romania)</a:t>
            </a:r>
            <a:endParaRPr lang="en-US" sz="2000" dirty="0">
              <a:solidFill>
                <a:schemeClr val="tx1"/>
              </a:solidFill>
            </a:endParaRPr>
          </a:p>
        </p:txBody>
      </p:sp>
      <p:pic>
        <p:nvPicPr>
          <p:cNvPr id="1026" name="Picture 2" descr="http://static.guim.co.uk/sys-images/Guardian/Pix/pictures/2013/7/23/1374612475035/7b8b5dbb-6727-4ab0-acea-f75cc3388bda-460x276.jpeg"/>
          <p:cNvPicPr>
            <a:picLocks noChangeAspect="1" noChangeArrowheads="1"/>
          </p:cNvPicPr>
          <p:nvPr/>
        </p:nvPicPr>
        <p:blipFill>
          <a:blip r:embed="rId2" cstate="print"/>
          <a:srcRect/>
          <a:stretch>
            <a:fillRect/>
          </a:stretch>
        </p:blipFill>
        <p:spPr bwMode="auto">
          <a:xfrm>
            <a:off x="5905500" y="4648200"/>
            <a:ext cx="3238500" cy="1943100"/>
          </a:xfrm>
          <a:prstGeom prst="rect">
            <a:avLst/>
          </a:prstGeom>
          <a:noFill/>
        </p:spPr>
      </p:pic>
      <p:sp>
        <p:nvSpPr>
          <p:cNvPr id="6" name="TextBox 5"/>
          <p:cNvSpPr txBox="1"/>
          <p:nvPr/>
        </p:nvSpPr>
        <p:spPr>
          <a:xfrm>
            <a:off x="609600" y="5410200"/>
            <a:ext cx="2438400" cy="646331"/>
          </a:xfrm>
          <a:prstGeom prst="rect">
            <a:avLst/>
          </a:prstGeom>
          <a:noFill/>
        </p:spPr>
        <p:txBody>
          <a:bodyPr wrap="square" rtlCol="0">
            <a:spAutoFit/>
          </a:bodyPr>
          <a:lstStyle/>
          <a:p>
            <a:r>
              <a:rPr lang="en-US" sz="3600" dirty="0" err="1" smtClean="0"/>
              <a:t>Cluj</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00800" cy="457200"/>
          </a:xfrm>
        </p:spPr>
        <p:txBody>
          <a:bodyPr>
            <a:normAutofit fontScale="90000"/>
          </a:bodyPr>
          <a:lstStyle/>
          <a:p>
            <a:r>
              <a:rPr lang="en-US" dirty="0" smtClean="0"/>
              <a:t>CLUJ-NAPOCA 2021</a:t>
            </a:r>
            <a:endParaRPr lang="en-US" dirty="0"/>
          </a:p>
        </p:txBody>
      </p:sp>
      <p:sp>
        <p:nvSpPr>
          <p:cNvPr id="3" name="Content Placeholder 2"/>
          <p:cNvSpPr>
            <a:spLocks noGrp="1"/>
          </p:cNvSpPr>
          <p:nvPr>
            <p:ph idx="1"/>
          </p:nvPr>
        </p:nvSpPr>
        <p:spPr>
          <a:xfrm>
            <a:off x="234696" y="838200"/>
            <a:ext cx="8756903" cy="1905000"/>
          </a:xfrm>
        </p:spPr>
        <p:txBody>
          <a:bodyPr>
            <a:normAutofit fontScale="85000" lnSpcReduction="10000"/>
          </a:bodyPr>
          <a:lstStyle/>
          <a:p>
            <a:r>
              <a:rPr lang="en-US" sz="2000" b="1" dirty="0" err="1" smtClean="0"/>
              <a:t>Cluj</a:t>
            </a:r>
            <a:r>
              <a:rPr lang="en-US" sz="2000" b="1" dirty="0" smtClean="0"/>
              <a:t> wants to be the </a:t>
            </a:r>
            <a:r>
              <a:rPr lang="en-US" sz="2000" b="1" i="1" dirty="0"/>
              <a:t>European Capital of Culture </a:t>
            </a:r>
            <a:r>
              <a:rPr lang="en-US" sz="2000" b="1" i="1" dirty="0" smtClean="0"/>
              <a:t>in 2021 </a:t>
            </a:r>
            <a:r>
              <a:rPr lang="en-US" sz="2000" b="1" dirty="0" smtClean="0"/>
              <a:t>and the </a:t>
            </a:r>
            <a:r>
              <a:rPr lang="en-US" sz="2000" b="1" i="1" dirty="0" smtClean="0"/>
              <a:t>European Youth Capital in 2015</a:t>
            </a:r>
          </a:p>
          <a:p>
            <a:r>
              <a:rPr lang="en-US" sz="2000" dirty="0" smtClean="0"/>
              <a:t>These are projects of </a:t>
            </a:r>
            <a:r>
              <a:rPr lang="en-US" sz="2000" b="1" dirty="0" smtClean="0"/>
              <a:t>the European Union</a:t>
            </a:r>
            <a:r>
              <a:rPr lang="en-US" sz="2000" dirty="0" smtClean="0"/>
              <a:t>. Cities develop cultural projects for one year, which are based on values such as: </a:t>
            </a:r>
            <a:r>
              <a:rPr lang="en-US" sz="2000" dirty="0"/>
              <a:t>Participation </a:t>
            </a:r>
            <a:r>
              <a:rPr lang="en-US" sz="2000" dirty="0" smtClean="0"/>
              <a:t>,</a:t>
            </a:r>
            <a:r>
              <a:rPr lang="en-US" sz="2000" dirty="0" err="1" smtClean="0"/>
              <a:t>Interculturalism</a:t>
            </a:r>
            <a:r>
              <a:rPr lang="en-US" sz="2000" dirty="0" smtClean="0"/>
              <a:t>, </a:t>
            </a:r>
            <a:r>
              <a:rPr lang="en-US" sz="2000" dirty="0"/>
              <a:t>Responsibility</a:t>
            </a:r>
            <a:r>
              <a:rPr lang="en-US" sz="2000" dirty="0" smtClean="0"/>
              <a:t> , Respect for diversity,  Non-discrimination, tolerance, Tradition, Innovation, European Dimension </a:t>
            </a:r>
          </a:p>
          <a:p>
            <a:r>
              <a:rPr lang="en-US" dirty="0" smtClean="0"/>
              <a:t>  The slogan: CULTURE CHANGES THE CITY    - is so true!                            </a:t>
            </a:r>
            <a:endParaRPr lang="en-US" dirty="0"/>
          </a:p>
        </p:txBody>
      </p:sp>
      <p:pic>
        <p:nvPicPr>
          <p:cNvPr id="91138" name="Picture 2" descr="http://www.vitrina.ro/blog/wp-content/uploads/2013/07/cluj-capitala-culturala-ooh-bicicleta-vitrina-advertising.jpg"/>
          <p:cNvPicPr>
            <a:picLocks noChangeAspect="1" noChangeArrowheads="1"/>
          </p:cNvPicPr>
          <p:nvPr/>
        </p:nvPicPr>
        <p:blipFill>
          <a:blip r:embed="rId3" cstate="print"/>
          <a:srcRect/>
          <a:stretch>
            <a:fillRect/>
          </a:stretch>
        </p:blipFill>
        <p:spPr bwMode="auto">
          <a:xfrm>
            <a:off x="304800" y="2590800"/>
            <a:ext cx="4448175" cy="3334380"/>
          </a:xfrm>
          <a:prstGeom prst="rect">
            <a:avLst/>
          </a:prstGeom>
          <a:noFill/>
        </p:spPr>
      </p:pic>
      <p:pic>
        <p:nvPicPr>
          <p:cNvPr id="91140" name="Picture 4" descr="http://www.vitrina.ro/blog/wp-content/uploads/2013/07/uj-capitala-culturala-ooh-poarta-vitrina-advertising.jpg"/>
          <p:cNvPicPr>
            <a:picLocks noChangeAspect="1" noChangeArrowheads="1"/>
          </p:cNvPicPr>
          <p:nvPr/>
        </p:nvPicPr>
        <p:blipFill>
          <a:blip r:embed="rId4" cstate="print"/>
          <a:srcRect/>
          <a:stretch>
            <a:fillRect/>
          </a:stretch>
        </p:blipFill>
        <p:spPr bwMode="auto">
          <a:xfrm>
            <a:off x="4671253" y="3276600"/>
            <a:ext cx="4472747" cy="3352800"/>
          </a:xfrm>
          <a:prstGeom prst="rect">
            <a:avLst/>
          </a:prstGeom>
          <a:noFill/>
        </p:spPr>
      </p:pic>
      <p:sp>
        <p:nvSpPr>
          <p:cNvPr id="6" name="TextBox 5"/>
          <p:cNvSpPr txBox="1"/>
          <p:nvPr/>
        </p:nvSpPr>
        <p:spPr>
          <a:xfrm>
            <a:off x="381000" y="6172201"/>
            <a:ext cx="2895600" cy="646331"/>
          </a:xfrm>
          <a:prstGeom prst="rect">
            <a:avLst/>
          </a:prstGeom>
          <a:noFill/>
        </p:spPr>
        <p:txBody>
          <a:bodyPr wrap="square" rtlCol="0">
            <a:spAutoFit/>
          </a:bodyPr>
          <a:lstStyle/>
          <a:p>
            <a:r>
              <a:rPr lang="en-US" b="1" dirty="0" smtClean="0"/>
              <a:t>VOTE  for CLUJ!!!! </a:t>
            </a:r>
            <a:r>
              <a:rPr lang="en-US" b="1" dirty="0" smtClean="0">
                <a:sym typeface="Wingdings" pitchFamily="2" charset="2"/>
              </a:rPr>
              <a:t></a:t>
            </a:r>
          </a:p>
          <a:p>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655559724"/>
      </p:ext>
    </p:extLst>
  </p:cSld>
  <p:clrMapOvr>
    <a:masterClrMapping/>
  </p:clrMapOvr>
  <mc:AlternateContent>
    <mc:Choice xmlns:mc="http://schemas.openxmlformats.org/markup-compatibility/2006" xmlns:p15="http://schemas.microsoft.com/office/powerpoint/2012/main" xmlns="" xmlns:p="http://schemas.openxmlformats.org/presentationml/2006/main" xmlns:r="http://schemas.openxmlformats.org/officeDocument/2006/relationships" xmlns:a="http://schemas.openxmlformats.org/drawingml/2006/main" Requires="p15">
      <p:transition xmlns:p14="http://schemas.microsoft.com/office/powerpoint/2010/main" spd="slow" p14:dur="2000">
        <p15:prstTrans prst="fracture"/>
        <p:sndAc>
          <p:stSnd>
            <p:snd r:embed="rId5" name="whoosh.wav"/>
          </p:stSnd>
        </p:sndAc>
      </p:transition>
    </mc:Choice>
    <mc:Fallback>
      <mp:transition xmlns:mp="http://schemas.microsoft.com/office/mac/powerpoint/2008/main" spd="slow">
        <mp:sndAc>
          <p:stSnd>
            <p:snd r:embed="rId2" name="whoosh.wav"/>
          </p:stSnd>
        </mp:sndAc>
      </m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dirty="0" smtClean="0"/>
              <a:t>THANK YOU!</a:t>
            </a:r>
            <a:br>
              <a:rPr lang="en-US" dirty="0" smtClean="0"/>
            </a:br>
            <a:endParaRPr lang="en-US" dirty="0"/>
          </a:p>
        </p:txBody>
      </p:sp>
      <p:sp>
        <p:nvSpPr>
          <p:cNvPr id="4" name="TextBox 3"/>
          <p:cNvSpPr txBox="1"/>
          <p:nvPr/>
        </p:nvSpPr>
        <p:spPr>
          <a:xfrm>
            <a:off x="609600" y="4648200"/>
            <a:ext cx="7772400" cy="523220"/>
          </a:xfrm>
          <a:prstGeom prst="rect">
            <a:avLst/>
          </a:prstGeom>
          <a:noFill/>
        </p:spPr>
        <p:txBody>
          <a:bodyPr wrap="square" rtlCol="0">
            <a:spAutoFit/>
          </a:bodyPr>
          <a:lstStyle/>
          <a:p>
            <a:r>
              <a:rPr lang="en-US" sz="2800" dirty="0" smtClean="0"/>
              <a:t>Irina, Georgia, </a:t>
            </a:r>
            <a:r>
              <a:rPr lang="en-US" sz="2800" dirty="0" err="1" smtClean="0"/>
              <a:t>Daria</a:t>
            </a:r>
            <a:r>
              <a:rPr lang="en-US" sz="2800" dirty="0" smtClean="0"/>
              <a:t>, Tudor, </a:t>
            </a:r>
            <a:r>
              <a:rPr lang="en-US" sz="2800" dirty="0" err="1" smtClean="0"/>
              <a:t>Bogdan</a:t>
            </a:r>
            <a:r>
              <a:rPr lang="en-US" sz="2800" dirty="0" smtClean="0"/>
              <a:t>, </a:t>
            </a:r>
            <a:r>
              <a:rPr lang="en-US" sz="2800" dirty="0" err="1" smtClean="0"/>
              <a:t>Adi</a:t>
            </a:r>
            <a:r>
              <a:rPr lang="en-US" sz="2800" dirty="0" smtClean="0"/>
              <a:t>, </a:t>
            </a:r>
            <a:r>
              <a:rPr lang="en-US" sz="2800" dirty="0" err="1" smtClean="0"/>
              <a:t>Cristi</a:t>
            </a:r>
            <a:r>
              <a:rPr lang="en-US" sz="2800" dirty="0" smtClean="0"/>
              <a:t>, </a:t>
            </a:r>
            <a:r>
              <a:rPr lang="en-US" sz="2800" dirty="0" err="1" smtClean="0"/>
              <a:t>Robi</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http://img1.liveinternet.ru/images/attach/c/7/95/396/95396481_kreml.jpg"/>
          <p:cNvPicPr>
            <a:picLocks noChangeAspect="1" noChangeArrowheads="1"/>
          </p:cNvPicPr>
          <p:nvPr/>
        </p:nvPicPr>
        <p:blipFill>
          <a:blip r:embed="rId2" cstate="print"/>
          <a:srcRect/>
          <a:stretch>
            <a:fillRect/>
          </a:stretch>
        </p:blipFill>
        <p:spPr bwMode="auto">
          <a:xfrm>
            <a:off x="1" y="1"/>
            <a:ext cx="4876446" cy="3571875"/>
          </a:xfrm>
          <a:prstGeom prst="rect">
            <a:avLst/>
          </a:prstGeom>
          <a:ln>
            <a:noFill/>
          </a:ln>
          <a:effectLst>
            <a:softEdge rad="112500"/>
          </a:effectLst>
        </p:spPr>
      </p:pic>
      <p:pic>
        <p:nvPicPr>
          <p:cNvPr id="6148" name="Picture 4" descr="http://100dorog.ru/upload/contents/434/muzei_moskvi.jpg"/>
          <p:cNvPicPr>
            <a:picLocks noChangeAspect="1" noChangeArrowheads="1"/>
          </p:cNvPicPr>
          <p:nvPr/>
        </p:nvPicPr>
        <p:blipFill>
          <a:blip r:embed="rId3" cstate="print"/>
          <a:srcRect/>
          <a:stretch>
            <a:fillRect/>
          </a:stretch>
        </p:blipFill>
        <p:spPr bwMode="auto">
          <a:xfrm>
            <a:off x="3857620" y="3214686"/>
            <a:ext cx="5286380" cy="3297380"/>
          </a:xfrm>
          <a:prstGeom prst="rect">
            <a:avLst/>
          </a:prstGeom>
          <a:ln>
            <a:noFill/>
          </a:ln>
          <a:effectLst>
            <a:softEdge rad="112500"/>
          </a:effectLst>
        </p:spPr>
      </p:pic>
      <p:pic>
        <p:nvPicPr>
          <p:cNvPr id="6150" name="Picture 6" descr="http://www.vokrugsveta.ru/photo/thumbnails/600/3752.jpg"/>
          <p:cNvPicPr>
            <a:picLocks noChangeAspect="1" noChangeArrowheads="1"/>
          </p:cNvPicPr>
          <p:nvPr/>
        </p:nvPicPr>
        <p:blipFill>
          <a:blip r:embed="rId4" cstate="print"/>
          <a:srcRect/>
          <a:stretch>
            <a:fillRect/>
          </a:stretch>
        </p:blipFill>
        <p:spPr bwMode="auto">
          <a:xfrm>
            <a:off x="0" y="3482560"/>
            <a:ext cx="4500586" cy="3375440"/>
          </a:xfrm>
          <a:prstGeom prst="rect">
            <a:avLst/>
          </a:prstGeom>
          <a:ln>
            <a:noFill/>
          </a:ln>
          <a:effectLst>
            <a:softEdge rad="112500"/>
          </a:effectLst>
        </p:spPr>
      </p:pic>
      <p:sp>
        <p:nvSpPr>
          <p:cNvPr id="9" name="TextBox 8"/>
          <p:cNvSpPr txBox="1"/>
          <p:nvPr/>
        </p:nvSpPr>
        <p:spPr>
          <a:xfrm>
            <a:off x="5143504" y="1214422"/>
            <a:ext cx="958724" cy="369332"/>
          </a:xfrm>
          <a:prstGeom prst="rect">
            <a:avLst/>
          </a:prstGeom>
          <a:noFill/>
        </p:spPr>
        <p:txBody>
          <a:bodyPr wrap="none" rtlCol="0">
            <a:spAutoFit/>
          </a:bodyPr>
          <a:lstStyle/>
          <a:p>
            <a:r>
              <a:rPr lang="en-US" dirty="0" smtClean="0"/>
              <a:t>Kremlin </a:t>
            </a:r>
            <a:endParaRPr lang="ru-RU" dirty="0"/>
          </a:p>
        </p:txBody>
      </p:sp>
      <p:sp>
        <p:nvSpPr>
          <p:cNvPr id="7" name="TextBox 6"/>
          <p:cNvSpPr txBox="1"/>
          <p:nvPr/>
        </p:nvSpPr>
        <p:spPr>
          <a:xfrm>
            <a:off x="6629400" y="1981200"/>
            <a:ext cx="2133600" cy="369332"/>
          </a:xfrm>
          <a:prstGeom prst="rect">
            <a:avLst/>
          </a:prstGeom>
          <a:noFill/>
        </p:spPr>
        <p:txBody>
          <a:bodyPr wrap="square" rtlCol="0">
            <a:spAutoFit/>
          </a:bodyPr>
          <a:lstStyle/>
          <a:p>
            <a:r>
              <a:rPr lang="en-US" dirty="0" smtClean="0"/>
              <a:t>Moscow</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descr="http://sphotos-f.ak.fbcdn.net/hphotos-ak-prn1/p480x480/303180_152607148171295_904510707_n.jpg"/>
          <p:cNvPicPr>
            <a:picLocks noChangeAspect="1" noChangeArrowheads="1"/>
          </p:cNvPicPr>
          <p:nvPr/>
        </p:nvPicPr>
        <p:blipFill>
          <a:blip r:embed="rId2" cstate="print"/>
          <a:srcRect/>
          <a:stretch>
            <a:fillRect/>
          </a:stretch>
        </p:blipFill>
        <p:spPr bwMode="auto">
          <a:xfrm>
            <a:off x="-1" y="0"/>
            <a:ext cx="6656969" cy="4343400"/>
          </a:xfrm>
          <a:prstGeom prst="rect">
            <a:avLst/>
          </a:prstGeom>
          <a:ln>
            <a:noFill/>
          </a:ln>
          <a:effectLst>
            <a:softEdge rad="112500"/>
          </a:effectLst>
        </p:spPr>
      </p:pic>
      <p:pic>
        <p:nvPicPr>
          <p:cNvPr id="7174" name="Picture 6" descr="Князь Игорь, Большой театр"/>
          <p:cNvPicPr>
            <a:picLocks noChangeAspect="1" noChangeArrowheads="1"/>
          </p:cNvPicPr>
          <p:nvPr/>
        </p:nvPicPr>
        <p:blipFill>
          <a:blip r:embed="rId3" cstate="print"/>
          <a:srcRect/>
          <a:stretch>
            <a:fillRect/>
          </a:stretch>
        </p:blipFill>
        <p:spPr bwMode="auto">
          <a:xfrm>
            <a:off x="6603012" y="2166342"/>
            <a:ext cx="2369557" cy="3320058"/>
          </a:xfrm>
          <a:prstGeom prst="rect">
            <a:avLst/>
          </a:prstGeom>
          <a:ln>
            <a:noFill/>
          </a:ln>
          <a:effectLst>
            <a:softEdge rad="112500"/>
          </a:effectLst>
        </p:spPr>
      </p:pic>
      <p:sp>
        <p:nvSpPr>
          <p:cNvPr id="8" name="TextBox 7"/>
          <p:cNvSpPr txBox="1"/>
          <p:nvPr/>
        </p:nvSpPr>
        <p:spPr>
          <a:xfrm>
            <a:off x="2286000" y="4267200"/>
            <a:ext cx="1909497" cy="369332"/>
          </a:xfrm>
          <a:prstGeom prst="rect">
            <a:avLst/>
          </a:prstGeom>
          <a:noFill/>
        </p:spPr>
        <p:txBody>
          <a:bodyPr wrap="none" rtlCol="0">
            <a:spAutoFit/>
          </a:bodyPr>
          <a:lstStyle/>
          <a:p>
            <a:r>
              <a:rPr lang="en-US" dirty="0" err="1" smtClean="0"/>
              <a:t>Bolshoy</a:t>
            </a:r>
            <a:r>
              <a:rPr lang="en-US" dirty="0" smtClean="0"/>
              <a:t> theatre</a:t>
            </a:r>
            <a:endParaRPr lang="ru-RU" dirty="0"/>
          </a:p>
        </p:txBody>
      </p:sp>
      <p:sp>
        <p:nvSpPr>
          <p:cNvPr id="9" name="TextBox 8"/>
          <p:cNvSpPr txBox="1"/>
          <p:nvPr/>
        </p:nvSpPr>
        <p:spPr>
          <a:xfrm>
            <a:off x="6858016" y="5572140"/>
            <a:ext cx="1191352" cy="369332"/>
          </a:xfrm>
          <a:prstGeom prst="rect">
            <a:avLst/>
          </a:prstGeom>
          <a:noFill/>
        </p:spPr>
        <p:txBody>
          <a:bodyPr wrap="none" rtlCol="0">
            <a:spAutoFit/>
          </a:bodyPr>
          <a:lstStyle/>
          <a:p>
            <a:r>
              <a:rPr lang="en-US" dirty="0" smtClean="0"/>
              <a:t>Prince Igor</a:t>
            </a:r>
            <a:endParaRPr lang="ru-RU" dirty="0"/>
          </a:p>
        </p:txBody>
      </p:sp>
      <p:sp>
        <p:nvSpPr>
          <p:cNvPr id="7" name="TextBox 6"/>
          <p:cNvSpPr txBox="1"/>
          <p:nvPr/>
        </p:nvSpPr>
        <p:spPr>
          <a:xfrm>
            <a:off x="1066800" y="5410200"/>
            <a:ext cx="2438400" cy="369332"/>
          </a:xfrm>
          <a:prstGeom prst="rect">
            <a:avLst/>
          </a:prstGeom>
          <a:noFill/>
        </p:spPr>
        <p:txBody>
          <a:bodyPr wrap="square" rtlCol="0">
            <a:spAutoFit/>
          </a:bodyPr>
          <a:lstStyle/>
          <a:p>
            <a:r>
              <a:rPr lang="en-US" dirty="0" smtClean="0"/>
              <a:t>Moscow</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lstStyle/>
          <a:p>
            <a:r>
              <a:rPr lang="en-US" dirty="0" smtClean="0"/>
              <a:t>The Roman Mosaic </a:t>
            </a:r>
            <a:r>
              <a:rPr lang="en-US" dirty="0" err="1" smtClean="0"/>
              <a:t>Ediffice</a:t>
            </a:r>
            <a:endParaRPr lang="en-US" dirty="0" smtClean="0"/>
          </a:p>
          <a:p>
            <a:r>
              <a:rPr lang="en-US" dirty="0" smtClean="0"/>
              <a:t>The Statue of our great Romanian poet, </a:t>
            </a:r>
            <a:r>
              <a:rPr lang="en-US" dirty="0" err="1" smtClean="0"/>
              <a:t>Mihai</a:t>
            </a:r>
            <a:r>
              <a:rPr lang="en-US" dirty="0" smtClean="0"/>
              <a:t> </a:t>
            </a:r>
            <a:r>
              <a:rPr lang="en-US" dirty="0" err="1" smtClean="0"/>
              <a:t>Eminescu</a:t>
            </a:r>
            <a:endParaRPr lang="en-US" dirty="0" smtClean="0"/>
          </a:p>
          <a:p>
            <a:r>
              <a:rPr lang="en-US" dirty="0" smtClean="0"/>
              <a:t>The Casino Building</a:t>
            </a:r>
            <a:endParaRPr lang="en-US" dirty="0"/>
          </a:p>
        </p:txBody>
      </p:sp>
      <p:pic>
        <p:nvPicPr>
          <p:cNvPr id="4" name="Picture 3" descr="246959812-2057369-700_700.jpg"/>
          <p:cNvPicPr>
            <a:picLocks noChangeAspect="1"/>
          </p:cNvPicPr>
          <p:nvPr/>
        </p:nvPicPr>
        <p:blipFill>
          <a:blip r:embed="rId2" cstate="print"/>
          <a:stretch>
            <a:fillRect/>
          </a:stretch>
        </p:blipFill>
        <p:spPr>
          <a:xfrm>
            <a:off x="609600" y="3200400"/>
            <a:ext cx="2003298" cy="2933700"/>
          </a:xfrm>
          <a:prstGeom prst="rect">
            <a:avLst/>
          </a:prstGeom>
        </p:spPr>
      </p:pic>
      <p:pic>
        <p:nvPicPr>
          <p:cNvPr id="5" name="Picture 4" descr="eminescu.jpg"/>
          <p:cNvPicPr>
            <a:picLocks noChangeAspect="1"/>
          </p:cNvPicPr>
          <p:nvPr/>
        </p:nvPicPr>
        <p:blipFill>
          <a:blip r:embed="rId3" cstate="print"/>
          <a:stretch>
            <a:fillRect/>
          </a:stretch>
        </p:blipFill>
        <p:spPr>
          <a:xfrm>
            <a:off x="2971800" y="3352800"/>
            <a:ext cx="2466975" cy="1847850"/>
          </a:xfrm>
          <a:prstGeom prst="rect">
            <a:avLst/>
          </a:prstGeom>
        </p:spPr>
      </p:pic>
      <p:pic>
        <p:nvPicPr>
          <p:cNvPr id="6" name="Picture 5" descr="1353425049ca.jpg"/>
          <p:cNvPicPr>
            <a:picLocks noChangeAspect="1"/>
          </p:cNvPicPr>
          <p:nvPr/>
        </p:nvPicPr>
        <p:blipFill>
          <a:blip r:embed="rId4" cstate="print"/>
          <a:stretch>
            <a:fillRect/>
          </a:stretch>
        </p:blipFill>
        <p:spPr>
          <a:xfrm>
            <a:off x="5867400" y="2057400"/>
            <a:ext cx="3009900" cy="3009900"/>
          </a:xfrm>
          <a:prstGeom prst="rect">
            <a:avLst/>
          </a:prstGeom>
        </p:spPr>
      </p:pic>
      <p:sp>
        <p:nvSpPr>
          <p:cNvPr id="7" name="TextBox 6"/>
          <p:cNvSpPr txBox="1"/>
          <p:nvPr/>
        </p:nvSpPr>
        <p:spPr>
          <a:xfrm>
            <a:off x="5867400" y="228600"/>
            <a:ext cx="2590800" cy="369332"/>
          </a:xfrm>
          <a:prstGeom prst="rect">
            <a:avLst/>
          </a:prstGeom>
          <a:noFill/>
        </p:spPr>
        <p:txBody>
          <a:bodyPr wrap="square" rtlCol="0">
            <a:spAutoFit/>
          </a:bodyPr>
          <a:lstStyle/>
          <a:p>
            <a:r>
              <a:rPr lang="en-US" dirty="0" smtClean="0"/>
              <a:t>Constanta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Bijou Theatre</a:t>
            </a:r>
            <a:endParaRPr lang="en-US" dirty="0"/>
          </a:p>
        </p:txBody>
      </p:sp>
      <p:sp>
        <p:nvSpPr>
          <p:cNvPr id="3" name="Content Placeholder 2"/>
          <p:cNvSpPr>
            <a:spLocks noGrp="1"/>
          </p:cNvSpPr>
          <p:nvPr>
            <p:ph idx="1"/>
          </p:nvPr>
        </p:nvSpPr>
        <p:spPr/>
        <p:txBody>
          <a:bodyPr/>
          <a:lstStyle/>
          <a:p>
            <a:pPr marL="0" marR="0">
              <a:spcBef>
                <a:spcPts val="0"/>
              </a:spcBef>
              <a:spcAft>
                <a:spcPts val="0"/>
              </a:spcAft>
            </a:pPr>
            <a:endParaRPr lang="en-US" dirty="0">
              <a:latin typeface="Cambria"/>
              <a:ea typeface="ＭＳ 明朝"/>
              <a:cs typeface="Times New Roman"/>
            </a:endParaRPr>
          </a:p>
          <a:p>
            <a:pPr marL="0" indent="0">
              <a:buNone/>
            </a:pPr>
            <a:endParaRPr lang="en-US" dirty="0"/>
          </a:p>
        </p:txBody>
      </p:sp>
      <p:pic>
        <p:nvPicPr>
          <p:cNvPr id="4" name="Picture 3">
            <a:hlinkClick r:id="rId2"/>
          </p:cNvPr>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171382" y="1693545"/>
            <a:ext cx="4801235" cy="3470910"/>
          </a:xfrm>
          <a:prstGeom prst="rect">
            <a:avLst/>
          </a:prstGeom>
          <a:noFill/>
          <a:ln>
            <a:noFill/>
          </a:ln>
        </p:spPr>
      </p:pic>
      <p:sp>
        <p:nvSpPr>
          <p:cNvPr id="5" name="Rectangle 4"/>
          <p:cNvSpPr/>
          <p:nvPr/>
        </p:nvSpPr>
        <p:spPr>
          <a:xfrm>
            <a:off x="228600" y="6248400"/>
            <a:ext cx="1018164" cy="369332"/>
          </a:xfrm>
          <a:prstGeom prst="rect">
            <a:avLst/>
          </a:prstGeom>
        </p:spPr>
        <p:txBody>
          <a:bodyPr wrap="none">
            <a:spAutoFit/>
          </a:bodyPr>
          <a:lstStyle/>
          <a:p>
            <a:r>
              <a:rPr lang="en-US" dirty="0" smtClean="0"/>
              <a:t>Knoxville</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89055990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21808</TotalTime>
  <Words>2056</Words>
  <Application>Microsoft Macintosh PowerPoint</Application>
  <PresentationFormat>On-screen Show (4:3)</PresentationFormat>
  <Paragraphs>197</Paragraphs>
  <Slides>57</Slides>
  <Notes>2</Notes>
  <HiddenSlides>0</HiddenSlides>
  <MMClips>0</MMClips>
  <ScaleCrop>false</ScaleCrop>
  <HeadingPairs>
    <vt:vector size="4" baseType="variant">
      <vt:variant>
        <vt:lpstr>Design Template</vt:lpstr>
      </vt:variant>
      <vt:variant>
        <vt:i4>1</vt:i4>
      </vt:variant>
      <vt:variant>
        <vt:lpstr>Slide Titles</vt:lpstr>
      </vt:variant>
      <vt:variant>
        <vt:i4>57</vt:i4>
      </vt:variant>
    </vt:vector>
  </HeadingPairs>
  <TitlesOfParts>
    <vt:vector size="58" baseType="lpstr">
      <vt:lpstr>Office Theme</vt:lpstr>
      <vt:lpstr>CULTURAL ASPECTS OF OUR LIVES</vt:lpstr>
      <vt:lpstr>CULTURAL ASPECTS OF OUR LIVES</vt:lpstr>
      <vt:lpstr>What we chose to look at:</vt:lpstr>
      <vt:lpstr>Slide 4</vt:lpstr>
      <vt:lpstr>Slide 5</vt:lpstr>
      <vt:lpstr>Slide 6</vt:lpstr>
      <vt:lpstr>Slide 7</vt:lpstr>
      <vt:lpstr>Slide 8</vt:lpstr>
      <vt:lpstr>Bijou Theatre</vt:lpstr>
      <vt:lpstr>There are more than 100 theaters in Seattle. The theater pictured below is called the Paramount Theater. </vt:lpstr>
      <vt:lpstr>Church</vt:lpstr>
      <vt:lpstr>There is only a town club in our Energetic. We`ve got a library there. We also have a library in our school  </vt:lpstr>
      <vt:lpstr>ENERGETIC: We haven`t got any theatres in our town. We can only dream of them. Some of our teachers and students try to do dramatizations or theatre troupes from our capital come to our school.</vt:lpstr>
      <vt:lpstr>Slide 14</vt:lpstr>
      <vt:lpstr>The most relevant museum in our city</vt:lpstr>
      <vt:lpstr>Slide 16</vt:lpstr>
      <vt:lpstr>There is a small museum in our school, a museum of nature in a village next to our town and  «war» museum in Stankovo village. School children visit these museums every year. It`s very interesting to know the history and culture of our country</vt:lpstr>
      <vt:lpstr>What is the most important cultural institution in your town?</vt:lpstr>
      <vt:lpstr>The most visited and relevant museum in our city</vt:lpstr>
      <vt:lpstr>Which is the most visited/relevant/interesting museum in your town?</vt:lpstr>
      <vt:lpstr>FAIRS &amp; FESTIVALS</vt:lpstr>
      <vt:lpstr>Fairs And Festivals</vt:lpstr>
      <vt:lpstr>New year's eve at the space needle is one of the most popular festivals.  there are around 60 major festivals taking place this year.</vt:lpstr>
      <vt:lpstr>Fairs</vt:lpstr>
      <vt:lpstr>Festivals and Events</vt:lpstr>
      <vt:lpstr>The torchlight parade is our favorite.  There are three major fairs in our town.</vt:lpstr>
      <vt:lpstr>Fairs</vt:lpstr>
      <vt:lpstr>We do our life ourselves here in Energetic. The    festivals are not held in our town, only  concerts. They are held in honor of different events  ( especially holidays)</vt:lpstr>
      <vt:lpstr>Slide 29</vt:lpstr>
      <vt:lpstr>Slide 30</vt:lpstr>
      <vt:lpstr>Folk Traditions</vt:lpstr>
      <vt:lpstr>The John t. Williams project is important to Seattle because most native people don't live in the heart of the city and this organization has programs to bring native people together. </vt:lpstr>
      <vt:lpstr>ENERGETIC: We all appreciate our history and culture. Every year we spend mother language day . We also act some plays in our native costumes. </vt:lpstr>
      <vt:lpstr>Slide 34</vt:lpstr>
      <vt:lpstr>Folk Traditions Cluj</vt:lpstr>
      <vt:lpstr>RELIGION</vt:lpstr>
      <vt:lpstr>WHAT WE noticed FROM OUR PARTNERS’ presentations</vt:lpstr>
      <vt:lpstr>Slide 38</vt:lpstr>
      <vt:lpstr>Slide 39</vt:lpstr>
      <vt:lpstr>Constanta</vt:lpstr>
      <vt:lpstr>MONUMENTS AND WHAT THEY TELL US…</vt:lpstr>
      <vt:lpstr>MONUMENTS AND WHAT THEY TELL US…</vt:lpstr>
      <vt:lpstr>ENERGETIC: We  have monuments next to our town not in it. Everything we do is  take care of them ( clean, paint, lay flowers).</vt:lpstr>
      <vt:lpstr>Slide 44</vt:lpstr>
      <vt:lpstr>SEATTLE</vt:lpstr>
      <vt:lpstr>Slide 46</vt:lpstr>
      <vt:lpstr>MODERN ART</vt:lpstr>
      <vt:lpstr>Slide 48</vt:lpstr>
      <vt:lpstr> If you had all the power in the world, what cultural institution would you build in your town? Why? </vt:lpstr>
      <vt:lpstr> </vt:lpstr>
      <vt:lpstr>Slide 51</vt:lpstr>
      <vt:lpstr> </vt:lpstr>
      <vt:lpstr>Moscow:</vt:lpstr>
      <vt:lpstr>Slide 54</vt:lpstr>
      <vt:lpstr>Slide 55</vt:lpstr>
      <vt:lpstr>CLUJ-NAPOCA 2021</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user</dc:creator>
  <cp:lastModifiedBy>Barry Kramer</cp:lastModifiedBy>
  <cp:revision>279</cp:revision>
  <dcterms:created xsi:type="dcterms:W3CDTF">2014-05-28T00:42:03Z</dcterms:created>
  <dcterms:modified xsi:type="dcterms:W3CDTF">2014-05-28T00:43:06Z</dcterms:modified>
</cp:coreProperties>
</file>