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9" r:id="rId3"/>
    <p:sldId id="257" r:id="rId4"/>
    <p:sldId id="258" r:id="rId5"/>
    <p:sldId id="260" r:id="rId6"/>
    <p:sldId id="261" r:id="rId7"/>
    <p:sldId id="262" r:id="rId8"/>
    <p:sldId id="275" r:id="rId9"/>
    <p:sldId id="278" r:id="rId10"/>
    <p:sldId id="279" r:id="rId11"/>
    <p:sldId id="263" r:id="rId12"/>
    <p:sldId id="264" r:id="rId13"/>
    <p:sldId id="265" r:id="rId14"/>
    <p:sldId id="266" r:id="rId15"/>
    <p:sldId id="267" r:id="rId16"/>
    <p:sldId id="268" r:id="rId17"/>
    <p:sldId id="276" r:id="rId18"/>
    <p:sldId id="269" r:id="rId19"/>
    <p:sldId id="270" r:id="rId20"/>
    <p:sldId id="271" r:id="rId21"/>
    <p:sldId id="277" r:id="rId22"/>
    <p:sldId id="272" r:id="rId23"/>
    <p:sldId id="273" r:id="rId24"/>
    <p:sldId id="274"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2" d="100"/>
          <a:sy n="92" d="100"/>
        </p:scale>
        <p:origin x="-81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6CB135-8454-4495-8418-A82EED5E9FEA}" type="datetimeFigureOut">
              <a:rPr lang="ru-RU" smtClean="0"/>
              <a:pPr/>
              <a:t>5/28/14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6CB135-8454-4495-8418-A82EED5E9FEA}" type="datetimeFigureOut">
              <a:rPr lang="ru-RU" smtClean="0"/>
              <a:pPr/>
              <a:t>5/28/14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6CB135-8454-4495-8418-A82EED5E9FEA}" type="datetimeFigureOut">
              <a:rPr lang="ru-RU" smtClean="0"/>
              <a:pPr/>
              <a:t>5/28/14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6CB135-8454-4495-8418-A82EED5E9FEA}" type="datetimeFigureOut">
              <a:rPr lang="ru-RU" smtClean="0"/>
              <a:pPr/>
              <a:t>5/28/14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6CB135-8454-4495-8418-A82EED5E9FEA}" type="datetimeFigureOut">
              <a:rPr lang="ru-RU" smtClean="0"/>
              <a:pPr/>
              <a:t>5/28/14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6CB135-8454-4495-8418-A82EED5E9FEA}" type="datetimeFigureOut">
              <a:rPr lang="ru-RU" smtClean="0"/>
              <a:pPr/>
              <a:t>5/28/14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6CB135-8454-4495-8418-A82EED5E9FEA}" type="datetimeFigureOut">
              <a:rPr lang="ru-RU" smtClean="0"/>
              <a:pPr/>
              <a:t>5/28/14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6CB135-8454-4495-8418-A82EED5E9FEA}" type="datetimeFigureOut">
              <a:rPr lang="ru-RU" smtClean="0"/>
              <a:pPr/>
              <a:t>5/28/14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6CB135-8454-4495-8418-A82EED5E9FEA}" type="datetimeFigureOut">
              <a:rPr lang="ru-RU" smtClean="0"/>
              <a:pPr/>
              <a:t>5/28/14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6CB135-8454-4495-8418-A82EED5E9FEA}" type="datetimeFigureOut">
              <a:rPr lang="ru-RU" smtClean="0"/>
              <a:pPr/>
              <a:t>5/28/14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6CB135-8454-4495-8418-A82EED5E9FEA}" type="datetimeFigureOut">
              <a:rPr lang="ru-RU" smtClean="0"/>
              <a:pPr/>
              <a:t>5/28/14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A2B3DB-966F-4C33-A385-F21B21A59BD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CB135-8454-4495-8418-A82EED5E9FEA}" type="datetimeFigureOut">
              <a:rPr lang="ru-RU" smtClean="0"/>
              <a:pPr/>
              <a:t>5/28/14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2B3DB-966F-4C33-A385-F21B21A59BD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www.charterflightgroup.com/private-jet-flight-to-memphis-tennessee/" TargetMode="External"/><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hyperlink" Target="http://www.clipartbest.com/free-rainbow-clipart" TargetMode="External"/><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market+square+knoxville+pictures&amp;biw=1280&amp;bih=738&amp;tbm=isch&amp;imgil=Uq2zgCVIsmZ3AM:;https://encrypted-tbn3.gstatic.com/images?q=tbn:ANd9GcS5fLqeuU6EeROzB1FYIdQyaeVirsTzgpfO6o_8R3DAfWEVeT_S;500;336;Px2ZIXsYaYy1qM;http://www.examiner.com/article/knoxville-visitor-notices-what-s-missing-from-market-square&amp;source=iu&amp;usg=__X5oXl9k2yR81VUq043_-6BiT2yM=&amp;sa=X&amp;ei=sepeU6LAFJOusAS0n4DADQ&amp;ved=0CE4Q9QEwAQ"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2571767"/>
          </a:xfrm>
        </p:spPr>
        <p:txBody>
          <a:bodyPr/>
          <a:lstStyle/>
          <a:p>
            <a:r>
              <a:rPr lang="en-US" b="1" dirty="0" smtClean="0">
                <a:latin typeface="Baskerville Old Face" pitchFamily="18" charset="0"/>
              </a:rPr>
              <a:t>Guidebook of Leisure Activities</a:t>
            </a:r>
            <a:endParaRPr lang="ru-RU" b="1" dirty="0"/>
          </a:p>
        </p:txBody>
      </p:sp>
      <p:sp>
        <p:nvSpPr>
          <p:cNvPr id="3" name="Подзаголовок 2"/>
          <p:cNvSpPr>
            <a:spLocks noGrp="1"/>
          </p:cNvSpPr>
          <p:nvPr>
            <p:ph type="subTitle" idx="1"/>
          </p:nvPr>
        </p:nvSpPr>
        <p:spPr>
          <a:xfrm>
            <a:off x="357158" y="214290"/>
            <a:ext cx="7415242" cy="6357982"/>
          </a:xfrm>
        </p:spPr>
        <p:txBody>
          <a:bodyPr>
            <a:normAutofit/>
          </a:bodyPr>
          <a:lstStyle/>
          <a:p>
            <a:r>
              <a:rPr lang="en-US" sz="6600" dirty="0" smtClean="0">
                <a:solidFill>
                  <a:schemeClr val="bg1"/>
                </a:solidFill>
                <a:latin typeface="Baskerville Old Face" pitchFamily="18" charset="0"/>
              </a:rPr>
              <a:t>Guidebook of Leisure Activities</a:t>
            </a:r>
            <a:endParaRPr lang="ru-RU" sz="6600" dirty="0" smtClean="0">
              <a:solidFill>
                <a:schemeClr val="bg1"/>
              </a:solidFill>
              <a:latin typeface="Baskerville Old Face" pitchFamily="18" charset="0"/>
            </a:endParaRPr>
          </a:p>
          <a:p>
            <a:endParaRPr lang="ru-RU" sz="6600" dirty="0" smtClean="0">
              <a:solidFill>
                <a:schemeClr val="bg1"/>
              </a:solidFill>
            </a:endParaRPr>
          </a:p>
          <a:p>
            <a:endParaRPr lang="ru-RU" sz="6600" dirty="0" smtClean="0">
              <a:solidFill>
                <a:schemeClr val="bg1"/>
              </a:solidFill>
            </a:endParaRPr>
          </a:p>
          <a:p>
            <a:pPr algn="l"/>
            <a:r>
              <a:rPr lang="en-US" sz="2400" dirty="0" err="1" smtClean="0">
                <a:solidFill>
                  <a:schemeClr val="bg1"/>
                </a:solidFill>
              </a:rPr>
              <a:t>Negoreloe</a:t>
            </a:r>
            <a:r>
              <a:rPr lang="en-US" sz="2400" dirty="0" smtClean="0">
                <a:solidFill>
                  <a:schemeClr val="bg1"/>
                </a:solidFill>
              </a:rPr>
              <a:t> School</a:t>
            </a:r>
            <a:r>
              <a:rPr lang="ru-RU" sz="2400" dirty="0" smtClean="0">
                <a:solidFill>
                  <a:schemeClr val="bg1"/>
                </a:solidFill>
              </a:rPr>
              <a:t> №</a:t>
            </a:r>
            <a:r>
              <a:rPr lang="en-US" sz="2400" dirty="0" smtClean="0">
                <a:solidFill>
                  <a:schemeClr val="bg1"/>
                </a:solidFill>
              </a:rPr>
              <a:t>1</a:t>
            </a:r>
          </a:p>
          <a:p>
            <a:pPr algn="l"/>
            <a:endParaRPr lang="ru-RU" sz="2400" dirty="0" smtClean="0">
              <a:solidFill>
                <a:schemeClr val="bg1"/>
              </a:solidFill>
            </a:endParaRPr>
          </a:p>
          <a:p>
            <a:pPr algn="l"/>
            <a:r>
              <a:rPr lang="en-US" sz="2400" dirty="0" smtClean="0">
                <a:solidFill>
                  <a:schemeClr val="bg1"/>
                </a:solidFill>
              </a:rPr>
              <a:t>Energetic 2014</a:t>
            </a:r>
            <a:endParaRPr lang="ru-RU" sz="24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G:\с классом в Станьково\пикник 10 кл-1.jpg"/>
          <p:cNvPicPr>
            <a:picLocks noGrp="1" noChangeAspect="1" noChangeArrowheads="1"/>
          </p:cNvPicPr>
          <p:nvPr>
            <p:ph idx="1"/>
          </p:nvPr>
        </p:nvPicPr>
        <p:blipFill>
          <a:blip r:embed="rId2" cstate="print"/>
          <a:srcRect/>
          <a:stretch>
            <a:fillRect/>
          </a:stretch>
        </p:blipFill>
        <p:spPr bwMode="auto">
          <a:xfrm>
            <a:off x="642910" y="285728"/>
            <a:ext cx="4739225" cy="3554419"/>
          </a:xfrm>
          <a:prstGeom prst="rect">
            <a:avLst/>
          </a:prstGeom>
          <a:noFill/>
        </p:spPr>
      </p:pic>
      <p:pic>
        <p:nvPicPr>
          <p:cNvPr id="5123" name="Picture 3" descr="G:\с классом в Станьково\юг 2012 018.jpg"/>
          <p:cNvPicPr>
            <a:picLocks noChangeAspect="1" noChangeArrowheads="1"/>
          </p:cNvPicPr>
          <p:nvPr/>
        </p:nvPicPr>
        <p:blipFill>
          <a:blip r:embed="rId3" cstate="print"/>
          <a:srcRect/>
          <a:stretch>
            <a:fillRect/>
          </a:stretch>
        </p:blipFill>
        <p:spPr bwMode="auto">
          <a:xfrm rot="5400000">
            <a:off x="4956975" y="2829711"/>
            <a:ext cx="3778248" cy="28336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b="1" dirty="0" smtClean="0"/>
              <a:t>But there are so many beautiful and interesting places to visit!</a:t>
            </a:r>
            <a:r>
              <a:rPr lang="en-US" dirty="0" smtClean="0"/>
              <a:t> </a:t>
            </a:r>
            <a:r>
              <a:rPr lang="en-US" sz="2700" b="1" dirty="0" smtClean="0">
                <a:solidFill>
                  <a:srgbClr val="FF0000"/>
                </a:solidFill>
              </a:rPr>
              <a:t>Thank you dear friends for showing them.</a:t>
            </a:r>
            <a:endParaRPr lang="ru-RU" sz="2700" b="1" dirty="0">
              <a:solidFill>
                <a:srgbClr val="FF0000"/>
              </a:solidFill>
            </a:endParaRPr>
          </a:p>
        </p:txBody>
      </p:sp>
      <p:sp>
        <p:nvSpPr>
          <p:cNvPr id="3" name="Содержимое 2"/>
          <p:cNvSpPr>
            <a:spLocks noGrp="1"/>
          </p:cNvSpPr>
          <p:nvPr>
            <p:ph idx="1"/>
          </p:nvPr>
        </p:nvSpPr>
        <p:spPr>
          <a:xfrm>
            <a:off x="357158" y="1571612"/>
            <a:ext cx="8229600" cy="4900634"/>
          </a:xfrm>
        </p:spPr>
        <p:txBody>
          <a:bodyPr>
            <a:normAutofit fontScale="92500" lnSpcReduction="20000"/>
          </a:bodyPr>
          <a:lstStyle/>
          <a:p>
            <a:pPr>
              <a:buNone/>
            </a:pPr>
            <a:r>
              <a:rPr lang="en-US" sz="4400" b="1" dirty="0" smtClean="0">
                <a:solidFill>
                  <a:srgbClr val="FF0000"/>
                </a:solidFill>
              </a:rPr>
              <a:t> </a:t>
            </a:r>
            <a:r>
              <a:rPr lang="en-US" sz="3000" b="1" dirty="0" smtClean="0">
                <a:solidFill>
                  <a:srgbClr val="FF0000"/>
                </a:solidFill>
              </a:rPr>
              <a:t>The parks</a:t>
            </a:r>
            <a:r>
              <a:rPr lang="ru-RU" sz="3000" b="1" dirty="0" smtClean="0">
                <a:solidFill>
                  <a:srgbClr val="FF0000"/>
                </a:solidFill>
              </a:rPr>
              <a:t> </a:t>
            </a:r>
            <a:r>
              <a:rPr lang="en-US" sz="3000" b="1" dirty="0" smtClean="0">
                <a:solidFill>
                  <a:srgbClr val="FF0000"/>
                </a:solidFill>
              </a:rPr>
              <a:t>of Moscow. </a:t>
            </a:r>
            <a:r>
              <a:rPr lang="en-US" sz="3000" b="1" dirty="0" smtClean="0"/>
              <a:t>We liked them very much. You are lucky to have them around.</a:t>
            </a:r>
          </a:p>
          <a:p>
            <a:pPr>
              <a:buNone/>
            </a:pPr>
            <a:endParaRPr lang="en-US" sz="3000" b="1" dirty="0" smtClean="0"/>
          </a:p>
          <a:p>
            <a:pPr>
              <a:buNone/>
            </a:pPr>
            <a:r>
              <a:rPr lang="ru-RU" sz="3300" b="1" dirty="0" smtClean="0">
                <a:solidFill>
                  <a:srgbClr val="002060"/>
                </a:solidFill>
              </a:rPr>
              <a:t>«</a:t>
            </a:r>
            <a:r>
              <a:rPr lang="en-US" sz="3300" b="1" dirty="0" smtClean="0">
                <a:solidFill>
                  <a:srgbClr val="002060"/>
                </a:solidFill>
              </a:rPr>
              <a:t>Patriarchal park</a:t>
            </a:r>
            <a:r>
              <a:rPr lang="ru-RU" sz="3300" b="1" dirty="0" smtClean="0">
                <a:solidFill>
                  <a:srgbClr val="002060"/>
                </a:solidFill>
              </a:rPr>
              <a:t>»</a:t>
            </a:r>
            <a:r>
              <a:rPr lang="en-US" sz="3300" b="1" dirty="0" smtClean="0">
                <a:solidFill>
                  <a:srgbClr val="002060"/>
                </a:solidFill>
              </a:rPr>
              <a:t> and </a:t>
            </a:r>
            <a:r>
              <a:rPr lang="en-US" sz="3300" b="1" dirty="0" err="1" smtClean="0">
                <a:solidFill>
                  <a:srgbClr val="002060"/>
                </a:solidFill>
              </a:rPr>
              <a:t>Poklonnaya</a:t>
            </a:r>
            <a:r>
              <a:rPr lang="en-US" sz="3300" b="1" dirty="0" smtClean="0">
                <a:solidFill>
                  <a:srgbClr val="002060"/>
                </a:solidFill>
              </a:rPr>
              <a:t> Hill </a:t>
            </a:r>
            <a:endParaRPr lang="en-US" sz="3300" b="1" dirty="0" smtClean="0"/>
          </a:p>
          <a:p>
            <a:pPr>
              <a:buNone/>
            </a:pPr>
            <a:r>
              <a:rPr lang="en-US" sz="3300" b="1" dirty="0" smtClean="0"/>
              <a:t>  </a:t>
            </a:r>
          </a:p>
          <a:p>
            <a:pPr>
              <a:buNone/>
            </a:pPr>
            <a:endParaRPr lang="en-US" sz="4400" b="1" dirty="0" smtClean="0"/>
          </a:p>
          <a:p>
            <a:pPr>
              <a:buNone/>
            </a:pPr>
            <a:endParaRPr lang="en-US" sz="4400" b="1" dirty="0" smtClean="0"/>
          </a:p>
          <a:p>
            <a:pPr>
              <a:buNone/>
            </a:pPr>
            <a:endParaRPr lang="en-US" sz="4400" b="1" dirty="0" smtClean="0"/>
          </a:p>
          <a:p>
            <a:pPr>
              <a:buNone/>
            </a:pPr>
            <a:r>
              <a:rPr lang="en-US" b="1" dirty="0" smtClean="0"/>
              <a:t> </a:t>
            </a:r>
          </a:p>
        </p:txBody>
      </p:sp>
      <p:pic>
        <p:nvPicPr>
          <p:cNvPr id="7" name="Picture 4" descr="http://kvadrobtl.com/UPLOAD/2012/12/07/pfolio_poklonka_s_750_700.jpg"/>
          <p:cNvPicPr>
            <a:picLocks noChangeAspect="1" noChangeArrowheads="1"/>
          </p:cNvPicPr>
          <p:nvPr/>
        </p:nvPicPr>
        <p:blipFill>
          <a:blip r:embed="rId2" cstate="print"/>
          <a:srcRect/>
          <a:stretch>
            <a:fillRect/>
          </a:stretch>
        </p:blipFill>
        <p:spPr bwMode="auto">
          <a:xfrm>
            <a:off x="1214414" y="3429000"/>
            <a:ext cx="4019550" cy="3009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114536" cy="368280"/>
          </a:xfrm>
        </p:spPr>
        <p:txBody>
          <a:bodyPr>
            <a:normAutofit fontScale="90000"/>
          </a:bodyPr>
          <a:lstStyle/>
          <a:p>
            <a:r>
              <a:rPr lang="en-US" sz="3600" b="1" dirty="0" smtClean="0"/>
              <a:t> </a:t>
            </a:r>
            <a:endParaRPr lang="ru-RU" sz="2700" b="1" dirty="0">
              <a:solidFill>
                <a:srgbClr val="FF0000"/>
              </a:solidFill>
            </a:endParaRPr>
          </a:p>
        </p:txBody>
      </p:sp>
      <p:sp>
        <p:nvSpPr>
          <p:cNvPr id="3" name="Содержимое 2"/>
          <p:cNvSpPr>
            <a:spLocks noGrp="1"/>
          </p:cNvSpPr>
          <p:nvPr>
            <p:ph idx="1"/>
          </p:nvPr>
        </p:nvSpPr>
        <p:spPr>
          <a:xfrm>
            <a:off x="357158" y="1571612"/>
            <a:ext cx="8229600" cy="4900634"/>
          </a:xfrm>
        </p:spPr>
        <p:txBody>
          <a:bodyPr>
            <a:normAutofit/>
          </a:bodyPr>
          <a:lstStyle/>
          <a:p>
            <a:pPr>
              <a:buNone/>
            </a:pPr>
            <a:r>
              <a:rPr lang="en-US" sz="4400" b="1" dirty="0" smtClean="0">
                <a:solidFill>
                  <a:srgbClr val="FF0000"/>
                </a:solidFill>
              </a:rPr>
              <a:t> </a:t>
            </a:r>
            <a:r>
              <a:rPr lang="en-US" sz="3000" b="1" dirty="0" smtClean="0"/>
              <a:t> </a:t>
            </a:r>
            <a:endParaRPr lang="en-US" sz="3300" b="1" dirty="0" smtClean="0"/>
          </a:p>
          <a:p>
            <a:pPr>
              <a:buNone/>
            </a:pPr>
            <a:endParaRPr lang="en-US" sz="4400" b="1" dirty="0" smtClean="0"/>
          </a:p>
          <a:p>
            <a:pPr>
              <a:buNone/>
            </a:pPr>
            <a:endParaRPr lang="en-US" sz="4400" b="1" dirty="0" smtClean="0"/>
          </a:p>
          <a:p>
            <a:pPr>
              <a:buNone/>
            </a:pPr>
            <a:endParaRPr lang="en-US" sz="4400" b="1" dirty="0" smtClean="0"/>
          </a:p>
          <a:p>
            <a:pPr>
              <a:buNone/>
            </a:pPr>
            <a:r>
              <a:rPr lang="en-US" b="1" dirty="0" smtClean="0"/>
              <a:t> </a:t>
            </a:r>
          </a:p>
        </p:txBody>
      </p:sp>
      <p:sp>
        <p:nvSpPr>
          <p:cNvPr id="5" name="Прямоугольник 4"/>
          <p:cNvSpPr/>
          <p:nvPr/>
        </p:nvSpPr>
        <p:spPr>
          <a:xfrm>
            <a:off x="142845" y="142852"/>
            <a:ext cx="5191640" cy="523220"/>
          </a:xfrm>
          <a:prstGeom prst="rect">
            <a:avLst/>
          </a:prstGeom>
        </p:spPr>
        <p:txBody>
          <a:bodyPr wrap="square">
            <a:spAutoFit/>
          </a:bodyPr>
          <a:lstStyle/>
          <a:p>
            <a:r>
              <a:rPr lang="en-US" sz="2800" b="1" dirty="0" err="1" smtClean="0">
                <a:solidFill>
                  <a:srgbClr val="002060"/>
                </a:solidFill>
              </a:rPr>
              <a:t>Sokolniki</a:t>
            </a:r>
            <a:r>
              <a:rPr lang="en-US" sz="2800" b="1" dirty="0" smtClean="0">
                <a:solidFill>
                  <a:srgbClr val="002060"/>
                </a:solidFill>
              </a:rPr>
              <a:t> Park</a:t>
            </a:r>
            <a:endParaRPr lang="ru-RU" sz="2800" dirty="0"/>
          </a:p>
        </p:txBody>
      </p:sp>
      <p:pic>
        <p:nvPicPr>
          <p:cNvPr id="6" name="Picture 2" descr="http://img-fotki.yandex.ru/get/5816/2559979.2/0_74903_c8047364_XL"/>
          <p:cNvPicPr>
            <a:picLocks noChangeAspect="1" noChangeArrowheads="1"/>
          </p:cNvPicPr>
          <p:nvPr/>
        </p:nvPicPr>
        <p:blipFill>
          <a:blip r:embed="rId2" cstate="print"/>
          <a:srcRect/>
          <a:stretch>
            <a:fillRect/>
          </a:stretch>
        </p:blipFill>
        <p:spPr bwMode="auto">
          <a:xfrm>
            <a:off x="5357818" y="1428736"/>
            <a:ext cx="3062420" cy="2300444"/>
          </a:xfrm>
          <a:prstGeom prst="rect">
            <a:avLst/>
          </a:prstGeom>
          <a:noFill/>
        </p:spPr>
      </p:pic>
      <p:sp>
        <p:nvSpPr>
          <p:cNvPr id="8" name="Прямоугольник 7"/>
          <p:cNvSpPr/>
          <p:nvPr/>
        </p:nvSpPr>
        <p:spPr>
          <a:xfrm>
            <a:off x="3930638" y="785794"/>
            <a:ext cx="3213130" cy="584775"/>
          </a:xfrm>
          <a:prstGeom prst="rect">
            <a:avLst/>
          </a:prstGeom>
        </p:spPr>
        <p:txBody>
          <a:bodyPr wrap="square">
            <a:spAutoFit/>
          </a:bodyPr>
          <a:lstStyle/>
          <a:p>
            <a:r>
              <a:rPr lang="en-US" sz="3200" b="1" dirty="0" smtClean="0">
                <a:solidFill>
                  <a:srgbClr val="002060"/>
                </a:solidFill>
              </a:rPr>
              <a:t>panda-park</a:t>
            </a:r>
            <a:endParaRPr lang="ru-RU" sz="3200" dirty="0"/>
          </a:p>
        </p:txBody>
      </p:sp>
      <p:pic>
        <p:nvPicPr>
          <p:cNvPr id="9" name="Picture 2" descr="http://ruvr.ru/files/Image/Editiors/Espanol/Victor2/PARQUE_GORKI.jpg"/>
          <p:cNvPicPr>
            <a:picLocks noChangeAspect="1" noChangeArrowheads="1"/>
          </p:cNvPicPr>
          <p:nvPr/>
        </p:nvPicPr>
        <p:blipFill>
          <a:blip r:embed="rId3" cstate="print"/>
          <a:srcRect/>
          <a:stretch>
            <a:fillRect/>
          </a:stretch>
        </p:blipFill>
        <p:spPr bwMode="auto">
          <a:xfrm>
            <a:off x="0" y="1357298"/>
            <a:ext cx="4019550" cy="3019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ppt_x"/>
                                          </p:val>
                                        </p:tav>
                                        <p:tav tm="100000">
                                          <p:val>
                                            <p:strVal val="#ppt_x"/>
                                          </p:val>
                                        </p:tav>
                                      </p:tavLst>
                                    </p:anim>
                                    <p:anim calcmode="lin" valueType="num">
                                      <p:cBhvr additive="base">
                                        <p:cTn id="1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b="1" dirty="0" smtClean="0">
                <a:solidFill>
                  <a:srgbClr val="FF0000"/>
                </a:solidFill>
              </a:rPr>
              <a:t>Great Smoky Mountains National Park in</a:t>
            </a:r>
            <a:r>
              <a:rPr lang="en-US" sz="3600" dirty="0" smtClean="0"/>
              <a:t> </a:t>
            </a:r>
            <a:r>
              <a:rPr lang="en-US" sz="3600" b="1" dirty="0" smtClean="0">
                <a:solidFill>
                  <a:srgbClr val="FF0000"/>
                </a:solidFill>
              </a:rPr>
              <a:t>Knoxville  </a:t>
            </a:r>
            <a:endParaRPr lang="ru-RU" sz="3600" b="1" dirty="0">
              <a:solidFill>
                <a:srgbClr val="FF0000"/>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142844" y="1214422"/>
            <a:ext cx="3429024" cy="2857520"/>
          </a:xfrm>
          <a:prstGeom prst="rect">
            <a:avLst/>
          </a:prstGeom>
          <a:noFill/>
          <a:ln>
            <a:noFill/>
          </a:ln>
        </p:spPr>
      </p:pic>
      <p:sp>
        <p:nvSpPr>
          <p:cNvPr id="6" name="Прямоугольник 5"/>
          <p:cNvSpPr/>
          <p:nvPr/>
        </p:nvSpPr>
        <p:spPr>
          <a:xfrm>
            <a:off x="3714744" y="1571612"/>
            <a:ext cx="5000660" cy="2246769"/>
          </a:xfrm>
          <a:prstGeom prst="rect">
            <a:avLst/>
          </a:prstGeom>
        </p:spPr>
        <p:txBody>
          <a:bodyPr wrap="square">
            <a:spAutoFit/>
          </a:bodyPr>
          <a:lstStyle/>
          <a:p>
            <a:r>
              <a:rPr lang="en-US" sz="2800" b="1" dirty="0" smtClean="0"/>
              <a:t>Nashville, TN</a:t>
            </a:r>
          </a:p>
          <a:p>
            <a:r>
              <a:rPr lang="en-US" sz="2800" b="1" dirty="0" err="1" smtClean="0"/>
              <a:t>Dollywood</a:t>
            </a:r>
            <a:r>
              <a:rPr lang="en-US" sz="2800" b="1" dirty="0" smtClean="0"/>
              <a:t> </a:t>
            </a:r>
          </a:p>
          <a:p>
            <a:r>
              <a:rPr lang="en-US" sz="2800" b="1" dirty="0" smtClean="0"/>
              <a:t>Gatlinburg, TN</a:t>
            </a:r>
          </a:p>
          <a:p>
            <a:r>
              <a:rPr lang="en-US" sz="2800" b="1" dirty="0" smtClean="0"/>
              <a:t>Memphis, TN and</a:t>
            </a:r>
          </a:p>
          <a:p>
            <a:r>
              <a:rPr lang="en-US" sz="2800" b="1" dirty="0" smtClean="0"/>
              <a:t>Atlanta, Georgia near Knoxville</a:t>
            </a:r>
            <a:endParaRPr lang="ru-RU" sz="2800" b="1" dirty="0"/>
          </a:p>
        </p:txBody>
      </p:sp>
      <p:pic>
        <p:nvPicPr>
          <p:cNvPr id="7" name="Picture 3">
            <a:hlinkClick r:id="rId3"/>
          </p:cNvPr>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429124" y="3929066"/>
            <a:ext cx="4422312" cy="261429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noAutofit/>
          </a:bodyPr>
          <a:lstStyle/>
          <a:p>
            <a:pPr algn="l"/>
            <a:r>
              <a:rPr lang="en-US" b="1" dirty="0" smtClean="0">
                <a:solidFill>
                  <a:srgbClr val="FF0000"/>
                </a:solidFill>
              </a:rPr>
              <a:t>Amusement parks and places in Constanta </a:t>
            </a:r>
            <a:r>
              <a:rPr lang="ru-RU" b="1" dirty="0" smtClean="0">
                <a:solidFill>
                  <a:srgbClr val="FF0000"/>
                </a:solidFill>
              </a:rPr>
              <a:t/>
            </a:r>
            <a:br>
              <a:rPr lang="ru-RU" b="1" dirty="0" smtClean="0">
                <a:solidFill>
                  <a:srgbClr val="FF0000"/>
                </a:solidFill>
              </a:rPr>
            </a:br>
            <a:r>
              <a:rPr lang="en-US" sz="2000" b="1" dirty="0" smtClean="0"/>
              <a:t/>
            </a:r>
            <a:br>
              <a:rPr lang="en-US" sz="2000" b="1" dirty="0" smtClean="0"/>
            </a:br>
            <a:endParaRPr lang="ru-RU" sz="2000" dirty="0"/>
          </a:p>
        </p:txBody>
      </p:sp>
      <p:sp>
        <p:nvSpPr>
          <p:cNvPr id="5" name="Содержимое 4"/>
          <p:cNvSpPr>
            <a:spLocks noGrp="1"/>
          </p:cNvSpPr>
          <p:nvPr>
            <p:ph idx="1"/>
          </p:nvPr>
        </p:nvSpPr>
        <p:spPr>
          <a:xfrm>
            <a:off x="457200" y="1571612"/>
            <a:ext cx="8229600" cy="4554551"/>
          </a:xfrm>
        </p:spPr>
        <p:txBody>
          <a:bodyPr/>
          <a:lstStyle/>
          <a:p>
            <a:pPr>
              <a:buNone/>
            </a:pPr>
            <a:r>
              <a:rPr lang="en-US" b="1" dirty="0" smtClean="0"/>
              <a:t>    </a:t>
            </a:r>
            <a:r>
              <a:rPr lang="en-US" sz="2800" b="1" dirty="0" err="1" smtClean="0"/>
              <a:t>Dolphinarium</a:t>
            </a:r>
            <a:r>
              <a:rPr lang="en-US" sz="2800" b="1" dirty="0" smtClean="0"/>
              <a:t> and Planetarium</a:t>
            </a:r>
            <a:br>
              <a:rPr lang="en-US" sz="2800" b="1" dirty="0" smtClean="0"/>
            </a:br>
            <a:r>
              <a:rPr lang="en-US" sz="2800" b="1" dirty="0" smtClean="0"/>
              <a:t>Aqua Magic, Holiday Village in </a:t>
            </a:r>
            <a:r>
              <a:rPr lang="en-US" sz="2800" b="1" dirty="0" err="1" smtClean="0"/>
              <a:t>Mamaia</a:t>
            </a:r>
            <a:r>
              <a:rPr lang="en-US" sz="2800" b="1" dirty="0" smtClean="0"/>
              <a:t/>
            </a:r>
            <a:br>
              <a:rPr lang="en-US" sz="2800" b="1" dirty="0" smtClean="0"/>
            </a:br>
            <a:r>
              <a:rPr lang="en-US" sz="2800" b="1" dirty="0" err="1" smtClean="0"/>
              <a:t>Tomis</a:t>
            </a:r>
            <a:r>
              <a:rPr lang="en-US" sz="2800" b="1" dirty="0" smtClean="0"/>
              <a:t> </a:t>
            </a:r>
            <a:r>
              <a:rPr lang="en-US" sz="2800" b="1" dirty="0" err="1" smtClean="0"/>
              <a:t>Harbour</a:t>
            </a:r>
            <a:r>
              <a:rPr lang="en-US" sz="2800" b="1" dirty="0" smtClean="0"/>
              <a:t/>
            </a:r>
            <a:br>
              <a:rPr lang="en-US" sz="2800" b="1" dirty="0" smtClean="0"/>
            </a:br>
            <a:r>
              <a:rPr lang="en-US" sz="2800" b="1" dirty="0" smtClean="0"/>
              <a:t>Beaches in </a:t>
            </a:r>
            <a:r>
              <a:rPr lang="en-US" sz="2800" b="1" dirty="0" err="1" smtClean="0"/>
              <a:t>Mamaia</a:t>
            </a:r>
            <a:r>
              <a:rPr lang="en-US" sz="2800" b="1" dirty="0" smtClean="0"/>
              <a:t> Resort, on the Black Sea Coast</a:t>
            </a:r>
            <a:br>
              <a:rPr lang="en-US" sz="2800" b="1" dirty="0" smtClean="0"/>
            </a:br>
            <a:r>
              <a:rPr lang="en-US" sz="2800" b="1" dirty="0" smtClean="0"/>
              <a:t>Micro-reservation (zoo)</a:t>
            </a:r>
            <a:endParaRPr lang="ru-RU" sz="2800" b="1" dirty="0">
              <a:solidFill>
                <a:srgbClr val="FF0000"/>
              </a:solidFill>
            </a:endParaRPr>
          </a:p>
        </p:txBody>
      </p:sp>
      <p:pic>
        <p:nvPicPr>
          <p:cNvPr id="6" name="Picture 3" descr="2575_14863_1.jpg"/>
          <p:cNvPicPr>
            <a:picLocks noChangeAspect="1"/>
          </p:cNvPicPr>
          <p:nvPr/>
        </p:nvPicPr>
        <p:blipFill>
          <a:blip r:embed="rId2" cstate="print"/>
          <a:stretch>
            <a:fillRect/>
          </a:stretch>
        </p:blipFill>
        <p:spPr>
          <a:xfrm>
            <a:off x="0" y="3857628"/>
            <a:ext cx="3810000" cy="2857500"/>
          </a:xfrm>
          <a:prstGeom prst="rect">
            <a:avLst/>
          </a:prstGeom>
        </p:spPr>
      </p:pic>
      <p:pic>
        <p:nvPicPr>
          <p:cNvPr id="7" name="Picture 4" descr="aqua-magic.jpg"/>
          <p:cNvPicPr>
            <a:picLocks noChangeAspect="1"/>
          </p:cNvPicPr>
          <p:nvPr/>
        </p:nvPicPr>
        <p:blipFill>
          <a:blip r:embed="rId3" cstate="print"/>
          <a:stretch>
            <a:fillRect/>
          </a:stretch>
        </p:blipFill>
        <p:spPr>
          <a:xfrm>
            <a:off x="4714876" y="3857628"/>
            <a:ext cx="3835400" cy="28765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b="1" dirty="0" smtClean="0">
                <a:solidFill>
                  <a:srgbClr val="FF0000"/>
                </a:solidFill>
              </a:rPr>
              <a:t>Seattle</a:t>
            </a:r>
            <a:endParaRPr lang="ru-RU" b="1" dirty="0">
              <a:solidFill>
                <a:srgbClr val="FF0000"/>
              </a:solidFill>
            </a:endParaRPr>
          </a:p>
        </p:txBody>
      </p:sp>
      <p:sp>
        <p:nvSpPr>
          <p:cNvPr id="3" name="Содержимое 2"/>
          <p:cNvSpPr>
            <a:spLocks noGrp="1"/>
          </p:cNvSpPr>
          <p:nvPr>
            <p:ph idx="1"/>
          </p:nvPr>
        </p:nvSpPr>
        <p:spPr/>
        <p:txBody>
          <a:bodyPr/>
          <a:lstStyle/>
          <a:p>
            <a:r>
              <a:rPr lang="en-US" b="1" dirty="0" smtClean="0"/>
              <a:t>Seattle Space Needle </a:t>
            </a:r>
          </a:p>
          <a:p>
            <a:r>
              <a:rPr lang="en-US" b="1" dirty="0" smtClean="0"/>
              <a:t>Ferris wheel</a:t>
            </a:r>
          </a:p>
          <a:p>
            <a:r>
              <a:rPr lang="en-US" b="1" dirty="0" smtClean="0"/>
              <a:t>Seattle Aquarium</a:t>
            </a:r>
          </a:p>
          <a:p>
            <a:r>
              <a:rPr lang="en-US" b="1" dirty="0" smtClean="0"/>
              <a:t>Woodland Park Zoo</a:t>
            </a:r>
          </a:p>
          <a:p>
            <a:r>
              <a:rPr lang="en-US" b="1" dirty="0" smtClean="0"/>
              <a:t>Great Wolf Lodge</a:t>
            </a:r>
          </a:p>
          <a:p>
            <a:r>
              <a:rPr lang="en-US" b="1" dirty="0" smtClean="0"/>
              <a:t>Museums </a:t>
            </a:r>
          </a:p>
          <a:p>
            <a:r>
              <a:rPr lang="en-US" b="1" dirty="0" smtClean="0"/>
              <a:t>Pike Place Market</a:t>
            </a:r>
            <a:endParaRPr lang="ru-RU" b="1" dirty="0"/>
          </a:p>
        </p:txBody>
      </p:sp>
      <p:pic>
        <p:nvPicPr>
          <p:cNvPr id="4" name="Picture 6"/>
          <p:cNvPicPr>
            <a:picLocks noChangeAspect="1"/>
          </p:cNvPicPr>
          <p:nvPr/>
        </p:nvPicPr>
        <p:blipFill>
          <a:blip r:embed="rId2" cstate="print"/>
          <a:stretch>
            <a:fillRect/>
          </a:stretch>
        </p:blipFill>
        <p:spPr>
          <a:xfrm>
            <a:off x="4572000" y="142852"/>
            <a:ext cx="3413633" cy="2252998"/>
          </a:xfrm>
          <a:prstGeom prst="rect">
            <a:avLst/>
          </a:prstGeom>
        </p:spPr>
      </p:pic>
      <p:pic>
        <p:nvPicPr>
          <p:cNvPr id="5" name="Picture 7"/>
          <p:cNvPicPr>
            <a:picLocks noChangeAspect="1"/>
          </p:cNvPicPr>
          <p:nvPr/>
        </p:nvPicPr>
        <p:blipFill>
          <a:blip r:embed="rId3" cstate="print"/>
          <a:stretch>
            <a:fillRect/>
          </a:stretch>
        </p:blipFill>
        <p:spPr>
          <a:xfrm>
            <a:off x="5929322" y="2643182"/>
            <a:ext cx="3083766" cy="1871285"/>
          </a:xfrm>
          <a:prstGeom prst="rect">
            <a:avLst/>
          </a:prstGeom>
        </p:spPr>
      </p:pic>
      <p:pic>
        <p:nvPicPr>
          <p:cNvPr id="6" name="Picture 4"/>
          <p:cNvPicPr>
            <a:picLocks noChangeAspect="1"/>
          </p:cNvPicPr>
          <p:nvPr/>
        </p:nvPicPr>
        <p:blipFill>
          <a:blip r:embed="rId4" cstate="print"/>
          <a:stretch>
            <a:fillRect/>
          </a:stretch>
        </p:blipFill>
        <p:spPr>
          <a:xfrm>
            <a:off x="4500562" y="4643446"/>
            <a:ext cx="3012024" cy="20158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b="1" dirty="0" err="1" smtClean="0">
                <a:solidFill>
                  <a:srgbClr val="FF0000"/>
                </a:solidFill>
              </a:rPr>
              <a:t>Cluj</a:t>
            </a:r>
            <a:endParaRPr lang="ru-RU" b="1" dirty="0">
              <a:solidFill>
                <a:srgbClr val="FF0000"/>
              </a:solidFill>
            </a:endParaRPr>
          </a:p>
        </p:txBody>
      </p:sp>
      <p:sp>
        <p:nvSpPr>
          <p:cNvPr id="3" name="Содержимое 2"/>
          <p:cNvSpPr>
            <a:spLocks noGrp="1"/>
          </p:cNvSpPr>
          <p:nvPr>
            <p:ph idx="1"/>
          </p:nvPr>
        </p:nvSpPr>
        <p:spPr/>
        <p:txBody>
          <a:bodyPr/>
          <a:lstStyle/>
          <a:p>
            <a:r>
              <a:rPr lang="en-US" b="1" dirty="0" smtClean="0"/>
              <a:t>the </a:t>
            </a:r>
            <a:r>
              <a:rPr lang="en-US" b="1" dirty="0" err="1" smtClean="0"/>
              <a:t>Rozelor</a:t>
            </a:r>
            <a:r>
              <a:rPr lang="en-US" b="1" dirty="0" smtClean="0"/>
              <a:t> Park</a:t>
            </a:r>
          </a:p>
          <a:p>
            <a:r>
              <a:rPr lang="en-US" b="1" dirty="0" smtClean="0"/>
              <a:t>the </a:t>
            </a:r>
            <a:r>
              <a:rPr lang="en-US" b="1" dirty="0" err="1" smtClean="0"/>
              <a:t>Unirii</a:t>
            </a:r>
            <a:r>
              <a:rPr lang="en-US" b="1" dirty="0" smtClean="0"/>
              <a:t> Square</a:t>
            </a:r>
          </a:p>
          <a:p>
            <a:r>
              <a:rPr lang="en-US" b="1" dirty="0" smtClean="0"/>
              <a:t>the Botanical  garden</a:t>
            </a:r>
            <a:endParaRPr lang="ru-RU" b="1" dirty="0"/>
          </a:p>
        </p:txBody>
      </p:sp>
      <p:pic>
        <p:nvPicPr>
          <p:cNvPr id="4" name="Picture 8" descr="https://encrypted-tbn2.gstatic.com/images?q=tbn:ANd9GcT_J3RWnZHRn2Vj5arjSMJL1Oi7f2XkwwYJRl54bNgj7JYtgZRIkQ"/>
          <p:cNvPicPr>
            <a:picLocks noChangeAspect="1" noChangeArrowheads="1"/>
          </p:cNvPicPr>
          <p:nvPr/>
        </p:nvPicPr>
        <p:blipFill>
          <a:blip r:embed="rId2" cstate="print"/>
          <a:srcRect/>
          <a:stretch>
            <a:fillRect/>
          </a:stretch>
        </p:blipFill>
        <p:spPr bwMode="auto">
          <a:xfrm>
            <a:off x="4429124" y="214290"/>
            <a:ext cx="3657600" cy="2739671"/>
          </a:xfrm>
          <a:prstGeom prst="rect">
            <a:avLst/>
          </a:prstGeom>
          <a:noFill/>
        </p:spPr>
      </p:pic>
      <p:pic>
        <p:nvPicPr>
          <p:cNvPr id="5" name="Content Placeholder 4" descr="gradinita-in-aer-liber-in-parcul-central-cluj-i14819.jpg"/>
          <p:cNvPicPr>
            <a:picLocks noChangeAspect="1"/>
          </p:cNvPicPr>
          <p:nvPr/>
        </p:nvPicPr>
        <p:blipFill>
          <a:blip r:embed="rId3" cstate="print"/>
          <a:stretch>
            <a:fillRect/>
          </a:stretch>
        </p:blipFill>
        <p:spPr>
          <a:xfrm>
            <a:off x="142844" y="3286124"/>
            <a:ext cx="4591061" cy="3443296"/>
          </a:xfrm>
          <a:prstGeom prst="rect">
            <a:avLst/>
          </a:prstGeom>
          <a:ln>
            <a:noFill/>
          </a:ln>
          <a:effectLst>
            <a:softEdge rad="112500"/>
          </a:effectLst>
        </p:spPr>
      </p:pic>
      <p:pic>
        <p:nvPicPr>
          <p:cNvPr id="6" name="Picture 4" descr="gradina botanica.jpg"/>
          <p:cNvPicPr>
            <a:picLocks noChangeAspect="1"/>
          </p:cNvPicPr>
          <p:nvPr/>
        </p:nvPicPr>
        <p:blipFill>
          <a:blip r:embed="rId4" cstate="print"/>
          <a:stretch>
            <a:fillRect/>
          </a:stretch>
        </p:blipFill>
        <p:spPr>
          <a:xfrm>
            <a:off x="4786314" y="3214686"/>
            <a:ext cx="3964809" cy="26432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fontScale="90000"/>
          </a:bodyPr>
          <a:lstStyle/>
          <a:p>
            <a:r>
              <a:rPr lang="en-US" sz="3100" b="1" dirty="0" smtClean="0">
                <a:solidFill>
                  <a:srgbClr val="FF0000"/>
                </a:solidFill>
              </a:rPr>
              <a:t>We visit   parks and gardens  next to our town.</a:t>
            </a:r>
            <a:br>
              <a:rPr lang="en-US" sz="3100" b="1" dirty="0" smtClean="0">
                <a:solidFill>
                  <a:srgbClr val="FF0000"/>
                </a:solidFill>
              </a:rPr>
            </a:br>
            <a:r>
              <a:rPr lang="en-US" sz="2800" b="1" dirty="0" smtClean="0">
                <a:solidFill>
                  <a:srgbClr val="FF0000"/>
                </a:solidFill>
              </a:rPr>
              <a:t/>
            </a:r>
            <a:br>
              <a:rPr lang="en-US" sz="2800" b="1" dirty="0" smtClean="0">
                <a:solidFill>
                  <a:srgbClr val="FF0000"/>
                </a:solidFill>
              </a:rPr>
            </a:br>
            <a:r>
              <a:rPr lang="en-US" sz="2200" b="1" dirty="0" smtClean="0"/>
              <a:t>War museum and park with old oaks in </a:t>
            </a:r>
            <a:r>
              <a:rPr lang="en-US" sz="2200" b="1" dirty="0" err="1" smtClean="0"/>
              <a:t>Stankovo</a:t>
            </a:r>
            <a:r>
              <a:rPr lang="en-US" sz="2200" b="1" dirty="0" smtClean="0"/>
              <a:t> village</a:t>
            </a:r>
            <a:r>
              <a:rPr lang="en-US" sz="2800" b="1" dirty="0" smtClean="0">
                <a:solidFill>
                  <a:srgbClr val="FF0000"/>
                </a:solidFill>
              </a:rPr>
              <a:t/>
            </a:r>
            <a:br>
              <a:rPr lang="en-US" sz="2800" b="1" dirty="0" smtClean="0">
                <a:solidFill>
                  <a:srgbClr val="FF0000"/>
                </a:solidFill>
              </a:rPr>
            </a:br>
            <a:endParaRPr lang="ru-RU" sz="2800" b="1" dirty="0">
              <a:solidFill>
                <a:srgbClr val="FF0000"/>
              </a:solidFill>
            </a:endParaRPr>
          </a:p>
        </p:txBody>
      </p:sp>
      <p:pic>
        <p:nvPicPr>
          <p:cNvPr id="2050" name="Picture 2" descr="G:\11 кл\для выпускного\IMG_0797.JPG"/>
          <p:cNvPicPr>
            <a:picLocks noGrp="1" noChangeAspect="1" noChangeArrowheads="1"/>
          </p:cNvPicPr>
          <p:nvPr>
            <p:ph idx="1"/>
          </p:nvPr>
        </p:nvPicPr>
        <p:blipFill>
          <a:blip r:embed="rId2" cstate="print"/>
          <a:stretch>
            <a:fillRect/>
          </a:stretch>
        </p:blipFill>
        <p:spPr bwMode="auto">
          <a:xfrm>
            <a:off x="214282" y="1571613"/>
            <a:ext cx="3048021" cy="2286016"/>
          </a:xfrm>
          <a:prstGeom prst="rect">
            <a:avLst/>
          </a:prstGeom>
          <a:noFill/>
        </p:spPr>
      </p:pic>
      <p:pic>
        <p:nvPicPr>
          <p:cNvPr id="2052" name="Picture 4" descr="G:\11 кл\для выпускного\IMG_0776.JPG"/>
          <p:cNvPicPr>
            <a:picLocks noChangeAspect="1" noChangeArrowheads="1"/>
          </p:cNvPicPr>
          <p:nvPr/>
        </p:nvPicPr>
        <p:blipFill>
          <a:blip r:embed="rId3" cstate="print"/>
          <a:srcRect/>
          <a:stretch>
            <a:fillRect/>
          </a:stretch>
        </p:blipFill>
        <p:spPr bwMode="auto">
          <a:xfrm>
            <a:off x="3357554" y="2643182"/>
            <a:ext cx="5143504" cy="38576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b="1" dirty="0" smtClean="0">
                <a:solidFill>
                  <a:srgbClr val="FF0000"/>
                </a:solidFill>
              </a:rPr>
              <a:t>Sport is great!  </a:t>
            </a:r>
            <a:endParaRPr lang="ru-RU" b="1" dirty="0">
              <a:solidFill>
                <a:srgbClr val="FF0000"/>
              </a:solidFill>
            </a:endParaRPr>
          </a:p>
        </p:txBody>
      </p:sp>
      <p:sp>
        <p:nvSpPr>
          <p:cNvPr id="3" name="Содержимое 2"/>
          <p:cNvSpPr>
            <a:spLocks noGrp="1"/>
          </p:cNvSpPr>
          <p:nvPr>
            <p:ph idx="1"/>
          </p:nvPr>
        </p:nvSpPr>
        <p:spPr/>
        <p:txBody>
          <a:bodyPr/>
          <a:lstStyle/>
          <a:p>
            <a:pPr>
              <a:buNone/>
            </a:pPr>
            <a:r>
              <a:rPr lang="en-US" b="1" dirty="0" smtClean="0"/>
              <a:t>Professional Sports Teams in Seattle are</a:t>
            </a:r>
            <a:r>
              <a:rPr lang="ru-RU" b="1" dirty="0" smtClean="0"/>
              <a:t>:</a:t>
            </a:r>
          </a:p>
          <a:p>
            <a:pPr>
              <a:buNone/>
            </a:pPr>
            <a:r>
              <a:rPr lang="en-US" sz="2000" b="1" dirty="0" smtClean="0"/>
              <a:t>Seahawks (they won the Super Bowl!) American football </a:t>
            </a:r>
            <a:endParaRPr lang="ru-RU" sz="2000" b="1" dirty="0" smtClean="0"/>
          </a:p>
          <a:p>
            <a:pPr>
              <a:buNone/>
            </a:pPr>
            <a:r>
              <a:rPr lang="en-US" sz="2000" b="1" dirty="0" smtClean="0"/>
              <a:t>Sounders: a pro soccer team</a:t>
            </a:r>
          </a:p>
          <a:p>
            <a:pPr>
              <a:buNone/>
            </a:pPr>
            <a:r>
              <a:rPr lang="en-US" sz="2000" b="1" dirty="0" smtClean="0"/>
              <a:t>Mariners: A professional baseball team</a:t>
            </a:r>
          </a:p>
          <a:p>
            <a:pPr>
              <a:buNone/>
            </a:pPr>
            <a:r>
              <a:rPr lang="en-US" sz="2000" b="1" dirty="0" smtClean="0"/>
              <a:t>Rainmakers: A professional ultimate team</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endParaRPr lang="ru-RU" b="1" dirty="0"/>
          </a:p>
        </p:txBody>
      </p:sp>
      <p:pic>
        <p:nvPicPr>
          <p:cNvPr id="4" name="Picture 3"/>
          <p:cNvPicPr>
            <a:picLocks noChangeAspect="1"/>
          </p:cNvPicPr>
          <p:nvPr/>
        </p:nvPicPr>
        <p:blipFill>
          <a:blip r:embed="rId2" cstate="print"/>
          <a:stretch>
            <a:fillRect/>
          </a:stretch>
        </p:blipFill>
        <p:spPr>
          <a:xfrm>
            <a:off x="0" y="4071942"/>
            <a:ext cx="2095003" cy="1571636"/>
          </a:xfrm>
          <a:prstGeom prst="rect">
            <a:avLst/>
          </a:prstGeom>
        </p:spPr>
      </p:pic>
      <p:pic>
        <p:nvPicPr>
          <p:cNvPr id="5" name="Picture 7"/>
          <p:cNvPicPr>
            <a:picLocks noChangeAspect="1"/>
          </p:cNvPicPr>
          <p:nvPr/>
        </p:nvPicPr>
        <p:blipFill>
          <a:blip r:embed="rId3" cstate="print"/>
          <a:stretch>
            <a:fillRect/>
          </a:stretch>
        </p:blipFill>
        <p:spPr>
          <a:xfrm>
            <a:off x="5929322" y="2643182"/>
            <a:ext cx="1714093" cy="1285884"/>
          </a:xfrm>
          <a:prstGeom prst="rect">
            <a:avLst/>
          </a:prstGeom>
        </p:spPr>
      </p:pic>
      <p:pic>
        <p:nvPicPr>
          <p:cNvPr id="6" name="Picture 11"/>
          <p:cNvPicPr>
            <a:picLocks noChangeAspect="1"/>
          </p:cNvPicPr>
          <p:nvPr/>
        </p:nvPicPr>
        <p:blipFill>
          <a:blip r:embed="rId4" cstate="print"/>
          <a:stretch>
            <a:fillRect/>
          </a:stretch>
        </p:blipFill>
        <p:spPr>
          <a:xfrm>
            <a:off x="2428860" y="4500570"/>
            <a:ext cx="2876118" cy="2157615"/>
          </a:xfrm>
          <a:prstGeom prst="rect">
            <a:avLst/>
          </a:prstGeom>
        </p:spPr>
      </p:pic>
      <p:pic>
        <p:nvPicPr>
          <p:cNvPr id="7" name="Picture 15"/>
          <p:cNvPicPr>
            <a:picLocks noChangeAspect="1"/>
          </p:cNvPicPr>
          <p:nvPr/>
        </p:nvPicPr>
        <p:blipFill>
          <a:blip r:embed="rId5" cstate="print"/>
          <a:stretch>
            <a:fillRect/>
          </a:stretch>
        </p:blipFill>
        <p:spPr>
          <a:xfrm>
            <a:off x="5572132" y="4357694"/>
            <a:ext cx="3053667" cy="21610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a:bodyPr>
          <a:lstStyle/>
          <a:p>
            <a:r>
              <a:rPr lang="en-US" sz="3200" b="1" dirty="0" smtClean="0">
                <a:solidFill>
                  <a:srgbClr val="FF0000"/>
                </a:solidFill>
              </a:rPr>
              <a:t>The new </a:t>
            </a:r>
            <a:r>
              <a:rPr lang="en-US" sz="3200" b="1" dirty="0" err="1" smtClean="0">
                <a:solidFill>
                  <a:srgbClr val="FF0000"/>
                </a:solidFill>
              </a:rPr>
              <a:t>Cluj</a:t>
            </a:r>
            <a:r>
              <a:rPr lang="en-US" sz="3200" b="1" dirty="0" smtClean="0">
                <a:solidFill>
                  <a:srgbClr val="FF0000"/>
                </a:solidFill>
              </a:rPr>
              <a:t> Arena Stadium is the largest in Cluj-Napoca (capacity 30,201), and is ranked as an UEFA Elite stadium.</a:t>
            </a:r>
            <a:endParaRPr lang="ru-RU" sz="3200" b="1" dirty="0">
              <a:solidFill>
                <a:srgbClr val="FF0000"/>
              </a:solidFill>
            </a:endParaRPr>
          </a:p>
        </p:txBody>
      </p:sp>
      <p:pic>
        <p:nvPicPr>
          <p:cNvPr id="4" name="Content Placeholder 3" descr="Cluj_Arena-vedere-dinspre-Somes.jpg"/>
          <p:cNvPicPr>
            <a:picLocks noGrp="1" noChangeAspect="1"/>
          </p:cNvPicPr>
          <p:nvPr>
            <p:ph idx="1"/>
          </p:nvPr>
        </p:nvPicPr>
        <p:blipFill>
          <a:blip r:embed="rId2" cstate="print"/>
          <a:stretch>
            <a:fillRect/>
          </a:stretch>
        </p:blipFill>
        <p:spPr>
          <a:xfrm>
            <a:off x="2286000" y="2720181"/>
            <a:ext cx="4572000" cy="228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en-US" dirty="0" smtClean="0"/>
              <a:t> </a:t>
            </a:r>
            <a:r>
              <a:rPr lang="en-US" dirty="0" smtClean="0">
                <a:solidFill>
                  <a:srgbClr val="FF0000"/>
                </a:solidFill>
              </a:rPr>
              <a:t>We try to answer the questions</a:t>
            </a:r>
            <a:r>
              <a:rPr lang="ru-RU" dirty="0" smtClean="0">
                <a:solidFill>
                  <a:srgbClr val="FF0000"/>
                </a:solidFill>
              </a:rPr>
              <a:t>:</a:t>
            </a:r>
            <a:endParaRPr lang="ru-RU" dirty="0">
              <a:solidFill>
                <a:srgbClr val="FF0000"/>
              </a:solidFill>
            </a:endParaRPr>
          </a:p>
        </p:txBody>
      </p:sp>
      <p:sp>
        <p:nvSpPr>
          <p:cNvPr id="3" name="Содержимое 2"/>
          <p:cNvSpPr>
            <a:spLocks noGrp="1"/>
          </p:cNvSpPr>
          <p:nvPr>
            <p:ph idx="1"/>
          </p:nvPr>
        </p:nvSpPr>
        <p:spPr>
          <a:xfrm>
            <a:off x="457200" y="1071546"/>
            <a:ext cx="8229600" cy="4214843"/>
          </a:xfrm>
        </p:spPr>
        <p:txBody>
          <a:bodyPr>
            <a:normAutofit fontScale="92500" lnSpcReduction="20000"/>
          </a:bodyPr>
          <a:lstStyle/>
          <a:p>
            <a:pPr lvl="0"/>
            <a:r>
              <a:rPr lang="tr-TR" sz="2800" b="1" dirty="0" smtClean="0"/>
              <a:t>What do you do in your free time if there is no place to go?(   imagine this situation </a:t>
            </a:r>
            <a:r>
              <a:rPr lang="en-US" sz="2800" b="1" dirty="0" smtClean="0"/>
              <a:t> if it is unreal</a:t>
            </a:r>
            <a:r>
              <a:rPr lang="tr-TR" sz="2800" b="1" dirty="0" smtClean="0"/>
              <a:t>)</a:t>
            </a:r>
            <a:endParaRPr lang="ru-RU" sz="2800" b="1" dirty="0" smtClean="0"/>
          </a:p>
          <a:p>
            <a:pPr lvl="0"/>
            <a:r>
              <a:rPr lang="tr-TR" sz="2800" b="1" dirty="0" smtClean="0"/>
              <a:t>What are the most popular leisure activities with your friends?( ask your friends, please)</a:t>
            </a:r>
            <a:endParaRPr lang="ru-RU" sz="2800" b="1" dirty="0" smtClean="0"/>
          </a:p>
          <a:p>
            <a:pPr lvl="0"/>
            <a:r>
              <a:rPr lang="tr-TR" sz="2800" b="1" dirty="0" smtClean="0"/>
              <a:t> List  leisure activities that make your city\ country special ( if possible).</a:t>
            </a:r>
            <a:endParaRPr lang="ru-RU" sz="2800" b="1" dirty="0" smtClean="0"/>
          </a:p>
          <a:p>
            <a:pPr lvl="0"/>
            <a:r>
              <a:rPr lang="tr-TR" sz="2800" b="1" dirty="0" smtClean="0"/>
              <a:t>How do you spend your weekends? Do you agree with a saying?                 </a:t>
            </a:r>
            <a:r>
              <a:rPr lang="en-US" sz="2800" b="1" dirty="0" smtClean="0"/>
              <a:t> « Weekends are a bit like rainbows; they look good from a distance, but disappear when you get close to them».</a:t>
            </a:r>
            <a:endParaRPr lang="ru-RU" sz="2800" b="1"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dirty="0" smtClean="0">
                <a:solidFill>
                  <a:srgbClr val="FF0000"/>
                </a:solidFill>
              </a:rPr>
              <a:t>Sport  in Constanta</a:t>
            </a:r>
            <a:endParaRPr lang="ru-RU" dirty="0">
              <a:solidFill>
                <a:srgbClr val="FF0000"/>
              </a:solidFill>
            </a:endParaRPr>
          </a:p>
        </p:txBody>
      </p:sp>
      <p:sp>
        <p:nvSpPr>
          <p:cNvPr id="3" name="Содержимое 2"/>
          <p:cNvSpPr>
            <a:spLocks noGrp="1"/>
          </p:cNvSpPr>
          <p:nvPr>
            <p:ph idx="1"/>
          </p:nvPr>
        </p:nvSpPr>
        <p:spPr/>
        <p:txBody>
          <a:bodyPr/>
          <a:lstStyle/>
          <a:p>
            <a:r>
              <a:rPr lang="en-US" dirty="0" smtClean="0"/>
              <a:t>In our city, teenagers like sports and they take part in a lot of competitions, such as: athletics, basketball, football and handball.</a:t>
            </a:r>
          </a:p>
          <a:p>
            <a:pPr>
              <a:buNone/>
            </a:pPr>
            <a:endParaRPr lang="ru-RU" dirty="0"/>
          </a:p>
        </p:txBody>
      </p:sp>
      <p:pic>
        <p:nvPicPr>
          <p:cNvPr id="4" name="Picture 5" descr="atletism.jpg"/>
          <p:cNvPicPr>
            <a:picLocks noChangeAspect="1"/>
          </p:cNvPicPr>
          <p:nvPr/>
        </p:nvPicPr>
        <p:blipFill>
          <a:blip r:embed="rId2" cstate="print"/>
          <a:stretch>
            <a:fillRect/>
          </a:stretch>
        </p:blipFill>
        <p:spPr>
          <a:xfrm>
            <a:off x="142844" y="3214686"/>
            <a:ext cx="3256767" cy="1886857"/>
          </a:xfrm>
          <a:prstGeom prst="rect">
            <a:avLst/>
          </a:prstGeom>
        </p:spPr>
      </p:pic>
      <p:pic>
        <p:nvPicPr>
          <p:cNvPr id="5" name="Picture 4" descr="5556577-1368104677.jpg"/>
          <p:cNvPicPr>
            <a:picLocks noChangeAspect="1"/>
          </p:cNvPicPr>
          <p:nvPr/>
        </p:nvPicPr>
        <p:blipFill>
          <a:blip r:embed="rId3" cstate="print"/>
          <a:stretch>
            <a:fillRect/>
          </a:stretch>
        </p:blipFill>
        <p:spPr>
          <a:xfrm>
            <a:off x="5000628" y="3714752"/>
            <a:ext cx="3067050" cy="203038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solidFill>
                  <a:srgbClr val="FF0000"/>
                </a:solidFill>
              </a:rPr>
              <a:t>We also like doing sport!</a:t>
            </a:r>
            <a:endParaRPr lang="ru-RU" b="1" dirty="0">
              <a:solidFill>
                <a:srgbClr val="FF0000"/>
              </a:solidFill>
            </a:endParaRPr>
          </a:p>
        </p:txBody>
      </p:sp>
      <p:sp>
        <p:nvSpPr>
          <p:cNvPr id="3" name="Содержимое 2"/>
          <p:cNvSpPr>
            <a:spLocks noGrp="1"/>
          </p:cNvSpPr>
          <p:nvPr>
            <p:ph idx="1"/>
          </p:nvPr>
        </p:nvSpPr>
        <p:spPr/>
        <p:txBody>
          <a:bodyPr/>
          <a:lstStyle/>
          <a:p>
            <a:pPr>
              <a:buNone/>
            </a:pPr>
            <a:r>
              <a:rPr lang="en-US" dirty="0" smtClean="0"/>
              <a:t> </a:t>
            </a:r>
            <a:r>
              <a:rPr lang="en-US" sz="2000" b="1" dirty="0" smtClean="0"/>
              <a:t>There are different sport competitions in our school. Every second Saturday of a month   Health Day is at school.</a:t>
            </a:r>
            <a:endParaRPr lang="ru-RU" sz="2000" b="1" dirty="0"/>
          </a:p>
        </p:txBody>
      </p:sp>
      <p:pic>
        <p:nvPicPr>
          <p:cNvPr id="3074" name="Picture 2" descr="G:\из телефона\Images\Фото-0011.jpg"/>
          <p:cNvPicPr>
            <a:picLocks noChangeAspect="1" noChangeArrowheads="1"/>
          </p:cNvPicPr>
          <p:nvPr/>
        </p:nvPicPr>
        <p:blipFill>
          <a:blip r:embed="rId2" cstate="print"/>
          <a:srcRect/>
          <a:stretch>
            <a:fillRect/>
          </a:stretch>
        </p:blipFill>
        <p:spPr bwMode="auto">
          <a:xfrm>
            <a:off x="762000" y="3429000"/>
            <a:ext cx="3810000" cy="2857500"/>
          </a:xfrm>
          <a:prstGeom prst="rect">
            <a:avLst/>
          </a:prstGeom>
          <a:noFill/>
        </p:spPr>
      </p:pic>
      <p:pic>
        <p:nvPicPr>
          <p:cNvPr id="3075" name="Picture 3" descr="G:\Перед  ЮГОМ\мои фото\P1230018.JPG"/>
          <p:cNvPicPr>
            <a:picLocks noChangeAspect="1" noChangeArrowheads="1"/>
          </p:cNvPicPr>
          <p:nvPr/>
        </p:nvPicPr>
        <p:blipFill>
          <a:blip r:embed="rId3" cstate="print"/>
          <a:srcRect/>
          <a:stretch>
            <a:fillRect/>
          </a:stretch>
        </p:blipFill>
        <p:spPr bwMode="auto">
          <a:xfrm>
            <a:off x="5000628" y="2285992"/>
            <a:ext cx="3903687" cy="292094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b="1" dirty="0" smtClean="0">
                <a:solidFill>
                  <a:srgbClr val="FF0000"/>
                </a:solidFill>
              </a:rPr>
              <a:t>Oh shopping!</a:t>
            </a:r>
            <a:endParaRPr lang="ru-RU" b="1" dirty="0">
              <a:solidFill>
                <a:srgbClr val="FF0000"/>
              </a:solidFill>
            </a:endParaRPr>
          </a:p>
        </p:txBody>
      </p:sp>
      <p:sp>
        <p:nvSpPr>
          <p:cNvPr id="3" name="Содержимое 2"/>
          <p:cNvSpPr>
            <a:spLocks noGrp="1"/>
          </p:cNvSpPr>
          <p:nvPr>
            <p:ph idx="1"/>
          </p:nvPr>
        </p:nvSpPr>
        <p:spPr/>
        <p:txBody>
          <a:bodyPr>
            <a:normAutofit/>
          </a:bodyPr>
          <a:lstStyle/>
          <a:p>
            <a:pPr>
              <a:buNone/>
            </a:pPr>
            <a:r>
              <a:rPr lang="en-US" b="1" dirty="0" smtClean="0"/>
              <a:t>spending money on</a:t>
            </a:r>
            <a:r>
              <a:rPr lang="ru-RU" b="1" dirty="0" smtClean="0"/>
              <a:t>:</a:t>
            </a:r>
          </a:p>
          <a:p>
            <a:r>
              <a:rPr lang="en-US" sz="2200" b="1" dirty="0" smtClean="0"/>
              <a:t>Candy</a:t>
            </a:r>
          </a:p>
          <a:p>
            <a:r>
              <a:rPr lang="en-US" sz="2200" b="1" dirty="0" smtClean="0"/>
              <a:t>Clothes </a:t>
            </a:r>
          </a:p>
          <a:p>
            <a:r>
              <a:rPr lang="en-US" sz="2200" b="1" dirty="0" smtClean="0"/>
              <a:t>Earrings </a:t>
            </a:r>
          </a:p>
          <a:p>
            <a:r>
              <a:rPr lang="en-US" sz="2200" b="1" dirty="0" smtClean="0"/>
              <a:t>Food</a:t>
            </a:r>
          </a:p>
          <a:p>
            <a:r>
              <a:rPr lang="en-US" sz="2200" b="1" dirty="0" smtClean="0"/>
              <a:t>Shoe </a:t>
            </a:r>
          </a:p>
          <a:p>
            <a:r>
              <a:rPr lang="en-US" sz="2200" b="1" dirty="0" smtClean="0"/>
              <a:t>Magazines</a:t>
            </a:r>
          </a:p>
          <a:p>
            <a:r>
              <a:rPr lang="en-US" sz="2200" b="1" dirty="0" smtClean="0"/>
              <a:t>MTG cards </a:t>
            </a:r>
            <a:r>
              <a:rPr lang="en-US" sz="2200" b="1" dirty="0" smtClean="0">
                <a:latin typeface="Comic Sans MS" charset="0"/>
                <a:ea typeface="Comic Sans MS" charset="0"/>
                <a:cs typeface="Comic Sans MS" charset="0"/>
              </a:rPr>
              <a:t>( Magic The Gathering )</a:t>
            </a:r>
            <a:endParaRPr lang="en-US" sz="2200" b="1" dirty="0" smtClean="0"/>
          </a:p>
          <a:p>
            <a:r>
              <a:rPr lang="en-US" sz="2200" b="1" dirty="0" smtClean="0"/>
              <a:t>Music </a:t>
            </a:r>
          </a:p>
          <a:p>
            <a:pPr>
              <a:buNone/>
            </a:pPr>
            <a:endParaRPr lang="ru-RU" b="1" dirty="0"/>
          </a:p>
        </p:txBody>
      </p:sp>
      <p:pic>
        <p:nvPicPr>
          <p:cNvPr id="4" name="Picture 12"/>
          <p:cNvPicPr>
            <a:picLocks noChangeAspect="1"/>
          </p:cNvPicPr>
          <p:nvPr/>
        </p:nvPicPr>
        <p:blipFill>
          <a:blip r:embed="rId2" cstate="print"/>
          <a:stretch>
            <a:fillRect/>
          </a:stretch>
        </p:blipFill>
        <p:spPr>
          <a:xfrm rot="20833201">
            <a:off x="4277260" y="161523"/>
            <a:ext cx="1689461" cy="2045620"/>
          </a:xfrm>
          <a:prstGeom prst="rect">
            <a:avLst/>
          </a:prstGeom>
        </p:spPr>
      </p:pic>
      <p:pic>
        <p:nvPicPr>
          <p:cNvPr id="5" name="Picture 4"/>
          <p:cNvPicPr>
            <a:picLocks noChangeAspect="1"/>
          </p:cNvPicPr>
          <p:nvPr/>
        </p:nvPicPr>
        <p:blipFill>
          <a:blip r:embed="rId3" cstate="print"/>
          <a:stretch>
            <a:fillRect/>
          </a:stretch>
        </p:blipFill>
        <p:spPr>
          <a:xfrm>
            <a:off x="6357950" y="142852"/>
            <a:ext cx="2183442" cy="1637581"/>
          </a:xfrm>
          <a:prstGeom prst="rect">
            <a:avLst/>
          </a:prstGeom>
        </p:spPr>
      </p:pic>
      <p:pic>
        <p:nvPicPr>
          <p:cNvPr id="6" name="Picture 13"/>
          <p:cNvPicPr>
            <a:picLocks noChangeAspect="1"/>
          </p:cNvPicPr>
          <p:nvPr/>
        </p:nvPicPr>
        <p:blipFill>
          <a:blip r:embed="rId4" cstate="print"/>
          <a:stretch>
            <a:fillRect/>
          </a:stretch>
        </p:blipFill>
        <p:spPr>
          <a:xfrm rot="20802078">
            <a:off x="2270235" y="2375122"/>
            <a:ext cx="2249030" cy="1988631"/>
          </a:xfrm>
          <a:prstGeom prst="rect">
            <a:avLst/>
          </a:prstGeom>
        </p:spPr>
      </p:pic>
      <p:pic>
        <p:nvPicPr>
          <p:cNvPr id="7" name="Picture 4" descr="640.jpg"/>
          <p:cNvPicPr>
            <a:picLocks noChangeAspect="1"/>
          </p:cNvPicPr>
          <p:nvPr/>
        </p:nvPicPr>
        <p:blipFill>
          <a:blip r:embed="rId5" cstate="print"/>
          <a:stretch>
            <a:fillRect/>
          </a:stretch>
        </p:blipFill>
        <p:spPr>
          <a:xfrm rot="2786088">
            <a:off x="5673384" y="2613661"/>
            <a:ext cx="2394857" cy="2095500"/>
          </a:xfrm>
          <a:prstGeom prst="rect">
            <a:avLst/>
          </a:prstGeom>
          <a:ln>
            <a:solidFill>
              <a:srgbClr val="C00000"/>
            </a:solidFill>
          </a:ln>
        </p:spPr>
      </p:pic>
      <p:pic>
        <p:nvPicPr>
          <p:cNvPr id="8" name="Picture 6" descr="fast-food.jpg"/>
          <p:cNvPicPr>
            <a:picLocks noChangeAspect="1"/>
          </p:cNvPicPr>
          <p:nvPr/>
        </p:nvPicPr>
        <p:blipFill>
          <a:blip r:embed="rId6" cstate="print"/>
          <a:stretch>
            <a:fillRect/>
          </a:stretch>
        </p:blipFill>
        <p:spPr>
          <a:xfrm>
            <a:off x="3214678" y="4929198"/>
            <a:ext cx="2665476" cy="1787196"/>
          </a:xfrm>
          <a:prstGeom prst="rect">
            <a:avLst/>
          </a:prstGeom>
          <a:ln>
            <a:solidFill>
              <a:schemeClr val="tx2"/>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b="1" dirty="0" err="1" smtClean="0">
                <a:solidFill>
                  <a:srgbClr val="FF0000"/>
                </a:solidFill>
              </a:rPr>
              <a:t>Polus</a:t>
            </a:r>
            <a:r>
              <a:rPr lang="en-US" b="1" dirty="0" smtClean="0">
                <a:solidFill>
                  <a:srgbClr val="FF0000"/>
                </a:solidFill>
              </a:rPr>
              <a:t> Center </a:t>
            </a:r>
            <a:r>
              <a:rPr lang="en-US" b="1" dirty="0" err="1" smtClean="0">
                <a:solidFill>
                  <a:srgbClr val="FF0000"/>
                </a:solidFill>
              </a:rPr>
              <a:t>Cluj</a:t>
            </a:r>
            <a:endParaRPr lang="ru-RU" b="1"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pPr>
              <a:buNone/>
            </a:pPr>
            <a:r>
              <a:rPr lang="en-US" sz="2000" b="1" dirty="0" smtClean="0"/>
              <a:t>It was the first shopping mall in Cluj-Napoca. Among the finds was the tomb of a </a:t>
            </a:r>
            <a:r>
              <a:rPr lang="en-US" sz="2000" b="1" dirty="0" err="1" smtClean="0"/>
              <a:t>Gepid</a:t>
            </a:r>
            <a:r>
              <a:rPr lang="en-US" sz="2000" b="1" dirty="0" smtClean="0"/>
              <a:t> princess and a 3300-year-old tomb of a pair of lovers</a:t>
            </a:r>
            <a:r>
              <a:rPr lang="en-US" dirty="0" smtClean="0"/>
              <a:t>.</a:t>
            </a:r>
          </a:p>
          <a:p>
            <a:pPr>
              <a:buNone/>
            </a:pPr>
            <a:endParaRPr lang="en-US" dirty="0" smtClean="0"/>
          </a:p>
          <a:p>
            <a:pPr>
              <a:buNone/>
            </a:pPr>
            <a:endParaRPr lang="en-US" dirty="0" smtClean="0"/>
          </a:p>
          <a:p>
            <a:pPr>
              <a:buNone/>
            </a:pPr>
            <a:r>
              <a:rPr lang="en-US" b="1" dirty="0" smtClean="0">
                <a:solidFill>
                  <a:srgbClr val="FF0000"/>
                </a:solidFill>
              </a:rPr>
              <a:t>                                          </a:t>
            </a:r>
            <a:r>
              <a:rPr lang="en-US" b="1" dirty="0" err="1" smtClean="0">
                <a:solidFill>
                  <a:srgbClr val="FF0000"/>
                </a:solidFill>
              </a:rPr>
              <a:t>Iulius</a:t>
            </a:r>
            <a:r>
              <a:rPr lang="en-US" b="1" dirty="0" smtClean="0">
                <a:solidFill>
                  <a:srgbClr val="FF0000"/>
                </a:solidFill>
              </a:rPr>
              <a:t> Mall</a:t>
            </a:r>
          </a:p>
          <a:p>
            <a:pPr>
              <a:buNone/>
            </a:pPr>
            <a:endParaRPr lang="en-US" dirty="0" smtClean="0"/>
          </a:p>
          <a:p>
            <a:pPr>
              <a:buNone/>
            </a:pPr>
            <a:endParaRPr lang="en-US" dirty="0" smtClean="0"/>
          </a:p>
          <a:p>
            <a:pPr>
              <a:buNone/>
            </a:pPr>
            <a:r>
              <a:rPr lang="en-US" dirty="0" smtClean="0"/>
              <a:t>                                       </a:t>
            </a:r>
            <a:br>
              <a:rPr lang="en-US" dirty="0" smtClean="0"/>
            </a:br>
            <a:endParaRPr lang="ru-RU" dirty="0"/>
          </a:p>
        </p:txBody>
      </p:sp>
      <p:pic>
        <p:nvPicPr>
          <p:cNvPr id="4" name="Picture 5" descr="polus-cluj.jpg"/>
          <p:cNvPicPr>
            <a:picLocks noChangeAspect="1"/>
          </p:cNvPicPr>
          <p:nvPr/>
        </p:nvPicPr>
        <p:blipFill>
          <a:blip r:embed="rId2" cstate="print"/>
          <a:stretch>
            <a:fillRect/>
          </a:stretch>
        </p:blipFill>
        <p:spPr>
          <a:xfrm>
            <a:off x="214282" y="2500306"/>
            <a:ext cx="3810000" cy="2528888"/>
          </a:xfrm>
          <a:prstGeom prst="rect">
            <a:avLst/>
          </a:prstGeom>
          <a:ln>
            <a:noFill/>
          </a:ln>
          <a:effectLst>
            <a:softEdge rad="112500"/>
          </a:effectLst>
        </p:spPr>
      </p:pic>
      <p:pic>
        <p:nvPicPr>
          <p:cNvPr id="6" name="Picture 6" descr="iulius_mall_cluj.jpg"/>
          <p:cNvPicPr>
            <a:picLocks noChangeAspect="1"/>
          </p:cNvPicPr>
          <p:nvPr/>
        </p:nvPicPr>
        <p:blipFill>
          <a:blip r:embed="rId3" cstate="print"/>
          <a:stretch>
            <a:fillRect/>
          </a:stretch>
        </p:blipFill>
        <p:spPr>
          <a:xfrm>
            <a:off x="5357818" y="4214818"/>
            <a:ext cx="3525762" cy="2514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normAutofit fontScale="90000"/>
          </a:bodyPr>
          <a:lstStyle/>
          <a:p>
            <a:r>
              <a:rPr lang="en-US" sz="3600" b="1" dirty="0" smtClean="0">
                <a:solidFill>
                  <a:srgbClr val="FF0000"/>
                </a:solidFill>
              </a:rPr>
              <a:t>“Weekends are a bit like rainbows, they look good from a distance, but disappear when you get close to them.” </a:t>
            </a:r>
            <a:endParaRPr lang="ru-RU" sz="3600" b="1" dirty="0">
              <a:solidFill>
                <a:srgbClr val="FF0000"/>
              </a:solidFill>
            </a:endParaRPr>
          </a:p>
        </p:txBody>
      </p:sp>
      <p:pic>
        <p:nvPicPr>
          <p:cNvPr id="4" name="Content Placeholder 3"/>
          <p:cNvPicPr>
            <a:picLocks noGrp="1" noChangeAspect="1"/>
          </p:cNvPicPr>
          <p:nvPr>
            <p:ph idx="1"/>
          </p:nvPr>
        </p:nvPicPr>
        <p:blipFill>
          <a:blip r:embed="rId2" cstate="print"/>
          <a:stretch>
            <a:fillRect/>
          </a:stretch>
        </p:blipFill>
        <p:spPr>
          <a:xfrm>
            <a:off x="2714612" y="2143116"/>
            <a:ext cx="3178566" cy="1785950"/>
          </a:xfrm>
          <a:prstGeom prst="rect">
            <a:avLst/>
          </a:prstGeom>
        </p:spPr>
      </p:pic>
      <p:pic>
        <p:nvPicPr>
          <p:cNvPr id="5" name="Picture 3" descr="rainbow-3.jpg"/>
          <p:cNvPicPr>
            <a:picLocks noChangeAspect="1"/>
          </p:cNvPicPr>
          <p:nvPr/>
        </p:nvPicPr>
        <p:blipFill>
          <a:blip r:embed="rId3" cstate="print"/>
          <a:stretch>
            <a:fillRect/>
          </a:stretch>
        </p:blipFill>
        <p:spPr>
          <a:xfrm>
            <a:off x="1" y="4794568"/>
            <a:ext cx="3000364" cy="1920556"/>
          </a:xfrm>
          <a:prstGeom prst="rect">
            <a:avLst/>
          </a:prstGeom>
        </p:spPr>
      </p:pic>
      <p:pic>
        <p:nvPicPr>
          <p:cNvPr id="6" name="Picture 3">
            <a:hlinkClick r:id="rId4"/>
          </p:cNvPr>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29356" y="4786322"/>
            <a:ext cx="2714644" cy="1435096"/>
          </a:xfrm>
          <a:prstGeom prst="rect">
            <a:avLst/>
          </a:prstGeom>
          <a:noFill/>
          <a:ln>
            <a:noFill/>
          </a:ln>
        </p:spPr>
      </p:pic>
      <p:sp>
        <p:nvSpPr>
          <p:cNvPr id="7" name="Прямоугольник 6"/>
          <p:cNvSpPr/>
          <p:nvPr/>
        </p:nvSpPr>
        <p:spPr>
          <a:xfrm>
            <a:off x="1" y="3244334"/>
            <a:ext cx="2714612" cy="707886"/>
          </a:xfrm>
          <a:prstGeom prst="rect">
            <a:avLst/>
          </a:prstGeom>
        </p:spPr>
        <p:txBody>
          <a:bodyPr wrap="square">
            <a:spAutoFit/>
          </a:bodyPr>
          <a:lstStyle/>
          <a:p>
            <a:r>
              <a:rPr lang="en-US" sz="2000" b="1" dirty="0" smtClean="0"/>
              <a:t>they are good until we are in them!</a:t>
            </a:r>
          </a:p>
        </p:txBody>
      </p:sp>
      <p:sp>
        <p:nvSpPr>
          <p:cNvPr id="8" name="Прямоугольник 7"/>
          <p:cNvSpPr/>
          <p:nvPr/>
        </p:nvSpPr>
        <p:spPr>
          <a:xfrm>
            <a:off x="6572264" y="2143116"/>
            <a:ext cx="2571736" cy="1323439"/>
          </a:xfrm>
          <a:prstGeom prst="rect">
            <a:avLst/>
          </a:prstGeom>
        </p:spPr>
        <p:txBody>
          <a:bodyPr wrap="square">
            <a:spAutoFit/>
          </a:bodyPr>
          <a:lstStyle/>
          <a:p>
            <a:r>
              <a:rPr lang="en-US" sz="2000" b="1" dirty="0" smtClean="0"/>
              <a:t>weekends are too short, like the image of a rainbow in the sky!</a:t>
            </a:r>
            <a:endParaRPr lang="ru-RU" sz="2000" b="1" dirty="0"/>
          </a:p>
        </p:txBody>
      </p:sp>
      <p:sp>
        <p:nvSpPr>
          <p:cNvPr id="9" name="Прямоугольник 8"/>
          <p:cNvSpPr/>
          <p:nvPr/>
        </p:nvSpPr>
        <p:spPr>
          <a:xfrm>
            <a:off x="3643306" y="4572008"/>
            <a:ext cx="2000264" cy="1015663"/>
          </a:xfrm>
          <a:prstGeom prst="rect">
            <a:avLst/>
          </a:prstGeom>
        </p:spPr>
        <p:txBody>
          <a:bodyPr wrap="square">
            <a:spAutoFit/>
          </a:bodyPr>
          <a:lstStyle/>
          <a:p>
            <a:r>
              <a:rPr lang="en-US" sz="2000" b="1" dirty="0" smtClean="0"/>
              <a:t>they don’t last like rainbows don’t last…</a:t>
            </a:r>
            <a:endParaRPr lang="ru-RU"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725866"/>
          </a:xfrm>
        </p:spPr>
        <p:txBody>
          <a:bodyPr>
            <a:normAutofit/>
          </a:bodyPr>
          <a:lstStyle/>
          <a:p>
            <a:r>
              <a:rPr lang="en-US" sz="5400" b="1" dirty="0" smtClean="0">
                <a:solidFill>
                  <a:srgbClr val="FF0000"/>
                </a:solidFill>
              </a:rPr>
              <a:t>Thank you very much!!!</a:t>
            </a:r>
            <a:endParaRPr lang="ru-RU" sz="5400" b="1" dirty="0">
              <a:solidFill>
                <a:srgbClr val="FF0000"/>
              </a:solidFill>
            </a:endParaRPr>
          </a:p>
        </p:txBody>
      </p:sp>
      <p:sp>
        <p:nvSpPr>
          <p:cNvPr id="3" name="Содержимое 2"/>
          <p:cNvSpPr>
            <a:spLocks noGrp="1"/>
          </p:cNvSpPr>
          <p:nvPr>
            <p:ph idx="1"/>
          </p:nvPr>
        </p:nvSpPr>
        <p:spPr/>
        <p:txBody>
          <a:bodyPr/>
          <a:lstStyle/>
          <a:p>
            <a:endParaRPr lang="ru-RU"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smtClean="0"/>
              <a:t>We all look forward to the weekend, whether to spend time with family or see friends. But one thing `s for sure, weekends never seem to last long enough!</a:t>
            </a:r>
            <a:endParaRPr lang="ru-RU" sz="2800" b="1" dirty="0"/>
          </a:p>
        </p:txBody>
      </p:sp>
      <p:sp>
        <p:nvSpPr>
          <p:cNvPr id="3" name="Содержимое 2"/>
          <p:cNvSpPr>
            <a:spLocks noGrp="1"/>
          </p:cNvSpPr>
          <p:nvPr>
            <p:ph idx="1"/>
          </p:nvPr>
        </p:nvSpPr>
        <p:spPr/>
        <p:txBody>
          <a:bodyPr/>
          <a:lstStyle/>
          <a:p>
            <a:pPr>
              <a:buNone/>
            </a:pPr>
            <a:r>
              <a:rPr lang="en-US" sz="2000" b="1" dirty="0" smtClean="0"/>
              <a:t>Pupils from </a:t>
            </a:r>
            <a:r>
              <a:rPr lang="en-US" sz="2000" b="1" dirty="0" err="1" smtClean="0"/>
              <a:t>Cluj</a:t>
            </a:r>
            <a:r>
              <a:rPr lang="en-US" sz="2000" b="1" dirty="0" smtClean="0"/>
              <a:t>(Romania)`</a:t>
            </a:r>
            <a:r>
              <a:rPr lang="en-US" sz="2000" b="1" dirty="0" err="1" smtClean="0"/>
              <a:t>ve</a:t>
            </a:r>
            <a:r>
              <a:rPr lang="en-US" sz="2000" b="1" dirty="0" smtClean="0"/>
              <a:t> mentioned that today's teenagers seem to have more time and less responsibility and supervision than the last generation's. It's quite common to see teens "hanging out" at shopping centers, fast food restaurants or where ever they can get together to socialize. Usually, they just have fun and enjoy themselves, but sometimes problems occur.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25668"/>
          </a:xfrm>
        </p:spPr>
        <p:txBody>
          <a:bodyPr>
            <a:noAutofit/>
          </a:bodyPr>
          <a:lstStyle/>
          <a:p>
            <a:r>
              <a:rPr lang="en-US" sz="2800" b="1" dirty="0" smtClean="0"/>
              <a:t>But what to do  If there is no place to go ?</a:t>
            </a:r>
            <a:br>
              <a:rPr lang="en-US" sz="2800" b="1" dirty="0" smtClean="0"/>
            </a:br>
            <a:r>
              <a:rPr lang="en-US" sz="2800" b="1" dirty="0" smtClean="0"/>
              <a:t>Here are the decisions </a:t>
            </a:r>
            <a:r>
              <a:rPr lang="ru-RU" sz="2800" b="1" dirty="0" smtClean="0"/>
              <a:t> </a:t>
            </a:r>
            <a:r>
              <a:rPr lang="en-US" sz="1800" dirty="0" smtClean="0">
                <a:solidFill>
                  <a:srgbClr val="00B050"/>
                </a:solidFill>
              </a:rPr>
              <a:t/>
            </a:r>
            <a:br>
              <a:rPr lang="en-US" sz="1800" dirty="0" smtClean="0">
                <a:solidFill>
                  <a:srgbClr val="00B050"/>
                </a:solidFill>
              </a:rPr>
            </a:br>
            <a:r>
              <a:rPr lang="en-US" sz="1800" b="1" dirty="0" smtClean="0">
                <a:solidFill>
                  <a:srgbClr val="FF0000"/>
                </a:solidFill>
              </a:rPr>
              <a:t> </a:t>
            </a:r>
            <a:br>
              <a:rPr lang="en-US" sz="1800" b="1" dirty="0" smtClean="0">
                <a:solidFill>
                  <a:srgbClr val="FF0000"/>
                </a:solidFill>
              </a:rPr>
            </a:br>
            <a:r>
              <a:rPr lang="en-US" sz="2800" dirty="0" smtClean="0"/>
              <a:t/>
            </a:r>
            <a:br>
              <a:rPr lang="en-US" sz="2800" dirty="0" smtClean="0"/>
            </a:br>
            <a:endParaRPr lang="ru-RU" sz="2800" b="1" dirty="0"/>
          </a:p>
        </p:txBody>
      </p:sp>
      <p:sp>
        <p:nvSpPr>
          <p:cNvPr id="3" name="Содержимое 2"/>
          <p:cNvSpPr>
            <a:spLocks noGrp="1"/>
          </p:cNvSpPr>
          <p:nvPr>
            <p:ph idx="1"/>
          </p:nvPr>
        </p:nvSpPr>
        <p:spPr>
          <a:xfrm>
            <a:off x="457200" y="1285861"/>
            <a:ext cx="8229600" cy="2786081"/>
          </a:xfrm>
        </p:spPr>
        <p:txBody>
          <a:bodyPr>
            <a:normAutofit fontScale="85000" lnSpcReduction="10000"/>
          </a:bodyPr>
          <a:lstStyle/>
          <a:p>
            <a:r>
              <a:rPr lang="en-US" sz="3000" b="1" dirty="0" smtClean="0">
                <a:solidFill>
                  <a:srgbClr val="C00000"/>
                </a:solidFill>
              </a:rPr>
              <a:t>1. Play video games, get on </a:t>
            </a:r>
            <a:r>
              <a:rPr lang="en-US" sz="3000" b="1" dirty="0" err="1" smtClean="0">
                <a:solidFill>
                  <a:srgbClr val="C00000"/>
                </a:solidFill>
              </a:rPr>
              <a:t>facebook</a:t>
            </a:r>
            <a:endParaRPr lang="en-US" sz="3000" b="1" dirty="0" smtClean="0">
              <a:solidFill>
                <a:srgbClr val="C00000"/>
              </a:solidFill>
            </a:endParaRPr>
          </a:p>
          <a:p>
            <a:r>
              <a:rPr lang="en-US" sz="3000" b="1" dirty="0" smtClean="0">
                <a:solidFill>
                  <a:srgbClr val="C00000"/>
                </a:solidFill>
              </a:rPr>
              <a:t>2. Go to sleep</a:t>
            </a:r>
          </a:p>
          <a:p>
            <a:r>
              <a:rPr lang="en-US" sz="3000" b="1" dirty="0" smtClean="0">
                <a:solidFill>
                  <a:srgbClr val="C00000"/>
                </a:solidFill>
              </a:rPr>
              <a:t>3. Watch </a:t>
            </a:r>
            <a:r>
              <a:rPr lang="en-US" sz="3000" b="1" dirty="0" err="1" smtClean="0">
                <a:solidFill>
                  <a:srgbClr val="C00000"/>
                </a:solidFill>
              </a:rPr>
              <a:t>televsion</a:t>
            </a:r>
            <a:endParaRPr lang="en-US" sz="3000" b="1" dirty="0" smtClean="0">
              <a:solidFill>
                <a:srgbClr val="C00000"/>
              </a:solidFill>
            </a:endParaRPr>
          </a:p>
          <a:p>
            <a:r>
              <a:rPr lang="en-US" sz="3000" b="1" dirty="0" smtClean="0">
                <a:solidFill>
                  <a:srgbClr val="C00000"/>
                </a:solidFill>
              </a:rPr>
              <a:t>4. Go outside, go walking, h</a:t>
            </a:r>
            <a:r>
              <a:rPr lang="en-US" sz="3000" b="1" dirty="0" smtClean="0">
                <a:solidFill>
                  <a:srgbClr val="C00000"/>
                </a:solidFill>
                <a:ea typeface="Comic Sans MS" charset="0"/>
                <a:cs typeface="Comic Sans MS" charset="0"/>
              </a:rPr>
              <a:t>ang out with friends </a:t>
            </a:r>
            <a:endParaRPr lang="ru-RU" sz="3000" b="1" dirty="0" smtClean="0">
              <a:solidFill>
                <a:srgbClr val="C00000"/>
              </a:solidFill>
            </a:endParaRPr>
          </a:p>
          <a:p>
            <a:r>
              <a:rPr lang="en-US" sz="3000" b="1" dirty="0" smtClean="0">
                <a:solidFill>
                  <a:srgbClr val="C00000"/>
                </a:solidFill>
              </a:rPr>
              <a:t>5. Play basketball, g</a:t>
            </a:r>
            <a:r>
              <a:rPr lang="en-US" sz="3000" b="1" dirty="0" smtClean="0">
                <a:solidFill>
                  <a:srgbClr val="C00000"/>
                </a:solidFill>
                <a:ea typeface="Comic Sans MS" charset="0"/>
                <a:cs typeface="Comic Sans MS" charset="0"/>
              </a:rPr>
              <a:t>o biking</a:t>
            </a:r>
            <a:r>
              <a:rPr lang="en-US" sz="3000" b="1" dirty="0" smtClean="0">
                <a:solidFill>
                  <a:srgbClr val="C00000"/>
                </a:solidFill>
              </a:rPr>
              <a:t> </a:t>
            </a:r>
            <a:endParaRPr lang="en-US" sz="3000" b="1" dirty="0" smtClean="0">
              <a:solidFill>
                <a:srgbClr val="C00000"/>
              </a:solidFill>
              <a:ea typeface="Comic Sans MS" charset="0"/>
              <a:cs typeface="Comic Sans MS" charset="0"/>
            </a:endParaRPr>
          </a:p>
          <a:p>
            <a:r>
              <a:rPr lang="en-US" sz="3000" b="1" dirty="0" smtClean="0">
                <a:solidFill>
                  <a:srgbClr val="C00000"/>
                </a:solidFill>
                <a:ea typeface="Comic Sans MS" charset="0"/>
                <a:cs typeface="Comic Sans MS" charset="0"/>
              </a:rPr>
              <a:t>Play with </a:t>
            </a:r>
            <a:r>
              <a:rPr lang="en-US" sz="3000" b="1" dirty="0" err="1" smtClean="0">
                <a:solidFill>
                  <a:srgbClr val="C00000"/>
                </a:solidFill>
                <a:ea typeface="Comic Sans MS" charset="0"/>
                <a:cs typeface="Comic Sans MS" charset="0"/>
              </a:rPr>
              <a:t>Legos</a:t>
            </a:r>
            <a:r>
              <a:rPr lang="en-US" sz="3000" b="1" dirty="0" smtClean="0">
                <a:solidFill>
                  <a:srgbClr val="C00000"/>
                </a:solidFill>
                <a:ea typeface="Comic Sans MS" charset="0"/>
                <a:cs typeface="Comic Sans MS" charset="0"/>
              </a:rPr>
              <a:t>  </a:t>
            </a:r>
          </a:p>
          <a:p>
            <a:pPr>
              <a:buNone/>
            </a:pPr>
            <a:endParaRPr lang="en-US" b="1" dirty="0" smtClean="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Autofit/>
          </a:bodyPr>
          <a:lstStyle/>
          <a:p>
            <a:pPr algn="l"/>
            <a:r>
              <a:rPr lang="en-US" sz="2800" b="1" dirty="0" smtClean="0"/>
              <a:t>T</a:t>
            </a:r>
            <a:r>
              <a:rPr lang="tr-TR" sz="2800" b="1" dirty="0" smtClean="0"/>
              <a:t>he most popular leisure activities </a:t>
            </a:r>
            <a:r>
              <a:rPr lang="en-US" sz="2800" b="1" dirty="0" smtClean="0"/>
              <a:t> are</a:t>
            </a:r>
            <a:r>
              <a:rPr lang="ru-RU" sz="2800" b="1" dirty="0" smtClean="0"/>
              <a:t>:</a:t>
            </a:r>
            <a:r>
              <a:rPr lang="ru-RU" sz="2800" b="1" dirty="0" smtClean="0">
                <a:solidFill>
                  <a:srgbClr val="FF0000"/>
                </a:solidFill>
                <a:latin typeface="+mn-lt"/>
              </a:rPr>
              <a:t/>
            </a:r>
            <a:br>
              <a:rPr lang="ru-RU" sz="2800" b="1" dirty="0" smtClean="0">
                <a:solidFill>
                  <a:srgbClr val="FF0000"/>
                </a:solidFill>
                <a:latin typeface="+mn-lt"/>
              </a:rPr>
            </a:br>
            <a:r>
              <a:rPr lang="en-US" sz="2800" b="1" dirty="0" smtClean="0">
                <a:solidFill>
                  <a:srgbClr val="FF0000"/>
                </a:solidFill>
                <a:latin typeface="+mn-lt"/>
              </a:rPr>
              <a:t> </a:t>
            </a:r>
            <a:r>
              <a:rPr lang="en-US" b="1" dirty="0" smtClean="0">
                <a:solidFill>
                  <a:srgbClr val="FF0000"/>
                </a:solidFill>
                <a:latin typeface="+mn-lt"/>
              </a:rPr>
              <a:t>Seattle </a:t>
            </a:r>
            <a:r>
              <a:rPr lang="ru-RU" b="1" dirty="0" smtClean="0">
                <a:solidFill>
                  <a:srgbClr val="FF0000"/>
                </a:solidFill>
                <a:latin typeface="+mn-lt"/>
              </a:rPr>
              <a:t> </a:t>
            </a:r>
            <a:r>
              <a:rPr lang="en-US" sz="1600" b="1" dirty="0" smtClean="0">
                <a:latin typeface="+mn-lt"/>
              </a:rPr>
              <a:t/>
            </a:r>
            <a:br>
              <a:rPr lang="en-US" sz="1600" b="1" dirty="0" smtClean="0">
                <a:latin typeface="+mn-lt"/>
              </a:rPr>
            </a:br>
            <a:r>
              <a:rPr lang="en-US" sz="1600" b="1" dirty="0" smtClean="0">
                <a:latin typeface="+mn-lt"/>
              </a:rPr>
              <a:t> </a:t>
            </a:r>
            <a:r>
              <a:rPr lang="en-US" sz="2000" b="1" dirty="0" smtClean="0">
                <a:latin typeface="+mn-lt"/>
                <a:ea typeface="Comic Sans MS" charset="0"/>
                <a:cs typeface="Comic Sans MS" charset="0"/>
              </a:rPr>
              <a:t>Jump on trampolines , play MTG ( Magic The Gathering ) ,play video games, listen to music , go to stores and malls, go to football field, go skiing, go to Starbucks</a:t>
            </a:r>
            <a:r>
              <a:rPr lang="en-US" sz="2000" b="1" dirty="0" smtClean="0">
                <a:latin typeface="+mn-lt"/>
              </a:rPr>
              <a:t> </a:t>
            </a:r>
            <a:endParaRPr lang="ru-RU" sz="2000" b="1" dirty="0">
              <a:latin typeface="+mn-lt"/>
            </a:endParaRPr>
          </a:p>
        </p:txBody>
      </p:sp>
      <p:sp>
        <p:nvSpPr>
          <p:cNvPr id="3" name="Содержимое 2"/>
          <p:cNvSpPr>
            <a:spLocks noGrp="1"/>
          </p:cNvSpPr>
          <p:nvPr>
            <p:ph idx="1"/>
          </p:nvPr>
        </p:nvSpPr>
        <p:spPr>
          <a:xfrm>
            <a:off x="457200" y="3143248"/>
            <a:ext cx="8229600" cy="2982915"/>
          </a:xfrm>
        </p:spPr>
        <p:txBody>
          <a:bodyPr/>
          <a:lstStyle/>
          <a:p>
            <a:endParaRPr lang="ru-RU" dirty="0"/>
          </a:p>
        </p:txBody>
      </p:sp>
      <p:pic>
        <p:nvPicPr>
          <p:cNvPr id="4" name="Picture 5"/>
          <p:cNvPicPr>
            <a:picLocks noChangeAspect="1"/>
          </p:cNvPicPr>
          <p:nvPr/>
        </p:nvPicPr>
        <p:blipFill>
          <a:blip r:embed="rId3" cstate="print"/>
          <a:stretch>
            <a:fillRect/>
          </a:stretch>
        </p:blipFill>
        <p:spPr>
          <a:xfrm>
            <a:off x="1142976" y="2285992"/>
            <a:ext cx="2099887" cy="2135032"/>
          </a:xfrm>
          <a:prstGeom prst="rect">
            <a:avLst/>
          </a:prstGeom>
        </p:spPr>
      </p:pic>
      <p:pic>
        <p:nvPicPr>
          <p:cNvPr id="5" name="Picture 14"/>
          <p:cNvPicPr>
            <a:picLocks noChangeAspect="1"/>
          </p:cNvPicPr>
          <p:nvPr/>
        </p:nvPicPr>
        <p:blipFill>
          <a:blip r:embed="rId4" cstate="print"/>
          <a:stretch>
            <a:fillRect/>
          </a:stretch>
        </p:blipFill>
        <p:spPr>
          <a:xfrm>
            <a:off x="7143768" y="2071678"/>
            <a:ext cx="1603395" cy="20895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dirty="0" smtClean="0">
                <a:solidFill>
                  <a:srgbClr val="FF0000"/>
                </a:solidFill>
              </a:rPr>
              <a:t> </a:t>
            </a:r>
            <a:r>
              <a:rPr lang="en-US" b="1" dirty="0" smtClean="0">
                <a:solidFill>
                  <a:srgbClr val="FF0000"/>
                </a:solidFill>
              </a:rPr>
              <a:t> Constanta </a:t>
            </a:r>
            <a:r>
              <a:rPr lang="ru-RU" b="1" dirty="0" smtClean="0">
                <a:solidFill>
                  <a:srgbClr val="FF0000"/>
                </a:solidFill>
              </a:rPr>
              <a:t> </a:t>
            </a:r>
            <a:endParaRPr lang="ru-RU" dirty="0"/>
          </a:p>
        </p:txBody>
      </p:sp>
      <p:sp>
        <p:nvSpPr>
          <p:cNvPr id="3" name="Содержимое 2"/>
          <p:cNvSpPr>
            <a:spLocks noGrp="1"/>
          </p:cNvSpPr>
          <p:nvPr>
            <p:ph idx="1"/>
          </p:nvPr>
        </p:nvSpPr>
        <p:spPr/>
        <p:txBody>
          <a:bodyPr/>
          <a:lstStyle/>
          <a:p>
            <a:r>
              <a:rPr lang="en-US" b="1" dirty="0" smtClean="0"/>
              <a:t>do sports</a:t>
            </a:r>
          </a:p>
          <a:p>
            <a:r>
              <a:rPr lang="en-US" b="1" dirty="0" smtClean="0"/>
              <a:t>go to the Mall or to the cinema</a:t>
            </a:r>
          </a:p>
          <a:p>
            <a:r>
              <a:rPr lang="en-US" b="1" dirty="0" smtClean="0"/>
              <a:t>watch films at home and  sometimes read books</a:t>
            </a:r>
            <a:endParaRPr lang="ru-RU" b="1" dirty="0"/>
          </a:p>
        </p:txBody>
      </p:sp>
      <p:pic>
        <p:nvPicPr>
          <p:cNvPr id="4" name="Picture 3" descr="157449 campionat_handbal_tvlitoral.ro .jpg"/>
          <p:cNvPicPr>
            <a:picLocks noChangeAspect="1"/>
          </p:cNvPicPr>
          <p:nvPr/>
        </p:nvPicPr>
        <p:blipFill>
          <a:blip r:embed="rId3" cstate="print"/>
          <a:stretch>
            <a:fillRect/>
          </a:stretch>
        </p:blipFill>
        <p:spPr>
          <a:xfrm>
            <a:off x="6246348" y="714357"/>
            <a:ext cx="2769073" cy="18573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 </a:t>
            </a:r>
            <a:r>
              <a:rPr lang="en-US" b="1" dirty="0" smtClean="0">
                <a:solidFill>
                  <a:srgbClr val="FF0000"/>
                </a:solidFill>
              </a:rPr>
              <a:t> Knoxville </a:t>
            </a:r>
            <a:r>
              <a:rPr lang="ru-RU" b="1" dirty="0" smtClean="0">
                <a:solidFill>
                  <a:srgbClr val="FF0000"/>
                </a:solidFill>
              </a:rPr>
              <a:t> </a:t>
            </a:r>
            <a:endParaRPr lang="ru-RU" dirty="0"/>
          </a:p>
        </p:txBody>
      </p:sp>
      <p:sp>
        <p:nvSpPr>
          <p:cNvPr id="3" name="Содержимое 2"/>
          <p:cNvSpPr>
            <a:spLocks noGrp="1"/>
          </p:cNvSpPr>
          <p:nvPr>
            <p:ph idx="1"/>
          </p:nvPr>
        </p:nvSpPr>
        <p:spPr/>
        <p:txBody>
          <a:bodyPr>
            <a:normAutofit/>
          </a:bodyPr>
          <a:lstStyle/>
          <a:p>
            <a:r>
              <a:rPr lang="en-US" sz="2400" b="1" dirty="0" smtClean="0"/>
              <a:t>Walk around</a:t>
            </a:r>
          </a:p>
          <a:p>
            <a:r>
              <a:rPr lang="en-US" sz="2400" b="1" dirty="0" smtClean="0"/>
              <a:t>Go to the mall</a:t>
            </a:r>
          </a:p>
          <a:p>
            <a:r>
              <a:rPr lang="en-US" sz="2400" b="1" dirty="0" smtClean="0"/>
              <a:t>Go to Gatlinburg, TN (Smokey Mountains)</a:t>
            </a:r>
          </a:p>
          <a:p>
            <a:r>
              <a:rPr lang="en-US" sz="2400" b="1" dirty="0" smtClean="0"/>
              <a:t>Go to Market Square (shopping &amp; art area)</a:t>
            </a:r>
          </a:p>
          <a:p>
            <a:r>
              <a:rPr lang="en-US" sz="2400" b="1" dirty="0" smtClean="0"/>
              <a:t>Talk with friends</a:t>
            </a:r>
          </a:p>
          <a:p>
            <a:r>
              <a:rPr lang="en-US" sz="2400" b="1" dirty="0" smtClean="0"/>
              <a:t>Text</a:t>
            </a:r>
          </a:p>
          <a:p>
            <a:pPr>
              <a:buNone/>
            </a:pPr>
            <a:endParaRPr lang="en-US" dirty="0" smtClean="0"/>
          </a:p>
          <a:p>
            <a:endParaRPr lang="ru-RU" dirty="0"/>
          </a:p>
        </p:txBody>
      </p:sp>
      <p:pic>
        <p:nvPicPr>
          <p:cNvPr id="4" name="Picture 5">
            <a:hlinkClick r:id="rId3"/>
          </p:cNvPr>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429388" y="1142984"/>
            <a:ext cx="2590791" cy="205777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dirty="0" smtClean="0">
                <a:solidFill>
                  <a:srgbClr val="FF0000"/>
                </a:solidFill>
              </a:rPr>
              <a:t>Energetic</a:t>
            </a:r>
            <a:endParaRPr lang="ru-RU" dirty="0">
              <a:solidFill>
                <a:srgbClr val="FF0000"/>
              </a:solidFill>
            </a:endParaRPr>
          </a:p>
        </p:txBody>
      </p:sp>
      <p:sp>
        <p:nvSpPr>
          <p:cNvPr id="3" name="Содержимое 2"/>
          <p:cNvSpPr>
            <a:spLocks noGrp="1"/>
          </p:cNvSpPr>
          <p:nvPr>
            <p:ph idx="1"/>
          </p:nvPr>
        </p:nvSpPr>
        <p:spPr/>
        <p:txBody>
          <a:bodyPr/>
          <a:lstStyle/>
          <a:p>
            <a:r>
              <a:rPr lang="en-US" sz="2000" dirty="0" smtClean="0">
                <a:latin typeface="Aharoni" pitchFamily="2" charset="-79"/>
                <a:cs typeface="Aharoni" pitchFamily="2" charset="-79"/>
              </a:rPr>
              <a:t>Doing sports</a:t>
            </a:r>
          </a:p>
          <a:p>
            <a:r>
              <a:rPr lang="en-US" sz="2000" dirty="0" smtClean="0">
                <a:latin typeface="Aharoni" pitchFamily="2" charset="-79"/>
                <a:cs typeface="Aharoni" pitchFamily="2" charset="-79"/>
              </a:rPr>
              <a:t>Watching TV or going  to the cinema, reading, doing crafts</a:t>
            </a:r>
          </a:p>
          <a:p>
            <a:endParaRPr lang="ru-RU" dirty="0"/>
          </a:p>
        </p:txBody>
      </p:sp>
      <p:pic>
        <p:nvPicPr>
          <p:cNvPr id="4" name="Рисунок 3" descr="Фото-0014.jpg"/>
          <p:cNvPicPr>
            <a:picLocks noChangeAspect="1"/>
          </p:cNvPicPr>
          <p:nvPr/>
        </p:nvPicPr>
        <p:blipFill>
          <a:blip r:embed="rId2" cstate="print"/>
          <a:stretch>
            <a:fillRect/>
          </a:stretch>
        </p:blipFill>
        <p:spPr>
          <a:xfrm>
            <a:off x="142844" y="2357430"/>
            <a:ext cx="3214710" cy="2411032"/>
          </a:xfrm>
          <a:prstGeom prst="rect">
            <a:avLst/>
          </a:prstGeom>
        </p:spPr>
      </p:pic>
      <p:pic>
        <p:nvPicPr>
          <p:cNvPr id="1026" name="Picture 2" descr="G:\11 кл\для выпускного\PC150003.JPG"/>
          <p:cNvPicPr>
            <a:picLocks noChangeAspect="1" noChangeArrowheads="1"/>
          </p:cNvPicPr>
          <p:nvPr/>
        </p:nvPicPr>
        <p:blipFill>
          <a:blip r:embed="rId3" cstate="print"/>
          <a:srcRect/>
          <a:stretch>
            <a:fillRect/>
          </a:stretch>
        </p:blipFill>
        <p:spPr bwMode="auto">
          <a:xfrm>
            <a:off x="6072198" y="2357430"/>
            <a:ext cx="2952771" cy="2214578"/>
          </a:xfrm>
          <a:prstGeom prst="rect">
            <a:avLst/>
          </a:prstGeom>
          <a:noFill/>
        </p:spPr>
      </p:pic>
      <p:pic>
        <p:nvPicPr>
          <p:cNvPr id="1027" name="Picture 3" descr="G:\11 кл\для выпускного\Фото-0051.jpg"/>
          <p:cNvPicPr>
            <a:picLocks noChangeAspect="1" noChangeArrowheads="1"/>
          </p:cNvPicPr>
          <p:nvPr/>
        </p:nvPicPr>
        <p:blipFill>
          <a:blip r:embed="rId4" cstate="print"/>
          <a:srcRect/>
          <a:stretch>
            <a:fillRect/>
          </a:stretch>
        </p:blipFill>
        <p:spPr bwMode="auto">
          <a:xfrm>
            <a:off x="5000628" y="214290"/>
            <a:ext cx="2119301" cy="1589476"/>
          </a:xfrm>
          <a:prstGeom prst="rect">
            <a:avLst/>
          </a:prstGeom>
          <a:noFill/>
        </p:spPr>
      </p:pic>
      <p:pic>
        <p:nvPicPr>
          <p:cNvPr id="1028" name="Picture 4" descr="G:\Перед  ЮГОМ\мои фото\PC150006.JPG"/>
          <p:cNvPicPr>
            <a:picLocks noChangeAspect="1" noChangeArrowheads="1"/>
          </p:cNvPicPr>
          <p:nvPr/>
        </p:nvPicPr>
        <p:blipFill>
          <a:blip r:embed="rId5" cstate="print"/>
          <a:srcRect/>
          <a:stretch>
            <a:fillRect/>
          </a:stretch>
        </p:blipFill>
        <p:spPr bwMode="auto">
          <a:xfrm>
            <a:off x="3071802" y="4143380"/>
            <a:ext cx="3286148" cy="246461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939784"/>
          </a:xfrm>
        </p:spPr>
        <p:txBody>
          <a:bodyPr>
            <a:normAutofit fontScale="90000"/>
          </a:bodyPr>
          <a:lstStyle/>
          <a:p>
            <a:r>
              <a:rPr lang="en-US" sz="2800" dirty="0" smtClean="0">
                <a:latin typeface="Aharoni" pitchFamily="2" charset="-79"/>
                <a:cs typeface="Aharoni" pitchFamily="2" charset="-79"/>
              </a:rPr>
              <a:t>Playing  musical instruments, singing  and dancing,</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going for  picnics with families and friends.</a:t>
            </a:r>
            <a:r>
              <a:rPr lang="en-US" sz="2800" dirty="0" smtClean="0">
                <a:solidFill>
                  <a:srgbClr val="FF0000"/>
                </a:solidFill>
                <a:latin typeface="Aharoni" pitchFamily="2" charset="-79"/>
                <a:cs typeface="Aharoni" pitchFamily="2" charset="-79"/>
              </a:rPr>
              <a:t/>
            </a:r>
            <a:br>
              <a:rPr lang="en-US" sz="2800" dirty="0" smtClean="0">
                <a:solidFill>
                  <a:srgbClr val="FF0000"/>
                </a:solidFill>
                <a:latin typeface="Aharoni" pitchFamily="2" charset="-79"/>
                <a:cs typeface="Aharoni" pitchFamily="2" charset="-79"/>
              </a:rPr>
            </a:br>
            <a:r>
              <a:rPr lang="en-US" sz="2800" dirty="0" smtClean="0">
                <a:solidFill>
                  <a:srgbClr val="FF0000"/>
                </a:solidFill>
                <a:latin typeface="Aharoni" pitchFamily="2" charset="-79"/>
                <a:cs typeface="Aharoni" pitchFamily="2" charset="-79"/>
              </a:rPr>
              <a:t> </a:t>
            </a:r>
            <a:r>
              <a:rPr lang="en-US" sz="2800" dirty="0" smtClean="0">
                <a:solidFill>
                  <a:srgbClr val="FF0000"/>
                </a:solidFill>
                <a:latin typeface="Algerian" pitchFamily="82" charset="0"/>
              </a:rPr>
              <a:t> </a:t>
            </a:r>
            <a:r>
              <a:rPr lang="ru-RU" sz="2800" dirty="0" smtClean="0"/>
              <a:t/>
            </a:r>
            <a:br>
              <a:rPr lang="ru-RU" sz="2800" dirty="0" smtClean="0"/>
            </a:br>
            <a:endParaRPr lang="ru-RU" sz="2800" dirty="0"/>
          </a:p>
        </p:txBody>
      </p:sp>
      <p:pic>
        <p:nvPicPr>
          <p:cNvPr id="4" name="Содержимое 3" descr="000240_151542_6.jpg"/>
          <p:cNvPicPr>
            <a:picLocks noGrp="1" noChangeAspect="1"/>
          </p:cNvPicPr>
          <p:nvPr>
            <p:ph idx="1"/>
          </p:nvPr>
        </p:nvPicPr>
        <p:blipFill>
          <a:blip r:embed="rId2" cstate="print"/>
          <a:stretch>
            <a:fillRect/>
          </a:stretch>
        </p:blipFill>
        <p:spPr>
          <a:xfrm>
            <a:off x="928662" y="1714488"/>
            <a:ext cx="2357454" cy="1768091"/>
          </a:xfrm>
        </p:spPr>
      </p:pic>
      <p:pic>
        <p:nvPicPr>
          <p:cNvPr id="4098" name="Picture 2" descr="G:\11 кл\для выпускного\Изображение1 047.jpg"/>
          <p:cNvPicPr>
            <a:picLocks noChangeAspect="1" noChangeArrowheads="1"/>
          </p:cNvPicPr>
          <p:nvPr/>
        </p:nvPicPr>
        <p:blipFill>
          <a:blip r:embed="rId3" cstate="print"/>
          <a:srcRect/>
          <a:stretch>
            <a:fillRect/>
          </a:stretch>
        </p:blipFill>
        <p:spPr bwMode="auto">
          <a:xfrm>
            <a:off x="642910" y="3929066"/>
            <a:ext cx="3333773" cy="2500330"/>
          </a:xfrm>
          <a:prstGeom prst="rect">
            <a:avLst/>
          </a:prstGeom>
          <a:noFill/>
        </p:spPr>
      </p:pic>
      <p:pic>
        <p:nvPicPr>
          <p:cNvPr id="4099" name="Picture 3" descr="I:\неделя 2013\IMG_2177.JPG"/>
          <p:cNvPicPr>
            <a:picLocks noChangeAspect="1" noChangeArrowheads="1"/>
          </p:cNvPicPr>
          <p:nvPr/>
        </p:nvPicPr>
        <p:blipFill>
          <a:blip r:embed="rId4" cstate="print"/>
          <a:srcRect/>
          <a:stretch>
            <a:fillRect/>
          </a:stretch>
        </p:blipFill>
        <p:spPr bwMode="auto">
          <a:xfrm>
            <a:off x="4500562" y="1357298"/>
            <a:ext cx="2952770" cy="2214578"/>
          </a:xfrm>
          <a:prstGeom prst="rect">
            <a:avLst/>
          </a:prstGeom>
          <a:noFill/>
        </p:spPr>
      </p:pic>
      <p:pic>
        <p:nvPicPr>
          <p:cNvPr id="4100" name="Picture 4" descr="E:\Жанна-документы\неделя англ. языка\Неделя Англ.яз 2010\англ. 2011-2012\Школьный театр на англ\семинар 4 января 2012 по воспит. работе\014.JPG"/>
          <p:cNvPicPr>
            <a:picLocks noChangeAspect="1" noChangeArrowheads="1"/>
          </p:cNvPicPr>
          <p:nvPr/>
        </p:nvPicPr>
        <p:blipFill>
          <a:blip r:embed="rId5" cstate="print"/>
          <a:srcRect/>
          <a:stretch>
            <a:fillRect/>
          </a:stretch>
        </p:blipFill>
        <p:spPr bwMode="auto">
          <a:xfrm>
            <a:off x="5286380" y="3714752"/>
            <a:ext cx="3571900" cy="26789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846</Words>
  <Application>Microsoft Macintosh PowerPoint</Application>
  <PresentationFormat>On-screen Show (4:3)</PresentationFormat>
  <Paragraphs>112</Paragraphs>
  <Slides>25</Slides>
  <Notes>0</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Тема Office</vt:lpstr>
      <vt:lpstr>Guidebook of Leisure Activities</vt:lpstr>
      <vt:lpstr> We try to answer the questions:</vt:lpstr>
      <vt:lpstr>We all look forward to the weekend, whether to spend time with family or see friends. But one thing `s for sure, weekends never seem to last long enough!</vt:lpstr>
      <vt:lpstr>But what to do  If there is no place to go ? Here are the decisions      </vt:lpstr>
      <vt:lpstr>The most popular leisure activities  are:  Seattle    Jump on trampolines , play MTG ( Magic The Gathering ) ,play video games, listen to music , go to stores and malls, go to football field, go skiing, go to Starbucks </vt:lpstr>
      <vt:lpstr>  Constanta  </vt:lpstr>
      <vt:lpstr>  Knoxville  </vt:lpstr>
      <vt:lpstr>Energetic</vt:lpstr>
      <vt:lpstr>Playing  musical instruments, singing  and dancing, going for  picnics with families and friends.    </vt:lpstr>
      <vt:lpstr>Slide 10</vt:lpstr>
      <vt:lpstr>But there are so many beautiful and interesting places to visit! Thank you dear friends for showing them.</vt:lpstr>
      <vt:lpstr> </vt:lpstr>
      <vt:lpstr>Great Smoky Mountains National Park in Knoxville  </vt:lpstr>
      <vt:lpstr>Amusement parks and places in Constanta   </vt:lpstr>
      <vt:lpstr>Seattle</vt:lpstr>
      <vt:lpstr>Cluj</vt:lpstr>
      <vt:lpstr>We visit   parks and gardens  next to our town.  War museum and park with old oaks in Stankovo village </vt:lpstr>
      <vt:lpstr>Sport is great!  </vt:lpstr>
      <vt:lpstr>The new Cluj Arena Stadium is the largest in Cluj-Napoca (capacity 30,201), and is ranked as an UEFA Elite stadium.</vt:lpstr>
      <vt:lpstr>Sport  in Constanta</vt:lpstr>
      <vt:lpstr>We also like doing sport!</vt:lpstr>
      <vt:lpstr>Oh shopping!</vt:lpstr>
      <vt:lpstr>Polus Center Cluj</vt:lpstr>
      <vt:lpstr>“Weekends are a bit like rainbows, they look good from a distance, but disappear when you get close to them.” </vt:lpstr>
      <vt:lpstr>Thank you very much!!!</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DNA7 X64</dc:creator>
  <cp:lastModifiedBy>Barry Kramer</cp:lastModifiedBy>
  <cp:revision>37</cp:revision>
  <dcterms:created xsi:type="dcterms:W3CDTF">2014-05-29T01:50:23Z</dcterms:created>
  <dcterms:modified xsi:type="dcterms:W3CDTF">2014-05-29T01:52:14Z</dcterms:modified>
</cp:coreProperties>
</file>