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 xmlns:p="http://schemas.openxmlformats.org/presentationml/2006/main" xmlns:r="http://schemas.openxmlformats.org/officeDocument/2006/relationships" xmlns:a="http://schemas.openxmlformats.org/drawingml/2006/main" val="0"/>
    </p:ext>
    <p:ext uri="{D31A062A-798A-4329-ABDD-BBA856620510}">
      <p14:defaultImageDpi xmlns:p14="http://schemas.microsoft.com/office/powerpoint/2010/main" xmlns=""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717" autoAdjust="0"/>
    <p:restoredTop sz="94629" autoAdjust="0"/>
  </p:normalViewPr>
  <p:slideViewPr>
    <p:cSldViewPr>
      <p:cViewPr>
        <p:scale>
          <a:sx n="40" d="100"/>
          <a:sy n="40" d="100"/>
        </p:scale>
        <p:origin x="-2312" y="-1352"/>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0D4C09-6511-4F9E-90D6-7B1DD5A7E9D8}" type="datetimeFigureOut">
              <a:rPr lang="en-US" smtClean="0"/>
              <a:pPr/>
              <a:t>6/8/14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00B79-9122-4793-836E-F2B789A2F6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The</a:t>
            </a:r>
            <a:r>
              <a:rPr lang="en-US" baseline="0" dirty="0" smtClean="0"/>
              <a:t> photo speaks for itself</a:t>
            </a:r>
          </a:p>
          <a:p>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Bakeries are everywhere</a:t>
            </a:r>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Cookies with smiles</a:t>
            </a:r>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err="1" smtClean="0"/>
              <a:t>Shesha</a:t>
            </a:r>
            <a:r>
              <a:rPr lang="en-US" dirty="0" smtClean="0"/>
              <a:t> shops</a:t>
            </a:r>
            <a:r>
              <a:rPr lang="en-US" baseline="0" dirty="0" smtClean="0"/>
              <a:t> too, unfortunately!!!</a:t>
            </a:r>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Fresh vegetables everywhere…home grown vegetables…</a:t>
            </a:r>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There are shops for musical instruments…</a:t>
            </a:r>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smtClean="0"/>
              <a:t>Syrian Pies Corner shops with different tops: cheese,</a:t>
            </a:r>
            <a:r>
              <a:rPr lang="en-US" baseline="0" dirty="0" smtClean="0"/>
              <a:t> thyme, Syrian cheese, green olives, flavored meat, red pepper…and the like…Hot, handy and </a:t>
            </a:r>
            <a:r>
              <a:rPr lang="en-US" baseline="0" dirty="0" err="1" smtClean="0"/>
              <a:t>tastsy</a:t>
            </a:r>
            <a:r>
              <a:rPr lang="en-US" baseline="0" dirty="0" smtClean="0"/>
              <a:t>. </a:t>
            </a:r>
            <a:endParaRPr lang="en-US" dirty="0"/>
          </a:p>
        </p:txBody>
      </p:sp>
      <p:sp>
        <p:nvSpPr>
          <p:cNvPr id="4" name="عنصر نائب لرقم الشريحة 3"/>
          <p:cNvSpPr>
            <a:spLocks noGrp="1"/>
          </p:cNvSpPr>
          <p:nvPr>
            <p:ph type="sldNum" sz="quarter" idx="10"/>
          </p:nvPr>
        </p:nvSpPr>
        <p:spPr/>
        <p:txBody>
          <a:bodyPr/>
          <a:lstStyle/>
          <a:p>
            <a:fld id="{89E00B79-9122-4793-836E-F2B789A2F6F4}"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D8BD707-D9CF-40AE-B4C6-C98DA3205C09}" type="datetimeFigureOut">
              <a:rPr lang="en-US" smtClean="0"/>
              <a:pPr/>
              <a:t>6/8/14</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6/8/14</a:t>
            </a:fld>
            <a:endParaRPr lang="en-US"/>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6/8/14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6/8/14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6/8/14</a:t>
            </a:fld>
            <a:endParaRPr lang="en-US"/>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6/8/14</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pPr/>
              <a:t>6/8/14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 Id="rId3" Type="http://schemas.openxmlformats.org/officeDocument/2006/relationships/hyperlink" Target="mailto:lattakia2222@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19200"/>
            <a:ext cx="8229600" cy="4952999"/>
          </a:xfrm>
        </p:spPr>
        <p:txBody>
          <a:bodyPr>
            <a:noAutofit/>
          </a:bodyPr>
          <a:lstStyle/>
          <a:p>
            <a:pPr algn="l"/>
            <a:r>
              <a:rPr lang="en-US" sz="3200" dirty="0">
                <a:solidFill>
                  <a:schemeClr val="bg2"/>
                </a:solidFill>
                <a:latin typeface="+mj-lt"/>
              </a:rPr>
              <a:t>For many years, shopping has been the easiest way of communication between an individual and a city.</a:t>
            </a:r>
          </a:p>
          <a:p>
            <a:pPr marL="0" indent="0" algn="l">
              <a:buNone/>
            </a:pPr>
            <a:endParaRPr lang="en-US" sz="3200" dirty="0">
              <a:solidFill>
                <a:schemeClr val="bg2"/>
              </a:solidFill>
              <a:latin typeface="+mj-lt"/>
            </a:endParaRPr>
          </a:p>
          <a:p>
            <a:pPr algn="l"/>
            <a:r>
              <a:rPr lang="en-US" sz="3200" dirty="0" smtClean="0">
                <a:solidFill>
                  <a:schemeClr val="bg2"/>
                </a:solidFill>
                <a:latin typeface="+mj-lt"/>
              </a:rPr>
              <a:t>Because </a:t>
            </a:r>
            <a:r>
              <a:rPr lang="en-US" sz="3200" dirty="0">
                <a:solidFill>
                  <a:schemeClr val="bg2"/>
                </a:solidFill>
                <a:latin typeface="+mj-lt"/>
              </a:rPr>
              <a:t>when you arrive as a tourist at any city </a:t>
            </a:r>
            <a:r>
              <a:rPr lang="en-US" sz="3200" dirty="0" smtClean="0">
                <a:solidFill>
                  <a:schemeClr val="bg2"/>
                </a:solidFill>
                <a:latin typeface="+mj-lt"/>
              </a:rPr>
              <a:t>in </a:t>
            </a:r>
            <a:r>
              <a:rPr lang="en-US" sz="3200" dirty="0">
                <a:solidFill>
                  <a:schemeClr val="bg2"/>
                </a:solidFill>
                <a:latin typeface="+mj-lt"/>
              </a:rPr>
              <a:t>the world, the first thing you will do is to roam around on its streets looking for things that you don’t see in your hometown, and buying  stuff to take with you as a souvenir.</a:t>
            </a:r>
          </a:p>
          <a:p>
            <a:pPr algn="l"/>
            <a:endParaRPr lang="ar-SY" sz="3200" dirty="0">
              <a:solidFill>
                <a:schemeClr val="bg2"/>
              </a:solidFill>
              <a:latin typeface="+mj-lt"/>
            </a:endParaRPr>
          </a:p>
        </p:txBody>
      </p:sp>
      <p:sp>
        <p:nvSpPr>
          <p:cNvPr id="2" name="Title 1"/>
          <p:cNvSpPr>
            <a:spLocks noGrp="1"/>
          </p:cNvSpPr>
          <p:nvPr>
            <p:ph type="title"/>
          </p:nvPr>
        </p:nvSpPr>
        <p:spPr/>
        <p:txBody>
          <a:bodyPr>
            <a:normAutofit fontScale="90000"/>
          </a:bodyPr>
          <a:lstStyle/>
          <a:p>
            <a:pPr algn="ctr"/>
            <a:r>
              <a:rPr lang="en-US" b="1" dirty="0" smtClean="0">
                <a:solidFill>
                  <a:schemeClr val="bg1">
                    <a:lumMod val="95000"/>
                    <a:lumOff val="5000"/>
                  </a:schemeClr>
                </a:solidFill>
                <a:latin typeface="Rockwell Extra Bold" pitchFamily="18" charset="0"/>
              </a:rPr>
              <a:t>Shopping </a:t>
            </a:r>
            <a:r>
              <a:rPr lang="en-US" b="1" dirty="0">
                <a:solidFill>
                  <a:schemeClr val="bg1">
                    <a:lumMod val="95000"/>
                    <a:lumOff val="5000"/>
                  </a:schemeClr>
                </a:solidFill>
                <a:latin typeface="Rockwell Extra Bold" pitchFamily="18" charset="0"/>
              </a:rPr>
              <a:t>in </a:t>
            </a:r>
            <a:r>
              <a:rPr lang="en-US" b="1" dirty="0" err="1">
                <a:solidFill>
                  <a:schemeClr val="bg1">
                    <a:lumMod val="95000"/>
                    <a:lumOff val="5000"/>
                  </a:schemeClr>
                </a:solidFill>
                <a:latin typeface="Rockwell Extra Bold" pitchFamily="18" charset="0"/>
              </a:rPr>
              <a:t>Lattakia</a:t>
            </a:r>
            <a:r>
              <a:rPr lang="en-US" dirty="0">
                <a:solidFill>
                  <a:schemeClr val="bg1">
                    <a:lumMod val="95000"/>
                    <a:lumOff val="5000"/>
                  </a:schemeClr>
                </a:solidFill>
              </a:rPr>
              <a:t/>
            </a:r>
            <a:br>
              <a:rPr lang="en-US" dirty="0">
                <a:solidFill>
                  <a:schemeClr val="bg1">
                    <a:lumMod val="95000"/>
                    <a:lumOff val="5000"/>
                  </a:schemeClr>
                </a:solidFill>
              </a:rPr>
            </a:br>
            <a:endParaRPr lang="ar-SY" dirty="0">
              <a:solidFill>
                <a:schemeClr val="bg1">
                  <a:lumMod val="95000"/>
                  <a:lumOff val="5000"/>
                </a:schemeClr>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978945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lgn="l"/>
            <a:r>
              <a:rPr lang="en-US" sz="4000" dirty="0" smtClean="0">
                <a:solidFill>
                  <a:schemeClr val="bg2"/>
                </a:solidFill>
              </a:rPr>
              <a:t>Gifts Shops are very popular here in </a:t>
            </a:r>
            <a:r>
              <a:rPr lang="en-US" sz="4000" dirty="0" err="1" smtClean="0">
                <a:solidFill>
                  <a:schemeClr val="bg2"/>
                </a:solidFill>
              </a:rPr>
              <a:t>Lattakia</a:t>
            </a:r>
            <a:r>
              <a:rPr lang="en-US" sz="4000" dirty="0" smtClean="0">
                <a:solidFill>
                  <a:schemeClr val="bg2"/>
                </a:solidFill>
              </a:rPr>
              <a:t>..</a:t>
            </a:r>
            <a:br>
              <a:rPr lang="en-US" sz="4000" dirty="0" smtClean="0">
                <a:solidFill>
                  <a:schemeClr val="bg2"/>
                </a:solidFill>
              </a:rPr>
            </a:br>
            <a:endParaRPr lang="en-US" sz="4000" dirty="0" smtClean="0">
              <a:solidFill>
                <a:schemeClr val="bg2"/>
              </a:solidFill>
            </a:endParaRPr>
          </a:p>
          <a:p>
            <a:pPr marL="0" indent="0" algn="l">
              <a:buNone/>
            </a:pPr>
            <a:r>
              <a:rPr lang="en-US" sz="4000" dirty="0" smtClean="0">
                <a:solidFill>
                  <a:schemeClr val="bg2"/>
                </a:solidFill>
              </a:rPr>
              <a:t>These shops are very huge, and they have all the gifts that you might need for any anniversary.</a:t>
            </a:r>
            <a:endParaRPr lang="ar-SY" sz="4000" dirty="0">
              <a:solidFill>
                <a:schemeClr val="bg2"/>
              </a:solidFill>
            </a:endParaRPr>
          </a:p>
        </p:txBody>
      </p:sp>
      <p:sp>
        <p:nvSpPr>
          <p:cNvPr id="4" name="Title 3"/>
          <p:cNvSpPr>
            <a:spLocks noGrp="1"/>
          </p:cNvSpPr>
          <p:nvPr>
            <p:ph type="title"/>
          </p:nvPr>
        </p:nvSpPr>
        <p:spPr/>
        <p:txBody>
          <a:bodyPr>
            <a:normAutofit/>
          </a:bodyPr>
          <a:lstStyle/>
          <a:p>
            <a:r>
              <a:rPr lang="en-US" sz="5400" dirty="0" smtClean="0">
                <a:solidFill>
                  <a:schemeClr val="bg2"/>
                </a:solidFill>
              </a:rPr>
              <a:t>- Gifts Shops:</a:t>
            </a:r>
            <a:endParaRPr lang="ar-SY" sz="5400"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056052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782549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solidFill>
                  <a:schemeClr val="bg2"/>
                </a:solidFill>
              </a:rPr>
              <a:t>- Thrift Shops for Used Clothes:</a:t>
            </a:r>
            <a:endParaRPr lang="ar-SY" sz="4800" dirty="0">
              <a:solidFill>
                <a:schemeClr val="bg2"/>
              </a:solidFill>
            </a:endParaRPr>
          </a:p>
        </p:txBody>
      </p:sp>
      <p:sp>
        <p:nvSpPr>
          <p:cNvPr id="3" name="Content Placeholder 2"/>
          <p:cNvSpPr>
            <a:spLocks noGrp="1"/>
          </p:cNvSpPr>
          <p:nvPr>
            <p:ph idx="1"/>
          </p:nvPr>
        </p:nvSpPr>
        <p:spPr>
          <a:xfrm>
            <a:off x="533400" y="2438400"/>
            <a:ext cx="8229600" cy="3048000"/>
          </a:xfrm>
        </p:spPr>
        <p:txBody>
          <a:bodyPr>
            <a:normAutofit/>
          </a:bodyPr>
          <a:lstStyle/>
          <a:p>
            <a:pPr marL="0" indent="0" algn="l">
              <a:buNone/>
            </a:pPr>
            <a:r>
              <a:rPr lang="en-US" sz="4800" dirty="0" smtClean="0">
                <a:solidFill>
                  <a:schemeClr val="bg2"/>
                </a:solidFill>
              </a:rPr>
              <a:t>There you can find a lot of awesome clothes for a very low price!</a:t>
            </a:r>
            <a:endParaRPr lang="ar-SY" sz="4800"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424570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435014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5410200"/>
          </a:xfrm>
        </p:spPr>
        <p:txBody>
          <a:bodyPr>
            <a:noAutofit/>
          </a:bodyPr>
          <a:lstStyle/>
          <a:p>
            <a:r>
              <a:rPr lang="en-US" sz="4800" dirty="0" smtClean="0">
                <a:solidFill>
                  <a:schemeClr val="bg2"/>
                </a:solidFill>
              </a:rPr>
              <a:t>Now I’ll just leave you with some photos from our souks..</a:t>
            </a:r>
            <a:br>
              <a:rPr lang="en-US" sz="4800" dirty="0" smtClean="0">
                <a:solidFill>
                  <a:schemeClr val="bg2"/>
                </a:solidFill>
              </a:rPr>
            </a:br>
            <a:r>
              <a:rPr lang="en-US" sz="4800" dirty="0">
                <a:solidFill>
                  <a:schemeClr val="bg2"/>
                </a:solidFill>
              </a:rPr>
              <a:t/>
            </a:r>
            <a:br>
              <a:rPr lang="en-US" sz="4800" dirty="0">
                <a:solidFill>
                  <a:schemeClr val="bg2"/>
                </a:solidFill>
              </a:rPr>
            </a:br>
            <a:r>
              <a:rPr lang="en-US" sz="4800" dirty="0" smtClean="0">
                <a:solidFill>
                  <a:schemeClr val="bg2"/>
                </a:solidFill>
              </a:rPr>
              <a:t>I hope you enjoyed this little tour with me..</a:t>
            </a:r>
            <a:br>
              <a:rPr lang="en-US" sz="4800" dirty="0" smtClean="0">
                <a:solidFill>
                  <a:schemeClr val="bg2"/>
                </a:solidFill>
              </a:rPr>
            </a:br>
            <a:r>
              <a:rPr lang="en-US" sz="4800" dirty="0" smtClean="0">
                <a:solidFill>
                  <a:schemeClr val="bg2"/>
                </a:solidFill>
              </a:rPr>
              <a:t/>
            </a:r>
            <a:br>
              <a:rPr lang="en-US" sz="4800" dirty="0" smtClean="0">
                <a:solidFill>
                  <a:schemeClr val="bg2"/>
                </a:solidFill>
              </a:rPr>
            </a:br>
            <a:r>
              <a:rPr lang="en-US" sz="4800" dirty="0" smtClean="0">
                <a:solidFill>
                  <a:schemeClr val="bg2"/>
                </a:solidFill>
              </a:rPr>
              <a:t>And thank you..</a:t>
            </a:r>
            <a:endParaRPr lang="ar-SY" sz="4800"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105291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669095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695495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3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058280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096311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t="-18000" b="-1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778031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09600"/>
            <a:ext cx="8229600" cy="5257800"/>
          </a:xfrm>
        </p:spPr>
        <p:txBody>
          <a:bodyPr/>
          <a:lstStyle/>
          <a:p>
            <a:r>
              <a:rPr lang="en-US" dirty="0" smtClean="0">
                <a:solidFill>
                  <a:schemeClr val="bg2"/>
                </a:solidFill>
                <a:effectLst/>
              </a:rPr>
              <a:t>- So </a:t>
            </a:r>
            <a:r>
              <a:rPr lang="en-US" dirty="0">
                <a:solidFill>
                  <a:schemeClr val="bg2"/>
                </a:solidFill>
                <a:effectLst/>
              </a:rPr>
              <a:t>by shopping you can easily communicate with any place on the planet.</a:t>
            </a:r>
            <a:br>
              <a:rPr lang="en-US" dirty="0">
                <a:solidFill>
                  <a:schemeClr val="bg2"/>
                </a:solidFill>
                <a:effectLst/>
              </a:rPr>
            </a:br>
            <a:r>
              <a:rPr lang="en-US" dirty="0" smtClean="0">
                <a:solidFill>
                  <a:schemeClr val="bg2"/>
                </a:solidFill>
                <a:effectLst/>
              </a:rPr>
              <a:t/>
            </a:r>
            <a:br>
              <a:rPr lang="en-US" dirty="0" smtClean="0">
                <a:solidFill>
                  <a:schemeClr val="bg2"/>
                </a:solidFill>
                <a:effectLst/>
              </a:rPr>
            </a:br>
            <a:r>
              <a:rPr lang="en-US" dirty="0" smtClean="0">
                <a:solidFill>
                  <a:schemeClr val="bg2"/>
                </a:solidFill>
                <a:effectLst/>
              </a:rPr>
              <a:t>- Now </a:t>
            </a:r>
            <a:r>
              <a:rPr lang="en-US" dirty="0">
                <a:solidFill>
                  <a:schemeClr val="bg2"/>
                </a:solidFill>
                <a:effectLst/>
              </a:rPr>
              <a:t>come with me on a brief tour in my own hometown to show you the places where you can shop…</a:t>
            </a:r>
            <a:br>
              <a:rPr lang="en-US" dirty="0">
                <a:solidFill>
                  <a:schemeClr val="bg2"/>
                </a:solidFill>
                <a:effectLst/>
              </a:rPr>
            </a:br>
            <a:endParaRPr lang="ar-SY"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925510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734028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684824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229600" cy="4114800"/>
          </a:xfrm>
        </p:spPr>
        <p:txBody>
          <a:bodyPr>
            <a:noAutofit/>
          </a:bodyPr>
          <a:lstStyle/>
          <a:p>
            <a:pPr algn="ctr"/>
            <a:r>
              <a:rPr lang="en-US" sz="9600" dirty="0" smtClean="0">
                <a:solidFill>
                  <a:schemeClr val="bg2"/>
                </a:solidFill>
              </a:rPr>
              <a:t>Created by:</a:t>
            </a:r>
            <a:br>
              <a:rPr lang="en-US" sz="9600" dirty="0" smtClean="0">
                <a:solidFill>
                  <a:schemeClr val="bg2"/>
                </a:solidFill>
              </a:rPr>
            </a:br>
            <a:r>
              <a:rPr lang="en-US" sz="9600" dirty="0" smtClean="0">
                <a:solidFill>
                  <a:schemeClr val="bg2"/>
                </a:solidFill>
              </a:rPr>
              <a:t/>
            </a:r>
            <a:br>
              <a:rPr lang="en-US" sz="9600" dirty="0" smtClean="0">
                <a:solidFill>
                  <a:schemeClr val="bg2"/>
                </a:solidFill>
              </a:rPr>
            </a:br>
            <a:r>
              <a:rPr lang="en-US" sz="9600" dirty="0" err="1" smtClean="0">
                <a:solidFill>
                  <a:schemeClr val="bg2"/>
                </a:solidFill>
              </a:rPr>
              <a:t>Dirar</a:t>
            </a:r>
            <a:r>
              <a:rPr lang="en-US" sz="9600" dirty="0" smtClean="0">
                <a:solidFill>
                  <a:schemeClr val="bg2"/>
                </a:solidFill>
              </a:rPr>
              <a:t> </a:t>
            </a:r>
            <a:r>
              <a:rPr lang="en-US" sz="9600" dirty="0" err="1" smtClean="0">
                <a:solidFill>
                  <a:schemeClr val="bg2"/>
                </a:solidFill>
              </a:rPr>
              <a:t>Hasan</a:t>
            </a:r>
            <a:r>
              <a:rPr lang="en-US" sz="9600" dirty="0" smtClean="0">
                <a:solidFill>
                  <a:schemeClr val="bg2"/>
                </a:solidFill>
              </a:rPr>
              <a:t>.</a:t>
            </a:r>
            <a:endParaRPr lang="ar-SY" sz="9600" dirty="0">
              <a:solidFill>
                <a:schemeClr val="bg2"/>
              </a:solidFill>
            </a:endParaRPr>
          </a:p>
        </p:txBody>
      </p:sp>
      <p:sp>
        <p:nvSpPr>
          <p:cNvPr id="3" name="Rectangle 2"/>
          <p:cNvSpPr/>
          <p:nvPr/>
        </p:nvSpPr>
        <p:spPr>
          <a:xfrm>
            <a:off x="457200" y="5791200"/>
            <a:ext cx="4800600" cy="523220"/>
          </a:xfrm>
          <a:prstGeom prst="rect">
            <a:avLst/>
          </a:prstGeom>
        </p:spPr>
        <p:txBody>
          <a:bodyPr wrap="square">
            <a:spAutoFit/>
          </a:bodyPr>
          <a:lstStyle/>
          <a:p>
            <a:r>
              <a:rPr lang="en-US" sz="2800" b="1" u="sng" dirty="0" smtClean="0">
                <a:solidFill>
                  <a:schemeClr val="bg2"/>
                </a:solidFill>
              </a:rPr>
              <a:t>Dirar.hasan77@yahoo.com</a:t>
            </a:r>
            <a:endParaRPr lang="ar-SY" sz="2800" b="1" u="sng"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956790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عنصر نائب للمحتوى 4" descr="logo.jpg"/>
          <p:cNvPicPr>
            <a:picLocks noGrp="1" noChangeAspect="1"/>
          </p:cNvPicPr>
          <p:nvPr>
            <p:ph sz="quarter" idx="1"/>
          </p:nvPr>
        </p:nvPicPr>
        <p:blipFill>
          <a:blip r:embed="rId2"/>
          <a:stretch>
            <a:fillRect/>
          </a:stretch>
        </p:blipFill>
        <p:spPr>
          <a:xfrm>
            <a:off x="457201" y="2895600"/>
            <a:ext cx="3670852" cy="2814320"/>
          </a:xfrm>
        </p:spPr>
      </p:pic>
      <p:sp>
        <p:nvSpPr>
          <p:cNvPr id="3" name="عنصر نائب للنص 2"/>
          <p:cNvSpPr>
            <a:spLocks noGrp="1"/>
          </p:cNvSpPr>
          <p:nvPr>
            <p:ph type="body" idx="2"/>
          </p:nvPr>
        </p:nvSpPr>
        <p:spPr>
          <a:xfrm>
            <a:off x="4495800" y="2971800"/>
            <a:ext cx="4270248" cy="2362200"/>
          </a:xfrm>
        </p:spPr>
        <p:txBody>
          <a:bodyPr/>
          <a:lstStyle/>
          <a:p>
            <a:pPr algn="l"/>
            <a:r>
              <a:rPr lang="en-US" sz="2400" dirty="0" err="1" smtClean="0"/>
              <a:t>iEARN</a:t>
            </a:r>
            <a:r>
              <a:rPr lang="en-US" sz="2400" dirty="0" smtClean="0"/>
              <a:t> Syria</a:t>
            </a:r>
            <a:r>
              <a:rPr lang="en-US" dirty="0" smtClean="0"/>
              <a:t> </a:t>
            </a:r>
          </a:p>
          <a:p>
            <a:pPr algn="l"/>
            <a:r>
              <a:rPr lang="en-US" sz="2800" dirty="0" smtClean="0">
                <a:solidFill>
                  <a:schemeClr val="tx1"/>
                </a:solidFill>
                <a:hlinkClick r:id="rId3"/>
              </a:rPr>
              <a:t>lattakia2222@gmail.com</a:t>
            </a:r>
            <a:r>
              <a:rPr lang="en-US" dirty="0" smtClean="0"/>
              <a:t> </a:t>
            </a:r>
            <a:endParaRPr lang="en-US" dirty="0"/>
          </a:p>
        </p:txBody>
      </p:sp>
      <p:sp>
        <p:nvSpPr>
          <p:cNvPr id="4" name="عنوان 3"/>
          <p:cNvSpPr>
            <a:spLocks noGrp="1"/>
          </p:cNvSpPr>
          <p:nvPr>
            <p:ph type="title"/>
          </p:nvPr>
        </p:nvSpPr>
        <p:spPr>
          <a:xfrm>
            <a:off x="1143000" y="533400"/>
            <a:ext cx="7315200" cy="1066800"/>
          </a:xfrm>
        </p:spPr>
        <p:txBody>
          <a:bodyPr>
            <a:normAutofit fontScale="90000"/>
          </a:bodyPr>
          <a:lstStyle/>
          <a:p>
            <a:r>
              <a:rPr sz="3200" smtClean="0"/>
              <a:t>Places &amp; Prespective Learning Circle </a:t>
            </a:r>
            <a:r>
              <a:rPr lang="en-US" sz="3200" dirty="0" smtClean="0"/>
              <a:t>–</a:t>
            </a:r>
            <a:r>
              <a:rPr sz="3200" smtClean="0"/>
              <a:t> High School 2014</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8229600" cy="3657600"/>
          </a:xfrm>
        </p:spPr>
        <p:txBody>
          <a:bodyPr/>
          <a:lstStyle/>
          <a:p>
            <a:pPr algn="l"/>
            <a:r>
              <a:rPr lang="en-US" sz="3600" dirty="0">
                <a:solidFill>
                  <a:schemeClr val="bg2"/>
                </a:solidFill>
              </a:rPr>
              <a:t>Well, here in </a:t>
            </a:r>
            <a:r>
              <a:rPr lang="en-US" sz="3600" dirty="0" err="1">
                <a:solidFill>
                  <a:schemeClr val="bg2"/>
                </a:solidFill>
              </a:rPr>
              <a:t>Lattakia</a:t>
            </a:r>
            <a:r>
              <a:rPr lang="en-US" sz="3600" dirty="0">
                <a:solidFill>
                  <a:schemeClr val="bg2"/>
                </a:solidFill>
              </a:rPr>
              <a:t> we have a lot of street vendors, and they sell many different stuff, like rosaries and necklaces…</a:t>
            </a:r>
          </a:p>
          <a:p>
            <a:endParaRPr lang="ar-SY" dirty="0"/>
          </a:p>
        </p:txBody>
      </p:sp>
      <p:sp>
        <p:nvSpPr>
          <p:cNvPr id="2" name="Title 1"/>
          <p:cNvSpPr>
            <a:spLocks noGrp="1"/>
          </p:cNvSpPr>
          <p:nvPr>
            <p:ph type="title"/>
          </p:nvPr>
        </p:nvSpPr>
        <p:spPr>
          <a:xfrm>
            <a:off x="457200" y="381000"/>
            <a:ext cx="8229600" cy="1676400"/>
          </a:xfrm>
        </p:spPr>
        <p:txBody>
          <a:bodyPr>
            <a:noAutofit/>
          </a:bodyPr>
          <a:lstStyle/>
          <a:p>
            <a:r>
              <a:rPr lang="en-US" sz="5400" b="1" u="sng" dirty="0">
                <a:solidFill>
                  <a:schemeClr val="bg2"/>
                </a:solidFill>
                <a:effectLst/>
              </a:rPr>
              <a:t>-Street Vendors:</a:t>
            </a:r>
            <a:r>
              <a:rPr lang="en-US" sz="5400" b="1" dirty="0">
                <a:solidFill>
                  <a:schemeClr val="bg2"/>
                </a:solidFill>
                <a:effectLst/>
              </a:rPr>
              <a:t/>
            </a:r>
            <a:br>
              <a:rPr lang="en-US" sz="5400" b="1" dirty="0">
                <a:solidFill>
                  <a:schemeClr val="bg2"/>
                </a:solidFill>
                <a:effectLst/>
              </a:rPr>
            </a:br>
            <a:endParaRPr lang="ar-SY" sz="5400" b="1"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011110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774466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737639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2"/>
                </a:solidFill>
              </a:rPr>
              <a:t>-</a:t>
            </a:r>
            <a:r>
              <a:rPr lang="en-US" sz="5400" b="1" u="sng" dirty="0" smtClean="0">
                <a:solidFill>
                  <a:schemeClr val="bg2"/>
                </a:solidFill>
              </a:rPr>
              <a:t>Malls</a:t>
            </a:r>
            <a:r>
              <a:rPr lang="en-US" sz="5400" dirty="0" smtClean="0">
                <a:solidFill>
                  <a:schemeClr val="bg2"/>
                </a:solidFill>
              </a:rPr>
              <a:t>:</a:t>
            </a:r>
            <a:endParaRPr lang="ar-SY" sz="5400" dirty="0">
              <a:solidFill>
                <a:schemeClr val="bg2"/>
              </a:solidFill>
            </a:endParaRPr>
          </a:p>
        </p:txBody>
      </p:sp>
      <p:sp>
        <p:nvSpPr>
          <p:cNvPr id="3" name="Content Placeholder 2"/>
          <p:cNvSpPr>
            <a:spLocks noGrp="1"/>
          </p:cNvSpPr>
          <p:nvPr>
            <p:ph idx="1"/>
          </p:nvPr>
        </p:nvSpPr>
        <p:spPr/>
        <p:txBody>
          <a:bodyPr>
            <a:normAutofit lnSpcReduction="10000"/>
          </a:bodyPr>
          <a:lstStyle/>
          <a:p>
            <a:pPr algn="l">
              <a:buFontTx/>
              <a:buChar char="-"/>
            </a:pPr>
            <a:r>
              <a:rPr lang="en-US" sz="4400" dirty="0" smtClean="0">
                <a:solidFill>
                  <a:schemeClr val="bg2"/>
                </a:solidFill>
              </a:rPr>
              <a:t>Malls are new to our culture, so people mostly prefer to shop at souks.</a:t>
            </a:r>
          </a:p>
          <a:p>
            <a:pPr algn="l">
              <a:buFontTx/>
              <a:buChar char="-"/>
            </a:pPr>
            <a:endParaRPr lang="en-US" sz="4400" dirty="0" smtClean="0">
              <a:solidFill>
                <a:schemeClr val="bg2"/>
              </a:solidFill>
            </a:endParaRPr>
          </a:p>
          <a:p>
            <a:pPr algn="l">
              <a:buFontTx/>
              <a:buChar char="-"/>
            </a:pPr>
            <a:r>
              <a:rPr lang="en-US" sz="4400" dirty="0" smtClean="0">
                <a:solidFill>
                  <a:schemeClr val="bg2"/>
                </a:solidFill>
              </a:rPr>
              <a:t>But, in time, people are getting more used to shopping at malls… </a:t>
            </a:r>
            <a:endParaRPr lang="ar-SY" sz="4400"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193222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011" y="6448927"/>
            <a:ext cx="4572000" cy="369332"/>
          </a:xfrm>
          <a:prstGeom prst="rect">
            <a:avLst/>
          </a:prstGeom>
        </p:spPr>
        <p:txBody>
          <a:bodyPr>
            <a:spAutoFit/>
          </a:bodyPr>
          <a:lstStyle/>
          <a:p>
            <a:r>
              <a:rPr lang="en-US" dirty="0" smtClean="0">
                <a:solidFill>
                  <a:schemeClr val="bg1"/>
                </a:solidFill>
                <a:latin typeface="+mj-lt"/>
              </a:rPr>
              <a:t>ORANGE MALL – LATTAKIA.</a:t>
            </a:r>
            <a:endParaRPr lang="ar-SY" dirty="0">
              <a:solidFill>
                <a:schemeClr val="bg1"/>
              </a:solidFill>
              <a:latin typeface="+mj-lt"/>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670676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2"/>
                </a:solidFill>
              </a:rPr>
              <a:t>- Spices and Dried Beans:</a:t>
            </a:r>
            <a:endParaRPr lang="ar-SY" sz="5400" dirty="0">
              <a:solidFill>
                <a:schemeClr val="bg2"/>
              </a:solidFill>
            </a:endParaRPr>
          </a:p>
        </p:txBody>
      </p:sp>
      <p:sp>
        <p:nvSpPr>
          <p:cNvPr id="3" name="Content Placeholder 2"/>
          <p:cNvSpPr>
            <a:spLocks noGrp="1"/>
          </p:cNvSpPr>
          <p:nvPr>
            <p:ph idx="1"/>
          </p:nvPr>
        </p:nvSpPr>
        <p:spPr>
          <a:xfrm>
            <a:off x="457200" y="2133600"/>
            <a:ext cx="8229600" cy="2667000"/>
          </a:xfrm>
        </p:spPr>
        <p:txBody>
          <a:bodyPr>
            <a:normAutofit/>
          </a:bodyPr>
          <a:lstStyle/>
          <a:p>
            <a:pPr algn="l"/>
            <a:r>
              <a:rPr lang="en-US" sz="4000" dirty="0" smtClean="0">
                <a:solidFill>
                  <a:schemeClr val="bg2"/>
                </a:solidFill>
              </a:rPr>
              <a:t>They are used a lot in our cooking, so spices and dried beans take a big place in our souks.</a:t>
            </a:r>
            <a:endParaRPr lang="ar-SY" sz="4000" dirty="0">
              <a:solidFill>
                <a:schemeClr val="bg2"/>
              </a:solidFill>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993043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191507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TotalTime>
  <Words>401</Words>
  <Application>Microsoft Macintosh PowerPoint</Application>
  <PresentationFormat>On-screen Show (4:3)</PresentationFormat>
  <Paragraphs>40</Paragraphs>
  <Slides>23</Slides>
  <Notes>8</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Paper</vt:lpstr>
      <vt:lpstr>Shopping in Lattakia </vt:lpstr>
      <vt:lpstr>- So by shopping you can easily communicate with any place on the planet.  - Now come with me on a brief tour in my own hometown to show you the places where you can shop… </vt:lpstr>
      <vt:lpstr>-Street Vendors: </vt:lpstr>
      <vt:lpstr>Slide 4</vt:lpstr>
      <vt:lpstr>Slide 5</vt:lpstr>
      <vt:lpstr>-Malls:</vt:lpstr>
      <vt:lpstr>Slide 7</vt:lpstr>
      <vt:lpstr>- Spices and Dried Beans:</vt:lpstr>
      <vt:lpstr>Slide 9</vt:lpstr>
      <vt:lpstr>- Gifts Shops:</vt:lpstr>
      <vt:lpstr>Slide 11</vt:lpstr>
      <vt:lpstr>- Thrift Shops for Used Clothes:</vt:lpstr>
      <vt:lpstr>Slide 13</vt:lpstr>
      <vt:lpstr>Now I’ll just leave you with some photos from our souks..  I hope you enjoyed this little tour with me..  And thank you..</vt:lpstr>
      <vt:lpstr>Slide 15</vt:lpstr>
      <vt:lpstr>Slide 16</vt:lpstr>
      <vt:lpstr>Slide 17</vt:lpstr>
      <vt:lpstr>Slide 18</vt:lpstr>
      <vt:lpstr>Slide 19</vt:lpstr>
      <vt:lpstr>Slide 20</vt:lpstr>
      <vt:lpstr>Slide 21</vt:lpstr>
      <vt:lpstr>Created by:  Dirar Hasan.</vt:lpstr>
      <vt:lpstr>Places &amp; Prespective Learning Circle – High School 2014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Shopping in Lattakia </dc:title>
  <dc:creator>leeno</dc:creator>
  <cp:lastModifiedBy>Barry Kramer</cp:lastModifiedBy>
  <cp:revision>14</cp:revision>
  <dcterms:created xsi:type="dcterms:W3CDTF">2014-06-09T01:54:11Z</dcterms:created>
  <dcterms:modified xsi:type="dcterms:W3CDTF">2014-06-09T01:54:50Z</dcterms:modified>
</cp:coreProperties>
</file>