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sldIdLst>
    <p:sldId id="256" r:id="rId2"/>
    <p:sldId id="257" r:id="rId3"/>
    <p:sldId id="259" r:id="rId4"/>
    <p:sldId id="260" r:id="rId5"/>
    <p:sldId id="261" r:id="rId6"/>
    <p:sldId id="262" r:id="rId7"/>
    <p:sldId id="263" r:id="rId8"/>
    <p:sldId id="264" r:id="rId9"/>
    <p:sldId id="266" r:id="rId10"/>
    <p:sldId id="267" r:id="rId11"/>
    <p:sldId id="268" r:id="rId12"/>
    <p:sldId id="269" r:id="rId13"/>
    <p:sldId id="25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663300"/>
    <a:srgbClr val="996633"/>
    <a:srgbClr val="E67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93" d="100"/>
          <a:sy n="93" d="100"/>
        </p:scale>
        <p:origin x="-536" y="-1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Титульный слайд">
    <p:spTree>
      <p:nvGrpSpPr>
        <p:cNvPr id="1" name=""/>
        <p:cNvGrpSpPr/>
        <p:nvPr/>
      </p:nvGrpSpPr>
      <p:grpSpPr>
        <a:xfrm>
          <a:off x="0" y="0"/>
          <a:ext cx="0" cy="0"/>
          <a:chOff x="0" y="0"/>
          <a:chExt cx="0" cy="0"/>
        </a:xfrm>
      </p:grpSpPr>
      <p:pic>
        <p:nvPicPr>
          <p:cNvPr id="7" name="Рисунок 6" descr="kolorowanka-nuty_844.jpg"/>
          <p:cNvPicPr>
            <a:picLocks noChangeAspect="1"/>
          </p:cNvPicPr>
          <p:nvPr userDrawn="1"/>
        </p:nvPicPr>
        <p:blipFill>
          <a:blip r:embed="rId2" cstate="print">
            <a:clrChange>
              <a:clrFrom>
                <a:srgbClr val="FFFFFF"/>
              </a:clrFrom>
              <a:clrTo>
                <a:srgbClr val="FFFFFF">
                  <a:alpha val="0"/>
                </a:srgbClr>
              </a:clrTo>
            </a:clrChange>
            <a:duotone>
              <a:prstClr val="black"/>
              <a:srgbClr val="E67300">
                <a:tint val="45000"/>
                <a:satMod val="400000"/>
              </a:srgbClr>
            </a:duotone>
            <a:lum bright="30000"/>
          </a:blip>
          <a:stretch>
            <a:fillRect/>
          </a:stretch>
        </p:blipFill>
        <p:spPr>
          <a:xfrm>
            <a:off x="1428728" y="97770"/>
            <a:ext cx="6286544" cy="1831032"/>
          </a:xfrm>
          <a:prstGeom prst="rect">
            <a:avLst/>
          </a:prstGeom>
        </p:spPr>
      </p:pic>
      <p:sp>
        <p:nvSpPr>
          <p:cNvPr id="2" name="Заголовок 1"/>
          <p:cNvSpPr>
            <a:spLocks noGrp="1"/>
          </p:cNvSpPr>
          <p:nvPr>
            <p:ph type="ctrTitle"/>
          </p:nvPr>
        </p:nvSpPr>
        <p:spPr>
          <a:xfrm>
            <a:off x="685800" y="2316165"/>
            <a:ext cx="7772400" cy="1470025"/>
          </a:xfrm>
          <a:solidFill>
            <a:schemeClr val="accent6">
              <a:lumMod val="20000"/>
              <a:lumOff val="80000"/>
            </a:schemeClr>
          </a:solidFill>
          <a:ln w="38100">
            <a:solidFill>
              <a:schemeClr val="accent6">
                <a:lumMod val="60000"/>
                <a:lumOff val="40000"/>
              </a:schemeClr>
            </a:solidFill>
          </a:ln>
        </p:spPr>
        <p:txBody>
          <a:body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1571604" y="4071942"/>
            <a:ext cx="5915044" cy="1285884"/>
          </a:xfrm>
          <a:solidFill>
            <a:schemeClr val="accent6">
              <a:lumMod val="60000"/>
              <a:lumOff val="40000"/>
            </a:schemeClr>
          </a:solidFill>
          <a:ln>
            <a:solidFill>
              <a:schemeClr val="accent6">
                <a:lumMod val="60000"/>
                <a:lumOff val="40000"/>
              </a:schemeClr>
            </a:solidFill>
          </a:ln>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smtClean="0"/>
              <a:t>Образец подзаголовка</a:t>
            </a:r>
            <a:endParaRPr lang="ru-RU" dirty="0"/>
          </a:p>
        </p:txBody>
      </p:sp>
      <p:sp>
        <p:nvSpPr>
          <p:cNvPr id="4" name="Дата 3"/>
          <p:cNvSpPr>
            <a:spLocks noGrp="1"/>
          </p:cNvSpPr>
          <p:nvPr>
            <p:ph type="dt" sz="half" idx="10"/>
          </p:nvPr>
        </p:nvSpPr>
        <p:spPr/>
        <p:txBody>
          <a:bodyPr/>
          <a:lstStyle/>
          <a:p>
            <a:fld id="{F97CF419-9A77-4768-9EB0-ACE867CF2B0C}" type="datetimeFigureOut">
              <a:rPr lang="ru-RU" smtClean="0"/>
              <a:pPr/>
              <a:t>5/8/15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AA4599-5A4F-441F-B80C-8EE1546039A4}" type="slidenum">
              <a:rPr lang="ru-RU" smtClean="0"/>
              <a:pPr/>
              <a:t>‹#›</a:t>
            </a:fld>
            <a:endParaRPr lang="ru-RU"/>
          </a:p>
        </p:txBody>
      </p:sp>
      <p:pic>
        <p:nvPicPr>
          <p:cNvPr id="8" name="Рисунок 7" descr="0i4l2h0mas.jpg"/>
          <p:cNvPicPr>
            <a:picLocks noChangeAspect="1"/>
          </p:cNvPicPr>
          <p:nvPr userDrawn="1"/>
        </p:nvPicPr>
        <p:blipFill>
          <a:blip r:embed="rId3" cstate="print">
            <a:clrChange>
              <a:clrFrom>
                <a:srgbClr val="FFFFFF"/>
              </a:clrFrom>
              <a:clrTo>
                <a:srgbClr val="FFFFFF">
                  <a:alpha val="0"/>
                </a:srgbClr>
              </a:clrTo>
            </a:clrChange>
            <a:duotone>
              <a:schemeClr val="accent6">
                <a:shade val="45000"/>
                <a:satMod val="135000"/>
              </a:schemeClr>
              <a:prstClr val="white"/>
            </a:duotone>
          </a:blip>
          <a:stretch>
            <a:fillRect/>
          </a:stretch>
        </p:blipFill>
        <p:spPr>
          <a:xfrm>
            <a:off x="428596" y="2428868"/>
            <a:ext cx="1285884" cy="12858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97CF419-9A77-4768-9EB0-ACE867CF2B0C}" type="datetimeFigureOut">
              <a:rPr lang="ru-RU" smtClean="0"/>
              <a:pPr/>
              <a:t>5/8/15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AA4599-5A4F-441F-B80C-8EE1546039A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97CF419-9A77-4768-9EB0-ACE867CF2B0C}" type="datetimeFigureOut">
              <a:rPr lang="ru-RU" smtClean="0"/>
              <a:pPr/>
              <a:t>5/8/15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AA4599-5A4F-441F-B80C-8EE1546039A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97CF419-9A77-4768-9EB0-ACE867CF2B0C}" type="datetimeFigureOut">
              <a:rPr lang="ru-RU" smtClean="0"/>
              <a:pPr/>
              <a:t>5/8/15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AA4599-5A4F-441F-B80C-8EE1546039A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97CF419-9A77-4768-9EB0-ACE867CF2B0C}" type="datetimeFigureOut">
              <a:rPr lang="ru-RU" smtClean="0"/>
              <a:pPr/>
              <a:t>5/8/15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DAA4599-5A4F-441F-B80C-8EE1546039A4}"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97CF419-9A77-4768-9EB0-ACE867CF2B0C}" type="datetimeFigureOut">
              <a:rPr lang="ru-RU" smtClean="0"/>
              <a:pPr/>
              <a:t>5/8/15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AA4599-5A4F-441F-B80C-8EE1546039A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97CF419-9A77-4768-9EB0-ACE867CF2B0C}" type="datetimeFigureOut">
              <a:rPr lang="ru-RU" smtClean="0"/>
              <a:pPr/>
              <a:t>5/8/15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DAA4599-5A4F-441F-B80C-8EE1546039A4}"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97CF419-9A77-4768-9EB0-ACE867CF2B0C}" type="datetimeFigureOut">
              <a:rPr lang="ru-RU" smtClean="0"/>
              <a:pPr/>
              <a:t>5/8/15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DAA4599-5A4F-441F-B80C-8EE1546039A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97CF419-9A77-4768-9EB0-ACE867CF2B0C}" type="datetimeFigureOut">
              <a:rPr lang="ru-RU" smtClean="0"/>
              <a:pPr/>
              <a:t>5/8/15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DAA4599-5A4F-441F-B80C-8EE1546039A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97CF419-9A77-4768-9EB0-ACE867CF2B0C}" type="datetimeFigureOut">
              <a:rPr lang="ru-RU" smtClean="0"/>
              <a:pPr/>
              <a:t>5/8/15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AA4599-5A4F-441F-B80C-8EE1546039A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F97CF419-9A77-4768-9EB0-ACE867CF2B0C}" type="datetimeFigureOut">
              <a:rPr lang="ru-RU" smtClean="0"/>
              <a:pPr/>
              <a:t>5/8/15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DAA4599-5A4F-441F-B80C-8EE1546039A4}"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cstate="print">
            <a:alphaModFix amt="68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CF419-9A77-4768-9EB0-ACE867CF2B0C}" type="datetimeFigureOut">
              <a:rPr lang="ru-RU" smtClean="0"/>
              <a:pPr/>
              <a:t>5/8/15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A4599-5A4F-441F-B80C-8EE1546039A4}"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hyperlink" Target="http://upload.wikimedia.org/wikipedia/commons/9/99/Vera_Project_12.jpg" TargetMode="External"/><Relationship Id="rId4" Type="http://schemas.openxmlformats.org/officeDocument/2006/relationships/hyperlink" Target="http://static1.squarespace.com/static/52ec29bfe4b01e0476cb9944/531e3457e4b04c1bc67c32e5/531e3458e4b04c1bc67c32e6/1394488408560/il_fullxfull.378991576_k9vx.jpg" TargetMode="External"/><Relationship Id="rId5" Type="http://schemas.openxmlformats.org/officeDocument/2006/relationships/hyperlink" Target="http://upload.wikimedia.org/wikipedia/commons/0/09/EMPPano11.jpg" TargetMode="External"/><Relationship Id="rId6" Type="http://schemas.openxmlformats.org/officeDocument/2006/relationships/hyperlink" Target="http://www.empmuseum.org/media/2955/emp_museum_private_event.jpg" TargetMode="External"/><Relationship Id="rId7" Type="http://schemas.openxmlformats.org/officeDocument/2006/relationships/hyperlink" Target="http://seattle.findwell.com/wp-content/uploads/2013/10/5th-theatre_interior_low.jpg" TargetMode="External"/><Relationship Id="rId8" Type="http://schemas.openxmlformats.org/officeDocument/2006/relationships/hyperlink" Target="https://cbsseattle.files.wordpress.com/2011/03/picture-004.jpg" TargetMode="External"/><Relationship Id="rId9" Type="http://schemas.openxmlformats.org/officeDocument/2006/relationships/hyperlink" Target="http://cojovo.com/wp-content/uploads/2014/12/5063961496_908f5e7806_z.jpg" TargetMode="External"/><Relationship Id="rId1" Type="http://schemas.openxmlformats.org/officeDocument/2006/relationships/slideLayout" Target="../slideLayouts/slideLayout2.xml"/><Relationship Id="rId2" Type="http://schemas.openxmlformats.org/officeDocument/2006/relationships/hyperlink" Target="https://www.fest300.com/magazine/the-zombies-festimonial-60s-psychedelia-is-reborn-at-festival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9" Type="http://schemas.openxmlformats.org/officeDocument/2006/relationships/hyperlink" Target="http://5mp3.ru/audio/99997343/-13333245/Rahmaninov_Sergey_Vasilevich__-Vokaliz(5mp3.ru).mp3" TargetMode="External"/><Relationship Id="rId20" Type="http://schemas.openxmlformats.org/officeDocument/2006/relationships/hyperlink" Target="https://docviewer.yandex.ru/r.xml?sk=03a67c4f602a7378ec469f19952edb4d&amp;url=http://vtambove.ru/news/freetime/82475/" TargetMode="External"/><Relationship Id="rId21" Type="http://schemas.openxmlformats.org/officeDocument/2006/relationships/hyperlink" Target="http://www.gimnasia7.ru/%D0%B8%D1%81%D1%82%D0%BE%D1%80%D0%B8%D1%8F-%D0%B3%D0%B8%D0%BC%D0%BD%D0%B0%D0%B7%D0%B8%D0%B8/" TargetMode="External"/><Relationship Id="rId22" Type="http://schemas.openxmlformats.org/officeDocument/2006/relationships/hyperlink" Target="http://uploads.likengo.ru/uploads/promos/6e/68/f1cfc4233aa161ec750bd0e612ad.jpg" TargetMode="External"/><Relationship Id="rId23" Type="http://schemas.openxmlformats.org/officeDocument/2006/relationships/hyperlink" Target="http://img-fotki.yandex.ru/get/5808/pavlenko68.0/0_616aa_5a49e63a_XXL.jpg" TargetMode="External"/><Relationship Id="rId10" Type="http://schemas.openxmlformats.org/officeDocument/2006/relationships/hyperlink" Target="http://www.audiopoisk.com/artist/sergei-rahmaninov/" TargetMode="External"/><Relationship Id="rId11" Type="http://schemas.openxmlformats.org/officeDocument/2006/relationships/hyperlink" Target="http://www.vestitambov.ru/index.php?new_id=26419" TargetMode="External"/><Relationship Id="rId12" Type="http://schemas.openxmlformats.org/officeDocument/2006/relationships/hyperlink" Target="http://www.taminfo.ru/tambov_novosti/culture/31320-marsh-proschanie-slavyanki-pretenduet-na-zvanie-glavnoy-pesni-pobedy.html" TargetMode="External"/><Relationship Id="rId13" Type="http://schemas.openxmlformats.org/officeDocument/2006/relationships/hyperlink" Target="http://cult.tmbreg.ru/foto/19486/19565.html" TargetMode="External"/><Relationship Id="rId14" Type="http://schemas.openxmlformats.org/officeDocument/2006/relationships/hyperlink" Target="http://www.vestitambov.ru/index.php?new_id=25343" TargetMode="External"/><Relationship Id="rId15" Type="http://schemas.openxmlformats.org/officeDocument/2006/relationships/hyperlink" Target="https://www.google.ru/url?sa=i&amp;rct=j&amp;q=&amp;esrc=s&amp;source=images&amp;cd=&amp;cad=rja&amp;uact=8&amp;ved=0CAcQjRw&amp;url=http://www.msktambov.ru/tag/rzhd/&amp;ei=Y0sdVZfcHcOfsAHfmoPQAg&amp;bvm=bv.89744112,d.bGg&amp;psig=AFQjCNEFcNKCE8nCuJSuHcXFbT-2HmbsJw&amp;ust=1428069589207740" TargetMode="External"/><Relationship Id="rId16" Type="http://schemas.openxmlformats.org/officeDocument/2006/relationships/hyperlink" Target="https://yandex.ru/images/search?img_url=http://i.ytimg.com/vi/03vwMrZXdus/0.jpg&amp;uinfo=sw-1280-sh-1024-ww-1263-wh-879-pd-1-wp-5x4_1280x1024&amp;text=%D0%A0%D0%BE%D0%BC%D0%B0%D0%BD%20%D0%B1%D0%B0%D0%B6%D0%B8%D0%BB%D0%B8%D0%BD&amp;redircnt=1427983552.1&amp;noreask=1&amp;pos=5&amp;rpt=simage&amp;lr=13&amp;pin=1" TargetMode="External"/><Relationship Id="rId17" Type="http://schemas.openxmlformats.org/officeDocument/2006/relationships/hyperlink" Target="http://www.chumakoff.ru/photogallery/vystuplenija/tambov_den_goroda_ts%E2%80%A6" TargetMode="External"/><Relationship Id="rId18" Type="http://schemas.openxmlformats.org/officeDocument/2006/relationships/hyperlink" Target="https://docviewer.yandex.ru/r.xml?sk=03a67c4f602a7378ec469f19952edb4d&amp;url=https://yandex.ru/clck/redir/EIW2pfxuI9g?data=UlNrNmk5WktYejR0eWJFYk1LdmtxdUN6NjhzYUJvR0VjSlVFZGx5WlBRNDEwM1h4TlVvWnVfMktjMldNZkw0MXEycWZVNFFTZGJndk40UktJRjRnenRXTTFMX2NzamlfT0E5U0RCRGwza1ZHaHBYWW84NmtFcGJoUGoyM01Nc2QxMTJBdzhlRkJiS3NYd2VqSWZldkVBT1pLM0JHdmdYNQ&amp;b64e=2&amp;sign=f11a2656aa84f6fba61e28534c954afe&amp;keyno=0" TargetMode="External"/><Relationship Id="rId19" Type="http://schemas.openxmlformats.org/officeDocument/2006/relationships/hyperlink" Target="https://docviewer.yandex.ru/r.xml?sk=03a67c4f602a7378ec469f19952edb4d&amp;url=https://yandex.ru/clck/redir/EIW2pfxuI9g?data=UlNrNmk5WktYejR0eWJFYk1LdmtxZ0dPSmZsRWZOTm1qdmh3VGZjVEZrc1lwOUluMFlWYmVRMFZoWXpMdjlNZjJvRzYzUTlPdUlYdFh5SFJYcXhMSVIyY2tlcG5jWWZrLUJmTFZJVmVUWjFlT29mQzFkMkNMZw&amp;b64e=2&amp;sign=392c712625683cc8b927f7a8525efd60&amp;keyno=0" TargetMode="External"/><Relationship Id="rId1" Type="http://schemas.openxmlformats.org/officeDocument/2006/relationships/slideLayout" Target="../slideLayouts/slideLayout2.xml"/><Relationship Id="rId2" Type="http://schemas.openxmlformats.org/officeDocument/2006/relationships/hyperlink" Target="https://vk.com/photo-41918330_307602468" TargetMode="External"/><Relationship Id="rId3" Type="http://schemas.openxmlformats.org/officeDocument/2006/relationships/hyperlink" Target="https://vk.com/photo-85493761_352054443" TargetMode="External"/><Relationship Id="rId4" Type="http://schemas.openxmlformats.org/officeDocument/2006/relationships/hyperlink" Target="https://vk.com/photo-32987137_286485837" TargetMode="External"/><Relationship Id="rId5" Type="http://schemas.openxmlformats.org/officeDocument/2006/relationships/hyperlink" Target="https://vk.com/photo-40926371_354114835" TargetMode="External"/><Relationship Id="rId6" Type="http://schemas.openxmlformats.org/officeDocument/2006/relationships/hyperlink" Target="http://www.listnerd.com/list/most-famous-composers-from-russia-" TargetMode="External"/><Relationship Id="rId7" Type="http://schemas.openxmlformats.org/officeDocument/2006/relationships/hyperlink" Target="http://vk.com/wall-40330725_1205?reply=1207-" TargetMode="External"/><Relationship Id="rId8" Type="http://schemas.openxmlformats.org/officeDocument/2006/relationships/hyperlink" Target="http://www.zapoved.net/index.php/%D0%9A%D0%B0%D1%82%D0%B0%D0%BB%D0%BE%D0%B3/%D0%98%D0%B7%D0%BE%D0%B1%D1%80%D0%B0%D0%B6%D0%B5%D0%BD%D0%B8%D0%B5/3589"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afisha.altune.ru/fony-dlya-prezentacii-powerpoint-detskie.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hyperlink" Target="http://music.yandex.ru/album/531563/track/4773427?from=serp"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hyperlink" Target="https://yandex.ru/images/search?img_url=http://i.ytimg.com/vi/03vwMrZXdus/0.jpg&amp;uinfo=sw-1280-sh-1024-ww-1263-wh-879-pd-1-wp-5x4_1280x1024&amp;text=%D0%A0%D0%BE%D0%BC%D0%B0%D0%BD%20%D0%B1%D0%B0%D0%B6%D0%B8%D0%BB%D0%B8%D0%BD&amp;redircnt=1427983552.1&amp;no" TargetMode="External"/><Relationship Id="rId5" Type="http://schemas.openxmlformats.org/officeDocument/2006/relationships/image" Target="../media/image13.jpeg"/><Relationship Id="rId6" Type="http://schemas.openxmlformats.org/officeDocument/2006/relationships/hyperlink" Target="http://en.wikipedia.org/wiki/Farewell_of_Slavianka" TargetMode="External"/><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971600" y="1988840"/>
            <a:ext cx="7772400" cy="1328859"/>
          </a:xfrm>
        </p:spPr>
        <p:txBody>
          <a:bodyPr>
            <a:normAutofit fontScale="90000"/>
          </a:bodyPr>
          <a:lstStyle/>
          <a:p>
            <a:r>
              <a:rPr lang="en-US" dirty="0" smtClean="0"/>
              <a:t>Final Project “Music and Places”</a:t>
            </a:r>
            <a:br>
              <a:rPr lang="en-US" dirty="0" smtClean="0"/>
            </a:br>
            <a:endParaRPr lang="ru-RU" dirty="0"/>
          </a:p>
        </p:txBody>
      </p:sp>
      <p:sp>
        <p:nvSpPr>
          <p:cNvPr id="7" name="Подзаголовок 6"/>
          <p:cNvSpPr>
            <a:spLocks noGrp="1"/>
          </p:cNvSpPr>
          <p:nvPr>
            <p:ph type="subTitle" idx="1"/>
          </p:nvPr>
        </p:nvSpPr>
        <p:spPr>
          <a:xfrm>
            <a:off x="1835696" y="3429000"/>
            <a:ext cx="6912768" cy="1928826"/>
          </a:xfrm>
        </p:spPr>
        <p:txBody>
          <a:bodyPr>
            <a:normAutofit fontScale="92500" lnSpcReduction="10000"/>
          </a:bodyPr>
          <a:lstStyle/>
          <a:p>
            <a:pPr algn="l"/>
            <a:r>
              <a:rPr lang="en-US" sz="2400" dirty="0" err="1" smtClean="0"/>
              <a:t>Mishatkina</a:t>
            </a:r>
            <a:r>
              <a:rPr lang="en-US" sz="2400" dirty="0" smtClean="0"/>
              <a:t> Elena</a:t>
            </a:r>
          </a:p>
          <a:p>
            <a:pPr algn="l"/>
            <a:r>
              <a:rPr lang="en-US" sz="2400" dirty="0" smtClean="0"/>
              <a:t>Places and Perspectives Learning Circle 1</a:t>
            </a:r>
          </a:p>
          <a:p>
            <a:pPr algn="l"/>
            <a:r>
              <a:rPr lang="en-US" sz="2400" dirty="0" smtClean="0"/>
              <a:t>Class 8B</a:t>
            </a:r>
          </a:p>
          <a:p>
            <a:pPr algn="l"/>
            <a:r>
              <a:rPr lang="en-US" sz="2400" dirty="0" smtClean="0"/>
              <a:t>Lyceum #6</a:t>
            </a:r>
          </a:p>
          <a:p>
            <a:pPr algn="l"/>
            <a:r>
              <a:rPr lang="en-US" sz="2400" dirty="0" smtClean="0"/>
              <a:t>Tambov, Russia</a:t>
            </a:r>
          </a:p>
          <a:p>
            <a:pPr algn="l"/>
            <a:endParaRPr lang="en-US" sz="2400" dirty="0" smtClean="0"/>
          </a:p>
          <a:p>
            <a:pPr algn="l"/>
            <a:endParaRPr lang="en-US" sz="2400" dirty="0" smtClean="0"/>
          </a:p>
          <a:p>
            <a:pPr algn="l"/>
            <a:endParaRPr lang="en-US" sz="2400" dirty="0" smtClean="0"/>
          </a:p>
          <a:p>
            <a:pPr algn="l"/>
            <a:endParaRPr lang="ru-RU" sz="2400" dirty="0"/>
          </a:p>
        </p:txBody>
      </p:sp>
      <p:pic>
        <p:nvPicPr>
          <p:cNvPr id="8" name="Рисунок 7" descr="0i4l2h0mas.jpg"/>
          <p:cNvPicPr>
            <a:picLocks noChangeAspect="1"/>
          </p:cNvPicPr>
          <p:nvPr/>
        </p:nvPicPr>
        <p:blipFill>
          <a:blip r:embed="rId2" cstate="print">
            <a:clrChange>
              <a:clrFrom>
                <a:srgbClr val="FFFFFF"/>
              </a:clrFrom>
              <a:clrTo>
                <a:srgbClr val="FFFFFF">
                  <a:alpha val="0"/>
                </a:srgbClr>
              </a:clrTo>
            </a:clrChange>
            <a:duotone>
              <a:schemeClr val="accent6">
                <a:shade val="45000"/>
                <a:satMod val="135000"/>
              </a:schemeClr>
              <a:prstClr val="white"/>
            </a:duotone>
          </a:blip>
          <a:stretch>
            <a:fillRect/>
          </a:stretch>
        </p:blipFill>
        <p:spPr>
          <a:xfrm>
            <a:off x="428596" y="2405066"/>
            <a:ext cx="1309686" cy="130968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References</a:t>
            </a:r>
            <a:endParaRPr lang="ru-RU" dirty="0"/>
          </a:p>
        </p:txBody>
      </p:sp>
      <p:sp>
        <p:nvSpPr>
          <p:cNvPr id="3" name="Содержимое 2"/>
          <p:cNvSpPr>
            <a:spLocks noGrp="1"/>
          </p:cNvSpPr>
          <p:nvPr>
            <p:ph idx="1"/>
          </p:nvPr>
        </p:nvSpPr>
        <p:spPr/>
        <p:txBody>
          <a:bodyPr>
            <a:normAutofit fontScale="92500"/>
          </a:bodyPr>
          <a:lstStyle/>
          <a:p>
            <a:pPr marL="0" lvl="0" indent="0" defTabSz="362204">
              <a:spcBef>
                <a:spcPts val="0"/>
              </a:spcBef>
              <a:defRPr sz="1800">
                <a:solidFill>
                  <a:srgbClr val="000000"/>
                </a:solidFill>
              </a:defRPr>
            </a:pPr>
            <a:endParaRPr lang="en-US" sz="1000" dirty="0" smtClean="0">
              <a:solidFill>
                <a:srgbClr val="535353"/>
              </a:solidFill>
            </a:endParaRPr>
          </a:p>
          <a:p>
            <a:pPr marL="0" lvl="0" indent="0" defTabSz="362204">
              <a:spcBef>
                <a:spcPts val="0"/>
              </a:spcBef>
              <a:buNone/>
              <a:defRPr sz="1800">
                <a:solidFill>
                  <a:srgbClr val="000000"/>
                </a:solidFill>
              </a:defRPr>
            </a:pPr>
            <a:r>
              <a:rPr lang="en-US" sz="1000" dirty="0" smtClean="0">
                <a:solidFill>
                  <a:srgbClr val="535353"/>
                </a:solidFill>
              </a:rPr>
              <a:t>"Bumbershoot." Wikipedia. Wikipedia, </a:t>
            </a:r>
            <a:r>
              <a:rPr lang="en-US" sz="1000" dirty="0" err="1" smtClean="0">
                <a:solidFill>
                  <a:srgbClr val="535353"/>
                </a:solidFill>
              </a:rPr>
              <a:t>n.d</a:t>
            </a:r>
            <a:r>
              <a:rPr lang="en-US" sz="1000" dirty="0" smtClean="0">
                <a:solidFill>
                  <a:srgbClr val="535353"/>
                </a:solidFill>
              </a:rPr>
              <a:t>. Web. 28 Apr. 2015. &lt;http://en.m.wikipedia.org/wiki/Bumbershoot&gt;.</a:t>
            </a:r>
          </a:p>
          <a:p>
            <a:pPr marL="0" lvl="0" indent="0" defTabSz="362204">
              <a:spcBef>
                <a:spcPts val="0"/>
              </a:spcBef>
              <a:buNone/>
              <a:defRPr sz="1800">
                <a:solidFill>
                  <a:srgbClr val="000000"/>
                </a:solidFill>
              </a:defRPr>
            </a:pPr>
            <a:endParaRPr lang="en-US" sz="1000" dirty="0" smtClean="0">
              <a:solidFill>
                <a:srgbClr val="535353"/>
              </a:solidFill>
            </a:endParaRPr>
          </a:p>
          <a:p>
            <a:pPr marL="0" lvl="0" indent="0" defTabSz="362204">
              <a:spcBef>
                <a:spcPts val="0"/>
              </a:spcBef>
              <a:buNone/>
              <a:defRPr sz="1800">
                <a:solidFill>
                  <a:srgbClr val="000000"/>
                </a:solidFill>
              </a:defRPr>
            </a:pPr>
            <a:r>
              <a:rPr lang="en-US" sz="1000" dirty="0" smtClean="0">
                <a:solidFill>
                  <a:srgbClr val="535353"/>
                </a:solidFill>
              </a:rPr>
              <a:t>"Experience Music Project." Journeys in the Light. Journeys in the Light, 19 Jan. 2013. Web. 28 Apr. 2015. &lt;http%3A%2F%2Fwww.journeysinlightphotoblog.net%2F2013%2F01%2F19%2Fexperience-music-project%2F&gt;.</a:t>
            </a:r>
          </a:p>
          <a:p>
            <a:pPr marL="0" lvl="0" indent="0" defTabSz="362204">
              <a:spcBef>
                <a:spcPts val="0"/>
              </a:spcBef>
              <a:buNone/>
              <a:defRPr sz="1800">
                <a:solidFill>
                  <a:srgbClr val="000000"/>
                </a:solidFill>
              </a:defRPr>
            </a:pPr>
            <a:endParaRPr lang="en-US" sz="1000" dirty="0" smtClean="0">
              <a:solidFill>
                <a:srgbClr val="535353"/>
              </a:solidFill>
            </a:endParaRPr>
          </a:p>
          <a:p>
            <a:pPr marL="0" lvl="0" indent="0" defTabSz="362204">
              <a:spcBef>
                <a:spcPts val="0"/>
              </a:spcBef>
              <a:buNone/>
              <a:defRPr sz="1800">
                <a:solidFill>
                  <a:srgbClr val="000000"/>
                </a:solidFill>
              </a:defRPr>
            </a:pPr>
            <a:r>
              <a:rPr lang="en-US" sz="1000" dirty="0" err="1" smtClean="0">
                <a:solidFill>
                  <a:srgbClr val="535353"/>
                </a:solidFill>
              </a:rPr>
              <a:t>Keuler</a:t>
            </a:r>
            <a:r>
              <a:rPr lang="en-US" sz="1000" dirty="0" smtClean="0">
                <a:solidFill>
                  <a:srgbClr val="535353"/>
                </a:solidFill>
              </a:rPr>
              <a:t>, Morgan. Bumbershoot Performance. Digital image. </a:t>
            </a:r>
            <a:r>
              <a:rPr lang="en-US" sz="1000" dirty="0" err="1" smtClean="0">
                <a:solidFill>
                  <a:srgbClr val="535353"/>
                </a:solidFill>
              </a:rPr>
              <a:t>Bassnectar</a:t>
            </a:r>
            <a:r>
              <a:rPr lang="en-US" sz="1000" dirty="0" smtClean="0">
                <a:solidFill>
                  <a:srgbClr val="535353"/>
                </a:solidFill>
              </a:rPr>
              <a:t>. </a:t>
            </a:r>
            <a:r>
              <a:rPr lang="en-US" sz="1000" dirty="0" err="1" smtClean="0">
                <a:solidFill>
                  <a:srgbClr val="535353"/>
                </a:solidFill>
              </a:rPr>
              <a:t>Bassnectar</a:t>
            </a:r>
            <a:r>
              <a:rPr lang="en-US" sz="1000" dirty="0" smtClean="0">
                <a:solidFill>
                  <a:srgbClr val="535353"/>
                </a:solidFill>
              </a:rPr>
              <a:t>, 3 Sept. 2013. Web. 28 Apr. 2015. &lt;http://www.bassnectar.net/2013/09/bumbershoot-2013-family-photo/&gt;.</a:t>
            </a:r>
          </a:p>
          <a:p>
            <a:pPr marL="0" lvl="0" indent="0" defTabSz="362204">
              <a:spcBef>
                <a:spcPts val="0"/>
              </a:spcBef>
              <a:buNone/>
              <a:defRPr sz="1800">
                <a:solidFill>
                  <a:srgbClr val="000000"/>
                </a:solidFill>
              </a:defRPr>
            </a:pPr>
            <a:endParaRPr lang="en-US" sz="1000" dirty="0" smtClean="0">
              <a:solidFill>
                <a:srgbClr val="535353"/>
              </a:solidFill>
            </a:endParaRPr>
          </a:p>
          <a:p>
            <a:pPr marL="0" lvl="0" indent="0" defTabSz="362204">
              <a:spcBef>
                <a:spcPts val="0"/>
              </a:spcBef>
              <a:buNone/>
              <a:defRPr sz="1800">
                <a:solidFill>
                  <a:srgbClr val="000000"/>
                </a:solidFill>
              </a:defRPr>
            </a:pPr>
            <a:r>
              <a:rPr lang="en-US" sz="1000" dirty="0" smtClean="0">
                <a:solidFill>
                  <a:srgbClr val="535353"/>
                </a:solidFill>
              </a:rPr>
              <a:t>Nelson, Christopher. Bumbershoot. Digital image. Fest 300. Fest 300, 27 June 2004. Web. 27 Apr. 2015. &lt;</a:t>
            </a:r>
            <a:r>
              <a:rPr lang="en-US" sz="1000" u="sng" dirty="0" smtClean="0">
                <a:solidFill>
                  <a:srgbClr val="535353"/>
                </a:solidFill>
                <a:hlinkClick r:id="rId2"/>
              </a:rPr>
              <a:t>https://www.fest300.com/magazine/the-zombies-festimonial-60s-psychedelia-is-reborn-at-festivals</a:t>
            </a:r>
            <a:r>
              <a:rPr lang="en-US" sz="1000" dirty="0" smtClean="0">
                <a:solidFill>
                  <a:srgbClr val="535353"/>
                </a:solidFill>
              </a:rPr>
              <a:t>&gt;.</a:t>
            </a:r>
          </a:p>
          <a:p>
            <a:pPr marL="0" lvl="0" indent="0" defTabSz="362204">
              <a:spcBef>
                <a:spcPts val="0"/>
              </a:spcBef>
              <a:buNone/>
              <a:defRPr sz="1800">
                <a:solidFill>
                  <a:srgbClr val="000000"/>
                </a:solidFill>
              </a:defRPr>
            </a:pPr>
            <a:r>
              <a:rPr lang="en-US" sz="1000" dirty="0" smtClean="0">
                <a:solidFill>
                  <a:srgbClr val="535353"/>
                </a:solidFill>
              </a:rPr>
              <a:t>"At The Museum." EMP Museum. EMP, </a:t>
            </a:r>
            <a:r>
              <a:rPr lang="en-US" sz="1000" dirty="0" err="1" smtClean="0">
                <a:solidFill>
                  <a:srgbClr val="535353"/>
                </a:solidFill>
              </a:rPr>
              <a:t>n.d</a:t>
            </a:r>
            <a:r>
              <a:rPr lang="en-US" sz="1000" dirty="0" smtClean="0">
                <a:solidFill>
                  <a:srgbClr val="535353"/>
                </a:solidFill>
              </a:rPr>
              <a:t>. Web. 28 Apr. 2015. &lt;http://www.empmuseum.org/&gt;.</a:t>
            </a:r>
          </a:p>
          <a:p>
            <a:pPr>
              <a:buNone/>
            </a:pPr>
            <a:r>
              <a:rPr lang="en-US" sz="800" dirty="0" smtClean="0">
                <a:hlinkClick r:id="rId3"/>
              </a:rPr>
              <a:t>http://upload.wikimedia.org/wikipedia/commons/9/99/Vera_Project_12.jpg</a:t>
            </a:r>
            <a:endParaRPr lang="en-US" sz="800" dirty="0" smtClean="0"/>
          </a:p>
          <a:p>
            <a:pPr>
              <a:buNone/>
            </a:pPr>
            <a:r>
              <a:rPr lang="en-US" sz="800" dirty="0" smtClean="0">
                <a:hlinkClick r:id="rId4"/>
              </a:rPr>
              <a:t>http://static1.squarespace.com/static/52ec29bfe4b01e0476cb9944/531e3457e4b04c1bc67c32e5/531e3458e4b04c1bc67c32e6/1394488408560/il_fullxfull.378991576_k9vx.jpg</a:t>
            </a:r>
            <a:endParaRPr lang="en-US" sz="800" dirty="0" smtClean="0"/>
          </a:p>
          <a:p>
            <a:pPr>
              <a:buNone/>
            </a:pPr>
            <a:r>
              <a:rPr lang="en-US" sz="800" dirty="0" smtClean="0">
                <a:hlinkClick r:id="rId5"/>
              </a:rPr>
              <a:t>http://upload.wikimedia.org/wikipedia/commons/0/09/EMPPano11.jpg</a:t>
            </a:r>
            <a:endParaRPr lang="en-US" sz="800" dirty="0" smtClean="0"/>
          </a:p>
          <a:p>
            <a:pPr>
              <a:buNone/>
            </a:pPr>
            <a:r>
              <a:rPr lang="en-US" sz="800" dirty="0" smtClean="0">
                <a:hlinkClick r:id="rId6"/>
              </a:rPr>
              <a:t>http://www.empmuseum.org/media/2955/emp_museum_private_event.jpg</a:t>
            </a:r>
            <a:endParaRPr lang="en-US" sz="800" dirty="0" smtClean="0"/>
          </a:p>
          <a:p>
            <a:pPr>
              <a:buNone/>
            </a:pPr>
            <a:r>
              <a:rPr lang="en-US" sz="800" dirty="0" smtClean="0">
                <a:hlinkClick r:id="rId7"/>
              </a:rPr>
              <a:t>http://seattle.findwell.com/wp-content/uploads/2013/10/5th-theatre_interior_low.jpg</a:t>
            </a:r>
            <a:endParaRPr lang="en-US" sz="800" dirty="0" smtClean="0"/>
          </a:p>
          <a:p>
            <a:pPr>
              <a:buNone/>
            </a:pPr>
            <a:r>
              <a:rPr lang="en-US" sz="800" dirty="0" smtClean="0">
                <a:hlinkClick r:id="rId8"/>
              </a:rPr>
              <a:t>https://cbsseattle.files.wordpress.com/2011/03/picture-004.jpg</a:t>
            </a:r>
            <a:endParaRPr lang="en-US" sz="800" dirty="0" smtClean="0"/>
          </a:p>
          <a:p>
            <a:pPr>
              <a:buNone/>
            </a:pPr>
            <a:r>
              <a:rPr lang="cs-CZ" sz="800" dirty="0" smtClean="0">
                <a:hlinkClick r:id="rId9"/>
              </a:rPr>
              <a:t>http://cojovo.com/wp-content/uploads/2014/12/5063961496_908f5e7806_z.jpg</a:t>
            </a:r>
            <a:endParaRPr lang="en-US" sz="800" dirty="0" smtClean="0"/>
          </a:p>
          <a:p>
            <a:pPr marL="0" indent="0">
              <a:buNone/>
            </a:pPr>
            <a:r>
              <a:rPr lang="en-US" sz="800" dirty="0" smtClean="0"/>
              <a:t>Barrister, </a:t>
            </a:r>
            <a:r>
              <a:rPr lang="en-US" sz="800" dirty="0" err="1" smtClean="0"/>
              <a:t>Lllegitamate</a:t>
            </a:r>
            <a:r>
              <a:rPr lang="en-US" sz="800" dirty="0" smtClean="0"/>
              <a:t>. "Amp Guitar." </a:t>
            </a:r>
            <a:r>
              <a:rPr lang="en-US" sz="800" i="1" dirty="0" smtClean="0"/>
              <a:t>Guitar World</a:t>
            </a:r>
            <a:r>
              <a:rPr lang="en-US" sz="800" dirty="0" smtClean="0"/>
              <a:t>. </a:t>
            </a:r>
            <a:r>
              <a:rPr lang="en-US" sz="800" dirty="0" err="1" smtClean="0"/>
              <a:t>N.p</a:t>
            </a:r>
            <a:r>
              <a:rPr lang="en-US" sz="800" dirty="0" smtClean="0"/>
              <a:t>., 25 Apr. 2015. Web. 28 Apr. 2015. &lt;http://www.killmatriarch.com/acoustic-guitar/amp-guitar&gt;.</a:t>
            </a:r>
          </a:p>
          <a:p>
            <a:pPr marL="0" indent="0">
              <a:buNone/>
            </a:pPr>
            <a:r>
              <a:rPr lang="en-US" sz="800" dirty="0" smtClean="0"/>
              <a:t>Early, Gerald. "The Story of an American Musician." </a:t>
            </a:r>
            <a:r>
              <a:rPr lang="en-US" sz="800" i="1" dirty="0" smtClean="0"/>
              <a:t>PBS</a:t>
            </a:r>
            <a:r>
              <a:rPr lang="en-US" sz="800" dirty="0" smtClean="0"/>
              <a:t>. PBS, 22 June 2005. Web. 29 Apr. 2015. &lt;http://www.pbs.org/wnet/americanmasters/.../</a:t>
            </a:r>
            <a:r>
              <a:rPr lang="en-US" sz="800" dirty="0" err="1" smtClean="0"/>
              <a:t>quincy-jones</a:t>
            </a:r>
            <a:r>
              <a:rPr lang="en-US" sz="800" dirty="0" smtClean="0"/>
              <a:t>/the.../636/-</a:t>
            </a:r>
            <a:r>
              <a:rPr lang="en-US" sz="800" dirty="0" err="1" smtClean="0"/>
              <a:t>pbs.or</a:t>
            </a:r>
            <a:r>
              <a:rPr lang="en-US" sz="800" dirty="0" smtClean="0"/>
              <a:t>&gt;.</a:t>
            </a:r>
          </a:p>
          <a:p>
            <a:pPr marL="0" indent="0">
              <a:buNone/>
            </a:pPr>
            <a:r>
              <a:rPr lang="en-US" sz="800" dirty="0" smtClean="0"/>
              <a:t>Early, Gerald. "The Story of an American Musician." </a:t>
            </a:r>
            <a:r>
              <a:rPr lang="en-US" sz="800" i="1" dirty="0" smtClean="0"/>
              <a:t>PBS</a:t>
            </a:r>
            <a:r>
              <a:rPr lang="en-US" sz="800" dirty="0" smtClean="0"/>
              <a:t>. PBS, 22 June 2005. Web. 29 Apr. 2015. &lt;http://www.pbs.org/wnet/americanmasters/.../</a:t>
            </a:r>
            <a:r>
              <a:rPr lang="en-US" sz="800" dirty="0" err="1" smtClean="0"/>
              <a:t>quincy-jones</a:t>
            </a:r>
            <a:r>
              <a:rPr lang="en-US" sz="800" dirty="0" smtClean="0"/>
              <a:t>/the.../636/-</a:t>
            </a:r>
            <a:r>
              <a:rPr lang="en-US" sz="800" dirty="0" err="1" smtClean="0"/>
              <a:t>pbs.org</a:t>
            </a:r>
            <a:r>
              <a:rPr lang="en-US" sz="800" dirty="0" smtClean="0"/>
              <a:t>&gt;.</a:t>
            </a:r>
          </a:p>
          <a:p>
            <a:pPr marL="0" indent="0">
              <a:buNone/>
            </a:pPr>
            <a:endParaRPr lang="en-US" sz="800" dirty="0" smtClean="0"/>
          </a:p>
          <a:p>
            <a:pPr marL="0" indent="0">
              <a:buNone/>
            </a:pPr>
            <a:r>
              <a:rPr lang="en-US" sz="800" dirty="0" err="1" smtClean="0"/>
              <a:t>Usweeklystaff</a:t>
            </a:r>
            <a:r>
              <a:rPr lang="en-US" sz="800" dirty="0" smtClean="0"/>
              <a:t>. "Celebrity News, Celebrity Gossip and Pictures from UsMagazine.com - Us Weekly." </a:t>
            </a:r>
            <a:r>
              <a:rPr lang="en-US" sz="800" i="1" dirty="0" smtClean="0"/>
              <a:t>Latest News</a:t>
            </a:r>
            <a:r>
              <a:rPr lang="en-US" sz="800" dirty="0" smtClean="0"/>
              <a:t>. </a:t>
            </a:r>
            <a:r>
              <a:rPr lang="en-US" sz="800" dirty="0" err="1" smtClean="0"/>
              <a:t>Ananimos</a:t>
            </a:r>
            <a:r>
              <a:rPr lang="en-US" sz="800" dirty="0" smtClean="0"/>
              <a:t>, </a:t>
            </a:r>
            <a:r>
              <a:rPr lang="en-US" sz="800" dirty="0" err="1" smtClean="0"/>
              <a:t>n.d</a:t>
            </a:r>
            <a:r>
              <a:rPr lang="en-US" sz="800" dirty="0" smtClean="0"/>
              <a:t>. Web. 28 Apr. 2015. &lt;http://www.usmagazine.com/&gt;.</a:t>
            </a:r>
          </a:p>
          <a:p>
            <a:pPr marL="304810" indent="-304810" defTabSz="487695">
              <a:buFont typeface="Arial" charset="0"/>
              <a:buChar char="•"/>
            </a:pPr>
            <a:r>
              <a:rPr lang="en-US" sz="800" dirty="0" smtClean="0">
                <a:solidFill>
                  <a:prstClr val="black"/>
                </a:solidFill>
              </a:rPr>
              <a:t>EMP. 2009. EMP, Seattle, WA. http://upload.wikimedia.org/wikipedia/commons/0/09/EMPPano11.jpg</a:t>
            </a:r>
          </a:p>
          <a:p>
            <a:pPr defTabSz="487695"/>
            <a:endParaRPr lang="en-US" sz="800" dirty="0" smtClean="0">
              <a:solidFill>
                <a:prstClr val="black"/>
              </a:solidFill>
            </a:endParaRPr>
          </a:p>
          <a:p>
            <a:pPr marL="304810" indent="-304810" defTabSz="487695">
              <a:buFont typeface="Arial" charset="0"/>
              <a:buChar char="•"/>
            </a:pPr>
            <a:r>
              <a:rPr lang="en-US" sz="800" dirty="0" smtClean="0">
                <a:solidFill>
                  <a:prstClr val="black"/>
                </a:solidFill>
              </a:rPr>
              <a:t>Key Arena. 2013. We Day, Seattle. http://keyarena.s3.amazonaws.com/img/Vito_Amati_We_Day_Seattle_2013_2216.jpg</a:t>
            </a:r>
          </a:p>
          <a:p>
            <a:pPr defTabSz="487695"/>
            <a:endParaRPr lang="en-US" sz="800" dirty="0" smtClean="0">
              <a:solidFill>
                <a:prstClr val="black"/>
              </a:solidFill>
            </a:endParaRPr>
          </a:p>
          <a:p>
            <a:pPr marL="304810" indent="-304810" defTabSz="487695">
              <a:buFont typeface="Arial" charset="0"/>
              <a:buChar char="•"/>
            </a:pPr>
            <a:r>
              <a:rPr lang="en-US" sz="800" dirty="0" smtClean="0">
                <a:solidFill>
                  <a:prstClr val="black"/>
                </a:solidFill>
              </a:rPr>
              <a:t>Opera House. 2013. Seattle Opera House, Seattle. https://portlandtheatrescene.files.wordpress.com/2013/08/2013-08-25-seattle-2135.jpg</a:t>
            </a:r>
          </a:p>
          <a:p>
            <a:pPr defTabSz="487695"/>
            <a:endParaRPr lang="en-US" sz="800" dirty="0" smtClean="0">
              <a:solidFill>
                <a:prstClr val="black"/>
              </a:solidFill>
            </a:endParaRPr>
          </a:p>
          <a:p>
            <a:pPr marL="304810" indent="-304810" defTabSz="487695">
              <a:buFont typeface="Arial" charset="0"/>
              <a:buChar char="•"/>
            </a:pPr>
            <a:r>
              <a:rPr lang="en-US" sz="800" dirty="0" smtClean="0">
                <a:solidFill>
                  <a:prstClr val="black"/>
                </a:solidFill>
              </a:rPr>
              <a:t>Seattle </a:t>
            </a:r>
            <a:r>
              <a:rPr lang="en-US" sz="800" dirty="0" err="1" smtClean="0">
                <a:solidFill>
                  <a:prstClr val="black"/>
                </a:solidFill>
              </a:rPr>
              <a:t>sympony</a:t>
            </a:r>
            <a:r>
              <a:rPr lang="en-US" sz="800" dirty="0" smtClean="0">
                <a:solidFill>
                  <a:prstClr val="black"/>
                </a:solidFill>
              </a:rPr>
              <a:t>, Seattle Symphony. Personal photograph by author. 2014.</a:t>
            </a:r>
          </a:p>
          <a:p>
            <a:pPr marL="304810" indent="-304810" defTabSz="487695">
              <a:buFont typeface="Arial" charset="0"/>
              <a:buChar char="•"/>
            </a:pPr>
            <a:endParaRPr lang="en-US" sz="800" dirty="0" smtClean="0">
              <a:solidFill>
                <a:prstClr val="black"/>
              </a:solidFill>
            </a:endParaRPr>
          </a:p>
          <a:p>
            <a:pPr marL="304810" indent="-304810" defTabSz="487695">
              <a:buFont typeface="Arial" charset="0"/>
              <a:buChar char="•"/>
            </a:pPr>
            <a:r>
              <a:rPr lang="en-US" sz="800" i="1" dirty="0" smtClean="0">
                <a:solidFill>
                  <a:prstClr val="black"/>
                </a:solidFill>
              </a:rPr>
              <a:t>Seattle Space Needle</a:t>
            </a:r>
            <a:r>
              <a:rPr lang="en-US" sz="800" dirty="0" smtClean="0">
                <a:solidFill>
                  <a:prstClr val="black"/>
                </a:solidFill>
              </a:rPr>
              <a:t>. 2014. Space Needle, Seattle, WA. http://images.fineartamerica.com/images-medium-large-5/seattle-space-needle-emmanuel-panagiotakis.jpg photograph </a:t>
            </a:r>
          </a:p>
          <a:p>
            <a:pPr>
              <a:buNone/>
            </a:pPr>
            <a:endParaRPr lang="en-US" sz="800" dirty="0" smtClean="0"/>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mtClean="0"/>
              <a:t>References</a:t>
            </a:r>
            <a:endParaRPr lang="ru-RU"/>
          </a:p>
        </p:txBody>
      </p:sp>
      <p:sp>
        <p:nvSpPr>
          <p:cNvPr id="3" name="Содержимое 2"/>
          <p:cNvSpPr>
            <a:spLocks noGrp="1"/>
          </p:cNvSpPr>
          <p:nvPr>
            <p:ph idx="1"/>
          </p:nvPr>
        </p:nvSpPr>
        <p:spPr/>
        <p:txBody>
          <a:bodyPr>
            <a:normAutofit/>
          </a:bodyPr>
          <a:lstStyle/>
          <a:p>
            <a:pPr>
              <a:buNone/>
            </a:pPr>
            <a:r>
              <a:rPr lang="en-US" sz="1200" dirty="0" err="1" smtClean="0">
                <a:latin typeface="Cambria Math" charset="0"/>
                <a:ea typeface="Cambria Math" charset="0"/>
                <a:cs typeface="Cambria Math" charset="0"/>
              </a:rPr>
              <a:t>Valliere</a:t>
            </a:r>
            <a:r>
              <a:rPr lang="en-US" sz="1200" dirty="0" smtClean="0">
                <a:latin typeface="Cambria Math" charset="0"/>
                <a:ea typeface="Cambria Math" charset="0"/>
                <a:cs typeface="Cambria Math" charset="0"/>
              </a:rPr>
              <a:t>, Kevin. </a:t>
            </a:r>
            <a:r>
              <a:rPr lang="en-US" sz="1200" dirty="0" err="1" smtClean="0">
                <a:latin typeface="Cambria Math" charset="0"/>
                <a:ea typeface="Cambria Math" charset="0"/>
                <a:cs typeface="Cambria Math" charset="0"/>
              </a:rPr>
              <a:t>Macklemore</a:t>
            </a:r>
            <a:r>
              <a:rPr lang="en-US" sz="1200" dirty="0" smtClean="0">
                <a:latin typeface="Cambria Math" charset="0"/>
                <a:ea typeface="Cambria Math" charset="0"/>
                <a:cs typeface="Cambria Math" charset="0"/>
              </a:rPr>
              <a:t>. Digital image. Occasional and Spectacular </a:t>
            </a:r>
            <a:r>
              <a:rPr lang="en-US" sz="1200" dirty="0" err="1" smtClean="0">
                <a:latin typeface="Cambria Math" charset="0"/>
                <a:ea typeface="Cambria Math" charset="0"/>
                <a:cs typeface="Cambria Math" charset="0"/>
              </a:rPr>
              <a:t>Faliures</a:t>
            </a:r>
            <a:r>
              <a:rPr lang="en-US" sz="1200" dirty="0" smtClean="0">
                <a:latin typeface="Cambria Math" charset="0"/>
                <a:ea typeface="Cambria Math" charset="0"/>
                <a:cs typeface="Cambria Math" charset="0"/>
              </a:rPr>
              <a:t>. Occasional and Spectacular </a:t>
            </a:r>
            <a:r>
              <a:rPr lang="en-US" sz="1200" dirty="0" err="1" smtClean="0">
                <a:latin typeface="Cambria Math" charset="0"/>
                <a:ea typeface="Cambria Math" charset="0"/>
                <a:cs typeface="Cambria Math" charset="0"/>
              </a:rPr>
              <a:t>Faliures</a:t>
            </a:r>
            <a:r>
              <a:rPr lang="en-US" sz="1200" dirty="0" smtClean="0">
                <a:latin typeface="Cambria Math" charset="0"/>
                <a:ea typeface="Cambria Math" charset="0"/>
                <a:cs typeface="Cambria Math" charset="0"/>
              </a:rPr>
              <a:t>, 4 Apr. 2013. Web. 29 Apr. 2015. &lt;https://kevalliere.wordpress.com/2013/04/04/if-i-can-be-an-example-macklemore-and-the-search-for-real-male-role-models/&gt;.</a:t>
            </a:r>
          </a:p>
          <a:p>
            <a:pPr>
              <a:buNone/>
            </a:pPr>
            <a:r>
              <a:rPr lang="en-US" sz="1200" dirty="0" err="1" smtClean="0">
                <a:latin typeface="Cambria Math" charset="0"/>
                <a:ea typeface="Cambria Math" charset="0"/>
                <a:cs typeface="Cambria Math" charset="0"/>
              </a:rPr>
              <a:t>Debord</a:t>
            </a:r>
            <a:r>
              <a:rPr lang="en-US" sz="1200" dirty="0" smtClean="0">
                <a:latin typeface="Cambria Math" charset="0"/>
                <a:ea typeface="Cambria Math" charset="0"/>
                <a:cs typeface="Cambria Math" charset="0"/>
              </a:rPr>
              <a:t>, Jason. Guitar. Digital image. Rock Subculture Journal Jason </a:t>
            </a:r>
            <a:r>
              <a:rPr lang="en-US" sz="1200" dirty="0" err="1" smtClean="0">
                <a:latin typeface="Cambria Math" charset="0"/>
                <a:ea typeface="Cambria Math" charset="0"/>
                <a:cs typeface="Cambria Math" charset="0"/>
              </a:rPr>
              <a:t>DeBords</a:t>
            </a:r>
            <a:r>
              <a:rPr lang="en-US" sz="1200" dirty="0" smtClean="0">
                <a:latin typeface="Cambria Math" charset="0"/>
                <a:ea typeface="Cambria Math" charset="0"/>
                <a:cs typeface="Cambria Math" charset="0"/>
              </a:rPr>
              <a:t> Rock Pop Concert Review and Music Resource. Rock Subculture, 01 Dec. 2013. Web. 29 Apr. 2015. &lt;http://rocksubculture.com/2013/12/01/rock-subcultures-top-101-list-of-alternative-christmas-songs-the-best-rock-pop-indie-punk-rb-new-wave-modern-rock-from-the-70s-80s-90s-00s-and-beyond/&gt;.</a:t>
            </a:r>
          </a:p>
          <a:p>
            <a:pPr>
              <a:buNone/>
            </a:pPr>
            <a:r>
              <a:rPr lang="en-US" sz="1200" dirty="0" smtClean="0">
                <a:latin typeface="Cambria Math" charset="0"/>
                <a:ea typeface="Cambria Math" charset="0"/>
                <a:cs typeface="Cambria Math" charset="0"/>
              </a:rPr>
              <a:t>Saxophone. Digital image. Jazz in America. Jazz America, </a:t>
            </a:r>
            <a:r>
              <a:rPr lang="en-US" sz="1200" dirty="0" err="1" smtClean="0">
                <a:latin typeface="Cambria Math" charset="0"/>
                <a:ea typeface="Cambria Math" charset="0"/>
                <a:cs typeface="Cambria Math" charset="0"/>
              </a:rPr>
              <a:t>n.d</a:t>
            </a:r>
            <a:r>
              <a:rPr lang="en-US" sz="1200" dirty="0" smtClean="0">
                <a:latin typeface="Cambria Math" charset="0"/>
                <a:ea typeface="Cambria Math" charset="0"/>
                <a:cs typeface="Cambria Math" charset="0"/>
              </a:rPr>
              <a:t>. Web. 29 Apr. 2015. &lt;http://www.jazzinamerica.org/LessonPlan/5/3/228&gt;.</a:t>
            </a:r>
          </a:p>
          <a:p>
            <a:pPr>
              <a:buNone/>
            </a:pPr>
            <a:r>
              <a:rPr lang="en-US" sz="1200" dirty="0" err="1" smtClean="0">
                <a:latin typeface="Cambria Math" charset="0"/>
                <a:ea typeface="Cambria Math" charset="0"/>
                <a:cs typeface="Cambria Math" charset="0"/>
              </a:rPr>
              <a:t>Ariana</a:t>
            </a:r>
            <a:r>
              <a:rPr lang="en-US" sz="1200" dirty="0" smtClean="0">
                <a:latin typeface="Cambria Math" charset="0"/>
                <a:ea typeface="Cambria Math" charset="0"/>
                <a:cs typeface="Cambria Math" charset="0"/>
              </a:rPr>
              <a:t> Grande. Digital image. Diva Devotee. Diva Devotee, 3 Sept. 2012. Web. 29 Apr. 2015. &lt;http://www.divadevotee.com/2012/09/Vocal-Range-Ariana-Grande-Soprano-Music-3octaves.html&gt;.</a:t>
            </a:r>
          </a:p>
          <a:p>
            <a:pPr>
              <a:buNone/>
            </a:pPr>
            <a:r>
              <a:rPr lang="en-US" sz="1200" dirty="0" smtClean="0">
                <a:latin typeface="Cambria Math" charset="0"/>
                <a:ea typeface="Cambria Math" charset="0"/>
                <a:cs typeface="Cambria Math" charset="0"/>
              </a:rPr>
              <a:t>Drums. Digital image. Yamaha. Yamaha, 2015. Web. 29 Apr. 2015. &lt;http://usa.yamaha.com/products/musical-instruments/drums/ac-drumsets/rock_tour_color_variaion/&gt;.</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en-US" dirty="0" smtClean="0"/>
              <a:t>References</a:t>
            </a:r>
            <a:endParaRPr lang="ru-RU" dirty="0"/>
          </a:p>
        </p:txBody>
      </p:sp>
      <p:sp>
        <p:nvSpPr>
          <p:cNvPr id="3" name="Содержимое 2"/>
          <p:cNvSpPr>
            <a:spLocks noGrp="1"/>
          </p:cNvSpPr>
          <p:nvPr>
            <p:ph idx="1"/>
          </p:nvPr>
        </p:nvSpPr>
        <p:spPr>
          <a:xfrm>
            <a:off x="457200" y="908720"/>
            <a:ext cx="8229600" cy="5217443"/>
          </a:xfrm>
        </p:spPr>
        <p:txBody>
          <a:bodyPr>
            <a:normAutofit fontScale="25000" lnSpcReduction="20000"/>
          </a:bodyPr>
          <a:lstStyle/>
          <a:p>
            <a:pPr marL="0" indent="0">
              <a:spcBef>
                <a:spcPts val="0"/>
              </a:spcBef>
            </a:pPr>
            <a:r>
              <a:rPr lang="en-US" dirty="0" smtClean="0"/>
              <a:t>https://www.google.ru/url?sa=i&amp;rct=j&amp;q=&amp;esrc=s&amp;source=images&amp;cd=&amp;cad=rja&amp;uact=8&amp;ved=0CAcQjRw&amp;url=http%3A%2F%2Fturtmb.ru%2Fsubmenu%2Foffer%2Ftraipse%2Fs%2Fs_1163.html&amp;ei=qpciVeHHJcO2sQH2t4DgBg&amp;bvm=bv.89947451,d.bGg&amp;psig=AFQjCNFc65JFd9-P0L6iimJie5I9O909HA&amp;ust=1428416803972412</a:t>
            </a:r>
          </a:p>
          <a:p>
            <a:pPr marL="0" indent="0">
              <a:spcBef>
                <a:spcPts val="0"/>
              </a:spcBef>
            </a:pPr>
            <a:endParaRPr lang="en-US" dirty="0" smtClean="0"/>
          </a:p>
          <a:p>
            <a:pPr marL="0" indent="0">
              <a:spcBef>
                <a:spcPts val="0"/>
              </a:spcBef>
              <a:buNone/>
            </a:pPr>
            <a:r>
              <a:rPr lang="en-US" dirty="0" smtClean="0"/>
              <a:t>https://www.google.ru/url?sa=i&amp;rct=j&amp;q=&amp;esrc=s&amp;source=images&amp;cd=&amp;cad=rja&amp;uact=8&amp;ved=0CAcQjRw&amp;url=http%3A%2F%2Ftraveltipz.ru%2Ftrips%2Frestaurants-rating%2Ftambov-russia-741&amp;ei=ZpciVczTIoONsAHjioBI&amp;bvm=bv.89947451,d.bGg&amp;psig=AFQjCNGr1aLbgCeY9SU7X5_3iNsi5pIVZg&amp;ust=1428416703649418</a:t>
            </a:r>
          </a:p>
          <a:p>
            <a:pPr marL="0" indent="0">
              <a:spcBef>
                <a:spcPts val="0"/>
              </a:spcBef>
              <a:buNone/>
            </a:pPr>
            <a:r>
              <a:rPr lang="en-US" dirty="0" smtClean="0">
                <a:hlinkClick r:id="rId2"/>
              </a:rPr>
              <a:t>https://vk.com/photo-41918330_307602468</a:t>
            </a:r>
            <a:endParaRPr lang="en-US" dirty="0" smtClean="0"/>
          </a:p>
          <a:p>
            <a:pPr marL="0" indent="0">
              <a:spcBef>
                <a:spcPts val="0"/>
              </a:spcBef>
              <a:buNone/>
            </a:pPr>
            <a:r>
              <a:rPr lang="en-US" dirty="0" smtClean="0">
                <a:hlinkClick r:id="rId3"/>
              </a:rPr>
              <a:t>https://vk.com/photo-85493761_352054443</a:t>
            </a:r>
            <a:endParaRPr lang="en-US" dirty="0" smtClean="0"/>
          </a:p>
          <a:p>
            <a:pPr marL="0" indent="0">
              <a:spcBef>
                <a:spcPts val="0"/>
              </a:spcBef>
              <a:buNone/>
            </a:pPr>
            <a:r>
              <a:rPr lang="en-US" dirty="0" smtClean="0">
                <a:hlinkClick r:id="rId4"/>
              </a:rPr>
              <a:t>https://vk.com/photo-32987137_28648583</a:t>
            </a:r>
          </a:p>
          <a:p>
            <a:pPr marL="0" indent="0">
              <a:spcBef>
                <a:spcPts val="0"/>
              </a:spcBef>
              <a:buNone/>
            </a:pPr>
            <a:r>
              <a:rPr lang="en-US" dirty="0" smtClean="0">
                <a:hlinkClick r:id="rId4"/>
              </a:rPr>
              <a:t>7</a:t>
            </a:r>
            <a:endParaRPr lang="en-US" dirty="0" smtClean="0"/>
          </a:p>
          <a:p>
            <a:pPr>
              <a:buNone/>
            </a:pPr>
            <a:r>
              <a:rPr lang="en-US" dirty="0" smtClean="0">
                <a:hlinkClick r:id="rId5"/>
              </a:rPr>
              <a:t>https://vk.com/photo-40926371_354114835</a:t>
            </a:r>
            <a:endParaRPr lang="en-US" dirty="0" smtClean="0"/>
          </a:p>
          <a:p>
            <a:r>
              <a:rPr lang="ru-RU" u="sng" dirty="0" smtClean="0">
                <a:hlinkClick r:id="rId6"/>
              </a:rPr>
              <a:t>http://www.listnerd.com/list/most-famous-composers-from-russia-</a:t>
            </a:r>
            <a:r>
              <a:rPr lang="ru-RU" dirty="0" smtClean="0"/>
              <a:t> фото Рахманинова на слайде с музыкой </a:t>
            </a:r>
          </a:p>
          <a:p>
            <a:r>
              <a:rPr lang="ru-RU" u="sng" dirty="0" smtClean="0">
                <a:hlinkClick r:id="rId7"/>
              </a:rPr>
              <a:t>http://vk.com/wall-40330725_1205?reply=1207-</a:t>
            </a:r>
            <a:r>
              <a:rPr lang="ru-RU" dirty="0" smtClean="0"/>
              <a:t> фото Рахманинова на 1 слайде </a:t>
            </a:r>
          </a:p>
          <a:p>
            <a:r>
              <a:rPr lang="ru-RU" u="sng" dirty="0" smtClean="0">
                <a:hlinkClick r:id="rId8"/>
              </a:rPr>
              <a:t>http://www.zapoved.net/index.php/%D0%9A%D0%B0%D1%82%D0%B0%D0%BB%D0%BE%D0%B3/%D0%98%D0%B7%D0%BE%D0%B1%D1%80%D0%B0%D0%B6%D0%B5%D0%BD%D0%B8%D0%B5/3589</a:t>
            </a:r>
            <a:r>
              <a:rPr lang="ru-RU" dirty="0" smtClean="0"/>
              <a:t> дом- музей Рахманинова </a:t>
            </a:r>
          </a:p>
          <a:p>
            <a:r>
              <a:rPr lang="ru-RU" u="sng" dirty="0" smtClean="0">
                <a:hlinkClick r:id="rId9"/>
              </a:rPr>
              <a:t>http://5mp3.ru/audio/99997343/-13333245/Rahmaninov_Sergey_Vasilevich__-Vokaliz(5mp3.ru).mp3</a:t>
            </a:r>
            <a:endParaRPr lang="ru-RU" dirty="0" smtClean="0"/>
          </a:p>
          <a:p>
            <a:r>
              <a:rPr lang="ru-RU" u="sng" dirty="0" smtClean="0">
                <a:hlinkClick r:id="rId10"/>
              </a:rPr>
              <a:t>http://www.audiopoisk.com/artist/sergei-rahmaninov/</a:t>
            </a:r>
            <a:r>
              <a:rPr lang="ru-RU" dirty="0" smtClean="0"/>
              <a:t> музыка Рахманинова </a:t>
            </a:r>
          </a:p>
          <a:p>
            <a:r>
              <a:rPr lang="ru-RU" u="sng" dirty="0" smtClean="0">
                <a:hlinkClick r:id=""/>
              </a:rPr>
              <a:t>https://ru.wikipedia.org/wiki/%D0%E0%F5%EC%E0%ED%E8%ED%EE%E2,_%D1%E5%F0%E3%E5%E9_%C2%E0%F1%E8%EB%FC%E5%E2%E8%F7</a:t>
            </a:r>
            <a:endParaRPr lang="en-US" u="sng" dirty="0" smtClean="0"/>
          </a:p>
          <a:p>
            <a:r>
              <a:rPr lang="en-US" dirty="0" smtClean="0">
                <a:hlinkClick r:id="rId5"/>
              </a:rPr>
              <a:t>https://vk.com/photo-40926371_354114835</a:t>
            </a:r>
            <a:endParaRPr lang="en-US" dirty="0" smtClean="0"/>
          </a:p>
          <a:p>
            <a:pPr>
              <a:buNone/>
            </a:pPr>
            <a:r>
              <a:rPr lang="en-US" dirty="0" smtClean="0">
                <a:hlinkClick r:id="rId11"/>
              </a:rPr>
              <a:t> http://www.vestitambov.ru/index.php?new_id=26419</a:t>
            </a:r>
            <a:r>
              <a:rPr lang="en-US" dirty="0" smtClean="0"/>
              <a:t> </a:t>
            </a:r>
            <a:br>
              <a:rPr lang="en-US" dirty="0" smtClean="0"/>
            </a:br>
            <a:r>
              <a:rPr lang="en-US" dirty="0" smtClean="0">
                <a:hlinkClick r:id="rId12"/>
              </a:rPr>
              <a:t>http://www.taminfo.ru/tambov_novosti/culture/31320-marsh-proschanie-slavyanki-pretenduet-na-zvanie-glavnoy-pesni-pobedy.html</a:t>
            </a:r>
            <a:r>
              <a:rPr lang="en-US" dirty="0" smtClean="0"/>
              <a:t> </a:t>
            </a:r>
            <a:br>
              <a:rPr lang="en-US" dirty="0" smtClean="0"/>
            </a:br>
            <a:r>
              <a:rPr lang="en-US" dirty="0" smtClean="0">
                <a:hlinkClick r:id="rId13"/>
              </a:rPr>
              <a:t>http://cult.tmbreg.ru/foto/19486/19565.html</a:t>
            </a:r>
            <a:r>
              <a:rPr lang="en-US" dirty="0" smtClean="0"/>
              <a:t> </a:t>
            </a:r>
            <a:br>
              <a:rPr lang="en-US" dirty="0" smtClean="0"/>
            </a:br>
            <a:r>
              <a:rPr lang="en-US" dirty="0" smtClean="0">
                <a:hlinkClick r:id="rId14"/>
              </a:rPr>
              <a:t>http://www.vestitambov.ru/index.php?new_id=25343</a:t>
            </a:r>
            <a:r>
              <a:rPr lang="en-US" dirty="0" smtClean="0"/>
              <a:t> </a:t>
            </a:r>
          </a:p>
          <a:p>
            <a:r>
              <a:rPr lang="ru-RU" u="sng" dirty="0" smtClean="0">
                <a:hlinkClick r:id="rId15"/>
              </a:rPr>
              <a:t>https://www.google.ru/url?sa=i&amp;rct=j&amp;q=&amp;esrc=s&amp;source=images&amp;cd=&amp;cad=rja&amp;uact=8&amp;ved=0CAcQjRw&amp;url=http%3A%2F%2Fwww.msktambov.ru%2Ftag%2Frzhd%2F&amp;ei=Y0sdVZfcHcOfsAHfmoPQAg&amp;bvm=bv.89744112,d.bGg&amp;psig=AFQjCNEFcNKCE8nCuJSuHcXFbT-2HmbsJw&amp;ust=1428069589207740</a:t>
            </a:r>
            <a:endParaRPr lang="ru-RU" dirty="0" smtClean="0"/>
          </a:p>
          <a:p>
            <a:r>
              <a:rPr lang="ru-RU" u="sng" dirty="0" smtClean="0">
                <a:hlinkClick r:id="rId16"/>
              </a:rPr>
              <a:t>https://yandex.ru/images/search?img_url=http%3A%2F%2Fi.ytimg.com%2Fvi%2F03vwMrZXdus%2F0.jpg&amp;uinfo=sw-1280-sh-1024-ww-1263-wh-879-pd-1-wp-5x4_1280x1024&amp;text=%D0%A0%D0%BE%D0%BC%D0%B0%D0%BD%20%D0%B1%D0%B0%D0%B6%D0%B8%D0%BB%D0%B8%D0%BD&amp;redircnt=1427983552.1&amp;noreask=1&amp;pos=5&amp;rpt=simage&amp;lr=13&amp;pin=1</a:t>
            </a:r>
            <a:endParaRPr lang="ru-RU" dirty="0" smtClean="0"/>
          </a:p>
          <a:p>
            <a:endParaRPr lang="en-US" dirty="0" smtClean="0"/>
          </a:p>
          <a:p>
            <a:r>
              <a:rPr lang="ru-RU" dirty="0" smtClean="0">
                <a:hlinkClick r:id="rId17"/>
              </a:rPr>
              <a:t>http://www.chumakoff.ru/photogallery/vystuplenija/tambov_den_goroda_ts…</a:t>
            </a:r>
            <a:endParaRPr lang="ru-RU" dirty="0" smtClean="0"/>
          </a:p>
          <a:p>
            <a:r>
              <a:rPr lang="ru-RU" dirty="0" smtClean="0">
                <a:hlinkClick r:id="rId18"/>
              </a:rPr>
              <a:t>http://www.msktambov.ru/tag/rashodovanie-byudzheta/page/2/</a:t>
            </a:r>
            <a:endParaRPr lang="ru-RU" dirty="0" smtClean="0"/>
          </a:p>
          <a:p>
            <a:r>
              <a:rPr lang="ru-RU" dirty="0" smtClean="0">
                <a:hlinkClick r:id="rId19"/>
              </a:rPr>
              <a:t>http://vk.com/wall-50207175_1458</a:t>
            </a:r>
            <a:endParaRPr lang="ru-RU" dirty="0" smtClean="0"/>
          </a:p>
          <a:p>
            <a:r>
              <a:rPr lang="ru-RU" dirty="0" smtClean="0">
                <a:hlinkClick r:id="rId20"/>
              </a:rPr>
              <a:t>http://vtambove.ru/news/freetime/82475/</a:t>
            </a:r>
            <a:r>
              <a:rPr lang="ru-RU" dirty="0" smtClean="0"/>
              <a:t>Фото: Илья Демин</a:t>
            </a:r>
          </a:p>
          <a:p>
            <a:r>
              <a:rPr lang="en-US" sz="800" dirty="0" smtClean="0">
                <a:hlinkClick r:id="rId21"/>
              </a:rPr>
              <a:t>http://www.gimnasia7.ru/%D0%B8%D1%81%D1%82%D0%BE%D1%80%D0%B8%D1%8F-%D0%B3%D0%B8%D0%BC%D0%BD%D0%B0%D0%B7%D0%B8%D0%B8/</a:t>
            </a:r>
            <a:r>
              <a:rPr lang="en-US" sz="800" dirty="0" smtClean="0"/>
              <a:t> </a:t>
            </a:r>
            <a:endParaRPr lang="ru-RU" sz="800" dirty="0" smtClean="0"/>
          </a:p>
          <a:p>
            <a:r>
              <a:rPr lang="en-US" b="1" dirty="0" smtClean="0"/>
              <a:t>http://www.msktambov.ru/wp-content/uploads/taisia/2014/08/rio-tambov.jpg</a:t>
            </a:r>
            <a:endParaRPr lang="ru-RU" b="1" dirty="0" smtClean="0"/>
          </a:p>
          <a:p>
            <a:r>
              <a:rPr lang="en-US" sz="4400" dirty="0" smtClean="0">
                <a:hlinkClick r:id="rId22"/>
              </a:rPr>
              <a:t>http://uploads.likengo.ru/uploads/promos/6e/68/f1cfc4233aa161ec750bd0e612ad.jpg</a:t>
            </a:r>
            <a:endParaRPr lang="ru-RU" sz="4400" dirty="0" smtClean="0"/>
          </a:p>
          <a:p>
            <a:r>
              <a:rPr lang="en-US" sz="4400" dirty="0" smtClean="0"/>
              <a:t>http://uploads.likengo.ru/uploads/albums/53/ec/a096ce0fce898bbd0c4e7d138smr-750x500.jpg</a:t>
            </a:r>
            <a:endParaRPr lang="ru-RU" sz="4400" dirty="0" smtClean="0"/>
          </a:p>
          <a:p>
            <a:r>
              <a:rPr lang="en-US" sz="5400" dirty="0" smtClean="0">
                <a:hlinkClick r:id="rId23"/>
              </a:rPr>
              <a:t>http://img-fotki.yandex.ru/get/5808/pavlenko68.0/0_616aa_5a49e63a_XXL.jpg</a:t>
            </a:r>
            <a:endParaRPr lang="ru-RU" sz="5400" dirty="0" smtClean="0"/>
          </a:p>
          <a:p>
            <a:r>
              <a:rPr lang="en-US" sz="5400" dirty="0" smtClean="0"/>
              <a:t>Photos taken by Class 8B</a:t>
            </a:r>
            <a:endParaRPr lang="ru-RU" sz="5400" dirty="0" smtClean="0"/>
          </a:p>
          <a:p>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645024"/>
            <a:ext cx="8229600" cy="426918"/>
          </a:xfrm>
        </p:spPr>
        <p:txBody>
          <a:bodyPr>
            <a:normAutofit fontScale="90000"/>
          </a:bodyPr>
          <a:lstStyle/>
          <a:p>
            <a:pPr algn="l"/>
            <a:r>
              <a:rPr lang="ru-RU" sz="1600" dirty="0" smtClean="0">
                <a:solidFill>
                  <a:srgbClr val="663300"/>
                </a:solidFill>
              </a:rPr>
              <a:t>Автор шаблона – </a:t>
            </a:r>
            <a:r>
              <a:rPr lang="ru-RU" sz="1600" b="1" dirty="0" smtClean="0">
                <a:solidFill>
                  <a:srgbClr val="663300"/>
                </a:solidFill>
              </a:rPr>
              <a:t>Коровина Ирина Николаевна</a:t>
            </a:r>
            <a:r>
              <a:rPr lang="ru-RU" sz="1600" dirty="0" smtClean="0">
                <a:solidFill>
                  <a:srgbClr val="663300"/>
                </a:solidFill>
              </a:rPr>
              <a:t>,</a:t>
            </a:r>
            <a:br>
              <a:rPr lang="ru-RU" sz="1600" dirty="0" smtClean="0">
                <a:solidFill>
                  <a:srgbClr val="663300"/>
                </a:solidFill>
              </a:rPr>
            </a:br>
            <a:r>
              <a:rPr lang="ru-RU" sz="1600" dirty="0" smtClean="0">
                <a:solidFill>
                  <a:srgbClr val="663300"/>
                </a:solidFill>
              </a:rPr>
              <a:t>учитель начальных классов </a:t>
            </a:r>
            <a:br>
              <a:rPr lang="ru-RU" sz="1600" dirty="0" smtClean="0">
                <a:solidFill>
                  <a:srgbClr val="663300"/>
                </a:solidFill>
              </a:rPr>
            </a:br>
            <a:r>
              <a:rPr lang="ru-RU" sz="1600" dirty="0" smtClean="0">
                <a:solidFill>
                  <a:srgbClr val="663300"/>
                </a:solidFill>
              </a:rPr>
              <a:t>МБОУ «СОШ №9» </a:t>
            </a:r>
            <a:br>
              <a:rPr lang="ru-RU" sz="1600" dirty="0" smtClean="0">
                <a:solidFill>
                  <a:srgbClr val="663300"/>
                </a:solidFill>
              </a:rPr>
            </a:br>
            <a:r>
              <a:rPr lang="ru-RU" sz="1600" dirty="0" smtClean="0">
                <a:solidFill>
                  <a:srgbClr val="663300"/>
                </a:solidFill>
              </a:rPr>
              <a:t>г.Сафоново Смоленской области</a:t>
            </a:r>
            <a:endParaRPr lang="ru-RU" sz="1600" dirty="0">
              <a:solidFill>
                <a:srgbClr val="663300"/>
              </a:solidFill>
            </a:endParaRPr>
          </a:p>
        </p:txBody>
      </p:sp>
      <p:sp>
        <p:nvSpPr>
          <p:cNvPr id="3" name="Содержимое 2"/>
          <p:cNvSpPr>
            <a:spLocks noGrp="1"/>
          </p:cNvSpPr>
          <p:nvPr>
            <p:ph idx="1"/>
          </p:nvPr>
        </p:nvSpPr>
        <p:spPr>
          <a:xfrm>
            <a:off x="457200" y="4143381"/>
            <a:ext cx="8229600" cy="1285884"/>
          </a:xfrm>
        </p:spPr>
        <p:txBody>
          <a:bodyPr>
            <a:normAutofit fontScale="92500" lnSpcReduction="20000"/>
          </a:bodyPr>
          <a:lstStyle/>
          <a:p>
            <a:pPr>
              <a:buNone/>
            </a:pPr>
            <a:endParaRPr lang="en-US" sz="2000" dirty="0" smtClean="0"/>
          </a:p>
          <a:p>
            <a:pPr>
              <a:buNone/>
            </a:pPr>
            <a:endParaRPr lang="en-US" sz="2000" dirty="0" smtClean="0"/>
          </a:p>
          <a:p>
            <a:pPr>
              <a:buNone/>
            </a:pPr>
            <a:endParaRPr lang="en-US" sz="2000" dirty="0" smtClean="0"/>
          </a:p>
          <a:p>
            <a:pPr>
              <a:buNone/>
            </a:pPr>
            <a:r>
              <a:rPr lang="ru-RU" sz="2000" dirty="0" smtClean="0"/>
              <a:t> Фон - </a:t>
            </a:r>
            <a:r>
              <a:rPr lang="en-US" sz="2000" dirty="0" smtClean="0">
                <a:hlinkClick r:id="rId2"/>
              </a:rPr>
              <a:t>http://afisha.altune.ru/fony-dlya-prezentacii-powerpoint-detskie.html</a:t>
            </a:r>
            <a:endParaRPr lang="ru-RU" sz="20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Goal Of The Project</a:t>
            </a:r>
            <a:endParaRPr lang="ru-RU" dirty="0"/>
          </a:p>
        </p:txBody>
      </p:sp>
      <p:sp>
        <p:nvSpPr>
          <p:cNvPr id="3" name="Содержимое 2"/>
          <p:cNvSpPr>
            <a:spLocks noGrp="1"/>
          </p:cNvSpPr>
          <p:nvPr>
            <p:ph idx="1"/>
          </p:nvPr>
        </p:nvSpPr>
        <p:spPr/>
        <p:txBody>
          <a:bodyPr/>
          <a:lstStyle/>
          <a:p>
            <a:r>
              <a:rPr lang="en-US" dirty="0" smtClean="0"/>
              <a:t>To exchange information on music of the communities (samples of traditional music, most popular music, famous musicians of the place and their works)</a:t>
            </a:r>
            <a:br>
              <a:rPr lang="en-US" dirty="0" smtClean="0"/>
            </a:br>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Questions</a:t>
            </a:r>
            <a:endParaRPr lang="ru-RU" dirty="0"/>
          </a:p>
        </p:txBody>
      </p:sp>
      <p:sp>
        <p:nvSpPr>
          <p:cNvPr id="3" name="Содержимое 2"/>
          <p:cNvSpPr>
            <a:spLocks noGrp="1"/>
          </p:cNvSpPr>
          <p:nvPr>
            <p:ph idx="1"/>
          </p:nvPr>
        </p:nvSpPr>
        <p:spPr/>
        <p:txBody>
          <a:bodyPr>
            <a:normAutofit/>
          </a:bodyPr>
          <a:lstStyle/>
          <a:p>
            <a:pPr>
              <a:buNone/>
            </a:pPr>
            <a:r>
              <a:rPr lang="en-US" sz="1600" dirty="0" smtClean="0"/>
              <a:t>1. Where in your city can  music be  heard? </a:t>
            </a:r>
          </a:p>
          <a:p>
            <a:pPr>
              <a:buNone/>
            </a:pPr>
            <a:r>
              <a:rPr lang="en-US" sz="1600" dirty="0" smtClean="0"/>
              <a:t>2. Place – type of music: What type of music is more often played in each place? How is it performed? (It can be presented on a slide: a photo of the place – some words about music and a piece of recorded music if possible)</a:t>
            </a:r>
          </a:p>
          <a:p>
            <a:pPr>
              <a:buNone/>
            </a:pPr>
            <a:r>
              <a:rPr lang="en-US" sz="1600" dirty="0" smtClean="0"/>
              <a:t>3. Place – famous musicians: Are there any famous people connected with places of your town? (Any famous musicians born in your city and some short pieces of information about these musicians like vital statistics and most famous/ </a:t>
            </a:r>
            <a:r>
              <a:rPr lang="en-US" sz="1600" dirty="0" err="1" smtClean="0"/>
              <a:t>favourite</a:t>
            </a:r>
            <a:r>
              <a:rPr lang="en-US" sz="1600" dirty="0" smtClean="0"/>
              <a:t> works)</a:t>
            </a:r>
          </a:p>
          <a:p>
            <a:pPr>
              <a:buNone/>
            </a:pPr>
            <a:r>
              <a:rPr lang="en-US" sz="1600" dirty="0" smtClean="0"/>
              <a:t>4. Place – events: are any musical events held in your community? (It can be a short article describing one – two events)</a:t>
            </a:r>
            <a:endParaRPr lang="ru-RU" sz="1600" dirty="0" smtClean="0"/>
          </a:p>
          <a:p>
            <a:pPr>
              <a:buNone/>
            </a:pPr>
            <a:r>
              <a:rPr lang="en-US" sz="1600" dirty="0" smtClean="0"/>
              <a:t>5. Your class and music: how many people in your class play any musical instruments or sing or compose music? What instruments do you play? Have you got a school orchestra or band? Do you take part in concerts? Do you organize any concerts for charity? (It can be a diagram showing the results of the survey and some slides)</a:t>
            </a:r>
            <a:endParaRPr lang="ru-RU" sz="1600"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2400" dirty="0" smtClean="0"/>
              <a:t>Tambov (Russia) and Seattle (the USA)</a:t>
            </a:r>
            <a:r>
              <a:rPr lang="en-US" sz="2000" dirty="0" smtClean="0"/>
              <a:t/>
            </a:r>
            <a:br>
              <a:rPr lang="en-US" sz="2000" dirty="0" smtClean="0"/>
            </a:br>
            <a:r>
              <a:rPr lang="en-US" sz="2000" dirty="0" smtClean="0"/>
              <a:t> Where in your city can  music be  heard?</a:t>
            </a:r>
            <a:endParaRPr lang="ru-RU" sz="2000" dirty="0"/>
          </a:p>
        </p:txBody>
      </p:sp>
      <p:sp>
        <p:nvSpPr>
          <p:cNvPr id="4" name="Текст 3"/>
          <p:cNvSpPr>
            <a:spLocks noGrp="1"/>
          </p:cNvSpPr>
          <p:nvPr>
            <p:ph type="body" idx="1"/>
          </p:nvPr>
        </p:nvSpPr>
        <p:spPr/>
        <p:txBody>
          <a:bodyPr/>
          <a:lstStyle/>
          <a:p>
            <a:r>
              <a:rPr lang="en-US" dirty="0" smtClean="0"/>
              <a:t>Tambov</a:t>
            </a:r>
            <a:endParaRPr lang="ru-RU" dirty="0"/>
          </a:p>
        </p:txBody>
      </p:sp>
      <p:sp>
        <p:nvSpPr>
          <p:cNvPr id="3" name="Содержимое 2"/>
          <p:cNvSpPr>
            <a:spLocks noGrp="1"/>
          </p:cNvSpPr>
          <p:nvPr>
            <p:ph sz="half" idx="2"/>
          </p:nvPr>
        </p:nvSpPr>
        <p:spPr/>
        <p:txBody>
          <a:bodyPr/>
          <a:lstStyle/>
          <a:p>
            <a:r>
              <a:rPr lang="en-US" dirty="0" smtClean="0"/>
              <a:t>Concert Hall</a:t>
            </a:r>
          </a:p>
          <a:p>
            <a:r>
              <a:rPr lang="en-US" dirty="0" smtClean="0"/>
              <a:t>Drama Theatre</a:t>
            </a:r>
          </a:p>
          <a:p>
            <a:r>
              <a:rPr lang="en-US" dirty="0" smtClean="0"/>
              <a:t>University of Culture</a:t>
            </a:r>
          </a:p>
          <a:p>
            <a:r>
              <a:rPr lang="en-US" dirty="0" smtClean="0"/>
              <a:t>Musical Institute and schools</a:t>
            </a:r>
          </a:p>
          <a:p>
            <a:r>
              <a:rPr lang="en-US" dirty="0" smtClean="0"/>
              <a:t>City park</a:t>
            </a:r>
          </a:p>
          <a:p>
            <a:r>
              <a:rPr lang="en-US" dirty="0" smtClean="0"/>
              <a:t>Open stages</a:t>
            </a:r>
          </a:p>
          <a:p>
            <a:pPr>
              <a:buNone/>
            </a:pPr>
            <a:r>
              <a:rPr lang="en-US" dirty="0" smtClean="0"/>
              <a:t> </a:t>
            </a:r>
          </a:p>
          <a:p>
            <a:endParaRPr lang="ru-RU" dirty="0"/>
          </a:p>
        </p:txBody>
      </p:sp>
      <p:sp>
        <p:nvSpPr>
          <p:cNvPr id="5" name="Текст 4"/>
          <p:cNvSpPr>
            <a:spLocks noGrp="1"/>
          </p:cNvSpPr>
          <p:nvPr>
            <p:ph type="body" sz="quarter" idx="3"/>
          </p:nvPr>
        </p:nvSpPr>
        <p:spPr/>
        <p:txBody>
          <a:bodyPr/>
          <a:lstStyle/>
          <a:p>
            <a:r>
              <a:rPr lang="en-US" dirty="0" smtClean="0"/>
              <a:t>Seattle</a:t>
            </a:r>
            <a:endParaRPr lang="ru-RU" dirty="0"/>
          </a:p>
        </p:txBody>
      </p:sp>
      <p:sp>
        <p:nvSpPr>
          <p:cNvPr id="6" name="Содержимое 5"/>
          <p:cNvSpPr>
            <a:spLocks noGrp="1"/>
          </p:cNvSpPr>
          <p:nvPr>
            <p:ph sz="quarter" idx="4"/>
          </p:nvPr>
        </p:nvSpPr>
        <p:spPr/>
        <p:txBody>
          <a:bodyPr>
            <a:normAutofit/>
          </a:bodyPr>
          <a:lstStyle/>
          <a:p>
            <a:pPr marL="304810" indent="-304810">
              <a:buNone/>
            </a:pPr>
            <a:r>
              <a:rPr lang="en-US" dirty="0" smtClean="0"/>
              <a:t>Key Arena </a:t>
            </a:r>
          </a:p>
          <a:p>
            <a:pPr marL="304810" indent="-304810">
              <a:buNone/>
            </a:pPr>
            <a:r>
              <a:rPr lang="en-US" dirty="0" smtClean="0"/>
              <a:t>Zoo</a:t>
            </a:r>
          </a:p>
          <a:p>
            <a:pPr marL="304810" indent="-304810">
              <a:buNone/>
            </a:pPr>
            <a:r>
              <a:rPr lang="en-US" dirty="0" smtClean="0"/>
              <a:t>Seattle Center</a:t>
            </a:r>
          </a:p>
          <a:p>
            <a:pPr marL="304810" indent="-304810">
              <a:buNone/>
            </a:pPr>
            <a:r>
              <a:rPr lang="en-US" dirty="0" err="1" smtClean="0"/>
              <a:t>Benaroya</a:t>
            </a:r>
            <a:r>
              <a:rPr lang="en-US" dirty="0" smtClean="0"/>
              <a:t> Hall</a:t>
            </a:r>
          </a:p>
          <a:p>
            <a:pPr marL="304810" indent="-304810">
              <a:buNone/>
            </a:pPr>
            <a:r>
              <a:rPr lang="en-US" dirty="0" smtClean="0"/>
              <a:t>EMP – Experience Music Project</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fontScale="90000"/>
          </a:bodyPr>
          <a:lstStyle/>
          <a:p>
            <a:r>
              <a:rPr lang="en-US" dirty="0" smtClean="0"/>
              <a:t>. </a:t>
            </a:r>
            <a:r>
              <a:rPr lang="en-US" sz="2700" dirty="0" smtClean="0"/>
              <a:t>Place – type of music: What type of music is more often played in each place? How is it performed?</a:t>
            </a:r>
            <a:endParaRPr lang="ru-RU" dirty="0"/>
          </a:p>
        </p:txBody>
      </p:sp>
      <p:sp>
        <p:nvSpPr>
          <p:cNvPr id="8" name="Содержимое 7"/>
          <p:cNvSpPr>
            <a:spLocks noGrp="1"/>
          </p:cNvSpPr>
          <p:nvPr>
            <p:ph idx="1"/>
          </p:nvPr>
        </p:nvSpPr>
        <p:spPr/>
        <p:txBody>
          <a:bodyPr>
            <a:normAutofit/>
          </a:bodyPr>
          <a:lstStyle/>
          <a:p>
            <a:pPr>
              <a:buNone/>
            </a:pPr>
            <a:r>
              <a:rPr lang="en-US" sz="2800" dirty="0" smtClean="0"/>
              <a:t>In both places:                  </a:t>
            </a:r>
            <a:endParaRPr lang="en-US" sz="2800" dirty="0" smtClean="0">
              <a:hlinkClick r:id="rId2"/>
            </a:endParaRPr>
          </a:p>
          <a:p>
            <a:r>
              <a:rPr lang="en-US" sz="2800" dirty="0" smtClean="0">
                <a:hlinkClick r:id="rId2"/>
              </a:rPr>
              <a:t>Classical melodies</a:t>
            </a:r>
            <a:endParaRPr lang="en-US" sz="2800" dirty="0" smtClean="0"/>
          </a:p>
          <a:p>
            <a:r>
              <a:rPr lang="en-US" sz="2800" dirty="0" smtClean="0"/>
              <a:t>-Jazz</a:t>
            </a:r>
          </a:p>
          <a:p>
            <a:r>
              <a:rPr lang="en-US" sz="2800" dirty="0" smtClean="0"/>
              <a:t>-Rock</a:t>
            </a:r>
          </a:p>
          <a:p>
            <a:r>
              <a:rPr lang="en-US" sz="2800" dirty="0" smtClean="0"/>
              <a:t>-Pop</a:t>
            </a:r>
          </a:p>
          <a:p>
            <a:r>
              <a:rPr lang="en-US" sz="2800" dirty="0" smtClean="0"/>
              <a:t>-Dance</a:t>
            </a:r>
          </a:p>
          <a:p>
            <a:r>
              <a:rPr lang="en-US" sz="2800" dirty="0" smtClean="0"/>
              <a:t>-Street Music</a:t>
            </a:r>
          </a:p>
          <a:p>
            <a:r>
              <a:rPr lang="en-US" sz="2800" dirty="0" smtClean="0"/>
              <a:t>-Rap</a:t>
            </a:r>
          </a:p>
          <a:p>
            <a:endParaRPr lang="ru-RU" dirty="0"/>
          </a:p>
        </p:txBody>
      </p:sp>
      <p:pic>
        <p:nvPicPr>
          <p:cNvPr id="9" name="Picture 3"/>
          <p:cNvPicPr>
            <a:picLocks noChangeAspect="1"/>
          </p:cNvPicPr>
          <p:nvPr/>
        </p:nvPicPr>
        <p:blipFill>
          <a:blip r:embed="rId3" cstate="print"/>
          <a:stretch>
            <a:fillRect/>
          </a:stretch>
        </p:blipFill>
        <p:spPr>
          <a:xfrm>
            <a:off x="4139952" y="1844824"/>
            <a:ext cx="1344473" cy="1801871"/>
          </a:xfrm>
          <a:prstGeom prst="rect">
            <a:avLst/>
          </a:prstGeom>
        </p:spPr>
      </p:pic>
      <p:pic>
        <p:nvPicPr>
          <p:cNvPr id="10" name="Picture 2" descr="http://turtmb.ru/netcat_files/userfiles/Anastasiya/%D0%BC%D1%83%D0%B7%20%D1%83%D1%87%D0%B8%D0%BB.jpg"/>
          <p:cNvPicPr>
            <a:picLocks noChangeAspect="1" noChangeArrowheads="1"/>
          </p:cNvPicPr>
          <p:nvPr/>
        </p:nvPicPr>
        <p:blipFill>
          <a:blip r:embed="rId4" cstate="print">
            <a:extLst>
              <a:ext uri="{28A0092B-C50C-407E-A947-70E740481C1C}">
                <a14:useLocalDpi xmlns:a14="http://schemas.microsoft.com/office/drawing/2010/main" xmlns="" xmlns:p="http://schemas.openxmlformats.org/presentationml/2006/main" xmlns:r="http://schemas.openxmlformats.org/officeDocument/2006/relationships" xmlns:a="http://schemas.openxmlformats.org/drawingml/2006/main" val="0"/>
              </a:ext>
            </a:extLst>
          </a:blip>
          <a:srcRect/>
          <a:stretch>
            <a:fillRect/>
          </a:stretch>
        </p:blipFill>
        <p:spPr bwMode="auto">
          <a:xfrm>
            <a:off x="5652120" y="1700808"/>
            <a:ext cx="3140114" cy="2044414"/>
          </a:xfrm>
          <a:prstGeom prst="rect">
            <a:avLst/>
          </a:prstGeom>
          <a:ln>
            <a:noFill/>
          </a:ln>
          <a:effectLst>
            <a:softEdge rad="112500"/>
          </a:effectLst>
          <a:extLst>
            <a:ext uri="{909E8E84-426E-40DD-AFC4-6F175D3DCCD1}">
              <a14:hiddenFill xmlns:a14="http://schemas.microsoft.com/office/drawing/2010/main" xmlns="" xmlns:p="http://schemas.openxmlformats.org/presentationml/2006/main" xmlns:r="http://schemas.openxmlformats.org/officeDocument/2006/relationships" xmlns:a="http://schemas.openxmlformats.org/drawingml/2006/main">
                <a:solidFill>
                  <a:srgbClr val="FFFFFF"/>
                </a:solidFill>
              </a14:hiddenFill>
            </a:ext>
          </a:extLst>
        </p:spPr>
      </p:pic>
      <p:sp>
        <p:nvSpPr>
          <p:cNvPr id="11" name="TextBox 10"/>
          <p:cNvSpPr txBox="1"/>
          <p:nvPr/>
        </p:nvSpPr>
        <p:spPr>
          <a:xfrm>
            <a:off x="4211960" y="3717032"/>
            <a:ext cx="1512168" cy="1200329"/>
          </a:xfrm>
          <a:prstGeom prst="rect">
            <a:avLst/>
          </a:prstGeom>
          <a:noFill/>
        </p:spPr>
        <p:txBody>
          <a:bodyPr wrap="square" rtlCol="0">
            <a:spAutoFit/>
          </a:bodyPr>
          <a:lstStyle/>
          <a:p>
            <a:r>
              <a:rPr lang="en-US" dirty="0" smtClean="0"/>
              <a:t>Guitar Sculpture in the EMP , Seattle</a:t>
            </a:r>
            <a:endParaRPr lang="ru-RU" dirty="0"/>
          </a:p>
        </p:txBody>
      </p:sp>
      <p:sp>
        <p:nvSpPr>
          <p:cNvPr id="12" name="TextBox 11"/>
          <p:cNvSpPr txBox="1"/>
          <p:nvPr/>
        </p:nvSpPr>
        <p:spPr>
          <a:xfrm>
            <a:off x="5796136" y="3861048"/>
            <a:ext cx="2952328" cy="646331"/>
          </a:xfrm>
          <a:prstGeom prst="rect">
            <a:avLst/>
          </a:prstGeom>
          <a:noFill/>
        </p:spPr>
        <p:txBody>
          <a:bodyPr wrap="square" rtlCol="0">
            <a:spAutoFit/>
          </a:bodyPr>
          <a:lstStyle/>
          <a:p>
            <a:r>
              <a:rPr lang="en-US" dirty="0" smtClean="0"/>
              <a:t>Musical Institute named after </a:t>
            </a:r>
            <a:r>
              <a:rPr lang="en-US" dirty="0" err="1" smtClean="0"/>
              <a:t>Rakhmaninov</a:t>
            </a:r>
            <a:r>
              <a:rPr lang="en-US" dirty="0" smtClean="0"/>
              <a:t>, Tambov</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l"/>
            <a:r>
              <a:rPr lang="en-US" sz="2800" dirty="0" smtClean="0"/>
              <a:t>3. Place – famous musicians: </a:t>
            </a:r>
            <a:br>
              <a:rPr lang="en-US" sz="2800" dirty="0" smtClean="0"/>
            </a:br>
            <a:r>
              <a:rPr lang="en-US" sz="2800" dirty="0" smtClean="0"/>
              <a:t>Are there any famous people connected with places of your town?</a:t>
            </a:r>
            <a:endParaRPr lang="ru-RU" sz="2800" dirty="0"/>
          </a:p>
        </p:txBody>
      </p:sp>
      <p:sp>
        <p:nvSpPr>
          <p:cNvPr id="3" name="Содержимое 2"/>
          <p:cNvSpPr>
            <a:spLocks noGrp="1"/>
          </p:cNvSpPr>
          <p:nvPr>
            <p:ph idx="1"/>
          </p:nvPr>
        </p:nvSpPr>
        <p:spPr/>
        <p:txBody>
          <a:bodyPr/>
          <a:lstStyle/>
          <a:p>
            <a:r>
              <a:rPr lang="en-US" sz="2400" dirty="0" smtClean="0"/>
              <a:t>Ernestine Anderson</a:t>
            </a:r>
            <a:br>
              <a:rPr lang="en-US" sz="2400" dirty="0" smtClean="0"/>
            </a:br>
            <a:r>
              <a:rPr lang="en-US" sz="2400" dirty="0" smtClean="0"/>
              <a:t>Jazz Great – Singer</a:t>
            </a:r>
          </a:p>
          <a:p>
            <a:r>
              <a:rPr lang="es-ES" sz="2400" dirty="0" smtClean="0"/>
              <a:t>Macklemore and Ryan Lewis</a:t>
            </a:r>
          </a:p>
          <a:p>
            <a:r>
              <a:rPr lang="en-US" sz="2400" dirty="0" err="1" smtClean="0"/>
              <a:t>Jimi</a:t>
            </a:r>
            <a:r>
              <a:rPr lang="en-US" sz="2400" dirty="0" smtClean="0"/>
              <a:t> Hendrix </a:t>
            </a:r>
          </a:p>
          <a:p>
            <a:r>
              <a:rPr lang="en-US" sz="2400" dirty="0" smtClean="0"/>
              <a:t>Quincy </a:t>
            </a:r>
            <a:r>
              <a:rPr lang="en-US" sz="2400" dirty="0" err="1" smtClean="0"/>
              <a:t>jones</a:t>
            </a:r>
            <a:endParaRPr lang="en-US" sz="2400" dirty="0" smtClean="0"/>
          </a:p>
          <a:p>
            <a:r>
              <a:rPr lang="en-US" sz="2400" dirty="0" smtClean="0"/>
              <a:t>Eddie </a:t>
            </a:r>
            <a:r>
              <a:rPr lang="en-US" sz="2400" dirty="0" err="1" smtClean="0"/>
              <a:t>Vedder</a:t>
            </a:r>
            <a:r>
              <a:rPr lang="en-US" sz="2400" dirty="0" smtClean="0"/>
              <a:t> </a:t>
            </a:r>
            <a:r>
              <a:rPr lang="en-US" dirty="0" smtClean="0"/>
              <a:t/>
            </a:r>
            <a:br>
              <a:rPr lang="en-US" dirty="0" smtClean="0"/>
            </a:br>
            <a:endParaRPr lang="ru-RU" dirty="0"/>
          </a:p>
        </p:txBody>
      </p:sp>
      <p:pic>
        <p:nvPicPr>
          <p:cNvPr id="4" name="Picture 2"/>
          <p:cNvPicPr>
            <a:picLocks noChangeAspect="1"/>
          </p:cNvPicPr>
          <p:nvPr/>
        </p:nvPicPr>
        <p:blipFill>
          <a:blip r:embed="rId2" cstate="print"/>
          <a:stretch>
            <a:fillRect/>
          </a:stretch>
        </p:blipFill>
        <p:spPr>
          <a:xfrm>
            <a:off x="3635896" y="1268760"/>
            <a:ext cx="749571" cy="1080174"/>
          </a:xfrm>
          <a:prstGeom prst="rect">
            <a:avLst/>
          </a:prstGeom>
        </p:spPr>
      </p:pic>
      <p:pic>
        <p:nvPicPr>
          <p:cNvPr id="5" name="Picture Placeholder 14"/>
          <p:cNvPicPr>
            <a:picLocks noChangeAspect="1"/>
          </p:cNvPicPr>
          <p:nvPr/>
        </p:nvPicPr>
        <p:blipFill>
          <a:blip r:embed="rId3" cstate="print"/>
          <a:srcRect l="12943" r="12943"/>
          <a:stretch>
            <a:fillRect/>
          </a:stretch>
        </p:blipFill>
        <p:spPr>
          <a:xfrm>
            <a:off x="4644008" y="1844824"/>
            <a:ext cx="1079133" cy="1116851"/>
          </a:xfrm>
          <a:prstGeom prst="rect">
            <a:avLst/>
          </a:prstGeom>
        </p:spPr>
      </p:pic>
      <p:pic>
        <p:nvPicPr>
          <p:cNvPr id="6" name="Picture Placeholder 4"/>
          <p:cNvPicPr>
            <a:picLocks noChangeAspect="1"/>
          </p:cNvPicPr>
          <p:nvPr/>
        </p:nvPicPr>
        <p:blipFill>
          <a:blip r:embed="rId4" cstate="print"/>
          <a:srcRect l="658" r="658"/>
          <a:stretch>
            <a:fillRect/>
          </a:stretch>
        </p:blipFill>
        <p:spPr>
          <a:xfrm>
            <a:off x="5940152" y="2564904"/>
            <a:ext cx="936104" cy="1080120"/>
          </a:xfrm>
          <a:prstGeom prst="rect">
            <a:avLst/>
          </a:prstGeom>
        </p:spPr>
      </p:pic>
      <p:pic>
        <p:nvPicPr>
          <p:cNvPr id="7" name="Picture Placeholder 4"/>
          <p:cNvPicPr>
            <a:picLocks noChangeAspect="1"/>
          </p:cNvPicPr>
          <p:nvPr/>
        </p:nvPicPr>
        <p:blipFill>
          <a:blip r:embed="rId5" cstate="print"/>
          <a:srcRect l="168" r="168"/>
          <a:stretch>
            <a:fillRect/>
          </a:stretch>
        </p:blipFill>
        <p:spPr>
          <a:xfrm>
            <a:off x="6876256" y="2996952"/>
            <a:ext cx="1028942" cy="1301333"/>
          </a:xfrm>
          <a:prstGeom prst="rect">
            <a:avLst/>
          </a:prstGeom>
        </p:spPr>
      </p:pic>
      <p:pic>
        <p:nvPicPr>
          <p:cNvPr id="8" name="Picture Placeholder 4"/>
          <p:cNvPicPr>
            <a:picLocks noChangeAspect="1"/>
          </p:cNvPicPr>
          <p:nvPr/>
        </p:nvPicPr>
        <p:blipFill>
          <a:blip r:embed="rId6" cstate="print"/>
          <a:srcRect t="1242" b="1242"/>
          <a:stretch>
            <a:fillRect/>
          </a:stretch>
        </p:blipFill>
        <p:spPr>
          <a:xfrm>
            <a:off x="8028384" y="4077072"/>
            <a:ext cx="936104" cy="123706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11" descr="e4ABief6US4"/>
          <p:cNvPicPr>
            <a:picLocks noGrp="1" noChangeAspect="1" noChangeArrowheads="1"/>
          </p:cNvPicPr>
          <p:nvPr>
            <p:ph idx="1"/>
          </p:nvPr>
        </p:nvPicPr>
        <p:blipFill>
          <a:blip r:embed="rId2" cstate="print"/>
          <a:srcRect/>
          <a:stretch>
            <a:fillRect/>
          </a:stretch>
        </p:blipFill>
        <p:spPr bwMode="auto">
          <a:xfrm>
            <a:off x="611560" y="404664"/>
            <a:ext cx="1008112" cy="1265904"/>
          </a:xfrm>
          <a:prstGeom prst="rect">
            <a:avLst/>
          </a:prstGeom>
          <a:noFill/>
        </p:spPr>
      </p:pic>
      <p:pic>
        <p:nvPicPr>
          <p:cNvPr id="7" name="Содержимое 5" descr="Агапкин_Василий_Иванович.jpg">
            <a:hlinkClick r:id=""/>
          </p:cNvPr>
          <p:cNvPicPr>
            <a:picLocks noChangeAspect="1"/>
          </p:cNvPicPr>
          <p:nvPr/>
        </p:nvPicPr>
        <p:blipFill>
          <a:blip r:embed="rId3" cstate="print"/>
          <a:stretch>
            <a:fillRect/>
          </a:stretch>
        </p:blipFill>
        <p:spPr>
          <a:xfrm>
            <a:off x="683568" y="2060848"/>
            <a:ext cx="916048" cy="1224136"/>
          </a:xfrm>
          <a:prstGeom prst="rect">
            <a:avLst/>
          </a:prstGeom>
        </p:spPr>
      </p:pic>
      <p:pic>
        <p:nvPicPr>
          <p:cNvPr id="8" name="Содержимое 5" descr="0.jpg">
            <a:hlinkClick r:id="rId4"/>
          </p:cNvPr>
          <p:cNvPicPr>
            <a:picLocks noChangeAspect="1"/>
          </p:cNvPicPr>
          <p:nvPr/>
        </p:nvPicPr>
        <p:blipFill>
          <a:blip r:embed="rId5" cstate="print"/>
          <a:srcRect l="9882" t="6588" r="35766" b="4472"/>
          <a:stretch>
            <a:fillRect/>
          </a:stretch>
        </p:blipFill>
        <p:spPr>
          <a:xfrm>
            <a:off x="539552" y="3645024"/>
            <a:ext cx="1290810" cy="1584176"/>
          </a:xfrm>
          <a:prstGeom prst="rect">
            <a:avLst/>
          </a:prstGeom>
        </p:spPr>
      </p:pic>
      <p:sp>
        <p:nvSpPr>
          <p:cNvPr id="9" name="TextBox 8"/>
          <p:cNvSpPr txBox="1"/>
          <p:nvPr/>
        </p:nvSpPr>
        <p:spPr>
          <a:xfrm>
            <a:off x="2051720" y="548680"/>
            <a:ext cx="3528392" cy="646331"/>
          </a:xfrm>
          <a:prstGeom prst="rect">
            <a:avLst/>
          </a:prstGeom>
          <a:noFill/>
        </p:spPr>
        <p:txBody>
          <a:bodyPr wrap="square" rtlCol="0">
            <a:spAutoFit/>
          </a:bodyPr>
          <a:lstStyle/>
          <a:p>
            <a:r>
              <a:rPr lang="en-US" dirty="0" smtClean="0"/>
              <a:t>Sergey </a:t>
            </a:r>
            <a:r>
              <a:rPr lang="en-US" dirty="0" err="1" smtClean="0"/>
              <a:t>Rakhmaninov</a:t>
            </a:r>
            <a:r>
              <a:rPr lang="en-US" dirty="0" smtClean="0"/>
              <a:t>, a classical music composer</a:t>
            </a:r>
            <a:endParaRPr lang="ru-RU" dirty="0"/>
          </a:p>
        </p:txBody>
      </p:sp>
      <p:sp>
        <p:nvSpPr>
          <p:cNvPr id="10" name="TextBox 9"/>
          <p:cNvSpPr txBox="1"/>
          <p:nvPr/>
        </p:nvSpPr>
        <p:spPr>
          <a:xfrm>
            <a:off x="1763688" y="2132856"/>
            <a:ext cx="5832648" cy="646331"/>
          </a:xfrm>
          <a:prstGeom prst="rect">
            <a:avLst/>
          </a:prstGeom>
          <a:noFill/>
        </p:spPr>
        <p:txBody>
          <a:bodyPr wrap="square" rtlCol="0">
            <a:spAutoFit/>
          </a:bodyPr>
          <a:lstStyle/>
          <a:p>
            <a:r>
              <a:rPr lang="en-US" dirty="0" err="1" smtClean="0"/>
              <a:t>Vasiliy</a:t>
            </a:r>
            <a:r>
              <a:rPr lang="en-US" dirty="0" smtClean="0"/>
              <a:t> </a:t>
            </a:r>
            <a:r>
              <a:rPr lang="en-US" dirty="0" err="1" smtClean="0"/>
              <a:t>Agapkin</a:t>
            </a:r>
            <a:r>
              <a:rPr lang="en-US" dirty="0" smtClean="0"/>
              <a:t> who wrote a patriotic marsh called </a:t>
            </a:r>
            <a:r>
              <a:rPr lang="en-US" dirty="0" smtClean="0">
                <a:hlinkClick r:id="rId6"/>
              </a:rPr>
              <a:t>Farewell of </a:t>
            </a:r>
            <a:r>
              <a:rPr lang="en-US" dirty="0" err="1" smtClean="0">
                <a:hlinkClick r:id="rId6"/>
              </a:rPr>
              <a:t>Slavianka</a:t>
            </a:r>
            <a:endParaRPr lang="ru-RU" dirty="0"/>
          </a:p>
        </p:txBody>
      </p:sp>
      <p:sp>
        <p:nvSpPr>
          <p:cNvPr id="11" name="TextBox 10"/>
          <p:cNvSpPr txBox="1"/>
          <p:nvPr/>
        </p:nvSpPr>
        <p:spPr>
          <a:xfrm>
            <a:off x="2483768" y="4365104"/>
            <a:ext cx="2232248" cy="369332"/>
          </a:xfrm>
          <a:prstGeom prst="rect">
            <a:avLst/>
          </a:prstGeom>
          <a:noFill/>
        </p:spPr>
        <p:txBody>
          <a:bodyPr wrap="square" rtlCol="0">
            <a:spAutoFit/>
          </a:bodyPr>
          <a:lstStyle/>
          <a:p>
            <a:r>
              <a:rPr lang="en-US" dirty="0" smtClean="0"/>
              <a:t>Roman </a:t>
            </a:r>
            <a:r>
              <a:rPr lang="en-US" dirty="0" err="1" smtClean="0"/>
              <a:t>Bazhilin</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Autofit/>
          </a:bodyPr>
          <a:lstStyle/>
          <a:p>
            <a:r>
              <a:rPr lang="en-US" sz="2800" dirty="0" smtClean="0"/>
              <a:t>4. Place – events: are any musical events held in your community?</a:t>
            </a:r>
            <a:endParaRPr lang="ru-RU" sz="2800" dirty="0"/>
          </a:p>
        </p:txBody>
      </p:sp>
      <p:sp>
        <p:nvSpPr>
          <p:cNvPr id="5" name="Текст 4"/>
          <p:cNvSpPr>
            <a:spLocks noGrp="1"/>
          </p:cNvSpPr>
          <p:nvPr>
            <p:ph type="body" idx="1"/>
          </p:nvPr>
        </p:nvSpPr>
        <p:spPr/>
        <p:txBody>
          <a:bodyPr/>
          <a:lstStyle/>
          <a:p>
            <a:endParaRPr lang="ru-RU" dirty="0"/>
          </a:p>
        </p:txBody>
      </p:sp>
      <p:sp>
        <p:nvSpPr>
          <p:cNvPr id="6" name="Содержимое 5"/>
          <p:cNvSpPr>
            <a:spLocks noGrp="1"/>
          </p:cNvSpPr>
          <p:nvPr>
            <p:ph sz="half" idx="2"/>
          </p:nvPr>
        </p:nvSpPr>
        <p:spPr/>
        <p:txBody>
          <a:bodyPr/>
          <a:lstStyle/>
          <a:p>
            <a:r>
              <a:rPr lang="en-US" dirty="0" smtClean="0"/>
              <a:t>Religious Holidays and traditional Celebrations such as Shrovetide</a:t>
            </a:r>
          </a:p>
          <a:p>
            <a:r>
              <a:rPr lang="en-US" dirty="0" err="1" smtClean="0"/>
              <a:t>Rakhmaninov</a:t>
            </a:r>
            <a:r>
              <a:rPr lang="en-US" dirty="0" smtClean="0"/>
              <a:t> Festival</a:t>
            </a:r>
          </a:p>
          <a:p>
            <a:r>
              <a:rPr lang="en-US" dirty="0" smtClean="0"/>
              <a:t>Festival of Brass Bands</a:t>
            </a:r>
          </a:p>
          <a:p>
            <a:r>
              <a:rPr lang="en-US" dirty="0" smtClean="0"/>
              <a:t>City Day</a:t>
            </a:r>
          </a:p>
          <a:p>
            <a:r>
              <a:rPr lang="en-US" dirty="0" smtClean="0"/>
              <a:t>Folk Music Festival</a:t>
            </a:r>
            <a:endParaRPr lang="ru-RU" dirty="0"/>
          </a:p>
        </p:txBody>
      </p:sp>
      <p:sp>
        <p:nvSpPr>
          <p:cNvPr id="7" name="Текст 6"/>
          <p:cNvSpPr>
            <a:spLocks noGrp="1"/>
          </p:cNvSpPr>
          <p:nvPr>
            <p:ph type="body" sz="quarter" idx="3"/>
          </p:nvPr>
        </p:nvSpPr>
        <p:spPr/>
        <p:txBody>
          <a:bodyPr/>
          <a:lstStyle/>
          <a:p>
            <a:endParaRPr lang="ru-RU"/>
          </a:p>
        </p:txBody>
      </p:sp>
      <p:sp>
        <p:nvSpPr>
          <p:cNvPr id="8" name="Содержимое 7"/>
          <p:cNvSpPr>
            <a:spLocks noGrp="1"/>
          </p:cNvSpPr>
          <p:nvPr>
            <p:ph sz="quarter" idx="4"/>
          </p:nvPr>
        </p:nvSpPr>
        <p:spPr/>
        <p:txBody>
          <a:bodyPr/>
          <a:lstStyle/>
          <a:p>
            <a:pPr lvl="0"/>
            <a:r>
              <a:rPr lang="en-US" dirty="0" smtClean="0">
                <a:solidFill>
                  <a:srgbClr val="535353"/>
                </a:solidFill>
              </a:rPr>
              <a:t>Bumbershoot (an annual international music and arts festival held in Seattle, Washington).</a:t>
            </a:r>
          </a:p>
          <a:p>
            <a:pPr lvl="0"/>
            <a:r>
              <a:rPr lang="en-US" dirty="0" smtClean="0"/>
              <a:t>FOLKLIFE FESTIVAL</a:t>
            </a:r>
          </a:p>
          <a:p>
            <a:r>
              <a:rPr lang="en-US" dirty="0" smtClean="0"/>
              <a:t>Vera Project</a:t>
            </a:r>
          </a:p>
          <a:p>
            <a:pPr lvl="0"/>
            <a:r>
              <a:rPr lang="en-US" dirty="0" smtClean="0"/>
              <a:t>Pike Place</a:t>
            </a:r>
            <a:endParaRPr lang="en-US" dirty="0" smtClean="0">
              <a:solidFill>
                <a:srgbClr val="535353"/>
              </a:solidFill>
            </a:endParaRP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descr="Крещендо - Один из самых техничных и виртуозных музыкальных инструментов"/>
          <p:cNvPicPr>
            <a:picLocks noChangeAspect="1" noChangeArrowheads="1"/>
          </p:cNvPicPr>
          <p:nvPr/>
        </p:nvPicPr>
        <p:blipFill>
          <a:blip r:embed="rId2" cstate="print"/>
          <a:srcRect/>
          <a:stretch>
            <a:fillRect/>
          </a:stretch>
        </p:blipFill>
        <p:spPr bwMode="auto">
          <a:xfrm>
            <a:off x="285720" y="5615216"/>
            <a:ext cx="1621984" cy="982136"/>
          </a:xfrm>
          <a:prstGeom prst="rect">
            <a:avLst/>
          </a:prstGeom>
          <a:noFill/>
        </p:spPr>
      </p:pic>
      <p:sp>
        <p:nvSpPr>
          <p:cNvPr id="2" name="Заголовок 1"/>
          <p:cNvSpPr>
            <a:spLocks noGrp="1"/>
          </p:cNvSpPr>
          <p:nvPr>
            <p:ph type="title"/>
          </p:nvPr>
        </p:nvSpPr>
        <p:spPr>
          <a:xfrm>
            <a:off x="457200" y="274638"/>
            <a:ext cx="8229600" cy="562074"/>
          </a:xfrm>
        </p:spPr>
        <p:txBody>
          <a:bodyPr>
            <a:normAutofit fontScale="90000"/>
          </a:bodyPr>
          <a:lstStyle/>
          <a:p>
            <a:pPr algn="r"/>
            <a:r>
              <a:rPr lang="en-US" dirty="0" smtClean="0"/>
              <a:t>                 </a:t>
            </a:r>
            <a:br>
              <a:rPr lang="en-US" dirty="0" smtClean="0"/>
            </a:br>
            <a:r>
              <a:rPr lang="en-US" dirty="0" smtClean="0"/>
              <a:t/>
            </a:r>
            <a:br>
              <a:rPr lang="en-US" dirty="0" smtClean="0"/>
            </a:br>
            <a:r>
              <a:rPr lang="en-US" dirty="0" smtClean="0"/>
              <a:t> </a:t>
            </a:r>
            <a:r>
              <a:rPr lang="en-US" sz="1800" dirty="0" smtClean="0"/>
              <a:t>Your class and music: how many people in your class play any musical instruments or sing or compose music? What instruments do you play? Have you got a school orchestra or band? Do you take part in concerts? Do you organize any concerts for charity? </a:t>
            </a:r>
            <a:br>
              <a:rPr lang="en-US" sz="1800" dirty="0" smtClean="0"/>
            </a:br>
            <a:r>
              <a:rPr lang="en-US" sz="900" dirty="0" smtClean="0"/>
              <a:t>)</a:t>
            </a:r>
            <a:endParaRPr lang="ru-RU" sz="1800" dirty="0"/>
          </a:p>
        </p:txBody>
      </p:sp>
      <p:sp>
        <p:nvSpPr>
          <p:cNvPr id="3" name="Содержимое 2"/>
          <p:cNvSpPr>
            <a:spLocks noGrp="1"/>
          </p:cNvSpPr>
          <p:nvPr>
            <p:ph sz="quarter" idx="1"/>
          </p:nvPr>
        </p:nvSpPr>
        <p:spPr>
          <a:xfrm>
            <a:off x="539552" y="2204864"/>
            <a:ext cx="8147248" cy="3921299"/>
          </a:xfrm>
        </p:spPr>
        <p:txBody>
          <a:bodyPr>
            <a:normAutofit/>
          </a:bodyPr>
          <a:lstStyle/>
          <a:p>
            <a:pPr>
              <a:buNone/>
            </a:pPr>
            <a:r>
              <a:rPr lang="en-US" dirty="0" smtClean="0"/>
              <a:t>Musicians in my class</a:t>
            </a:r>
            <a:r>
              <a:rPr lang="en-US" sz="3600" dirty="0" smtClean="0"/>
              <a:t/>
            </a:r>
            <a:br>
              <a:rPr lang="en-US" sz="3600" dirty="0" smtClean="0"/>
            </a:br>
            <a:r>
              <a:rPr lang="en-US" sz="1400" dirty="0" smtClean="0"/>
              <a:t>(Written by Dmitry </a:t>
            </a:r>
            <a:r>
              <a:rPr lang="en-US" sz="1400" dirty="0" err="1" smtClean="0"/>
              <a:t>Zimarin</a:t>
            </a:r>
            <a:r>
              <a:rPr lang="en-US" sz="1400" dirty="0" smtClean="0"/>
              <a:t>, Tambov, Russia</a:t>
            </a:r>
            <a:endParaRPr lang="en-US" sz="1400" dirty="0" smtClean="0">
              <a:solidFill>
                <a:srgbClr val="002060"/>
              </a:solidFill>
            </a:endParaRPr>
          </a:p>
          <a:p>
            <a:pPr>
              <a:buNone/>
            </a:pPr>
            <a:r>
              <a:rPr lang="en-US" sz="2000" dirty="0" smtClean="0">
                <a:solidFill>
                  <a:srgbClr val="002060"/>
                </a:solidFill>
              </a:rPr>
              <a:t>When I conducted a survey, I was surprised by result. 8/13 of my class are musicians or singers. I think that’s impressive. </a:t>
            </a:r>
          </a:p>
          <a:p>
            <a:pPr>
              <a:buNone/>
            </a:pPr>
            <a:r>
              <a:rPr lang="en-US" sz="2000" dirty="0" smtClean="0">
                <a:solidFill>
                  <a:srgbClr val="002060"/>
                </a:solidFill>
              </a:rPr>
              <a:t>There are different types of Instruments which they are playing like: guitar, violin and even ancient Russian instrument balalaika.</a:t>
            </a:r>
          </a:p>
          <a:p>
            <a:pPr>
              <a:buNone/>
            </a:pPr>
            <a:r>
              <a:rPr lang="en-US" sz="2000" dirty="0" smtClean="0">
                <a:solidFill>
                  <a:srgbClr val="002060"/>
                </a:solidFill>
              </a:rPr>
              <a:t>I finished musical school and have a diploma.   I’m playing the classic guitar and the balalaika.</a:t>
            </a:r>
          </a:p>
          <a:p>
            <a:pPr>
              <a:buNone/>
            </a:pPr>
            <a:r>
              <a:rPr lang="en-US" sz="2000" dirty="0" smtClean="0">
                <a:solidFill>
                  <a:srgbClr val="002060"/>
                </a:solidFill>
              </a:rPr>
              <a:t>Some students and teachers </a:t>
            </a:r>
            <a:r>
              <a:rPr lang="en-US" sz="2000" dirty="0" err="1" smtClean="0">
                <a:solidFill>
                  <a:srgbClr val="002060"/>
                </a:solidFill>
              </a:rPr>
              <a:t>organise</a:t>
            </a:r>
            <a:r>
              <a:rPr lang="en-US" sz="2000" dirty="0" smtClean="0">
                <a:solidFill>
                  <a:srgbClr val="002060"/>
                </a:solidFill>
              </a:rPr>
              <a:t> charity  concerts , 3-4 times per a school year</a:t>
            </a:r>
          </a:p>
          <a:p>
            <a:pPr>
              <a:buNone/>
            </a:pPr>
            <a:r>
              <a:rPr lang="en-US" sz="2000" dirty="0" smtClean="0"/>
              <a:t>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2592</Words>
  <Application>Microsoft Macintosh PowerPoint</Application>
  <PresentationFormat>On-screen Show (4:3)</PresentationFormat>
  <Paragraphs>140</Paragraphs>
  <Slides>13</Slides>
  <Notes>0</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Тема Office</vt:lpstr>
      <vt:lpstr>Final Project “Music and Places” </vt:lpstr>
      <vt:lpstr>Goal Of The Project</vt:lpstr>
      <vt:lpstr>Questions</vt:lpstr>
      <vt:lpstr>Tambov (Russia) and Seattle (the USA)  Where in your city can  music be  heard?</vt:lpstr>
      <vt:lpstr>. Place – type of music: What type of music is more often played in each place? How is it performed?</vt:lpstr>
      <vt:lpstr>3. Place – famous musicians:  Are there any famous people connected with places of your town?</vt:lpstr>
      <vt:lpstr>Slide 7</vt:lpstr>
      <vt:lpstr>4. Place – events: are any musical events held in your community?</vt:lpstr>
      <vt:lpstr>                    Your class and music: how many people in your class play any musical instruments or sing or compose music? What instruments do you play? Have you got a school orchestra or band? Do you take part in concerts? Do you organize any concerts for charity?  )</vt:lpstr>
      <vt:lpstr>References</vt:lpstr>
      <vt:lpstr>References</vt:lpstr>
      <vt:lpstr>References</vt:lpstr>
      <vt:lpstr>Автор шаблона – Коровина Ирина Николаевна, учитель начальных классов  МБОУ «СОШ №9»  г.Сафоново Смоленской области</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dc:title>
  <dc:subject>музыка</dc:subject>
  <dc:creator>corowina</dc:creator>
  <cp:lastModifiedBy>Barry Kramer</cp:lastModifiedBy>
  <cp:revision>30</cp:revision>
  <dcterms:created xsi:type="dcterms:W3CDTF">2015-05-09T00:15:45Z</dcterms:created>
  <dcterms:modified xsi:type="dcterms:W3CDTF">2015-05-09T00:16:14Z</dcterms:modified>
</cp:coreProperties>
</file>