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80" r:id="rId10"/>
    <p:sldMasterId id="2147483804" r:id="rId11"/>
    <p:sldMasterId id="2147483840" r:id="rId12"/>
    <p:sldMasterId id="2147483876" r:id="rId13"/>
    <p:sldMasterId id="2147483888" r:id="rId14"/>
    <p:sldMasterId id="2147483912" r:id="rId15"/>
    <p:sldMasterId id="2147483936" r:id="rId16"/>
    <p:sldMasterId id="2147483948" r:id="rId17"/>
  </p:sldMasterIdLst>
  <p:sldIdLst>
    <p:sldId id="256" r:id="rId18"/>
    <p:sldId id="257" r:id="rId19"/>
    <p:sldId id="262" r:id="rId20"/>
    <p:sldId id="263" r:id="rId21"/>
    <p:sldId id="264" r:id="rId22"/>
    <p:sldId id="266" r:id="rId23"/>
    <p:sldId id="267" r:id="rId24"/>
    <p:sldId id="268" r:id="rId25"/>
    <p:sldId id="269" r:id="rId26"/>
    <p:sldId id="270" r:id="rId27"/>
    <p:sldId id="271" r:id="rId28"/>
    <p:sldId id="272" r:id="rId29"/>
    <p:sldId id="274" r:id="rId30"/>
    <p:sldId id="276" r:id="rId31"/>
    <p:sldId id="279" r:id="rId32"/>
    <p:sldId id="282" r:id="rId33"/>
    <p:sldId id="283" r:id="rId34"/>
    <p:sldId id="285" r:id="rId35"/>
    <p:sldId id="287" r:id="rId36"/>
    <p:sldId id="288" r:id="rId37"/>
    <p:sldId id="289" r:id="rId38"/>
    <p:sldId id="305" r:id="rId39"/>
    <p:sldId id="290" r:id="rId40"/>
    <p:sldId id="300" r:id="rId41"/>
    <p:sldId id="291" r:id="rId42"/>
    <p:sldId id="298" r:id="rId43"/>
    <p:sldId id="299" r:id="rId44"/>
    <p:sldId id="292" r:id="rId45"/>
    <p:sldId id="293" r:id="rId46"/>
    <p:sldId id="296" r:id="rId47"/>
    <p:sldId id="294" r:id="rId48"/>
    <p:sldId id="297" r:id="rId49"/>
    <p:sldId id="295" r:id="rId50"/>
    <p:sldId id="306" r:id="rId51"/>
    <p:sldId id="307" r:id="rId52"/>
    <p:sldId id="308" r:id="rId53"/>
    <p:sldId id="309" r:id="rId54"/>
    <p:sldId id="310" r:id="rId55"/>
    <p:sldId id="311" r:id="rId56"/>
  </p:sldIdLst>
  <p:sldSz cx="9144000" cy="6858000" type="screen4x3"/>
  <p:notesSz cx="67818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14" autoAdjust="0"/>
  </p:normalViewPr>
  <p:slideViewPr>
    <p:cSldViewPr>
      <p:cViewPr>
        <p:scale>
          <a:sx n="75" d="100"/>
          <a:sy n="75" d="100"/>
        </p:scale>
        <p:origin x="-510"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222725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6155577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50B2E7C-2425-4107-BBEC-2FAB4CF26732}"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8" name="Номер слайда 9"/>
          <p:cNvSpPr>
            <a:spLocks noGrp="1"/>
          </p:cNvSpPr>
          <p:nvPr>
            <p:ph type="sldNum" sz="quarter" idx="12"/>
          </p:nvPr>
        </p:nvSpPr>
        <p:spPr/>
        <p:txBody>
          <a:bodyPr/>
          <a:lstStyle>
            <a:lvl1pPr>
              <a:defRPr/>
            </a:lvl1pPr>
            <a:extLst/>
          </a:lstStyle>
          <a:p>
            <a:pPr>
              <a:defRPr/>
            </a:pPr>
            <a:fld id="{D47F779F-959C-4290-B508-3C06AAE3EF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598979786"/>
      </p:ext>
    </p:extLst>
  </p:cSld>
  <p:clrMapOvr>
    <a:masterClrMapping/>
  </p:clrMapOvr>
  <p:transition>
    <p:newsfla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861D91E-5EED-46BE-8D0D-033B9162AEF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E928C8D6-3EF0-4BB1-9EDE-B158B2001058}"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207022340"/>
      </p:ext>
    </p:extLst>
  </p:cSld>
  <p:clrMapOvr>
    <a:masterClrMapping/>
  </p:clrMapOvr>
  <p:transition>
    <p:newsfla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8A32E655-70E3-4F23-846B-C9C3D7C9FB4C}"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5"/>
          <p:cNvSpPr>
            <a:spLocks noGrp="1"/>
          </p:cNvSpPr>
          <p:nvPr>
            <p:ph type="sldNum" sz="quarter" idx="12"/>
          </p:nvPr>
        </p:nvSpPr>
        <p:spPr/>
        <p:txBody>
          <a:bodyPr/>
          <a:lstStyle>
            <a:lvl1pPr>
              <a:defRPr/>
            </a:lvl1pPr>
            <a:extLst/>
          </a:lstStyle>
          <a:p>
            <a:pPr>
              <a:defRPr/>
            </a:pPr>
            <a:fld id="{0A07BE97-043F-41D7-82B2-61DBE4A51D9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122616412"/>
      </p:ext>
    </p:extLst>
  </p:cSld>
  <p:clrMapOvr>
    <a:masterClrMapping/>
  </p:clrMapOvr>
  <p:transition>
    <p:newsfla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4DB67D1-40A2-4915-A1CF-2E05B201C248}"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22DC5980-B277-402E-99C3-4CDA4D51B2A7}"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762602147"/>
      </p:ext>
    </p:extLst>
  </p:cSld>
  <p:clrMapOvr>
    <a:masterClrMapping/>
  </p:clrMapOvr>
  <p:transition>
    <p:newsfla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AD638D9-2B69-4271-A90C-AF05E505D000}"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077C3C25-BACF-43A7-945A-224710F2B13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67838351"/>
      </p:ext>
    </p:extLst>
  </p:cSld>
  <p:clrMapOvr>
    <a:masterClrMapping/>
  </p:clrMapOvr>
  <p:transition>
    <p:newsfla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6197C09-9708-44A9-ADE1-EAEB5C52D354}"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8265ECC3-4CF8-451A-A240-53C31FCF276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518309492"/>
      </p:ext>
    </p:extLst>
  </p:cSld>
  <p:clrMapOvr>
    <a:masterClrMapping/>
  </p:clrMapOvr>
  <p:transition>
    <p:newsfla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B4AF97C2-ECC9-4C9C-8906-D6C02ED30D6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CA8C404E-6120-49C9-A680-EF9828289A34}"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961716952"/>
      </p:ext>
    </p:extLst>
  </p:cSld>
  <p:clrMapOvr>
    <a:masterClrMapping/>
  </p:clrMapOvr>
  <p:transition>
    <p:newsfla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820B34-35F1-42E5-907E-0DF3EEE0A957}"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0A912480-65A6-4242-88A2-048C5F9D99C1}"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821966996"/>
      </p:ext>
    </p:extLst>
  </p:cSld>
  <p:clrMapOvr>
    <a:masterClrMapping/>
  </p:clrMapOvr>
  <p:transition>
    <p:newsfla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B83D68"/>
              </a:buClr>
              <a:buSzPct val="80000"/>
              <a:buFont typeface="Wingdings 2"/>
              <a:buNone/>
              <a:defRPr/>
            </a:pPr>
            <a:endParaRPr lang="en-US" sz="3200">
              <a:solidFill>
                <a:prstClr val="black"/>
              </a:solidFill>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C399EF0A-65B9-4B59-A146-CDE5DA01E6AE}"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6"/>
          <p:cNvSpPr>
            <a:spLocks noGrp="1"/>
          </p:cNvSpPr>
          <p:nvPr>
            <p:ph type="sldNum" sz="quarter" idx="12"/>
          </p:nvPr>
        </p:nvSpPr>
        <p:spPr/>
        <p:txBody>
          <a:bodyPr/>
          <a:lstStyle>
            <a:lvl1pPr>
              <a:defRPr/>
            </a:lvl1pPr>
            <a:extLst/>
          </a:lstStyle>
          <a:p>
            <a:pPr>
              <a:defRPr/>
            </a:pPr>
            <a:fld id="{ED3646E2-6A6D-48D6-B6E5-504DD4B503AF}"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077332945"/>
      </p:ext>
    </p:extLst>
  </p:cSld>
  <p:clrMapOvr>
    <a:masterClrMapping/>
  </p:clrMapOvr>
  <p:transition>
    <p:newsflash/>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CB65A2-23B5-4468-8CAD-04769C92B7B9}"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43F2A5CC-79BA-4262-9154-8E58B3B850E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868479156"/>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27525502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5280FFD-2675-440F-A673-630814A4E0F1}"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BBA384A4-6523-4E45-A73F-80963467AB8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824202904"/>
      </p:ext>
    </p:extLst>
  </p:cSld>
  <p:clrMapOvr>
    <a:masterClrMapping/>
  </p:clrMapOvr>
  <p:transition>
    <p:newsflash/>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50B2E7C-2425-4107-BBEC-2FAB4CF26732}"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8" name="Номер слайда 9"/>
          <p:cNvSpPr>
            <a:spLocks noGrp="1"/>
          </p:cNvSpPr>
          <p:nvPr>
            <p:ph type="sldNum" sz="quarter" idx="12"/>
          </p:nvPr>
        </p:nvSpPr>
        <p:spPr/>
        <p:txBody>
          <a:bodyPr/>
          <a:lstStyle>
            <a:lvl1pPr>
              <a:defRPr/>
            </a:lvl1pPr>
            <a:extLst/>
          </a:lstStyle>
          <a:p>
            <a:pPr>
              <a:defRPr/>
            </a:pPr>
            <a:fld id="{D47F779F-959C-4290-B508-3C06AAE3EF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611776262"/>
      </p:ext>
    </p:extLst>
  </p:cSld>
  <p:clrMapOvr>
    <a:masterClrMapping/>
  </p:clrMapOvr>
  <p:transition>
    <p:newsflash/>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861D91E-5EED-46BE-8D0D-033B9162AEF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E928C8D6-3EF0-4BB1-9EDE-B158B2001058}"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4169307066"/>
      </p:ext>
    </p:extLst>
  </p:cSld>
  <p:clrMapOvr>
    <a:masterClrMapping/>
  </p:clrMapOvr>
  <p:transition>
    <p:newsflash/>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8A32E655-70E3-4F23-846B-C9C3D7C9FB4C}"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5"/>
          <p:cNvSpPr>
            <a:spLocks noGrp="1"/>
          </p:cNvSpPr>
          <p:nvPr>
            <p:ph type="sldNum" sz="quarter" idx="12"/>
          </p:nvPr>
        </p:nvSpPr>
        <p:spPr/>
        <p:txBody>
          <a:bodyPr/>
          <a:lstStyle>
            <a:lvl1pPr>
              <a:defRPr/>
            </a:lvl1pPr>
            <a:extLst/>
          </a:lstStyle>
          <a:p>
            <a:pPr>
              <a:defRPr/>
            </a:pPr>
            <a:fld id="{0A07BE97-043F-41D7-82B2-61DBE4A51D9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473845071"/>
      </p:ext>
    </p:extLst>
  </p:cSld>
  <p:clrMapOvr>
    <a:masterClrMapping/>
  </p:clrMapOvr>
  <p:transition>
    <p:newsflash/>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4DB67D1-40A2-4915-A1CF-2E05B201C248}"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22DC5980-B277-402E-99C3-4CDA4D51B2A7}"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169908962"/>
      </p:ext>
    </p:extLst>
  </p:cSld>
  <p:clrMapOvr>
    <a:masterClrMapping/>
  </p:clrMapOvr>
  <p:transition>
    <p:newsflash/>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AD638D9-2B69-4271-A90C-AF05E505D000}"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077C3C25-BACF-43A7-945A-224710F2B13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774252181"/>
      </p:ext>
    </p:extLst>
  </p:cSld>
  <p:clrMapOvr>
    <a:masterClrMapping/>
  </p:clrMapOvr>
  <p:transition>
    <p:newsflash/>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6197C09-9708-44A9-ADE1-EAEB5C52D354}"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8265ECC3-4CF8-451A-A240-53C31FCF276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381248291"/>
      </p:ext>
    </p:extLst>
  </p:cSld>
  <p:clrMapOvr>
    <a:masterClrMapping/>
  </p:clrMapOvr>
  <p:transition>
    <p:newsflash/>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B4AF97C2-ECC9-4C9C-8906-D6C02ED30D6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CA8C404E-6120-49C9-A680-EF9828289A34}"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940090013"/>
      </p:ext>
    </p:extLst>
  </p:cSld>
  <p:clrMapOvr>
    <a:masterClrMapping/>
  </p:clrMapOvr>
  <p:transition>
    <p:newsflash/>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820B34-35F1-42E5-907E-0DF3EEE0A957}"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0A912480-65A6-4242-88A2-048C5F9D99C1}"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641929472"/>
      </p:ext>
    </p:extLst>
  </p:cSld>
  <p:clrMapOvr>
    <a:masterClrMapping/>
  </p:clrMapOvr>
  <p:transition>
    <p:newsflash/>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B83D68"/>
              </a:buClr>
              <a:buSzPct val="80000"/>
              <a:buFont typeface="Wingdings 2"/>
              <a:buNone/>
              <a:defRPr/>
            </a:pPr>
            <a:endParaRPr lang="en-US" sz="3200">
              <a:solidFill>
                <a:prstClr val="black"/>
              </a:solidFill>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C399EF0A-65B9-4B59-A146-CDE5DA01E6AE}"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6"/>
          <p:cNvSpPr>
            <a:spLocks noGrp="1"/>
          </p:cNvSpPr>
          <p:nvPr>
            <p:ph type="sldNum" sz="quarter" idx="12"/>
          </p:nvPr>
        </p:nvSpPr>
        <p:spPr/>
        <p:txBody>
          <a:bodyPr/>
          <a:lstStyle>
            <a:lvl1pPr>
              <a:defRPr/>
            </a:lvl1pPr>
            <a:extLst/>
          </a:lstStyle>
          <a:p>
            <a:pPr>
              <a:defRPr/>
            </a:pPr>
            <a:fld id="{ED3646E2-6A6D-48D6-B6E5-504DD4B503AF}"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510708218"/>
      </p:ext>
    </p:extLst>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13567515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CB65A2-23B5-4468-8CAD-04769C92B7B9}"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43F2A5CC-79BA-4262-9154-8E58B3B850E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721394577"/>
      </p:ext>
    </p:extLst>
  </p:cSld>
  <p:clrMapOvr>
    <a:masterClrMapping/>
  </p:clrMapOvr>
  <p:transition>
    <p:newsflash/>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5280FFD-2675-440F-A673-630814A4E0F1}"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BBA384A4-6523-4E45-A73F-80963467AB8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176321316"/>
      </p:ext>
    </p:extLst>
  </p:cSld>
  <p:clrMapOvr>
    <a:masterClrMapping/>
  </p:clrMapOvr>
  <p:transition>
    <p:newsflash/>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50B2E7C-2425-4107-BBEC-2FAB4CF26732}"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8" name="Номер слайда 9"/>
          <p:cNvSpPr>
            <a:spLocks noGrp="1"/>
          </p:cNvSpPr>
          <p:nvPr>
            <p:ph type="sldNum" sz="quarter" idx="12"/>
          </p:nvPr>
        </p:nvSpPr>
        <p:spPr/>
        <p:txBody>
          <a:bodyPr/>
          <a:lstStyle>
            <a:lvl1pPr>
              <a:defRPr/>
            </a:lvl1pPr>
            <a:extLst/>
          </a:lstStyle>
          <a:p>
            <a:pPr>
              <a:defRPr/>
            </a:pPr>
            <a:fld id="{D47F779F-959C-4290-B508-3C06AAE3EF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020969597"/>
      </p:ext>
    </p:extLst>
  </p:cSld>
  <p:clrMapOvr>
    <a:masterClrMapping/>
  </p:clrMapOvr>
  <p:transition>
    <p:newsflash/>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861D91E-5EED-46BE-8D0D-033B9162AEF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E928C8D6-3EF0-4BB1-9EDE-B158B2001058}"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4251344820"/>
      </p:ext>
    </p:extLst>
  </p:cSld>
  <p:clrMapOvr>
    <a:masterClrMapping/>
  </p:clrMapOvr>
  <p:transition>
    <p:newsflash/>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8A32E655-70E3-4F23-846B-C9C3D7C9FB4C}"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5"/>
          <p:cNvSpPr>
            <a:spLocks noGrp="1"/>
          </p:cNvSpPr>
          <p:nvPr>
            <p:ph type="sldNum" sz="quarter" idx="12"/>
          </p:nvPr>
        </p:nvSpPr>
        <p:spPr/>
        <p:txBody>
          <a:bodyPr/>
          <a:lstStyle>
            <a:lvl1pPr>
              <a:defRPr/>
            </a:lvl1pPr>
            <a:extLst/>
          </a:lstStyle>
          <a:p>
            <a:pPr>
              <a:defRPr/>
            </a:pPr>
            <a:fld id="{0A07BE97-043F-41D7-82B2-61DBE4A51D9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138964446"/>
      </p:ext>
    </p:extLst>
  </p:cSld>
  <p:clrMapOvr>
    <a:masterClrMapping/>
  </p:clrMapOvr>
  <p:transition>
    <p:newsflash/>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4DB67D1-40A2-4915-A1CF-2E05B201C248}"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22DC5980-B277-402E-99C3-4CDA4D51B2A7}"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62048220"/>
      </p:ext>
    </p:extLst>
  </p:cSld>
  <p:clrMapOvr>
    <a:masterClrMapping/>
  </p:clrMapOvr>
  <p:transition>
    <p:newsflash/>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AD638D9-2B69-4271-A90C-AF05E505D000}"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077C3C25-BACF-43A7-945A-224710F2B13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953807980"/>
      </p:ext>
    </p:extLst>
  </p:cSld>
  <p:clrMapOvr>
    <a:masterClrMapping/>
  </p:clrMapOvr>
  <p:transition>
    <p:newsflash/>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6197C09-9708-44A9-ADE1-EAEB5C52D354}"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8265ECC3-4CF8-451A-A240-53C31FCF276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377897868"/>
      </p:ext>
    </p:extLst>
  </p:cSld>
  <p:clrMapOvr>
    <a:masterClrMapping/>
  </p:clrMapOvr>
  <p:transition>
    <p:newsflash/>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B4AF97C2-ECC9-4C9C-8906-D6C02ED30D6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CA8C404E-6120-49C9-A680-EF9828289A34}"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921267892"/>
      </p:ext>
    </p:extLst>
  </p:cSld>
  <p:clrMapOvr>
    <a:masterClrMapping/>
  </p:clrMapOvr>
  <p:transition>
    <p:newsflash/>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820B34-35F1-42E5-907E-0DF3EEE0A957}"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0A912480-65A6-4242-88A2-048C5F9D99C1}"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4181443851"/>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5109544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B83D68"/>
              </a:buClr>
              <a:buSzPct val="80000"/>
              <a:buFont typeface="Wingdings 2"/>
              <a:buNone/>
              <a:defRPr/>
            </a:pPr>
            <a:endParaRPr lang="en-US" sz="3200">
              <a:solidFill>
                <a:prstClr val="black"/>
              </a:solidFill>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C399EF0A-65B9-4B59-A146-CDE5DA01E6AE}"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6"/>
          <p:cNvSpPr>
            <a:spLocks noGrp="1"/>
          </p:cNvSpPr>
          <p:nvPr>
            <p:ph type="sldNum" sz="quarter" idx="12"/>
          </p:nvPr>
        </p:nvSpPr>
        <p:spPr/>
        <p:txBody>
          <a:bodyPr/>
          <a:lstStyle>
            <a:lvl1pPr>
              <a:defRPr/>
            </a:lvl1pPr>
            <a:extLst/>
          </a:lstStyle>
          <a:p>
            <a:pPr>
              <a:defRPr/>
            </a:pPr>
            <a:fld id="{ED3646E2-6A6D-48D6-B6E5-504DD4B503AF}"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824025983"/>
      </p:ext>
    </p:extLst>
  </p:cSld>
  <p:clrMapOvr>
    <a:masterClrMapping/>
  </p:clrMapOvr>
  <p:transition>
    <p:newsflash/>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CB65A2-23B5-4468-8CAD-04769C92B7B9}"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43F2A5CC-79BA-4262-9154-8E58B3B850E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580803913"/>
      </p:ext>
    </p:extLst>
  </p:cSld>
  <p:clrMapOvr>
    <a:masterClrMapping/>
  </p:clrMapOvr>
  <p:transition>
    <p:newsflash/>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5280FFD-2675-440F-A673-630814A4E0F1}"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BBA384A4-6523-4E45-A73F-80963467AB8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943621729"/>
      </p:ext>
    </p:extLst>
  </p:cSld>
  <p:clrMapOvr>
    <a:masterClrMapping/>
  </p:clrMapOvr>
  <p:transition>
    <p:newsflash/>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solidFill>
                <a:srgbClr val="438086"/>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1EC36F-2886-4320-BE66-15D81C3E54ED}"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846657827"/>
      </p:ext>
    </p:extLst>
  </p:cSld>
  <p:clrMapOvr>
    <a:masterClrMapping/>
  </p:clrMapOvr>
  <p:transition>
    <p:dissolv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659301255"/>
      </p:ext>
    </p:extLst>
  </p:cSld>
  <p:clrMapOvr>
    <a:masterClrMapping/>
  </p:clrMapOvr>
  <p:transition>
    <p:dissolv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3187696859"/>
      </p:ext>
    </p:extLst>
  </p:cSld>
  <p:clrMapOvr>
    <a:masterClrMapping/>
  </p:clrMapOvr>
  <p:transition>
    <p:dissolv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374515100"/>
      </p:ext>
    </p:extLst>
  </p:cSld>
  <p:clrMapOvr>
    <a:masterClrMapping/>
  </p:clrMapOvr>
  <p:transition>
    <p:dissolv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3D02758-3E31-433E-859A-936E1DE5B754}" type="datetimeFigureOut">
              <a:rPr lang="ru-RU" smtClean="0">
                <a:solidFill>
                  <a:srgbClr val="438086"/>
                </a:solidFill>
              </a:rPr>
              <a:pPr/>
              <a:t>26.01.2016</a:t>
            </a:fld>
            <a:endParaRPr lang="ru-RU">
              <a:solidFill>
                <a:srgbClr val="438086"/>
              </a:solidFill>
            </a:endParaRPr>
          </a:p>
        </p:txBody>
      </p:sp>
      <p:sp>
        <p:nvSpPr>
          <p:cNvPr id="27" name="Номер слайда 26"/>
          <p:cNvSpPr>
            <a:spLocks noGrp="1"/>
          </p:cNvSpPr>
          <p:nvPr>
            <p:ph type="sldNum" sz="quarter" idx="11"/>
          </p:nvPr>
        </p:nvSpPr>
        <p:spPr/>
        <p:txBody>
          <a:bodyPr rtlCol="0"/>
          <a:lstStyle/>
          <a:p>
            <a:fld id="{091EC36F-2886-4320-BE66-15D81C3E54ED}"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solidFill>
                <a:srgbClr val="438086"/>
              </a:solidFill>
            </a:endParaRPr>
          </a:p>
        </p:txBody>
      </p:sp>
    </p:spTree>
    <p:extLst>
      <p:ext uri="{BB962C8B-B14F-4D97-AF65-F5344CB8AC3E}">
        <p14:creationId xmlns:p14="http://schemas.microsoft.com/office/powerpoint/2010/main" val="1833254885"/>
      </p:ext>
    </p:extLst>
  </p:cSld>
  <p:clrMapOvr>
    <a:masterClrMapping/>
  </p:clrMapOvr>
  <p:transition>
    <p:dissolv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solidFill>
                <a:srgbClr val="438086"/>
              </a:solidFill>
            </a:endParaRPr>
          </a:p>
        </p:txBody>
      </p:sp>
      <p:sp>
        <p:nvSpPr>
          <p:cNvPr id="5" name="Номер слайда 4"/>
          <p:cNvSpPr>
            <a:spLocks noGrp="1"/>
          </p:cNvSpPr>
          <p:nvPr>
            <p:ph type="sldNum" sz="quarter" idx="12"/>
          </p:nvPr>
        </p:nvSpPr>
        <p:spPr>
          <a:xfrm>
            <a:off x="8174736" y="2272"/>
            <a:ext cx="762000" cy="365760"/>
          </a:xfrm>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130512571"/>
      </p:ext>
    </p:extLst>
  </p:cSld>
  <p:clrMapOvr>
    <a:masterClrMapping/>
  </p:clrMapOvr>
  <p:transition>
    <p:dissolv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11"/>
          </p:nvPr>
        </p:nvSpPr>
        <p:spPr/>
        <p:txBody>
          <a:bodyPr/>
          <a:lstStyle/>
          <a:p>
            <a:endParaRPr lang="ru-RU">
              <a:solidFill>
                <a:srgbClr val="438086"/>
              </a:solidFill>
            </a:endParaRPr>
          </a:p>
        </p:txBody>
      </p:sp>
      <p:sp>
        <p:nvSpPr>
          <p:cNvPr id="4" name="Номер слайда 3"/>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482227017"/>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407345731"/>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088961692"/>
      </p:ext>
    </p:extLst>
  </p:cSld>
  <p:clrMapOvr>
    <a:masterClrMapping/>
  </p:clrMapOvr>
  <p:transition>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349418451"/>
      </p:ext>
    </p:extLst>
  </p:cSld>
  <p:clrMapOvr>
    <a:masterClrMapping/>
  </p:clrMapOvr>
  <p:transition>
    <p:dissolv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927595416"/>
      </p:ext>
    </p:extLst>
  </p:cSld>
  <p:clrMapOvr>
    <a:masterClrMapping/>
  </p:clrMapOvr>
  <p:transition>
    <p:dissolv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3355312112"/>
      </p:ext>
    </p:extLst>
  </p:cSld>
  <p:clrMapOvr>
    <a:masterClrMapping/>
  </p:clrMapOvr>
  <p:transition>
    <p:dissolv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solidFill>
                <a:srgbClr val="438086"/>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1EC36F-2886-4320-BE66-15D81C3E54ED}"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553684530"/>
      </p:ext>
    </p:extLst>
  </p:cSld>
  <p:clrMapOvr>
    <a:masterClrMapping/>
  </p:clrMapOvr>
  <p:transition>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156333861"/>
      </p:ext>
    </p:extLst>
  </p:cSld>
  <p:clrMapOvr>
    <a:masterClrMapping/>
  </p:clrMapOvr>
  <p:transition>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825493250"/>
      </p:ext>
    </p:extLst>
  </p:cSld>
  <p:clrMapOvr>
    <a:masterClrMapping/>
  </p:clrMapOvr>
  <p:transition>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596897164"/>
      </p:ext>
    </p:extLst>
  </p:cSld>
  <p:clrMapOvr>
    <a:masterClrMapping/>
  </p:clrMapOvr>
  <p:transition>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3D02758-3E31-433E-859A-936E1DE5B754}" type="datetimeFigureOut">
              <a:rPr lang="ru-RU" smtClean="0">
                <a:solidFill>
                  <a:srgbClr val="438086"/>
                </a:solidFill>
              </a:rPr>
              <a:pPr/>
              <a:t>26.01.2016</a:t>
            </a:fld>
            <a:endParaRPr lang="ru-RU">
              <a:solidFill>
                <a:srgbClr val="438086"/>
              </a:solidFill>
            </a:endParaRPr>
          </a:p>
        </p:txBody>
      </p:sp>
      <p:sp>
        <p:nvSpPr>
          <p:cNvPr id="27" name="Номер слайда 26"/>
          <p:cNvSpPr>
            <a:spLocks noGrp="1"/>
          </p:cNvSpPr>
          <p:nvPr>
            <p:ph type="sldNum" sz="quarter" idx="11"/>
          </p:nvPr>
        </p:nvSpPr>
        <p:spPr/>
        <p:txBody>
          <a:bodyPr rtlCol="0"/>
          <a:lstStyle/>
          <a:p>
            <a:fld id="{091EC36F-2886-4320-BE66-15D81C3E54ED}"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solidFill>
                <a:srgbClr val="438086"/>
              </a:solidFill>
            </a:endParaRPr>
          </a:p>
        </p:txBody>
      </p:sp>
    </p:spTree>
    <p:extLst>
      <p:ext uri="{BB962C8B-B14F-4D97-AF65-F5344CB8AC3E}">
        <p14:creationId xmlns:p14="http://schemas.microsoft.com/office/powerpoint/2010/main" val="1062612892"/>
      </p:ext>
    </p:extLst>
  </p:cSld>
  <p:clrMapOvr>
    <a:masterClrMapping/>
  </p:clrMapOvr>
  <p:transition>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solidFill>
                <a:srgbClr val="438086"/>
              </a:solidFill>
            </a:endParaRPr>
          </a:p>
        </p:txBody>
      </p:sp>
      <p:sp>
        <p:nvSpPr>
          <p:cNvPr id="5" name="Номер слайда 4"/>
          <p:cNvSpPr>
            <a:spLocks noGrp="1"/>
          </p:cNvSpPr>
          <p:nvPr>
            <p:ph type="sldNum" sz="quarter" idx="12"/>
          </p:nvPr>
        </p:nvSpPr>
        <p:spPr>
          <a:xfrm>
            <a:off x="8174736" y="2272"/>
            <a:ext cx="762000" cy="365760"/>
          </a:xfrm>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14562741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6420214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11"/>
          </p:nvPr>
        </p:nvSpPr>
        <p:spPr/>
        <p:txBody>
          <a:bodyPr/>
          <a:lstStyle/>
          <a:p>
            <a:endParaRPr lang="ru-RU">
              <a:solidFill>
                <a:srgbClr val="438086"/>
              </a:solidFill>
            </a:endParaRPr>
          </a:p>
        </p:txBody>
      </p:sp>
      <p:sp>
        <p:nvSpPr>
          <p:cNvPr id="4" name="Номер слайда 3"/>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501462170"/>
      </p:ext>
    </p:extLst>
  </p:cSld>
  <p:clrMapOvr>
    <a:masterClrMapping/>
  </p:clrMapOvr>
  <p:transition>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101279488"/>
      </p:ext>
    </p:extLst>
  </p:cSld>
  <p:clrMapOvr>
    <a:masterClrMapping/>
  </p:clrMapOvr>
  <p:transition>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3286921521"/>
      </p:ext>
    </p:extLst>
  </p:cSld>
  <p:clrMapOvr>
    <a:masterClrMapping/>
  </p:clrMapOvr>
  <p:transition>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542745940"/>
      </p:ext>
    </p:extLst>
  </p:cSld>
  <p:clrMapOvr>
    <a:masterClrMapping/>
  </p:clrMapOvr>
  <p:transition>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828260846"/>
      </p:ext>
    </p:extLst>
  </p:cSld>
  <p:clrMapOvr>
    <a:masterClrMapping/>
  </p:clrMapOvr>
  <p:transition>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solidFill>
                <a:srgbClr val="438086"/>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1EC36F-2886-4320-BE66-15D81C3E54ED}"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642216459"/>
      </p:ext>
    </p:extLst>
  </p:cSld>
  <p:clrMapOvr>
    <a:masterClrMapping/>
  </p:clrMapOvr>
  <p:transition>
    <p:dissolv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415329746"/>
      </p:ext>
    </p:extLst>
  </p:cSld>
  <p:clrMapOvr>
    <a:masterClrMapping/>
  </p:clrMapOvr>
  <p:transition>
    <p:dissolv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945958307"/>
      </p:ext>
    </p:extLst>
  </p:cSld>
  <p:clrMapOvr>
    <a:masterClrMapping/>
  </p:clrMapOvr>
  <p:transition>
    <p:dissolv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186588294"/>
      </p:ext>
    </p:extLst>
  </p:cSld>
  <p:clrMapOvr>
    <a:masterClrMapping/>
  </p:clrMapOvr>
  <p:transition>
    <p:dissolv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3D02758-3E31-433E-859A-936E1DE5B754}" type="datetimeFigureOut">
              <a:rPr lang="ru-RU" smtClean="0">
                <a:solidFill>
                  <a:srgbClr val="438086"/>
                </a:solidFill>
              </a:rPr>
              <a:pPr/>
              <a:t>26.01.2016</a:t>
            </a:fld>
            <a:endParaRPr lang="ru-RU">
              <a:solidFill>
                <a:srgbClr val="438086"/>
              </a:solidFill>
            </a:endParaRPr>
          </a:p>
        </p:txBody>
      </p:sp>
      <p:sp>
        <p:nvSpPr>
          <p:cNvPr id="27" name="Номер слайда 26"/>
          <p:cNvSpPr>
            <a:spLocks noGrp="1"/>
          </p:cNvSpPr>
          <p:nvPr>
            <p:ph type="sldNum" sz="quarter" idx="11"/>
          </p:nvPr>
        </p:nvSpPr>
        <p:spPr/>
        <p:txBody>
          <a:bodyPr rtlCol="0"/>
          <a:lstStyle/>
          <a:p>
            <a:fld id="{091EC36F-2886-4320-BE66-15D81C3E54ED}"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solidFill>
                <a:srgbClr val="438086"/>
              </a:solidFill>
            </a:endParaRPr>
          </a:p>
        </p:txBody>
      </p:sp>
    </p:spTree>
    <p:extLst>
      <p:ext uri="{BB962C8B-B14F-4D97-AF65-F5344CB8AC3E}">
        <p14:creationId xmlns:p14="http://schemas.microsoft.com/office/powerpoint/2010/main" val="118601405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590533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solidFill>
                <a:srgbClr val="438086"/>
              </a:solidFill>
            </a:endParaRPr>
          </a:p>
        </p:txBody>
      </p:sp>
      <p:sp>
        <p:nvSpPr>
          <p:cNvPr id="5" name="Номер слайда 4"/>
          <p:cNvSpPr>
            <a:spLocks noGrp="1"/>
          </p:cNvSpPr>
          <p:nvPr>
            <p:ph type="sldNum" sz="quarter" idx="12"/>
          </p:nvPr>
        </p:nvSpPr>
        <p:spPr>
          <a:xfrm>
            <a:off x="8174736" y="2272"/>
            <a:ext cx="762000" cy="365760"/>
          </a:xfrm>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811336533"/>
      </p:ext>
    </p:extLst>
  </p:cSld>
  <p:clrMapOvr>
    <a:masterClrMapping/>
  </p:clrMapOvr>
  <p:transition>
    <p:dissolv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11"/>
          </p:nvPr>
        </p:nvSpPr>
        <p:spPr/>
        <p:txBody>
          <a:bodyPr/>
          <a:lstStyle/>
          <a:p>
            <a:endParaRPr lang="ru-RU">
              <a:solidFill>
                <a:srgbClr val="438086"/>
              </a:solidFill>
            </a:endParaRPr>
          </a:p>
        </p:txBody>
      </p:sp>
      <p:sp>
        <p:nvSpPr>
          <p:cNvPr id="4" name="Номер слайда 3"/>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961584518"/>
      </p:ext>
    </p:extLst>
  </p:cSld>
  <p:clrMapOvr>
    <a:masterClrMapping/>
  </p:clrMapOvr>
  <p:transition>
    <p:dissolv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086901430"/>
      </p:ext>
    </p:extLst>
  </p:cSld>
  <p:clrMapOvr>
    <a:masterClrMapping/>
  </p:clrMapOvr>
  <p:transition>
    <p:dissolv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692745913"/>
      </p:ext>
    </p:extLst>
  </p:cSld>
  <p:clrMapOvr>
    <a:masterClrMapping/>
  </p:clrMapOvr>
  <p:transition>
    <p:dissolv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908756859"/>
      </p:ext>
    </p:extLst>
  </p:cSld>
  <p:clrMapOvr>
    <a:masterClrMapping/>
  </p:clrMapOvr>
  <p:transition>
    <p:dissolv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740303754"/>
      </p:ext>
    </p:extLst>
  </p:cSld>
  <p:clrMapOvr>
    <a:masterClrMapping/>
  </p:clrMapOvr>
  <p:transition>
    <p:dissolv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solidFill>
                <a:srgbClr val="438086"/>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1EC36F-2886-4320-BE66-15D81C3E54ED}"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952675660"/>
      </p:ext>
    </p:extLst>
  </p:cSld>
  <p:clrMapOvr>
    <a:masterClrMapping/>
  </p:clrMapOvr>
  <p:transition>
    <p:dissolv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650742945"/>
      </p:ext>
    </p:extLst>
  </p:cSld>
  <p:clrMapOvr>
    <a:masterClrMapping/>
  </p:clrMapOvr>
  <p:transition>
    <p:dissolv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1671984522"/>
      </p:ext>
    </p:extLst>
  </p:cSld>
  <p:clrMapOvr>
    <a:masterClrMapping/>
  </p:clrMapOvr>
  <p:transition>
    <p:dissolv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645267376"/>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7047879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3D02758-3E31-433E-859A-936E1DE5B754}" type="datetimeFigureOut">
              <a:rPr lang="ru-RU" smtClean="0">
                <a:solidFill>
                  <a:srgbClr val="438086"/>
                </a:solidFill>
              </a:rPr>
              <a:pPr/>
              <a:t>26.01.2016</a:t>
            </a:fld>
            <a:endParaRPr lang="ru-RU">
              <a:solidFill>
                <a:srgbClr val="438086"/>
              </a:solidFill>
            </a:endParaRPr>
          </a:p>
        </p:txBody>
      </p:sp>
      <p:sp>
        <p:nvSpPr>
          <p:cNvPr id="27" name="Номер слайда 26"/>
          <p:cNvSpPr>
            <a:spLocks noGrp="1"/>
          </p:cNvSpPr>
          <p:nvPr>
            <p:ph type="sldNum" sz="quarter" idx="11"/>
          </p:nvPr>
        </p:nvSpPr>
        <p:spPr/>
        <p:txBody>
          <a:bodyPr rtlCol="0"/>
          <a:lstStyle/>
          <a:p>
            <a:fld id="{091EC36F-2886-4320-BE66-15D81C3E54ED}"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solidFill>
                <a:srgbClr val="438086"/>
              </a:solidFill>
            </a:endParaRPr>
          </a:p>
        </p:txBody>
      </p:sp>
    </p:spTree>
    <p:extLst>
      <p:ext uri="{BB962C8B-B14F-4D97-AF65-F5344CB8AC3E}">
        <p14:creationId xmlns:p14="http://schemas.microsoft.com/office/powerpoint/2010/main" val="1660344638"/>
      </p:ext>
    </p:extLst>
  </p:cSld>
  <p:clrMapOvr>
    <a:masterClrMapping/>
  </p:clrMapOvr>
  <p:transition>
    <p:dissolv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solidFill>
                <a:srgbClr val="438086"/>
              </a:solidFill>
            </a:endParaRPr>
          </a:p>
        </p:txBody>
      </p:sp>
      <p:sp>
        <p:nvSpPr>
          <p:cNvPr id="5" name="Номер слайда 4"/>
          <p:cNvSpPr>
            <a:spLocks noGrp="1"/>
          </p:cNvSpPr>
          <p:nvPr>
            <p:ph type="sldNum" sz="quarter" idx="12"/>
          </p:nvPr>
        </p:nvSpPr>
        <p:spPr>
          <a:xfrm>
            <a:off x="8174736" y="2272"/>
            <a:ext cx="762000" cy="365760"/>
          </a:xfrm>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3090344544"/>
      </p:ext>
    </p:extLst>
  </p:cSld>
  <p:clrMapOvr>
    <a:masterClrMapping/>
  </p:clrMapOvr>
  <p:transition>
    <p:dissolv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11"/>
          </p:nvPr>
        </p:nvSpPr>
        <p:spPr/>
        <p:txBody>
          <a:bodyPr/>
          <a:lstStyle/>
          <a:p>
            <a:endParaRPr lang="ru-RU">
              <a:solidFill>
                <a:srgbClr val="438086"/>
              </a:solidFill>
            </a:endParaRPr>
          </a:p>
        </p:txBody>
      </p:sp>
      <p:sp>
        <p:nvSpPr>
          <p:cNvPr id="4" name="Номер слайда 3"/>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4030395879"/>
      </p:ext>
    </p:extLst>
  </p:cSld>
  <p:clrMapOvr>
    <a:masterClrMapping/>
  </p:clrMapOvr>
  <p:transition>
    <p:dissolv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2236531919"/>
      </p:ext>
    </p:extLst>
  </p:cSld>
  <p:clrMapOvr>
    <a:masterClrMapping/>
  </p:clrMapOvr>
  <p:transition>
    <p:dissolv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3068805660"/>
      </p:ext>
    </p:extLst>
  </p:cSld>
  <p:clrMapOvr>
    <a:masterClrMapping/>
  </p:clrMapOvr>
  <p:transition>
    <p:dissolv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918856906"/>
      </p:ext>
    </p:extLst>
  </p:cSld>
  <p:clrMapOvr>
    <a:masterClrMapping/>
  </p:clrMapOvr>
  <p:transition>
    <p:dissolv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091EC36F-2886-4320-BE66-15D81C3E54ED}" type="slidenum">
              <a:rPr lang="ru-RU" smtClean="0"/>
              <a:pPr/>
              <a:t>‹#›</a:t>
            </a:fld>
            <a:endParaRPr lang="ru-RU"/>
          </a:p>
        </p:txBody>
      </p:sp>
    </p:spTree>
    <p:extLst>
      <p:ext uri="{BB962C8B-B14F-4D97-AF65-F5344CB8AC3E}">
        <p14:creationId xmlns:p14="http://schemas.microsoft.com/office/powerpoint/2010/main" val="3631940926"/>
      </p:ext>
    </p:extLst>
  </p:cSld>
  <p:clrMapOvr>
    <a:masterClrMapping/>
  </p:clrMapOvr>
  <p:transition>
    <p:dissolv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5876576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4DA848-6A6C-40D9-90A3-C0320ACD2ED0}"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4DA848-6A6C-40D9-90A3-C0320ACD2ED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17609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1997621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045587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789503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952877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60106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796302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98922221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936335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262942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857553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423167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CA1BE3-8942-46D9-980A-92A5F27952A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240327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895621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698864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4283831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413331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2103924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463278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74443409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629361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681484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64097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CA1BE3-8942-46D9-980A-92A5F27952A3}"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1683990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279515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654862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759276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122788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220375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765185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476308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2477017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539844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75054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CA1BE3-8942-46D9-980A-92A5F27952A3}"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3707498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4265131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703973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509223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096274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395768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37895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3127117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223877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64559534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56353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CA1BE3-8942-46D9-980A-92A5F27952A3}"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28470936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374591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600237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5369090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23310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271655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276725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787165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4095109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943548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80340444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A1BE3-8942-46D9-980A-92A5F27952A3}"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2457488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5103473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543953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762675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909423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024451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294025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014138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300067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50B2E7C-2425-4107-BBEC-2FAB4CF26732}"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8" name="Номер слайда 9"/>
          <p:cNvSpPr>
            <a:spLocks noGrp="1"/>
          </p:cNvSpPr>
          <p:nvPr>
            <p:ph type="sldNum" sz="quarter" idx="12"/>
          </p:nvPr>
        </p:nvSpPr>
        <p:spPr/>
        <p:txBody>
          <a:bodyPr/>
          <a:lstStyle>
            <a:lvl1pPr>
              <a:defRPr/>
            </a:lvl1pPr>
            <a:extLst/>
          </a:lstStyle>
          <a:p>
            <a:pPr>
              <a:defRPr/>
            </a:pPr>
            <a:fld id="{D47F779F-959C-4290-B508-3C06AAE3EF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177697534"/>
      </p:ext>
    </p:extLst>
  </p:cSld>
  <p:clrMapOvr>
    <a:masterClrMapping/>
  </p:clrMapOvr>
  <p:transition>
    <p:newsfla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861D91E-5EED-46BE-8D0D-033B9162AEF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E928C8D6-3EF0-4BB1-9EDE-B158B2001058}"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705619796"/>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A1BE3-8942-46D9-980A-92A5F27952A3}"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805387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8A32E655-70E3-4F23-846B-C9C3D7C9FB4C}"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5"/>
          <p:cNvSpPr>
            <a:spLocks noGrp="1"/>
          </p:cNvSpPr>
          <p:nvPr>
            <p:ph type="sldNum" sz="quarter" idx="12"/>
          </p:nvPr>
        </p:nvSpPr>
        <p:spPr/>
        <p:txBody>
          <a:bodyPr/>
          <a:lstStyle>
            <a:lvl1pPr>
              <a:defRPr/>
            </a:lvl1pPr>
            <a:extLst/>
          </a:lstStyle>
          <a:p>
            <a:pPr>
              <a:defRPr/>
            </a:pPr>
            <a:fld id="{0A07BE97-043F-41D7-82B2-61DBE4A51D9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239213344"/>
      </p:ext>
    </p:extLst>
  </p:cSld>
  <p:clrMapOvr>
    <a:masterClrMapping/>
  </p:clrMapOvr>
  <p:transition>
    <p:newsfla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4DB67D1-40A2-4915-A1CF-2E05B201C248}"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22DC5980-B277-402E-99C3-4CDA4D51B2A7}"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290849050"/>
      </p:ext>
    </p:extLst>
  </p:cSld>
  <p:clrMapOvr>
    <a:masterClrMapping/>
  </p:clrMapOvr>
  <p:transition>
    <p:newsfla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AD638D9-2B69-4271-A90C-AF05E505D000}"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077C3C25-BACF-43A7-945A-224710F2B13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578335658"/>
      </p:ext>
    </p:extLst>
  </p:cSld>
  <p:clrMapOvr>
    <a:masterClrMapping/>
  </p:clrMapOvr>
  <p:transition>
    <p:newsfla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6197C09-9708-44A9-ADE1-EAEB5C52D354}"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8265ECC3-4CF8-451A-A240-53C31FCF276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830852126"/>
      </p:ext>
    </p:extLst>
  </p:cSld>
  <p:clrMapOvr>
    <a:masterClrMapping/>
  </p:clrMapOvr>
  <p:transition>
    <p:newsfla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B4AF97C2-ECC9-4C9C-8906-D6C02ED30D6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CA8C404E-6120-49C9-A680-EF9828289A34}"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196390469"/>
      </p:ext>
    </p:extLst>
  </p:cSld>
  <p:clrMapOvr>
    <a:masterClrMapping/>
  </p:clrMapOvr>
  <p:transition>
    <p:newsfla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820B34-35F1-42E5-907E-0DF3EEE0A957}"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0A912480-65A6-4242-88A2-048C5F9D99C1}"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293152543"/>
      </p:ext>
    </p:extLst>
  </p:cSld>
  <p:clrMapOvr>
    <a:masterClrMapping/>
  </p:clrMapOvr>
  <p:transition>
    <p:newsfla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B83D68"/>
              </a:buClr>
              <a:buSzPct val="80000"/>
              <a:buFont typeface="Wingdings 2"/>
              <a:buNone/>
              <a:defRPr/>
            </a:pPr>
            <a:endParaRPr lang="en-US" sz="3200">
              <a:solidFill>
                <a:prstClr val="black"/>
              </a:solidFill>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C399EF0A-65B9-4B59-A146-CDE5DA01E6AE}"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6"/>
          <p:cNvSpPr>
            <a:spLocks noGrp="1"/>
          </p:cNvSpPr>
          <p:nvPr>
            <p:ph type="sldNum" sz="quarter" idx="12"/>
          </p:nvPr>
        </p:nvSpPr>
        <p:spPr/>
        <p:txBody>
          <a:bodyPr/>
          <a:lstStyle>
            <a:lvl1pPr>
              <a:defRPr/>
            </a:lvl1pPr>
            <a:extLst/>
          </a:lstStyle>
          <a:p>
            <a:pPr>
              <a:defRPr/>
            </a:pPr>
            <a:fld id="{ED3646E2-6A6D-48D6-B6E5-504DD4B503AF}"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788902823"/>
      </p:ext>
    </p:extLst>
  </p:cSld>
  <p:clrMapOvr>
    <a:masterClrMapping/>
  </p:clrMapOvr>
  <p:transition>
    <p:newsfla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CB65A2-23B5-4468-8CAD-04769C92B7B9}"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43F2A5CC-79BA-4262-9154-8E58B3B850E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812510466"/>
      </p:ext>
    </p:extLst>
  </p:cSld>
  <p:clrMapOvr>
    <a:masterClrMapping/>
  </p:clrMapOvr>
  <p:transition>
    <p:newsfla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5280FFD-2675-440F-A673-630814A4E0F1}"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BBA384A4-6523-4E45-A73F-80963467AB8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404480040"/>
      </p:ext>
    </p:extLst>
  </p:cSld>
  <p:clrMapOvr>
    <a:masterClrMapping/>
  </p:clrMapOvr>
  <p:transition>
    <p:newsfla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50B2E7C-2425-4107-BBEC-2FAB4CF26732}"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8" name="Номер слайда 9"/>
          <p:cNvSpPr>
            <a:spLocks noGrp="1"/>
          </p:cNvSpPr>
          <p:nvPr>
            <p:ph type="sldNum" sz="quarter" idx="12"/>
          </p:nvPr>
        </p:nvSpPr>
        <p:spPr/>
        <p:txBody>
          <a:bodyPr/>
          <a:lstStyle>
            <a:lvl1pPr>
              <a:defRPr/>
            </a:lvl1pPr>
            <a:extLst/>
          </a:lstStyle>
          <a:p>
            <a:pPr>
              <a:defRPr/>
            </a:pPr>
            <a:fld id="{D47F779F-959C-4290-B508-3C06AAE3EF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11957032"/>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A1BE3-8942-46D9-980A-92A5F27952A3}"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DA848-6A6C-40D9-90A3-C0320ACD2ED0}" type="slidenum">
              <a:rPr lang="en-US" smtClean="0"/>
              <a:t>‹#›</a:t>
            </a:fld>
            <a:endParaRPr lang="en-US"/>
          </a:p>
        </p:txBody>
      </p:sp>
    </p:spTree>
    <p:extLst>
      <p:ext uri="{BB962C8B-B14F-4D97-AF65-F5344CB8AC3E}">
        <p14:creationId xmlns:p14="http://schemas.microsoft.com/office/powerpoint/2010/main" val="20236493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861D91E-5EED-46BE-8D0D-033B9162AEF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E928C8D6-3EF0-4BB1-9EDE-B158B2001058}"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52169412"/>
      </p:ext>
    </p:extLst>
  </p:cSld>
  <p:clrMapOvr>
    <a:masterClrMapping/>
  </p:clrMapOvr>
  <p:transition>
    <p:newsfla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8A32E655-70E3-4F23-846B-C9C3D7C9FB4C}"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5"/>
          <p:cNvSpPr>
            <a:spLocks noGrp="1"/>
          </p:cNvSpPr>
          <p:nvPr>
            <p:ph type="sldNum" sz="quarter" idx="12"/>
          </p:nvPr>
        </p:nvSpPr>
        <p:spPr/>
        <p:txBody>
          <a:bodyPr/>
          <a:lstStyle>
            <a:lvl1pPr>
              <a:defRPr/>
            </a:lvl1pPr>
            <a:extLst/>
          </a:lstStyle>
          <a:p>
            <a:pPr>
              <a:defRPr/>
            </a:pPr>
            <a:fld id="{0A07BE97-043F-41D7-82B2-61DBE4A51D9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1999732824"/>
      </p:ext>
    </p:extLst>
  </p:cSld>
  <p:clrMapOvr>
    <a:masterClrMapping/>
  </p:clrMapOvr>
  <p:transition>
    <p:newsfla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4DB67D1-40A2-4915-A1CF-2E05B201C248}"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22DC5980-B277-402E-99C3-4CDA4D51B2A7}"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810125381"/>
      </p:ext>
    </p:extLst>
  </p:cSld>
  <p:clrMapOvr>
    <a:masterClrMapping/>
  </p:clrMapOvr>
  <p:transition>
    <p:newsfla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AD638D9-2B69-4271-A90C-AF05E505D000}"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077C3C25-BACF-43A7-945A-224710F2B13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871009050"/>
      </p:ext>
    </p:extLst>
  </p:cSld>
  <p:clrMapOvr>
    <a:masterClrMapping/>
  </p:clrMapOvr>
  <p:transition>
    <p:newsfla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6197C09-9708-44A9-ADE1-EAEB5C52D354}"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8265ECC3-4CF8-451A-A240-53C31FCF276C}"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551818048"/>
      </p:ext>
    </p:extLst>
  </p:cSld>
  <p:clrMapOvr>
    <a:masterClrMapping/>
  </p:clrMapOvr>
  <p:transition>
    <p:newsfla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B4AF97C2-ECC9-4C9C-8906-D6C02ED30D6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CA8C404E-6120-49C9-A680-EF9828289A34}"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3716751941"/>
      </p:ext>
    </p:extLst>
  </p:cSld>
  <p:clrMapOvr>
    <a:masterClrMapping/>
  </p:clrMapOvr>
  <p:transition>
    <p:newsfla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820B34-35F1-42E5-907E-0DF3EEE0A957}"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0A912480-65A6-4242-88A2-048C5F9D99C1}"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854625627"/>
      </p:ext>
    </p:extLst>
  </p:cSld>
  <p:clrMapOvr>
    <a:masterClrMapping/>
  </p:clrMapOvr>
  <p:transition>
    <p:newsfla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B83D68"/>
              </a:buClr>
              <a:buSzPct val="80000"/>
              <a:buFont typeface="Wingdings 2"/>
              <a:buNone/>
              <a:defRPr/>
            </a:pPr>
            <a:endParaRPr lang="en-US" sz="3200">
              <a:solidFill>
                <a:prstClr val="black"/>
              </a:solidFill>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C399EF0A-65B9-4B59-A146-CDE5DA01E6AE}"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solidFill>
                <a:srgbClr val="F4E7ED">
                  <a:shade val="50000"/>
                  <a:satMod val="200000"/>
                </a:srgbClr>
              </a:solidFill>
            </a:endParaRPr>
          </a:p>
        </p:txBody>
      </p:sp>
      <p:sp>
        <p:nvSpPr>
          <p:cNvPr id="10" name="Номер слайда 6"/>
          <p:cNvSpPr>
            <a:spLocks noGrp="1"/>
          </p:cNvSpPr>
          <p:nvPr>
            <p:ph type="sldNum" sz="quarter" idx="12"/>
          </p:nvPr>
        </p:nvSpPr>
        <p:spPr/>
        <p:txBody>
          <a:bodyPr/>
          <a:lstStyle>
            <a:lvl1pPr>
              <a:defRPr/>
            </a:lvl1pPr>
            <a:extLst/>
          </a:lstStyle>
          <a:p>
            <a:pPr>
              <a:defRPr/>
            </a:pPr>
            <a:fld id="{ED3646E2-6A6D-48D6-B6E5-504DD4B503AF}"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873578815"/>
      </p:ext>
    </p:extLst>
  </p:cSld>
  <p:clrMapOvr>
    <a:masterClrMapping/>
  </p:clrMapOvr>
  <p:transition>
    <p:newsfla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CB65A2-23B5-4468-8CAD-04769C92B7B9}"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43F2A5CC-79BA-4262-9154-8E58B3B850E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2499538166"/>
      </p:ext>
    </p:extLst>
  </p:cSld>
  <p:clrMapOvr>
    <a:masterClrMapping/>
  </p:clrMapOvr>
  <p:transition>
    <p:newsfla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5280FFD-2675-440F-A673-630814A4E0F1}"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F4E7ED">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BBA384A4-6523-4E45-A73F-80963467AB89}"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Tree>
    <p:extLst>
      <p:ext uri="{BB962C8B-B14F-4D97-AF65-F5344CB8AC3E}">
        <p14:creationId xmlns:p14="http://schemas.microsoft.com/office/powerpoint/2010/main" val="722975818"/>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A1BE3-8942-46D9-980A-92A5F27952A3}" type="datetimeFigureOut">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DA848-6A6C-40D9-90A3-C0320ACD2ED0}" type="slidenum">
              <a:rPr lang="en-US" smtClean="0"/>
              <a:t>‹#›</a:t>
            </a:fld>
            <a:endParaRPr lang="en-US"/>
          </a:p>
        </p:txBody>
      </p:sp>
    </p:spTree>
    <p:extLst>
      <p:ext uri="{BB962C8B-B14F-4D97-AF65-F5344CB8AC3E}">
        <p14:creationId xmlns:p14="http://schemas.microsoft.com/office/powerpoint/2010/main" val="350269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E5D7B608-151F-48E0-A5CD-A48330C3032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solidFill>
                <a:srgbClr val="F4E7ED">
                  <a:shade val="50000"/>
                  <a:satMod val="200000"/>
                </a:srgbClr>
              </a:solidFill>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2C3ADDA-B33A-4C3B-A8A5-601388AF13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17598769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newsflash/>
  </p:transition>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E5D7B608-151F-48E0-A5CD-A48330C3032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solidFill>
                <a:srgbClr val="F4E7ED">
                  <a:shade val="50000"/>
                  <a:satMod val="200000"/>
                </a:srgbClr>
              </a:solidFill>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2C3ADDA-B33A-4C3B-A8A5-601388AF13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36304353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newsflash/>
  </p:transition>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E5D7B608-151F-48E0-A5CD-A48330C3032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solidFill>
                <a:srgbClr val="F4E7ED">
                  <a:shade val="50000"/>
                  <a:satMod val="200000"/>
                </a:srgbClr>
              </a:solidFill>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2C3ADDA-B33A-4C3B-A8A5-601388AF13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41152893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newsflash/>
  </p:transition>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solidFill>
                <a:srgbClr val="438086"/>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1EC36F-2886-4320-BE66-15D81C3E54ED}" type="slidenum">
              <a:rPr lang="ru-RU" smtClean="0"/>
              <a:pPr/>
              <a:t>‹#›</a:t>
            </a:fld>
            <a:endParaRPr lang="ru-RU"/>
          </a:p>
        </p:txBody>
      </p:sp>
    </p:spTree>
    <p:extLst>
      <p:ext uri="{BB962C8B-B14F-4D97-AF65-F5344CB8AC3E}">
        <p14:creationId xmlns:p14="http://schemas.microsoft.com/office/powerpoint/2010/main" val="19497525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solidFill>
                <a:srgbClr val="438086"/>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1EC36F-2886-4320-BE66-15D81C3E54ED}" type="slidenum">
              <a:rPr lang="ru-RU" smtClean="0"/>
              <a:pPr/>
              <a:t>‹#›</a:t>
            </a:fld>
            <a:endParaRPr lang="ru-RU"/>
          </a:p>
        </p:txBody>
      </p:sp>
    </p:spTree>
    <p:extLst>
      <p:ext uri="{BB962C8B-B14F-4D97-AF65-F5344CB8AC3E}">
        <p14:creationId xmlns:p14="http://schemas.microsoft.com/office/powerpoint/2010/main" val="42300189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solidFill>
                <a:srgbClr val="438086"/>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1EC36F-2886-4320-BE66-15D81C3E54ED}" type="slidenum">
              <a:rPr lang="ru-RU" smtClean="0"/>
              <a:pPr/>
              <a:t>‹#›</a:t>
            </a:fld>
            <a:endParaRPr lang="ru-RU"/>
          </a:p>
        </p:txBody>
      </p:sp>
    </p:spTree>
    <p:extLst>
      <p:ext uri="{BB962C8B-B14F-4D97-AF65-F5344CB8AC3E}">
        <p14:creationId xmlns:p14="http://schemas.microsoft.com/office/powerpoint/2010/main" val="641971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D02758-3E31-433E-859A-936E1DE5B754}" type="datetimeFigureOut">
              <a:rPr lang="ru-RU" smtClean="0">
                <a:solidFill>
                  <a:srgbClr val="438086"/>
                </a:solidFill>
              </a:rPr>
              <a:pPr/>
              <a:t>26.01.2016</a:t>
            </a:fld>
            <a:endParaRPr lang="ru-RU">
              <a:solidFill>
                <a:srgbClr val="438086"/>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solidFill>
                <a:srgbClr val="438086"/>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1EC36F-2886-4320-BE66-15D81C3E54ED}" type="slidenum">
              <a:rPr lang="ru-RU" smtClean="0"/>
              <a:pPr/>
              <a:t>‹#›</a:t>
            </a:fld>
            <a:endParaRPr lang="ru-RU"/>
          </a:p>
        </p:txBody>
      </p:sp>
    </p:spTree>
    <p:extLst>
      <p:ext uri="{BB962C8B-B14F-4D97-AF65-F5344CB8AC3E}">
        <p14:creationId xmlns:p14="http://schemas.microsoft.com/office/powerpoint/2010/main" val="35513531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CA1BE3-8942-46D9-980A-92A5F27952A3}" type="datetimeFigureOut">
              <a:rPr lang="en-US" smtClean="0"/>
              <a:t>1/26/2016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04DA848-6A6C-40D9-90A3-C0320ACD2E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6552998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8130765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1610955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93268250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79514716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white">
                    <a:shade val="50000"/>
                  </a:prstClr>
                </a:solidFill>
              </a:rPr>
              <a:pPr/>
              <a:t>26.01.2016</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79806721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E5D7B608-151F-48E0-A5CD-A48330C3032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solidFill>
                <a:srgbClr val="F4E7ED">
                  <a:shade val="50000"/>
                  <a:satMod val="200000"/>
                </a:srgbClr>
              </a:solidFill>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2C3ADDA-B33A-4C3B-A8A5-601388AF13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29488987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newsflash/>
  </p:transition>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E5D7B608-151F-48E0-A5CD-A48330C3032F}" type="datetimeFigureOut">
              <a:rPr lang="ru-RU">
                <a:solidFill>
                  <a:srgbClr val="F4E7ED">
                    <a:shade val="50000"/>
                    <a:satMod val="200000"/>
                  </a:srgbClr>
                </a:solidFill>
              </a:rPr>
              <a:pPr>
                <a:defRPr/>
              </a:pPr>
              <a:t>26.01.2016</a:t>
            </a:fld>
            <a:endParaRPr lang="ru-RU">
              <a:solidFill>
                <a:srgbClr val="F4E7ED">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solidFill>
                <a:srgbClr val="F4E7ED">
                  <a:shade val="50000"/>
                  <a:satMod val="200000"/>
                </a:srgbClr>
              </a:solidFill>
            </a:endParaRP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2C3ADDA-B33A-4C3B-A8A5-601388AF13F0}" type="slidenum">
              <a:rPr lang="ru-RU">
                <a:solidFill>
                  <a:srgbClr val="F4E7ED">
                    <a:shade val="50000"/>
                    <a:satMod val="200000"/>
                  </a:srgbClr>
                </a:solidFill>
              </a:rPr>
              <a:pPr>
                <a:defRPr/>
              </a:pPr>
              <a:t>‹#›</a:t>
            </a:fld>
            <a:endParaRPr lang="ru-RU">
              <a:solidFill>
                <a:srgbClr val="F4E7ED">
                  <a:shade val="50000"/>
                  <a:satMod val="200000"/>
                </a:srgbClr>
              </a:solidFill>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16873422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newsflash/>
  </p:transition>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arn.org/cc/member/barry_kramer"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s://iearn.org/cc/member/olga_timofeev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0.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5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8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3.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2.xml"/><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http://novostimira.net/uploads/posts/p/2015-07-01/v_moldove_provodjat_konsultatsii_dlja_poiska_kandidata_na_dolzhnost_premera.jpg"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40" y="1219200"/>
            <a:ext cx="283464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838200" y="3886200"/>
            <a:ext cx="7391400" cy="2633394"/>
          </a:xfrm>
        </p:spPr>
        <p:txBody>
          <a:bodyPr>
            <a:normAutofit/>
          </a:bodyPr>
          <a:lstStyle/>
          <a:p>
            <a:r>
              <a:rPr lang="en-US" sz="3600" b="1" dirty="0" smtClean="0">
                <a:solidFill>
                  <a:srgbClr val="0070C0"/>
                </a:solidFill>
              </a:rPr>
              <a:t>Topic:    FOOD</a:t>
            </a:r>
            <a:endParaRPr lang="en-US" sz="6600" b="1" dirty="0" smtClean="0">
              <a:solidFill>
                <a:srgbClr val="0070C0"/>
              </a:solidFill>
            </a:endParaRPr>
          </a:p>
          <a:p>
            <a:r>
              <a:rPr lang="en-US" sz="3600" b="1" dirty="0"/>
              <a:t>Group </a:t>
            </a:r>
            <a:r>
              <a:rPr lang="en-US" sz="3600" b="1" dirty="0" smtClean="0"/>
              <a:t>Facilitators</a:t>
            </a:r>
            <a:endParaRPr lang="en-US" sz="3600" b="1" dirty="0"/>
          </a:p>
          <a:p>
            <a:endParaRPr lang="en-US" sz="2400" dirty="0" smtClean="0">
              <a:hlinkClick r:id="rId3"/>
            </a:endParaRPr>
          </a:p>
          <a:p>
            <a:r>
              <a:rPr lang="en-US" sz="2400" dirty="0" smtClean="0">
                <a:hlinkClick r:id="rId3"/>
              </a:rPr>
              <a:t>Barry Kramer</a:t>
            </a:r>
            <a:r>
              <a:rPr lang="en-US" sz="2400" dirty="0" smtClean="0"/>
              <a:t>			</a:t>
            </a:r>
            <a:r>
              <a:rPr lang="en-US" sz="2400" dirty="0">
                <a:hlinkClick r:id="rId4"/>
              </a:rPr>
              <a:t>Olga </a:t>
            </a:r>
            <a:r>
              <a:rPr lang="en-US" sz="2400" dirty="0" err="1" smtClean="0">
                <a:hlinkClick r:id="rId4"/>
              </a:rPr>
              <a:t>Timofeeva</a:t>
            </a:r>
            <a:endParaRPr lang="en-US" sz="2400" dirty="0" smtClean="0"/>
          </a:p>
          <a:p>
            <a:pPr algn="l"/>
            <a:r>
              <a:rPr lang="en-US" sz="2400" dirty="0" smtClean="0"/>
              <a:t>            </a:t>
            </a:r>
            <a:r>
              <a:rPr lang="en-US" sz="2400" dirty="0" smtClean="0">
                <a:solidFill>
                  <a:srgbClr val="C00000"/>
                </a:solidFill>
              </a:rPr>
              <a:t>USA			            Russia</a:t>
            </a:r>
            <a:endParaRPr lang="en-US" sz="2400" dirty="0">
              <a:solidFill>
                <a:srgbClr val="C0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80" y="5206414"/>
            <a:ext cx="1313180" cy="131318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12405" b="11825"/>
          <a:stretch/>
        </p:blipFill>
        <p:spPr>
          <a:xfrm>
            <a:off x="7391400" y="5206414"/>
            <a:ext cx="1313180" cy="1321972"/>
          </a:xfrm>
          <a:prstGeom prst="rect">
            <a:avLst/>
          </a:prstGeom>
        </p:spPr>
      </p:pic>
      <p:sp>
        <p:nvSpPr>
          <p:cNvPr id="2" name="Title 1"/>
          <p:cNvSpPr>
            <a:spLocks noGrp="1"/>
          </p:cNvSpPr>
          <p:nvPr>
            <p:ph type="ctrTitle"/>
          </p:nvPr>
        </p:nvSpPr>
        <p:spPr>
          <a:xfrm>
            <a:off x="228600" y="1066800"/>
            <a:ext cx="8458200" cy="838200"/>
          </a:xfrm>
        </p:spPr>
        <p:txBody>
          <a:bodyPr>
            <a:normAutofit fontScale="90000"/>
          </a:bodyPr>
          <a:lstStyle/>
          <a:p>
            <a:r>
              <a:rPr lang="en-US" b="1" dirty="0"/>
              <a:t>Learning </a:t>
            </a:r>
            <a:r>
              <a:rPr lang="en-US" b="1" dirty="0" smtClean="0"/>
              <a:t>Circles </a:t>
            </a:r>
            <a:br>
              <a:rPr lang="en-US" b="1" dirty="0" smtClean="0"/>
            </a:br>
            <a:r>
              <a:rPr lang="en-US" b="1" dirty="0" smtClean="0"/>
              <a:t>September </a:t>
            </a:r>
            <a:r>
              <a:rPr lang="en-US" b="1" dirty="0"/>
              <a:t>2015 to January </a:t>
            </a:r>
            <a:r>
              <a:rPr lang="en-US" b="1" dirty="0" smtClean="0"/>
              <a:t>2016</a:t>
            </a:r>
            <a:br>
              <a:rPr lang="en-US" b="1" dirty="0" smtClean="0"/>
            </a:br>
            <a:r>
              <a:rPr lang="en-US" b="1" dirty="0"/>
              <a:t/>
            </a:r>
            <a:br>
              <a:rPr lang="en-US" b="1" dirty="0"/>
            </a:br>
            <a:endParaRPr lang="en-US" dirty="0"/>
          </a:p>
        </p:txBody>
      </p:sp>
    </p:spTree>
    <p:extLst>
      <p:ext uri="{BB962C8B-B14F-4D97-AF65-F5344CB8AC3E}">
        <p14:creationId xmlns:p14="http://schemas.microsoft.com/office/powerpoint/2010/main" val="1990517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mamal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861820"/>
            <a:ext cx="55626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724400"/>
            <a:ext cx="3448050" cy="1661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838200" y="292160"/>
            <a:ext cx="762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1. What is traditional food in your country?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Is it  healthy? What is its nutritional value?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Our traditional food is ,,Mamaliga’’ with ,,Brinza’’ and meat. ,,Mamaliga’’ is corn smash. It’s really healthy because it has vitamins. The nutritional value of ,,Mamaliga’’ is 344 kcals.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838200" y="3733800"/>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Of course, taste “</a:t>
            </a:r>
            <a:r>
              <a:rPr kumimoji="0" lang="en-US" sz="1600" b="1"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Sarmale</a:t>
            </a: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which are made of rice, meat and vegetables rolled in vine leaves. The nutritional value of “</a:t>
            </a:r>
            <a:r>
              <a:rPr kumimoji="0" lang="en-US" sz="1600" b="1"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Sarmale</a:t>
            </a: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is 121 kcal</a:t>
            </a:r>
            <a:r>
              <a:rPr kumimoji="0" lang="en-US" sz="1600" b="1" i="0" u="none" strike="noStrike" cap="none" normalizeH="0" baseline="0" dirty="0" smtClean="0">
                <a:ln>
                  <a:noFill/>
                </a:ln>
                <a:solidFill>
                  <a:srgbClr val="993366"/>
                </a:solidFill>
                <a:effectLst/>
                <a:latin typeface="Verdana"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0" y="440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2169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313" y="1214438"/>
            <a:ext cx="7407275" cy="1471612"/>
          </a:xfrm>
        </p:spPr>
        <p:txBody>
          <a:bodyPr>
            <a:noAutofit/>
          </a:bodyPr>
          <a:lstStyle/>
          <a:p>
            <a:pPr eaLnBrk="1" fontAlgn="auto" hangingPunct="1">
              <a:spcAft>
                <a:spcPts val="0"/>
              </a:spcAft>
              <a:defRPr/>
            </a:pPr>
            <a:r>
              <a:rPr lang="en-US" sz="8000" dirty="0" smtClean="0">
                <a:solidFill>
                  <a:schemeClr val="tx2">
                    <a:satMod val="130000"/>
                  </a:schemeClr>
                </a:solidFill>
              </a:rPr>
              <a:t>Belarusian traditional food</a:t>
            </a:r>
            <a:endParaRPr lang="ru-RU" sz="8000" dirty="0">
              <a:solidFill>
                <a:schemeClr val="tx2">
                  <a:satMod val="130000"/>
                </a:schemeClr>
              </a:solidFill>
            </a:endParaRPr>
          </a:p>
        </p:txBody>
      </p:sp>
      <p:pic>
        <p:nvPicPr>
          <p:cNvPr id="5" name="Рисунок 4" descr="Рисунок1.jpg"/>
          <p:cNvPicPr>
            <a:picLocks noChangeAspect="1"/>
          </p:cNvPicPr>
          <p:nvPr/>
        </p:nvPicPr>
        <p:blipFill>
          <a:blip r:embed="rId2" cstate="print"/>
          <a:stretch>
            <a:fillRect/>
          </a:stretch>
        </p:blipFill>
        <p:spPr>
          <a:xfrm>
            <a:off x="1785918" y="2428868"/>
            <a:ext cx="5717228" cy="3888000"/>
          </a:xfrm>
          <a:prstGeom prst="ellipse">
            <a:avLst/>
          </a:prstGeom>
          <a:ln>
            <a:solidFill>
              <a:schemeClr val="tx2">
                <a:lumMod val="20000"/>
                <a:lumOff val="80000"/>
              </a:schemeClr>
            </a:solidFill>
          </a:ln>
          <a:effectLst>
            <a:glow rad="101600">
              <a:schemeClr val="bg1">
                <a:lumMod val="95000"/>
                <a:alpha val="60000"/>
              </a:schemeClr>
            </a:glow>
            <a:softEdge rad="63500"/>
          </a:effectLst>
        </p:spPr>
      </p:pic>
    </p:spTree>
    <p:extLst>
      <p:ext uri="{BB962C8B-B14F-4D97-AF65-F5344CB8AC3E}">
        <p14:creationId xmlns:p14="http://schemas.microsoft.com/office/powerpoint/2010/main" val="318219913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214313"/>
            <a:ext cx="7715250" cy="1703387"/>
          </a:xfrm>
        </p:spPr>
        <p:txBody>
          <a:bodyPr>
            <a:normAutofit fontScale="90000"/>
          </a:bodyPr>
          <a:lstStyle/>
          <a:p>
            <a:pPr eaLnBrk="1" fontAlgn="auto" hangingPunct="1">
              <a:spcAft>
                <a:spcPts val="0"/>
              </a:spcAft>
              <a:defRPr/>
            </a:pPr>
            <a:r>
              <a:rPr lang="en-US" dirty="0" smtClean="0">
                <a:solidFill>
                  <a:schemeClr val="tx2">
                    <a:satMod val="130000"/>
                  </a:schemeClr>
                </a:solidFill>
              </a:rPr>
              <a:t>Traditional soup - is Mushroom soup.</a:t>
            </a:r>
            <a:br>
              <a:rPr lang="en-US" dirty="0" smtClean="0">
                <a:solidFill>
                  <a:schemeClr val="tx2">
                    <a:satMod val="130000"/>
                  </a:schemeClr>
                </a:solidFill>
              </a:rPr>
            </a:br>
            <a:endParaRPr lang="ru-RU" dirty="0">
              <a:solidFill>
                <a:schemeClr val="tx2">
                  <a:satMod val="130000"/>
                </a:schemeClr>
              </a:solidFill>
            </a:endParaRPr>
          </a:p>
        </p:txBody>
      </p:sp>
      <p:pic>
        <p:nvPicPr>
          <p:cNvPr id="2051" name="Picture 3" descr="C:\Documents and Settings\паша\Рабочий стол\Новая папка\1_49.jpg"/>
          <p:cNvPicPr>
            <a:picLocks noGrp="1" noChangeAspect="1" noChangeArrowheads="1"/>
          </p:cNvPicPr>
          <p:nvPr>
            <p:ph idx="1"/>
          </p:nvPr>
        </p:nvPicPr>
        <p:blipFill>
          <a:blip r:embed="rId2" cstate="print"/>
          <a:srcRect/>
          <a:stretch>
            <a:fillRect/>
          </a:stretch>
        </p:blipFill>
        <p:spPr>
          <a:xfrm>
            <a:off x="2370084" y="1219200"/>
            <a:ext cx="4792716" cy="2057400"/>
          </a:xfrm>
          <a:prstGeom prst="round2DiagRect">
            <a:avLst>
              <a:gd name="adj1" fmla="val 16667"/>
              <a:gd name="adj2" fmla="val 0"/>
            </a:avLst>
          </a:prstGeom>
          <a:ln w="88900" cap="sq">
            <a:solidFill>
              <a:schemeClr val="accent2">
                <a:lumMod val="20000"/>
                <a:lumOff val="80000"/>
              </a:schemeClr>
            </a:solidFill>
          </a:ln>
          <a:effectLst>
            <a:outerShdw blurRad="254000" algn="tl" rotWithShape="0">
              <a:srgbClr val="000000">
                <a:alpha val="43000"/>
              </a:srgbClr>
            </a:outerShdw>
          </a:effectLst>
        </p:spPr>
      </p:pic>
      <p:sp>
        <p:nvSpPr>
          <p:cNvPr id="4" name="Заголовок 1"/>
          <p:cNvSpPr txBox="1">
            <a:spLocks/>
          </p:cNvSpPr>
          <p:nvPr/>
        </p:nvSpPr>
        <p:spPr>
          <a:xfrm>
            <a:off x="1143000" y="3505200"/>
            <a:ext cx="3976711" cy="3152796"/>
          </a:xfrm>
          <a:prstGeom prst="rect">
            <a:avLst/>
          </a:prstGeom>
        </p:spPr>
        <p:style>
          <a:lnRef idx="2">
            <a:schemeClr val="accent1"/>
          </a:lnRef>
          <a:fillRef idx="1">
            <a:schemeClr val="lt1"/>
          </a:fillRef>
          <a:effectRef idx="0">
            <a:schemeClr val="accent1"/>
          </a:effectRef>
          <a:fontRef idx="minor">
            <a:schemeClr val="dk1"/>
          </a:fontRef>
        </p:style>
        <p:txBody>
          <a:bodyPr anchor="ctr">
            <a:noAutofit/>
          </a:bodyPr>
          <a:lstStyle>
            <a:lvl1pPr algn="l" rtl="0" eaLnBrk="0" fontAlgn="base" hangingPunct="0">
              <a:spcBef>
                <a:spcPct val="0"/>
              </a:spcBef>
              <a:spcAft>
                <a:spcPct val="0"/>
              </a:spcAft>
              <a:defRPr sz="4300" kern="1200">
                <a:solidFill>
                  <a:schemeClr val="dk1"/>
                </a:solidFill>
                <a:effectLst>
                  <a:outerShdw blurRad="50000" dist="30000" dir="5400000" algn="tl" rotWithShape="0">
                    <a:srgbClr val="000000">
                      <a:alpha val="30000"/>
                    </a:srgbClr>
                  </a:outerShdw>
                </a:effectLst>
                <a:latin typeface="+mn-lt"/>
                <a:ea typeface="+mn-ea"/>
                <a:cs typeface="+mn-cs"/>
              </a:defRPr>
            </a:lvl1pPr>
            <a:lvl2pPr algn="l" rtl="0" eaLnBrk="0" fontAlgn="base" hangingPunct="0">
              <a:spcBef>
                <a:spcPct val="0"/>
              </a:spcBef>
              <a:spcAft>
                <a:spcPct val="0"/>
              </a:spcAft>
              <a:defRPr sz="4300">
                <a:solidFill>
                  <a:schemeClr val="dk1"/>
                </a:solidFill>
                <a:latin typeface="+mn-lt"/>
                <a:ea typeface="+mn-ea"/>
                <a:cs typeface="+mn-cs"/>
              </a:defRPr>
            </a:lvl2pPr>
            <a:lvl3pPr algn="l" rtl="0" eaLnBrk="0" fontAlgn="base" hangingPunct="0">
              <a:spcBef>
                <a:spcPct val="0"/>
              </a:spcBef>
              <a:spcAft>
                <a:spcPct val="0"/>
              </a:spcAft>
              <a:defRPr sz="4300">
                <a:solidFill>
                  <a:schemeClr val="dk1"/>
                </a:solidFill>
                <a:latin typeface="+mn-lt"/>
                <a:ea typeface="+mn-ea"/>
                <a:cs typeface="+mn-cs"/>
              </a:defRPr>
            </a:lvl3pPr>
            <a:lvl4pPr algn="l" rtl="0" eaLnBrk="0" fontAlgn="base" hangingPunct="0">
              <a:spcBef>
                <a:spcPct val="0"/>
              </a:spcBef>
              <a:spcAft>
                <a:spcPct val="0"/>
              </a:spcAft>
              <a:defRPr sz="4300">
                <a:solidFill>
                  <a:schemeClr val="dk1"/>
                </a:solidFill>
                <a:latin typeface="+mn-lt"/>
                <a:ea typeface="+mn-ea"/>
                <a:cs typeface="+mn-cs"/>
              </a:defRPr>
            </a:lvl4pPr>
            <a:lvl5pPr algn="l" rtl="0" eaLnBrk="0" fontAlgn="base" hangingPunct="0">
              <a:spcBef>
                <a:spcPct val="0"/>
              </a:spcBef>
              <a:spcAft>
                <a:spcPct val="0"/>
              </a:spcAft>
              <a:defRPr sz="4300">
                <a:solidFill>
                  <a:schemeClr val="dk1"/>
                </a:solidFill>
                <a:latin typeface="+mn-lt"/>
                <a:ea typeface="+mn-ea"/>
                <a:cs typeface="+mn-cs"/>
              </a:defRPr>
            </a:lvl5pPr>
            <a:lvl6pPr marL="457200" algn="l" rtl="0" fontAlgn="base">
              <a:spcBef>
                <a:spcPct val="0"/>
              </a:spcBef>
              <a:spcAft>
                <a:spcPct val="0"/>
              </a:spcAft>
              <a:defRPr sz="4300">
                <a:solidFill>
                  <a:schemeClr val="dk1"/>
                </a:solidFill>
                <a:latin typeface="+mn-lt"/>
                <a:ea typeface="+mn-ea"/>
                <a:cs typeface="+mn-cs"/>
              </a:defRPr>
            </a:lvl6pPr>
            <a:lvl7pPr marL="914400" algn="l" rtl="0" fontAlgn="base">
              <a:spcBef>
                <a:spcPct val="0"/>
              </a:spcBef>
              <a:spcAft>
                <a:spcPct val="0"/>
              </a:spcAft>
              <a:defRPr sz="4300">
                <a:solidFill>
                  <a:schemeClr val="dk1"/>
                </a:solidFill>
                <a:latin typeface="+mn-lt"/>
                <a:ea typeface="+mn-ea"/>
                <a:cs typeface="+mn-cs"/>
              </a:defRPr>
            </a:lvl7pPr>
            <a:lvl8pPr marL="1371600" algn="l" rtl="0" fontAlgn="base">
              <a:spcBef>
                <a:spcPct val="0"/>
              </a:spcBef>
              <a:spcAft>
                <a:spcPct val="0"/>
              </a:spcAft>
              <a:defRPr sz="4300">
                <a:solidFill>
                  <a:schemeClr val="dk1"/>
                </a:solidFill>
                <a:latin typeface="+mn-lt"/>
                <a:ea typeface="+mn-ea"/>
                <a:cs typeface="+mn-cs"/>
              </a:defRPr>
            </a:lvl8pPr>
            <a:lvl9pPr marL="1828800" algn="l" rtl="0" fontAlgn="base">
              <a:spcBef>
                <a:spcPct val="0"/>
              </a:spcBef>
              <a:spcAft>
                <a:spcPct val="0"/>
              </a:spcAft>
              <a:defRPr sz="4300">
                <a:solidFill>
                  <a:schemeClr val="dk1"/>
                </a:solidFill>
                <a:latin typeface="+mn-lt"/>
                <a:ea typeface="+mn-ea"/>
                <a:cs typeface="+mn-cs"/>
              </a:defRPr>
            </a:lvl9pPr>
            <a:extLst/>
          </a:lstStyle>
          <a:p>
            <a:pPr eaLnBrk="1" fontAlgn="auto" hangingPunct="1">
              <a:spcAft>
                <a:spcPts val="0"/>
              </a:spcAft>
              <a:buFont typeface="Wingdings" pitchFamily="2" charset="2"/>
              <a:buChar char="v"/>
              <a:defRPr/>
            </a:pP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To make a mushroom soup you need: </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1) 	200gr. fresh mushrooms</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2) 	3 table spoons of margarine </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3) 	1 table spoon of a flour</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4) 	1 </a:t>
            </a:r>
            <a:r>
              <a:rPr lang="en-US" sz="20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litre</a:t>
            </a: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 of water</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5) 	1 glass of  sour cream </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6) 	salt </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7) 	pepper </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itchFamily="66" charset="0"/>
              </a:rPr>
              <a:t>8) 	greens</a:t>
            </a:r>
            <a:endParaRPr lang="ru-RU" sz="32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3657600"/>
            <a:ext cx="3124200" cy="309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74387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par>
                          <p:cTn id="8" fill="hold" nodeType="afterGroup">
                            <p:stCondLst>
                              <p:cond delay="2000"/>
                            </p:stCondLst>
                            <p:childTnLst>
                              <p:par>
                                <p:cTn id="9" presetID="35"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anim calcmode="lin" valueType="num">
                                      <p:cBhvr>
                                        <p:cTn id="12" dur="2000" fill="hold"/>
                                        <p:tgtEl>
                                          <p:spTgt spid="2051"/>
                                        </p:tgtEl>
                                        <p:attrNameLst>
                                          <p:attrName>style.rotation</p:attrName>
                                        </p:attrNameLst>
                                      </p:cBhvr>
                                      <p:tavLst>
                                        <p:tav tm="0">
                                          <p:val>
                                            <p:fltVal val="720"/>
                                          </p:val>
                                        </p:tav>
                                        <p:tav tm="100000">
                                          <p:val>
                                            <p:fltVal val="0"/>
                                          </p:val>
                                        </p:tav>
                                      </p:tavLst>
                                    </p:anim>
                                    <p:anim calcmode="lin" valueType="num">
                                      <p:cBhvr>
                                        <p:cTn id="13" dur="2000" fill="hold"/>
                                        <p:tgtEl>
                                          <p:spTgt spid="2051"/>
                                        </p:tgtEl>
                                        <p:attrNameLst>
                                          <p:attrName>ppt_h</p:attrName>
                                        </p:attrNameLst>
                                      </p:cBhvr>
                                      <p:tavLst>
                                        <p:tav tm="0">
                                          <p:val>
                                            <p:fltVal val="0"/>
                                          </p:val>
                                        </p:tav>
                                        <p:tav tm="100000">
                                          <p:val>
                                            <p:strVal val="#ppt_h"/>
                                          </p:val>
                                        </p:tav>
                                      </p:tavLst>
                                    </p:anim>
                                    <p:anim calcmode="lin" valueType="num">
                                      <p:cBhvr>
                                        <p:cTn id="14" dur="2000" fill="hold"/>
                                        <p:tgtEl>
                                          <p:spTgt spid="2051"/>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1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5348" y="366698"/>
            <a:ext cx="5095900" cy="990600"/>
          </a:xfrm>
          <a:noFill/>
        </p:spPr>
        <p:style>
          <a:lnRef idx="0">
            <a:scrgbClr r="0" g="0" b="0"/>
          </a:lnRef>
          <a:fillRef idx="1002">
            <a:schemeClr val="dk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2400" b="1" dirty="0" smtClean="0">
                <a:ln w="50800"/>
                <a:solidFill>
                  <a:schemeClr val="tx1"/>
                </a:solidFill>
                <a:effectLst/>
              </a:rPr>
              <a:t>Peel potato and rub it on a grater.</a:t>
            </a:r>
            <a:br>
              <a:rPr lang="en-US" sz="2400" b="1" dirty="0" smtClean="0">
                <a:ln w="50800"/>
                <a:solidFill>
                  <a:schemeClr val="tx1"/>
                </a:solidFill>
                <a:effectLst/>
              </a:rPr>
            </a:br>
            <a:r>
              <a:rPr lang="en-US" sz="2400" b="1" dirty="0" smtClean="0">
                <a:ln w="50800"/>
                <a:solidFill>
                  <a:schemeClr val="tx1"/>
                </a:solidFill>
                <a:effectLst/>
              </a:rPr>
              <a:t>Add salt, flour and mix everything</a:t>
            </a:r>
            <a:r>
              <a:rPr lang="en-US" sz="2800" b="1" dirty="0" smtClean="0">
                <a:ln w="50800"/>
                <a:solidFill>
                  <a:schemeClr val="tx1"/>
                </a:solidFill>
                <a:effectLst/>
              </a:rPr>
              <a:t>.</a:t>
            </a:r>
            <a:endParaRPr lang="ru-RU" sz="2800" b="1" dirty="0">
              <a:ln w="50800"/>
              <a:solidFill>
                <a:schemeClr val="tx1"/>
              </a:solidFill>
              <a:effectLst/>
            </a:endParaRPr>
          </a:p>
        </p:txBody>
      </p:sp>
      <p:pic>
        <p:nvPicPr>
          <p:cNvPr id="1026" name="Picture 2"/>
          <p:cNvPicPr>
            <a:picLocks noChangeAspect="1" noChangeArrowheads="1"/>
          </p:cNvPicPr>
          <p:nvPr/>
        </p:nvPicPr>
        <p:blipFill>
          <a:blip r:embed="rId2" cstate="email"/>
          <a:srcRect/>
          <a:stretch>
            <a:fillRect/>
          </a:stretch>
        </p:blipFill>
        <p:spPr bwMode="auto">
          <a:xfrm>
            <a:off x="1137920" y="1518920"/>
            <a:ext cx="2779638" cy="2147902"/>
          </a:xfrm>
          <a:prstGeom prst="rect">
            <a:avLst/>
          </a:prstGeom>
          <a:ln>
            <a:noFill/>
          </a:ln>
          <a:effectLst>
            <a:softEdge rad="112500"/>
          </a:effectLst>
        </p:spPr>
      </p:pic>
      <p:pic>
        <p:nvPicPr>
          <p:cNvPr id="1027" name="Picture 3"/>
          <p:cNvPicPr>
            <a:picLocks noChangeAspect="1" noChangeArrowheads="1"/>
          </p:cNvPicPr>
          <p:nvPr/>
        </p:nvPicPr>
        <p:blipFill>
          <a:blip r:embed="rId3" cstate="email"/>
          <a:srcRect/>
          <a:stretch>
            <a:fillRect/>
          </a:stretch>
        </p:blipFill>
        <p:spPr bwMode="auto">
          <a:xfrm rot="-5400000">
            <a:off x="3897757" y="1681940"/>
            <a:ext cx="2147903" cy="1832023"/>
          </a:xfrm>
          <a:prstGeom prst="rect">
            <a:avLst/>
          </a:prstGeom>
          <a:ln>
            <a:noFill/>
          </a:ln>
          <a:effectLst>
            <a:softEdge rad="112500"/>
          </a:effectLst>
        </p:spPr>
      </p:pic>
      <p:sp>
        <p:nvSpPr>
          <p:cNvPr id="5" name="Заголовок 1"/>
          <p:cNvSpPr txBox="1">
            <a:spLocks/>
          </p:cNvSpPr>
          <p:nvPr/>
        </p:nvSpPr>
        <p:spPr>
          <a:xfrm>
            <a:off x="1015348" y="3712543"/>
            <a:ext cx="7442852" cy="707057"/>
          </a:xfrm>
          <a:prstGeom prst="rect">
            <a:avLst/>
          </a:prstGeom>
          <a:noFill/>
        </p:spPr>
        <p:style>
          <a:lnRef idx="0">
            <a:scrgbClr r="0" g="0" b="0"/>
          </a:lnRef>
          <a:fillRef idx="1002">
            <a:schemeClr val="dk1"/>
          </a:fillRef>
          <a:effectRef idx="0">
            <a:scrgbClr r="0" g="0" b="0"/>
          </a:effectRef>
          <a:fontRef idx="major"/>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mj-lt"/>
                <a:ea typeface="+mj-ea"/>
                <a:cs typeface="+mj-cs"/>
              </a:defRPr>
            </a:lvl2pPr>
            <a:lvl3pPr algn="l" rtl="0" eaLnBrk="0" fontAlgn="base" hangingPunct="0">
              <a:spcBef>
                <a:spcPct val="0"/>
              </a:spcBef>
              <a:spcAft>
                <a:spcPct val="0"/>
              </a:spcAft>
              <a:defRPr sz="4300">
                <a:solidFill>
                  <a:srgbClr val="C22EA4"/>
                </a:solidFill>
                <a:latin typeface="+mj-lt"/>
                <a:ea typeface="+mj-ea"/>
                <a:cs typeface="+mj-cs"/>
              </a:defRPr>
            </a:lvl3pPr>
            <a:lvl4pPr algn="l" rtl="0" eaLnBrk="0" fontAlgn="base" hangingPunct="0">
              <a:spcBef>
                <a:spcPct val="0"/>
              </a:spcBef>
              <a:spcAft>
                <a:spcPct val="0"/>
              </a:spcAft>
              <a:defRPr sz="4300">
                <a:solidFill>
                  <a:srgbClr val="C22EA4"/>
                </a:solidFill>
                <a:latin typeface="+mj-lt"/>
                <a:ea typeface="+mj-ea"/>
                <a:cs typeface="+mj-cs"/>
              </a:defRPr>
            </a:lvl4pPr>
            <a:lvl5pPr algn="l" rtl="0" eaLnBrk="0" fontAlgn="base" hangingPunct="0">
              <a:spcBef>
                <a:spcPct val="0"/>
              </a:spcBef>
              <a:spcAft>
                <a:spcPct val="0"/>
              </a:spcAft>
              <a:defRPr sz="4300">
                <a:solidFill>
                  <a:srgbClr val="C22EA4"/>
                </a:solidFill>
                <a:latin typeface="+mj-lt"/>
                <a:ea typeface="+mj-ea"/>
                <a:cs typeface="+mj-cs"/>
              </a:defRPr>
            </a:lvl5pPr>
            <a:lvl6pPr marL="457200" algn="l" rtl="0" fontAlgn="base">
              <a:spcBef>
                <a:spcPct val="0"/>
              </a:spcBef>
              <a:spcAft>
                <a:spcPct val="0"/>
              </a:spcAft>
              <a:defRPr sz="4300">
                <a:solidFill>
                  <a:srgbClr val="C22EA4"/>
                </a:solidFill>
                <a:latin typeface="+mj-lt"/>
                <a:ea typeface="+mj-ea"/>
                <a:cs typeface="+mj-cs"/>
              </a:defRPr>
            </a:lvl6pPr>
            <a:lvl7pPr marL="914400" algn="l" rtl="0" fontAlgn="base">
              <a:spcBef>
                <a:spcPct val="0"/>
              </a:spcBef>
              <a:spcAft>
                <a:spcPct val="0"/>
              </a:spcAft>
              <a:defRPr sz="4300">
                <a:solidFill>
                  <a:srgbClr val="C22EA4"/>
                </a:solidFill>
                <a:latin typeface="+mj-lt"/>
                <a:ea typeface="+mj-ea"/>
                <a:cs typeface="+mj-cs"/>
              </a:defRPr>
            </a:lvl7pPr>
            <a:lvl8pPr marL="1371600" algn="l" rtl="0" fontAlgn="base">
              <a:spcBef>
                <a:spcPct val="0"/>
              </a:spcBef>
              <a:spcAft>
                <a:spcPct val="0"/>
              </a:spcAft>
              <a:defRPr sz="4300">
                <a:solidFill>
                  <a:srgbClr val="C22EA4"/>
                </a:solidFill>
                <a:latin typeface="+mj-lt"/>
                <a:ea typeface="+mj-ea"/>
                <a:cs typeface="+mj-cs"/>
              </a:defRPr>
            </a:lvl8pPr>
            <a:lvl9pPr marL="1828800" algn="l" rtl="0" fontAlgn="base">
              <a:spcBef>
                <a:spcPct val="0"/>
              </a:spcBef>
              <a:spcAft>
                <a:spcPct val="0"/>
              </a:spcAft>
              <a:defRPr sz="4300">
                <a:solidFill>
                  <a:srgbClr val="C22EA4"/>
                </a:solidFill>
                <a:latin typeface="+mj-lt"/>
                <a:ea typeface="+mj-ea"/>
                <a:cs typeface="+mj-cs"/>
              </a:defRPr>
            </a:lvl9pPr>
            <a:extLst/>
          </a:lstStyle>
          <a:p>
            <a:pPr eaLnBrk="1" fontAlgn="auto" hangingPunct="1">
              <a:spcAft>
                <a:spcPts val="0"/>
              </a:spcAft>
              <a:defRPr/>
            </a:pPr>
            <a:r>
              <a:rPr lang="en-US" sz="2400" b="1" dirty="0">
                <a:ln w="50800"/>
                <a:solidFill>
                  <a:schemeClr val="tx1"/>
                </a:solidFill>
                <a:effectLst/>
              </a:rPr>
              <a:t>Fry on heat </a:t>
            </a:r>
            <a:r>
              <a:rPr lang="en-US" sz="2400" b="1" dirty="0" smtClean="0">
                <a:ln w="50800"/>
                <a:solidFill>
                  <a:schemeClr val="tx1"/>
                </a:solidFill>
                <a:effectLst/>
              </a:rPr>
              <a:t>oil.  Eat </a:t>
            </a:r>
            <a:r>
              <a:rPr lang="en-US" sz="2400" b="1" dirty="0">
                <a:ln w="50800"/>
                <a:solidFill>
                  <a:schemeClr val="tx1"/>
                </a:solidFill>
                <a:effectLst/>
              </a:rPr>
              <a:t>with sour cream.</a:t>
            </a:r>
            <a:endParaRPr lang="ru-RU" sz="2400" b="1" dirty="0">
              <a:ln w="50800"/>
              <a:solidFill>
                <a:schemeClr val="tx1"/>
              </a:solidFill>
              <a:effectLst/>
            </a:endParaRPr>
          </a:p>
        </p:txBody>
      </p:sp>
      <p:pic>
        <p:nvPicPr>
          <p:cNvPr id="6" name="Picture 2" descr="C:\Documents and Settings\паша\Рабочий стол\ff4702988f89.jpg"/>
          <p:cNvPicPr>
            <a:picLocks noChangeAspect="1" noChangeArrowheads="1"/>
          </p:cNvPicPr>
          <p:nvPr/>
        </p:nvPicPr>
        <p:blipFill>
          <a:blip r:embed="rId4" cstate="print"/>
          <a:srcRect/>
          <a:stretch>
            <a:fillRect/>
          </a:stretch>
        </p:blipFill>
        <p:spPr bwMode="auto">
          <a:xfrm>
            <a:off x="838154" y="4596880"/>
            <a:ext cx="4155731" cy="2127368"/>
          </a:xfrm>
          <a:prstGeom prst="ellipse">
            <a:avLst/>
          </a:prstGeom>
          <a:ln>
            <a:noFill/>
          </a:ln>
          <a:effectLst>
            <a:softEdge rad="112500"/>
          </a:effectLst>
        </p:spPr>
      </p:pic>
      <p:pic>
        <p:nvPicPr>
          <p:cNvPr id="7" name="Picture 3" descr="C:\Documents and Settings\паша\Рабочий стол\b_48539.gif"/>
          <p:cNvPicPr>
            <a:picLocks noChangeAspect="1" noChangeArrowheads="1"/>
          </p:cNvPicPr>
          <p:nvPr/>
        </p:nvPicPr>
        <p:blipFill>
          <a:blip r:embed="rId5" cstate="email"/>
          <a:srcRect/>
          <a:stretch>
            <a:fillRect/>
          </a:stretch>
        </p:blipFill>
        <p:spPr bwMode="auto">
          <a:xfrm>
            <a:off x="4946308" y="4703142"/>
            <a:ext cx="4038103" cy="1924952"/>
          </a:xfrm>
          <a:prstGeom prst="ellipse">
            <a:avLst/>
          </a:prstGeom>
          <a:ln>
            <a:noFill/>
          </a:ln>
          <a:effectLst>
            <a:softEdge rad="112500"/>
          </a:effectLst>
        </p:spPr>
      </p:pic>
    </p:spTree>
    <p:extLst>
      <p:ext uri="{BB962C8B-B14F-4D97-AF65-F5344CB8AC3E}">
        <p14:creationId xmlns:p14="http://schemas.microsoft.com/office/powerpoint/2010/main" val="113245113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4"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2000"/>
                                        <p:tgtEl>
                                          <p:spTgt spid="1026"/>
                                        </p:tgtEl>
                                      </p:cBhvr>
                                    </p:animEffect>
                                  </p:childTnLst>
                                </p:cTn>
                              </p:par>
                            </p:childTnLst>
                          </p:cTn>
                        </p:par>
                        <p:par>
                          <p:cTn id="13" fill="hold" nodeType="afterGroup">
                            <p:stCondLst>
                              <p:cond delay="4000"/>
                            </p:stCondLst>
                            <p:childTnLst>
                              <p:par>
                                <p:cTn id="14" presetID="4" presetClass="entr" presetSubtype="16"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ox(in)">
                                      <p:cBhvr>
                                        <p:cTn id="16" dur="2000"/>
                                        <p:tgtEl>
                                          <p:spTgt spid="1027"/>
                                        </p:tgtEl>
                                      </p:cBhvr>
                                    </p:animEffect>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ppt_x"/>
                                          </p:val>
                                        </p:tav>
                                        <p:tav tm="100000">
                                          <p:val>
                                            <p:strVal val="#ppt_x"/>
                                          </p:val>
                                        </p:tav>
                                      </p:tavLst>
                                    </p:anim>
                                    <p:anim calcmode="lin" valueType="num">
                                      <p:cBhvr additive="base">
                                        <p:cTn id="21" dur="2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50" presetClass="entr" presetSubtype="0" decel="10000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strVal val="#ppt_w+.3"/>
                                          </p:val>
                                        </p:tav>
                                        <p:tav tm="100000">
                                          <p:val>
                                            <p:strVal val="#ppt_w"/>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animEffect transition="in" filter="fade">
                                      <p:cBhvr>
                                        <p:cTn id="27" dur="2000"/>
                                        <p:tgtEl>
                                          <p:spTgt spid="6"/>
                                        </p:tgtEl>
                                      </p:cBhvr>
                                    </p:animEffect>
                                  </p:childTnLst>
                                </p:cTn>
                              </p:par>
                            </p:childTnLst>
                          </p:cTn>
                        </p:par>
                        <p:par>
                          <p:cTn id="28" fill="hold">
                            <p:stCondLst>
                              <p:cond delay="10000"/>
                            </p:stCondLst>
                            <p:childTnLst>
                              <p:par>
                                <p:cTn id="29" presetID="50" presetClass="entr" presetSubtype="0" decel="10000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strVal val="#ppt_w+.3"/>
                                          </p:val>
                                        </p:tav>
                                        <p:tav tm="100000">
                                          <p:val>
                                            <p:strVal val="#ppt_w"/>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143000"/>
          </a:xfrm>
        </p:spPr>
        <p:txBody>
          <a:bodyPr/>
          <a:lstStyle/>
          <a:p>
            <a:pPr eaLnBrk="1" fontAlgn="auto" hangingPunct="1">
              <a:spcAft>
                <a:spcPts val="0"/>
              </a:spcAft>
              <a:defRPr/>
            </a:pPr>
            <a:r>
              <a:rPr lang="en-US" dirty="0" smtClean="0">
                <a:solidFill>
                  <a:schemeClr val="tx2">
                    <a:satMod val="130000"/>
                  </a:schemeClr>
                </a:solidFill>
              </a:rPr>
              <a:t>Traditional desert- Apple </a:t>
            </a:r>
            <a:r>
              <a:rPr lang="en-US" dirty="0" err="1" smtClean="0">
                <a:solidFill>
                  <a:schemeClr val="tx2">
                    <a:satMod val="130000"/>
                  </a:schemeClr>
                </a:solidFill>
              </a:rPr>
              <a:t>kisel</a:t>
            </a:r>
            <a:r>
              <a:rPr lang="en-US" dirty="0" smtClean="0">
                <a:solidFill>
                  <a:schemeClr val="tx2">
                    <a:satMod val="130000"/>
                  </a:schemeClr>
                </a:solidFill>
              </a:rPr>
              <a:t>.</a:t>
            </a:r>
            <a:endParaRPr lang="ru-RU" dirty="0">
              <a:solidFill>
                <a:schemeClr val="tx2">
                  <a:satMod val="130000"/>
                </a:schemeClr>
              </a:solidFill>
            </a:endParaRPr>
          </a:p>
        </p:txBody>
      </p:sp>
      <p:pic>
        <p:nvPicPr>
          <p:cNvPr id="3" name="Рисунок 2" descr="Рисунок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28750"/>
            <a:ext cx="398621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2"/>
          <p:cNvSpPr/>
          <p:nvPr/>
        </p:nvSpPr>
        <p:spPr>
          <a:xfrm>
            <a:off x="1143000" y="1752600"/>
            <a:ext cx="3505200" cy="2677656"/>
          </a:xfrm>
          <a:prstGeom prst="rect">
            <a:avLst/>
          </a:prstGeom>
          <a:noFill/>
        </p:spPr>
        <p:style>
          <a:lnRef idx="0">
            <a:scrgbClr r="0" g="0" b="0"/>
          </a:lnRef>
          <a:fillRef idx="1002">
            <a:schemeClr val="lt1"/>
          </a:fillRef>
          <a:effectRef idx="0">
            <a:scrgbClr r="0" g="0" b="0"/>
          </a:effectRef>
          <a:fontRef idx="major"/>
        </p:style>
        <p:txBody>
          <a:bodyPr wrap="square">
            <a:spAutoFit/>
          </a:bodyPr>
          <a:lstStyle/>
          <a:p>
            <a:pPr>
              <a:defRPr/>
            </a:pP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You need: </a:t>
            </a:r>
            <a:b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br>
            <a:r>
              <a:rPr lang="en-US" sz="2400" dirty="0" smtClean="0">
                <a:ln w="12700">
                  <a:solidFill>
                    <a:srgbClr val="B13F9A">
                      <a:satMod val="155000"/>
                    </a:srgbClr>
                  </a:solidFill>
                  <a:prstDash val="solid"/>
                </a:ln>
                <a:solidFill>
                  <a:srgbClr val="F4E7ED">
                    <a:lumMod val="10000"/>
                  </a:srgbClr>
                </a:solidFill>
                <a:effectLst>
                  <a:outerShdw blurRad="41275" dist="20320" dir="1800000" algn="tl" rotWithShape="0">
                    <a:srgbClr val="000000">
                      <a:alpha val="40000"/>
                    </a:srgbClr>
                  </a:outerShdw>
                </a:effectLst>
              </a:rPr>
              <a:t>1)	</a:t>
            </a:r>
            <a:r>
              <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1 </a:t>
            </a: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kg of  apples </a:t>
            </a:r>
            <a:b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br>
            <a:r>
              <a:rPr lang="en-US" sz="2400" dirty="0" smtClean="0">
                <a:ln w="12700">
                  <a:solidFill>
                    <a:srgbClr val="B13F9A">
                      <a:satMod val="155000"/>
                    </a:srgbClr>
                  </a:solidFill>
                  <a:prstDash val="solid"/>
                </a:ln>
                <a:solidFill>
                  <a:prstClr val="black"/>
                </a:solidFill>
                <a:effectLst>
                  <a:outerShdw blurRad="41275" dist="20320" dir="1800000" algn="tl" rotWithShape="0">
                    <a:srgbClr val="000000">
                      <a:alpha val="40000"/>
                    </a:srgbClr>
                  </a:outerShdw>
                </a:effectLst>
              </a:rPr>
              <a:t>2)	</a:t>
            </a:r>
            <a:r>
              <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one </a:t>
            </a: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and a half </a:t>
            </a:r>
            <a:endPar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endParaRPr>
          </a:p>
          <a:p>
            <a:pPr>
              <a:defRPr/>
            </a:pP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	</a:t>
            </a:r>
            <a:r>
              <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glass </a:t>
            </a: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of sugar</a:t>
            </a:r>
            <a:b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br>
            <a:r>
              <a:rPr lang="en-US" sz="2400" dirty="0" smtClean="0">
                <a:ln w="12700">
                  <a:solidFill>
                    <a:srgbClr val="B13F9A">
                      <a:satMod val="155000"/>
                    </a:srgbClr>
                  </a:solidFill>
                  <a:prstDash val="solid"/>
                </a:ln>
                <a:solidFill>
                  <a:prstClr val="black"/>
                </a:solidFill>
                <a:effectLst>
                  <a:outerShdw blurRad="41275" dist="20320" dir="1800000" algn="tl" rotWithShape="0">
                    <a:srgbClr val="000000">
                      <a:alpha val="40000"/>
                    </a:srgbClr>
                  </a:outerShdw>
                </a:effectLst>
              </a:rPr>
              <a:t>3)	</a:t>
            </a:r>
            <a:r>
              <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3 </a:t>
            </a: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table spoons </a:t>
            </a:r>
            <a:endPar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endParaRPr>
          </a:p>
          <a:p>
            <a:pPr>
              <a:defRPr/>
            </a:pP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	</a:t>
            </a:r>
            <a:r>
              <a:rPr lang="en-US" sz="2400"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of </a:t>
            </a:r>
            <a: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potato starch.</a:t>
            </a:r>
            <a:br>
              <a:rPr lang="en-US" sz="2400"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br>
            <a:endParaRPr lang="ru-RU" sz="2400" dirty="0">
              <a:solidFill>
                <a:prstClr val="black"/>
              </a:solidFill>
            </a:endParaRPr>
          </a:p>
        </p:txBody>
      </p:sp>
    </p:spTree>
    <p:extLst>
      <p:ext uri="{BB962C8B-B14F-4D97-AF65-F5344CB8AC3E}">
        <p14:creationId xmlns:p14="http://schemas.microsoft.com/office/powerpoint/2010/main" val="49563981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nodeType="afterGroup">
                            <p:stCondLst>
                              <p:cond delay="5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style.rotation</p:attrName>
                                        </p:attrNameLst>
                                      </p:cBhvr>
                                      <p:tavLst>
                                        <p:tav tm="0">
                                          <p:val>
                                            <p:fltVal val="720"/>
                                          </p:val>
                                        </p:tav>
                                        <p:tav tm="100000">
                                          <p:val>
                                            <p:fltVal val="0"/>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36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428604"/>
            <a:ext cx="3886200" cy="1400196"/>
          </a:xfrm>
        </p:spPr>
        <p:txBody>
          <a:bodyPr>
            <a:normAutofit fontScale="90000"/>
          </a:bodyPr>
          <a:lstStyle/>
          <a:p>
            <a:pPr eaLnBrk="1" fontAlgn="auto" hangingPunct="1">
              <a:spcAft>
                <a:spcPts val="0"/>
              </a:spcAft>
              <a:defRPr/>
            </a:pPr>
            <a: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Wash apples and cut them into thin slices.</a:t>
            </a:r>
            <a:b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Put them into the pan and add 4 glasses of water.</a:t>
            </a:r>
            <a:endParaRPr lang="ru-RU" sz="2200" dirty="0">
              <a:solidFill>
                <a:schemeClr val="tx2">
                  <a:satMod val="130000"/>
                </a:schemeClr>
              </a:solidFill>
            </a:endParaRPr>
          </a:p>
        </p:txBody>
      </p:sp>
      <p:pic>
        <p:nvPicPr>
          <p:cNvPr id="3074" name="Picture 2" descr="C:\Documents and Settings\паша\Рабочий стол\1261650024_gofra-194.jpg"/>
          <p:cNvPicPr>
            <a:picLocks noChangeAspect="1" noChangeArrowheads="1"/>
          </p:cNvPicPr>
          <p:nvPr/>
        </p:nvPicPr>
        <p:blipFill rotWithShape="1">
          <a:blip r:embed="rId2" cstate="print"/>
          <a:srcRect l="8859" t="9287" r="8691" b="10604"/>
          <a:stretch/>
        </p:blipFill>
        <p:spPr bwMode="auto">
          <a:xfrm>
            <a:off x="5510861" y="381000"/>
            <a:ext cx="3197916" cy="2057400"/>
          </a:xfrm>
          <a:prstGeom prst="rect">
            <a:avLst/>
          </a:prstGeom>
          <a:ln>
            <a:noFill/>
          </a:ln>
          <a:effectLst>
            <a:softEdge rad="112500"/>
          </a:effectLst>
        </p:spPr>
      </p:pic>
      <p:pic>
        <p:nvPicPr>
          <p:cNvPr id="4" name="Picture 3" descr="C:\Documents and Settings\паша\Рабочий стол\4.jpg"/>
          <p:cNvPicPr>
            <a:picLocks noChangeAspect="1" noChangeArrowheads="1"/>
          </p:cNvPicPr>
          <p:nvPr/>
        </p:nvPicPr>
        <p:blipFill>
          <a:blip r:embed="rId3" cstate="print"/>
          <a:srcRect/>
          <a:stretch>
            <a:fillRect/>
          </a:stretch>
        </p:blipFill>
        <p:spPr bwMode="auto">
          <a:xfrm>
            <a:off x="5383291" y="2501563"/>
            <a:ext cx="3300086" cy="1909402"/>
          </a:xfrm>
          <a:prstGeom prst="rect">
            <a:avLst/>
          </a:prstGeom>
          <a:ln>
            <a:noFill/>
          </a:ln>
          <a:effectLst>
            <a:softEdge rad="112500"/>
          </a:effectLst>
        </p:spPr>
      </p:pic>
      <p:sp>
        <p:nvSpPr>
          <p:cNvPr id="5" name="Прямоугольник 4"/>
          <p:cNvSpPr/>
          <p:nvPr/>
        </p:nvSpPr>
        <p:spPr>
          <a:xfrm>
            <a:off x="1066800" y="2481243"/>
            <a:ext cx="3643306" cy="1015663"/>
          </a:xfrm>
          <a:prstGeom prst="rect">
            <a:avLst/>
          </a:prstGeom>
        </p:spPr>
        <p:txBody>
          <a:bodyPr>
            <a:spAutoFit/>
          </a:bodyPr>
          <a:lstStyle/>
          <a:p>
            <a:pPr>
              <a:defRPr/>
            </a:pPr>
            <a:r>
              <a:rPr lang="en-US" sz="2000" b="1"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Cook apples while </a:t>
            </a:r>
            <a:r>
              <a:rPr lang="en-US" sz="2000" b="1" dirty="0" smtClean="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they </a:t>
            </a:r>
            <a:r>
              <a:rPr lang="en-US" sz="2000" b="1"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become soft.</a:t>
            </a:r>
          </a:p>
          <a:p>
            <a:pPr>
              <a:defRPr/>
            </a:pPr>
            <a:r>
              <a:rPr lang="en-US" sz="2000" b="1"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rPr>
              <a:t>Cast away then on a sieve.</a:t>
            </a:r>
            <a:endParaRPr lang="ru-RU" sz="2000" b="1" dirty="0">
              <a:ln w="12700">
                <a:solidFill>
                  <a:srgbClr val="B13F9A">
                    <a:satMod val="155000"/>
                  </a:srgbClr>
                </a:solidFill>
                <a:prstDash val="solid"/>
              </a:ln>
              <a:solidFill>
                <a:srgbClr val="F4E7ED">
                  <a:tint val="85000"/>
                  <a:satMod val="155000"/>
                </a:srgbClr>
              </a:solidFill>
              <a:effectLst>
                <a:outerShdw blurRad="41275" dist="20320" dir="1800000" algn="tl" rotWithShape="0">
                  <a:srgbClr val="000000">
                    <a:alpha val="40000"/>
                  </a:srgbClr>
                </a:outerShdw>
              </a:effectLst>
            </a:endParaRPr>
          </a:p>
        </p:txBody>
      </p:sp>
      <p:sp>
        <p:nvSpPr>
          <p:cNvPr id="6" name="Заголовок 1"/>
          <p:cNvSpPr txBox="1">
            <a:spLocks/>
          </p:cNvSpPr>
          <p:nvPr/>
        </p:nvSpPr>
        <p:spPr>
          <a:xfrm>
            <a:off x="1066800" y="4264815"/>
            <a:ext cx="3352800" cy="1071570"/>
          </a:xfrm>
          <a:prstGeom prst="rect">
            <a:avLst/>
          </a:prstGeom>
        </p:spPr>
        <p:txBody>
          <a:bodyPr anchor="b">
            <a:normAutofit fontScale="90000" lnSpcReduction="20000"/>
          </a:bodyPr>
          <a:lst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Corbel" pitchFamily="34" charset="0"/>
              </a:defRPr>
            </a:lvl2pPr>
            <a:lvl3pPr algn="l" rtl="0" eaLnBrk="0" fontAlgn="base" hangingPunct="0">
              <a:spcBef>
                <a:spcPct val="0"/>
              </a:spcBef>
              <a:spcAft>
                <a:spcPct val="0"/>
              </a:spcAft>
              <a:defRPr sz="4300">
                <a:solidFill>
                  <a:srgbClr val="C22EA4"/>
                </a:solidFill>
                <a:latin typeface="Corbel" pitchFamily="34" charset="0"/>
              </a:defRPr>
            </a:lvl3pPr>
            <a:lvl4pPr algn="l" rtl="0" eaLnBrk="0" fontAlgn="base" hangingPunct="0">
              <a:spcBef>
                <a:spcPct val="0"/>
              </a:spcBef>
              <a:spcAft>
                <a:spcPct val="0"/>
              </a:spcAft>
              <a:defRPr sz="4300">
                <a:solidFill>
                  <a:srgbClr val="C22EA4"/>
                </a:solidFill>
                <a:latin typeface="Corbel" pitchFamily="34" charset="0"/>
              </a:defRPr>
            </a:lvl4pPr>
            <a:lvl5pPr algn="l" rtl="0" eaLnBrk="0" fontAlgn="base" hangingPunct="0">
              <a:spcBef>
                <a:spcPct val="0"/>
              </a:spcBef>
              <a:spcAft>
                <a:spcPct val="0"/>
              </a:spcAft>
              <a:defRPr sz="4300">
                <a:solidFill>
                  <a:srgbClr val="C22EA4"/>
                </a:solidFill>
                <a:latin typeface="Corbel" pitchFamily="34" charset="0"/>
              </a:defRPr>
            </a:lvl5pPr>
            <a:lvl6pPr marL="457200" algn="l" rtl="0" fontAlgn="base">
              <a:spcBef>
                <a:spcPct val="0"/>
              </a:spcBef>
              <a:spcAft>
                <a:spcPct val="0"/>
              </a:spcAft>
              <a:defRPr sz="4300">
                <a:solidFill>
                  <a:srgbClr val="C22EA4"/>
                </a:solidFill>
                <a:latin typeface="Corbel" pitchFamily="34" charset="0"/>
              </a:defRPr>
            </a:lvl6pPr>
            <a:lvl7pPr marL="914400" algn="l" rtl="0" fontAlgn="base">
              <a:spcBef>
                <a:spcPct val="0"/>
              </a:spcBef>
              <a:spcAft>
                <a:spcPct val="0"/>
              </a:spcAft>
              <a:defRPr sz="4300">
                <a:solidFill>
                  <a:srgbClr val="C22EA4"/>
                </a:solidFill>
                <a:latin typeface="Corbel" pitchFamily="34" charset="0"/>
              </a:defRPr>
            </a:lvl7pPr>
            <a:lvl8pPr marL="1371600" algn="l" rtl="0" fontAlgn="base">
              <a:spcBef>
                <a:spcPct val="0"/>
              </a:spcBef>
              <a:spcAft>
                <a:spcPct val="0"/>
              </a:spcAft>
              <a:defRPr sz="4300">
                <a:solidFill>
                  <a:srgbClr val="C22EA4"/>
                </a:solidFill>
                <a:latin typeface="Corbel" pitchFamily="34" charset="0"/>
              </a:defRPr>
            </a:lvl8pPr>
            <a:lvl9pPr marL="1828800" algn="l" rtl="0" fontAlgn="base">
              <a:spcBef>
                <a:spcPct val="0"/>
              </a:spcBef>
              <a:spcAft>
                <a:spcPct val="0"/>
              </a:spcAft>
              <a:defRPr sz="4300">
                <a:solidFill>
                  <a:srgbClr val="C22EA4"/>
                </a:solidFill>
                <a:latin typeface="Corbel" pitchFamily="34" charset="0"/>
              </a:defRPr>
            </a:lvl9pPr>
            <a:extLst/>
          </a:lstStyle>
          <a:p>
            <a:pPr eaLnBrk="1" fontAlgn="auto" hangingPunct="1">
              <a:spcAft>
                <a:spcPts val="0"/>
              </a:spcAft>
              <a:defRPr/>
            </a:pPr>
            <a: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Wipe and mix with broth.</a:t>
            </a:r>
            <a:b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Add sugar and boil.</a:t>
            </a:r>
            <a: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Add starch</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dirty="0">
              <a:solidFill>
                <a:schemeClr val="tx2">
                  <a:satMod val="130000"/>
                </a:schemeClr>
              </a:solidFill>
            </a:endParaRPr>
          </a:p>
        </p:txBody>
      </p:sp>
      <p:pic>
        <p:nvPicPr>
          <p:cNvPr id="7" name="Рисунок 3" descr="Рисунок2.jpg"/>
          <p:cNvPicPr>
            <a:picLocks noChangeAspect="1"/>
          </p:cNvPicPr>
          <p:nvPr/>
        </p:nvPicPr>
        <p:blipFill>
          <a:blip r:embed="rId4" cstate="email"/>
          <a:stretch>
            <a:fillRect/>
          </a:stretch>
        </p:blipFill>
        <p:spPr>
          <a:xfrm>
            <a:off x="4539149" y="4737100"/>
            <a:ext cx="3942537" cy="2057400"/>
          </a:xfrm>
          <a:prstGeom prst="rect">
            <a:avLst/>
          </a:prstGeom>
          <a:ln>
            <a:noFill/>
          </a:ln>
          <a:effectLst>
            <a:softEdge rad="112500"/>
          </a:effectLst>
        </p:spPr>
      </p:pic>
      <p:sp>
        <p:nvSpPr>
          <p:cNvPr id="8" name="Прямоугольник 2"/>
          <p:cNvSpPr/>
          <p:nvPr/>
        </p:nvSpPr>
        <p:spPr>
          <a:xfrm>
            <a:off x="1135848" y="5330055"/>
            <a:ext cx="3214703"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Snap ITC" pitchFamily="82" charset="0"/>
              </a:rPr>
              <a:t>Bon </a:t>
            </a:r>
          </a:p>
          <a:p>
            <a:pPr algn="ctr">
              <a:defRPr/>
            </a:pPr>
            <a:r>
              <a:rPr lang="en-US" sz="4400" b="1" dirty="0" err="1">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Snap ITC" pitchFamily="82" charset="0"/>
              </a:rPr>
              <a:t>Appetit</a:t>
            </a:r>
            <a:r>
              <a:rPr lang="en-US" sz="44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Snap ITC" pitchFamily="82" charset="0"/>
              </a:rPr>
              <a:t>!</a:t>
            </a:r>
            <a:endParaRPr lang="ru-RU" sz="44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2245134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nodeType="afterGroup">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2000" fill="hold"/>
                                        <p:tgtEl>
                                          <p:spTgt spid="3074"/>
                                        </p:tgtEl>
                                        <p:attrNameLst>
                                          <p:attrName>ppt_w</p:attrName>
                                        </p:attrNameLst>
                                      </p:cBhvr>
                                      <p:tavLst>
                                        <p:tav tm="0">
                                          <p:val>
                                            <p:fltVal val="0"/>
                                          </p:val>
                                        </p:tav>
                                        <p:tav tm="100000">
                                          <p:val>
                                            <p:strVal val="#ppt_w"/>
                                          </p:val>
                                        </p:tav>
                                      </p:tavLst>
                                    </p:anim>
                                    <p:anim calcmode="lin" valueType="num">
                                      <p:cBhvr>
                                        <p:cTn id="25" dur="2000" fill="hold"/>
                                        <p:tgtEl>
                                          <p:spTgt spid="3074"/>
                                        </p:tgtEl>
                                        <p:attrNameLst>
                                          <p:attrName>ppt_h</p:attrName>
                                        </p:attrNameLst>
                                      </p:cBhvr>
                                      <p:tavLst>
                                        <p:tav tm="0">
                                          <p:val>
                                            <p:fltVal val="0"/>
                                          </p:val>
                                        </p:tav>
                                        <p:tav tm="100000">
                                          <p:val>
                                            <p:strVal val="#ppt_h"/>
                                          </p:val>
                                        </p:tav>
                                      </p:tavLst>
                                    </p:anim>
                                    <p:anim calcmode="lin" valueType="num">
                                      <p:cBhvr>
                                        <p:cTn id="26" dur="2000" fill="hold"/>
                                        <p:tgtEl>
                                          <p:spTgt spid="3074"/>
                                        </p:tgtEl>
                                        <p:attrNameLst>
                                          <p:attrName>style.rotation</p:attrName>
                                        </p:attrNameLst>
                                      </p:cBhvr>
                                      <p:tavLst>
                                        <p:tav tm="0">
                                          <p:val>
                                            <p:fltVal val="360"/>
                                          </p:val>
                                        </p:tav>
                                        <p:tav tm="100000">
                                          <p:val>
                                            <p:fltVal val="0"/>
                                          </p:val>
                                        </p:tav>
                                      </p:tavLst>
                                    </p:anim>
                                    <p:animEffect transition="in" filter="fade">
                                      <p:cBhvr>
                                        <p:cTn id="27" dur="2000"/>
                                        <p:tgtEl>
                                          <p:spTgt spid="3074"/>
                                        </p:tgtEl>
                                      </p:cBhvr>
                                    </p:animEffect>
                                  </p:childTnLst>
                                </p:cTn>
                              </p:par>
                            </p:childTnLst>
                          </p:cTn>
                        </p:par>
                        <p:par>
                          <p:cTn id="28" fill="hold">
                            <p:stCondLst>
                              <p:cond delay="4000"/>
                            </p:stCondLst>
                            <p:childTnLst>
                              <p:par>
                                <p:cTn id="29" presetID="3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childTnLst>
                          </p:cTn>
                        </p:par>
                        <p:par>
                          <p:cTn id="35" fill="hold">
                            <p:stCondLst>
                              <p:cond delay="6000"/>
                            </p:stCondLst>
                            <p:childTnLst>
                              <p:par>
                                <p:cTn id="36" presetID="49" presetClass="entr" presetSubtype="0" decel="10000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6500"/>
                            </p:stCondLst>
                            <p:childTnLst>
                              <p:par>
                                <p:cTn id="43" presetID="35"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anim calcmode="lin" valueType="num">
                                      <p:cBhvr>
                                        <p:cTn id="46" dur="2000" fill="hold"/>
                                        <p:tgtEl>
                                          <p:spTgt spid="6"/>
                                        </p:tgtEl>
                                        <p:attrNameLst>
                                          <p:attrName>style.rotation</p:attrName>
                                        </p:attrNameLst>
                                      </p:cBhvr>
                                      <p:tavLst>
                                        <p:tav tm="0">
                                          <p:val>
                                            <p:fltVal val="720"/>
                                          </p:val>
                                        </p:tav>
                                        <p:tav tm="100000">
                                          <p:val>
                                            <p:fltVal val="0"/>
                                          </p:val>
                                        </p:tav>
                                      </p:tavLst>
                                    </p:anim>
                                    <p:anim calcmode="lin" valueType="num">
                                      <p:cBhvr>
                                        <p:cTn id="47" dur="2000" fill="hold"/>
                                        <p:tgtEl>
                                          <p:spTgt spid="6"/>
                                        </p:tgtEl>
                                        <p:attrNameLst>
                                          <p:attrName>ppt_h</p:attrName>
                                        </p:attrNameLst>
                                      </p:cBhvr>
                                      <p:tavLst>
                                        <p:tav tm="0">
                                          <p:val>
                                            <p:fltVal val="0"/>
                                          </p:val>
                                        </p:tav>
                                        <p:tav tm="100000">
                                          <p:val>
                                            <p:strVal val="#ppt_h"/>
                                          </p:val>
                                        </p:tav>
                                      </p:tavLst>
                                    </p:anim>
                                    <p:anim calcmode="lin" valueType="num">
                                      <p:cBhvr>
                                        <p:cTn id="48" dur="2000" fill="hold"/>
                                        <p:tgtEl>
                                          <p:spTgt spid="6"/>
                                        </p:tgtEl>
                                        <p:attrNameLst>
                                          <p:attrName>ppt_w</p:attrName>
                                        </p:attrNameLst>
                                      </p:cBhvr>
                                      <p:tavLst>
                                        <p:tav tm="0">
                                          <p:val>
                                            <p:fltVal val="0"/>
                                          </p:val>
                                        </p:tav>
                                        <p:tav tm="100000">
                                          <p:val>
                                            <p:strVal val="#ppt_w"/>
                                          </p:val>
                                        </p:tav>
                                      </p:tavLst>
                                    </p:anim>
                                  </p:childTnLst>
                                </p:cTn>
                              </p:par>
                            </p:childTnLst>
                          </p:cTn>
                        </p:par>
                        <p:par>
                          <p:cTn id="49" fill="hold">
                            <p:stCondLst>
                              <p:cond delay="8500"/>
                            </p:stCondLst>
                            <p:childTnLst>
                              <p:par>
                                <p:cTn id="50" presetID="49" presetClass="entr" presetSubtype="0" decel="10000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 calcmode="lin" valueType="num">
                                      <p:cBhvr>
                                        <p:cTn id="54" dur="500" fill="hold"/>
                                        <p:tgtEl>
                                          <p:spTgt spid="7"/>
                                        </p:tgtEl>
                                        <p:attrNameLst>
                                          <p:attrName>style.rotation</p:attrName>
                                        </p:attrNameLst>
                                      </p:cBhvr>
                                      <p:tavLst>
                                        <p:tav tm="0">
                                          <p:val>
                                            <p:fltVal val="360"/>
                                          </p:val>
                                        </p:tav>
                                        <p:tav tm="100000">
                                          <p:val>
                                            <p:fltVal val="0"/>
                                          </p:val>
                                        </p:tav>
                                      </p:tavLst>
                                    </p:anim>
                                    <p:animEffect transition="in" filter="fade">
                                      <p:cBhvr>
                                        <p:cTn id="55" dur="500"/>
                                        <p:tgtEl>
                                          <p:spTgt spid="7"/>
                                        </p:tgtEl>
                                      </p:cBhvr>
                                    </p:animEffect>
                                  </p:childTnLst>
                                </p:cTn>
                              </p:par>
                            </p:childTnLst>
                          </p:cTn>
                        </p:par>
                        <p:par>
                          <p:cTn id="56" fill="hold">
                            <p:stCondLst>
                              <p:cond delay="9000"/>
                            </p:stCondLst>
                            <p:childTnLst>
                              <p:par>
                                <p:cTn id="57" presetID="35"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anim calcmode="lin" valueType="num">
                                      <p:cBhvr>
                                        <p:cTn id="60" dur="2000" fill="hold"/>
                                        <p:tgtEl>
                                          <p:spTgt spid="8"/>
                                        </p:tgtEl>
                                        <p:attrNameLst>
                                          <p:attrName>style.rotation</p:attrName>
                                        </p:attrNameLst>
                                      </p:cBhvr>
                                      <p:tavLst>
                                        <p:tav tm="0">
                                          <p:val>
                                            <p:fltVal val="720"/>
                                          </p:val>
                                        </p:tav>
                                        <p:tav tm="100000">
                                          <p:val>
                                            <p:fltVal val="0"/>
                                          </p:val>
                                        </p:tav>
                                      </p:tavLst>
                                    </p:anim>
                                    <p:anim calcmode="lin" valueType="num">
                                      <p:cBhvr>
                                        <p:cTn id="61" dur="2000" fill="hold"/>
                                        <p:tgtEl>
                                          <p:spTgt spid="8"/>
                                        </p:tgtEl>
                                        <p:attrNameLst>
                                          <p:attrName>ppt_h</p:attrName>
                                        </p:attrNameLst>
                                      </p:cBhvr>
                                      <p:tavLst>
                                        <p:tav tm="0">
                                          <p:val>
                                            <p:fltVal val="0"/>
                                          </p:val>
                                        </p:tav>
                                        <p:tav tm="100000">
                                          <p:val>
                                            <p:strVal val="#ppt_h"/>
                                          </p:val>
                                        </p:tav>
                                      </p:tavLst>
                                    </p:anim>
                                    <p:anim calcmode="lin" valueType="num">
                                      <p:cBhvr>
                                        <p:cTn id="6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Traditional food in Belarus</a:t>
            </a:r>
            <a:endParaRPr lang="ru-RU" dirty="0"/>
          </a:p>
        </p:txBody>
      </p:sp>
      <p:sp>
        <p:nvSpPr>
          <p:cNvPr id="3" name="Подзаголовок 2"/>
          <p:cNvSpPr>
            <a:spLocks noGrp="1"/>
          </p:cNvSpPr>
          <p:nvPr>
            <p:ph type="subTitle" idx="1"/>
          </p:nvPr>
        </p:nvSpPr>
        <p:spPr>
          <a:xfrm>
            <a:off x="4860032" y="5105400"/>
            <a:ext cx="4953000" cy="1752600"/>
          </a:xfrm>
        </p:spPr>
        <p:txBody>
          <a:bodyPr/>
          <a:lstStyle/>
          <a:p>
            <a:r>
              <a:rPr lang="en-US" dirty="0" err="1" smtClean="0"/>
              <a:t>Dima</a:t>
            </a:r>
            <a:r>
              <a:rPr lang="en-US" dirty="0" smtClean="0"/>
              <a:t> </a:t>
            </a:r>
            <a:r>
              <a:rPr lang="en-US" dirty="0" err="1" smtClean="0"/>
              <a:t>Davydenko</a:t>
            </a:r>
            <a:r>
              <a:rPr lang="en-US" dirty="0" smtClean="0"/>
              <a:t> </a:t>
            </a:r>
          </a:p>
          <a:p>
            <a:r>
              <a:rPr lang="en-US" dirty="0" smtClean="0"/>
              <a:t>Ivan </a:t>
            </a:r>
            <a:r>
              <a:rPr lang="en-US" dirty="0" err="1" smtClean="0"/>
              <a:t>Gudkovskiy</a:t>
            </a:r>
            <a:endParaRPr lang="ru-RU" dirty="0"/>
          </a:p>
        </p:txBody>
      </p:sp>
    </p:spTree>
    <p:extLst>
      <p:ext uri="{BB962C8B-B14F-4D97-AF65-F5344CB8AC3E}">
        <p14:creationId xmlns:p14="http://schemas.microsoft.com/office/powerpoint/2010/main" val="3702420732"/>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29720" y="416560"/>
            <a:ext cx="3209479" cy="3585800"/>
          </a:xfrm>
        </p:spPr>
        <p:txBody>
          <a:bodyPr/>
          <a:lstStyle/>
          <a:p>
            <a:r>
              <a:rPr lang="en-US" dirty="0"/>
              <a:t>T</a:t>
            </a:r>
            <a:r>
              <a:rPr lang="en-US" dirty="0" smtClean="0"/>
              <a:t>raditional food in</a:t>
            </a:r>
            <a:r>
              <a:rPr lang="ru-RU" dirty="0"/>
              <a:t> </a:t>
            </a:r>
            <a:r>
              <a:rPr lang="en-US" dirty="0" smtClean="0"/>
              <a:t>our country is </a:t>
            </a:r>
            <a:r>
              <a:rPr lang="en-US" dirty="0" err="1" smtClean="0"/>
              <a:t>draniki</a:t>
            </a:r>
            <a:r>
              <a:rPr lang="en-US" dirty="0" smtClean="0"/>
              <a:t> (potato pancakes)</a:t>
            </a:r>
            <a:r>
              <a:rPr lang="ru-RU" dirty="0" smtClean="0"/>
              <a:t> </a:t>
            </a:r>
            <a:r>
              <a:rPr lang="en-US" dirty="0" smtClean="0"/>
              <a:t>and </a:t>
            </a:r>
            <a:r>
              <a:rPr lang="en-US" dirty="0" err="1" smtClean="0"/>
              <a:t>kolduny</a:t>
            </a:r>
            <a:r>
              <a:rPr lang="en-US" dirty="0" smtClean="0"/>
              <a:t> (potato </a:t>
            </a:r>
            <a:r>
              <a:rPr lang="en-US" dirty="0" err="1" smtClean="0"/>
              <a:t>pankaces</a:t>
            </a:r>
            <a:r>
              <a:rPr lang="en-US" dirty="0" smtClean="0"/>
              <a:t> with meat).</a:t>
            </a:r>
            <a:endParaRPr lang="ru-RU" dirty="0"/>
          </a:p>
        </p:txBody>
      </p:sp>
      <p:pic>
        <p:nvPicPr>
          <p:cNvPr id="4" name="Рисунок 3" descr="img0038_1.jpg"/>
          <p:cNvPicPr>
            <a:picLocks noChangeAspect="1"/>
          </p:cNvPicPr>
          <p:nvPr/>
        </p:nvPicPr>
        <p:blipFill>
          <a:blip r:embed="rId2" cstate="print"/>
          <a:stretch>
            <a:fillRect/>
          </a:stretch>
        </p:blipFill>
        <p:spPr>
          <a:xfrm>
            <a:off x="179513" y="381000"/>
            <a:ext cx="5450208" cy="3621360"/>
          </a:xfrm>
          <a:prstGeom prst="rect">
            <a:avLst/>
          </a:prstGeom>
        </p:spPr>
      </p:pic>
      <p:pic>
        <p:nvPicPr>
          <p:cNvPr id="6" name="Рисунок 6" descr="i.jpg"/>
          <p:cNvPicPr>
            <a:picLocks noChangeAspect="1"/>
          </p:cNvPicPr>
          <p:nvPr/>
        </p:nvPicPr>
        <p:blipFill>
          <a:blip r:embed="rId3" cstate="print"/>
          <a:stretch>
            <a:fillRect/>
          </a:stretch>
        </p:blipFill>
        <p:spPr>
          <a:xfrm>
            <a:off x="4189510" y="3581400"/>
            <a:ext cx="4633481" cy="2971800"/>
          </a:xfrm>
          <a:prstGeom prst="rect">
            <a:avLst/>
          </a:prstGeom>
        </p:spPr>
      </p:pic>
      <p:sp>
        <p:nvSpPr>
          <p:cNvPr id="7" name="Содержимое 2"/>
          <p:cNvSpPr txBox="1">
            <a:spLocks/>
          </p:cNvSpPr>
          <p:nvPr/>
        </p:nvSpPr>
        <p:spPr>
          <a:xfrm>
            <a:off x="179513" y="4114800"/>
            <a:ext cx="3859087" cy="24384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In our country people like to eat healthy food such as fruits and vegetables.</a:t>
            </a:r>
            <a:endParaRPr lang="ru-RU" dirty="0"/>
          </a:p>
        </p:txBody>
      </p:sp>
    </p:spTree>
    <p:extLst>
      <p:ext uri="{BB962C8B-B14F-4D97-AF65-F5344CB8AC3E}">
        <p14:creationId xmlns:p14="http://schemas.microsoft.com/office/powerpoint/2010/main" val="182829426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85800"/>
            <a:ext cx="2895600" cy="4419600"/>
          </a:xfrm>
        </p:spPr>
        <p:txBody>
          <a:bodyPr/>
          <a:lstStyle/>
          <a:p>
            <a:r>
              <a:rPr lang="en-US" dirty="0" smtClean="0"/>
              <a:t>Our favorite food is pancakes, pizza, scrambled eggs, fruit salad.</a:t>
            </a:r>
            <a:endParaRPr lang="ru-RU" dirty="0"/>
          </a:p>
        </p:txBody>
      </p:sp>
      <p:pic>
        <p:nvPicPr>
          <p:cNvPr id="14338" name="Picture 2" descr="http://img0.reactor.cc/pics/comment/%D0%BF%D0%B5%D1%81%D0%BE%D1%87%D0%BD%D0%B8%D1%86%D0%B0-%D0%B3%D0%B8%D1%84%D0%BA%D0%B8-fail-%D0%B1%D0%BE%D1%8F%D0%BD-1541207.jpeg"/>
          <p:cNvPicPr>
            <a:picLocks noChangeAspect="1" noChangeArrowheads="1"/>
          </p:cNvPicPr>
          <p:nvPr/>
        </p:nvPicPr>
        <p:blipFill>
          <a:blip r:embed="rId2" cstate="print"/>
          <a:srcRect/>
          <a:stretch>
            <a:fillRect/>
          </a:stretch>
        </p:blipFill>
        <p:spPr bwMode="auto">
          <a:xfrm>
            <a:off x="5799112" y="548680"/>
            <a:ext cx="2678278" cy="2075665"/>
          </a:xfrm>
          <a:prstGeom prst="rect">
            <a:avLst/>
          </a:prstGeom>
          <a:noFill/>
        </p:spPr>
      </p:pic>
      <p:pic>
        <p:nvPicPr>
          <p:cNvPr id="6" name="Рисунок 5" descr="i (2).jpg"/>
          <p:cNvPicPr>
            <a:picLocks noChangeAspect="1"/>
          </p:cNvPicPr>
          <p:nvPr/>
        </p:nvPicPr>
        <p:blipFill>
          <a:blip r:embed="rId3" cstate="print"/>
          <a:stretch>
            <a:fillRect/>
          </a:stretch>
        </p:blipFill>
        <p:spPr>
          <a:xfrm>
            <a:off x="2889009" y="2791227"/>
            <a:ext cx="3090686" cy="1737368"/>
          </a:xfrm>
          <a:prstGeom prst="rect">
            <a:avLst/>
          </a:prstGeom>
        </p:spPr>
      </p:pic>
      <p:pic>
        <p:nvPicPr>
          <p:cNvPr id="8" name="Рисунок 7" descr="fruita.jpg"/>
          <p:cNvPicPr>
            <a:picLocks noChangeAspect="1"/>
          </p:cNvPicPr>
          <p:nvPr/>
        </p:nvPicPr>
        <p:blipFill>
          <a:blip r:embed="rId4" cstate="print"/>
          <a:stretch>
            <a:fillRect/>
          </a:stretch>
        </p:blipFill>
        <p:spPr>
          <a:xfrm>
            <a:off x="5796136" y="2821707"/>
            <a:ext cx="2680661" cy="1902693"/>
          </a:xfrm>
          <a:prstGeom prst="rect">
            <a:avLst/>
          </a:prstGeom>
        </p:spPr>
      </p:pic>
      <p:pic>
        <p:nvPicPr>
          <p:cNvPr id="10" name="Рисунок 9" descr="i (3).jpg"/>
          <p:cNvPicPr>
            <a:picLocks noChangeAspect="1"/>
          </p:cNvPicPr>
          <p:nvPr/>
        </p:nvPicPr>
        <p:blipFill>
          <a:blip r:embed="rId5" cstate="print"/>
          <a:stretch>
            <a:fillRect/>
          </a:stretch>
        </p:blipFill>
        <p:spPr>
          <a:xfrm>
            <a:off x="3380740" y="733475"/>
            <a:ext cx="2107225" cy="1614406"/>
          </a:xfrm>
          <a:prstGeom prst="rect">
            <a:avLst/>
          </a:prstGeom>
        </p:spPr>
      </p:pic>
      <p:pic>
        <p:nvPicPr>
          <p:cNvPr id="7" name="Рисунок 3" descr="520511.jpg"/>
          <p:cNvPicPr>
            <a:picLocks noChangeAspect="1"/>
          </p:cNvPicPr>
          <p:nvPr/>
        </p:nvPicPr>
        <p:blipFill>
          <a:blip r:embed="rId6" cstate="print"/>
          <a:stretch>
            <a:fillRect/>
          </a:stretch>
        </p:blipFill>
        <p:spPr>
          <a:xfrm>
            <a:off x="228600" y="4419600"/>
            <a:ext cx="2905298" cy="1775460"/>
          </a:xfrm>
          <a:prstGeom prst="rect">
            <a:avLst/>
          </a:prstGeom>
        </p:spPr>
      </p:pic>
      <p:pic>
        <p:nvPicPr>
          <p:cNvPr id="9" name="Рисунок 4" descr="Company_1022_BuvrBNbg0JgvEhm0voGbWrz.jpeg"/>
          <p:cNvPicPr>
            <a:picLocks noChangeAspect="1"/>
          </p:cNvPicPr>
          <p:nvPr/>
        </p:nvPicPr>
        <p:blipFill>
          <a:blip r:embed="rId7" cstate="print"/>
          <a:stretch>
            <a:fillRect/>
          </a:stretch>
        </p:blipFill>
        <p:spPr>
          <a:xfrm>
            <a:off x="2286000" y="5169555"/>
            <a:ext cx="2579559" cy="1556200"/>
          </a:xfrm>
          <a:prstGeom prst="rect">
            <a:avLst/>
          </a:prstGeom>
        </p:spPr>
      </p:pic>
      <p:sp>
        <p:nvSpPr>
          <p:cNvPr id="11" name="Содержимое 2"/>
          <p:cNvSpPr txBox="1">
            <a:spLocks/>
          </p:cNvSpPr>
          <p:nvPr/>
        </p:nvSpPr>
        <p:spPr>
          <a:xfrm>
            <a:off x="4495800" y="5410200"/>
            <a:ext cx="4485456" cy="135111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Our favorite cuisines are Japanese and Italian.</a:t>
            </a:r>
            <a:endParaRPr lang="ru-RU" dirty="0"/>
          </a:p>
        </p:txBody>
      </p:sp>
    </p:spTree>
    <p:extLst>
      <p:ext uri="{BB962C8B-B14F-4D97-AF65-F5344CB8AC3E}">
        <p14:creationId xmlns:p14="http://schemas.microsoft.com/office/powerpoint/2010/main" val="3540382029"/>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8229600" cy="3888432"/>
          </a:xfrm>
        </p:spPr>
        <p:txBody>
          <a:bodyPr>
            <a:normAutofit fontScale="70000" lnSpcReduction="20000"/>
          </a:bodyPr>
          <a:lstStyle/>
          <a:p>
            <a:r>
              <a:rPr lang="en-US" sz="7400" dirty="0" smtClean="0"/>
              <a:t>We don’t have special eating habits.</a:t>
            </a:r>
          </a:p>
          <a:p>
            <a:endParaRPr lang="en-US" dirty="0" smtClean="0"/>
          </a:p>
          <a:p>
            <a:endParaRPr lang="en-US" dirty="0" smtClean="0"/>
          </a:p>
          <a:p>
            <a:endParaRPr lang="en-US" dirty="0" smtClean="0"/>
          </a:p>
          <a:p>
            <a:endParaRPr lang="en-US" dirty="0" smtClean="0"/>
          </a:p>
          <a:p>
            <a:pPr>
              <a:buNone/>
            </a:pPr>
            <a:r>
              <a:rPr lang="en-US" sz="15000" dirty="0" smtClean="0"/>
              <a:t>       </a:t>
            </a:r>
            <a:r>
              <a:rPr lang="en-US" sz="15400" dirty="0" smtClean="0">
                <a:solidFill>
                  <a:srgbClr val="FF0000"/>
                </a:solidFill>
              </a:rPr>
              <a:t>END</a:t>
            </a:r>
            <a:endParaRPr lang="en-US" sz="15000" dirty="0" smtClean="0">
              <a:solidFill>
                <a:srgbClr val="FF0000"/>
              </a:solidFill>
            </a:endParaRPr>
          </a:p>
        </p:txBody>
      </p:sp>
    </p:spTree>
    <p:extLst>
      <p:ext uri="{BB962C8B-B14F-4D97-AF65-F5344CB8AC3E}">
        <p14:creationId xmlns:p14="http://schemas.microsoft.com/office/powerpoint/2010/main" val="51633731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5" end="5"/>
                                            </p:txEl>
                                          </p:spTgt>
                                        </p:tgtEl>
                                        <p:attrNameLst>
                                          <p:attrName>style.visibility</p:attrName>
                                        </p:attrNameLst>
                                      </p:cBhvr>
                                      <p:to>
                                        <p:strVal val="visible"/>
                                      </p:to>
                                    </p:set>
                                    <p:set>
                                      <p:cBhvr>
                                        <p:cTn id="7" dur="455" fill="hold">
                                          <p:stCondLst>
                                            <p:cond delay="0"/>
                                          </p:stCondLst>
                                        </p:cTn>
                                        <p:tgtEl>
                                          <p:spTgt spid="3">
                                            <p:txEl>
                                              <p:pRg st="5" end="5"/>
                                            </p:txEl>
                                          </p:spTgt>
                                        </p:tgtEl>
                                        <p:attrNameLst>
                                          <p:attrName>style.rotation</p:attrName>
                                        </p:attrNameLst>
                                      </p:cBhvr>
                                      <p:to>
                                        <p:strVal val="-45.0"/>
                                      </p:to>
                                    </p:set>
                                    <p:anim calcmode="lin" valueType="num">
                                      <p:cBhvr>
                                        <p:cTn id="8"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09600"/>
          </a:xfrm>
        </p:spPr>
        <p:txBody>
          <a:bodyPr>
            <a:normAutofit fontScale="90000"/>
          </a:bodyPr>
          <a:lstStyle/>
          <a:p>
            <a:r>
              <a:rPr lang="en-US" dirty="0" smtClean="0">
                <a:solidFill>
                  <a:srgbClr val="FF0000"/>
                </a:solidFill>
              </a:rPr>
              <a:t>Participating Teachers/Countries</a:t>
            </a:r>
            <a:endParaRPr lang="en-US" dirty="0">
              <a:solidFill>
                <a:srgbClr val="FF0000"/>
              </a:solidFill>
            </a:endParaRPr>
          </a:p>
        </p:txBody>
      </p:sp>
      <p:sp>
        <p:nvSpPr>
          <p:cNvPr id="3" name="Content Placeholder 2"/>
          <p:cNvSpPr>
            <a:spLocks noGrp="1"/>
          </p:cNvSpPr>
          <p:nvPr>
            <p:ph idx="1"/>
          </p:nvPr>
        </p:nvSpPr>
        <p:spPr>
          <a:xfrm>
            <a:off x="381000" y="1371601"/>
            <a:ext cx="3048000" cy="1447799"/>
          </a:xfrm>
        </p:spPr>
        <p:txBody>
          <a:bodyPr>
            <a:noAutofit/>
          </a:bodyPr>
          <a:lstStyle/>
          <a:p>
            <a:pPr marL="0" marR="0" indent="0">
              <a:spcBef>
                <a:spcPts val="0"/>
              </a:spcBef>
              <a:buNone/>
            </a:pPr>
            <a:r>
              <a:rPr lang="en-US" sz="1800" b="1" dirty="0" err="1">
                <a:solidFill>
                  <a:schemeClr val="accent1">
                    <a:lumMod val="75000"/>
                  </a:schemeClr>
                </a:solidFill>
                <a:ea typeface="Calibri"/>
                <a:cs typeface="Times New Roman"/>
              </a:rPr>
              <a:t>Craciun</a:t>
            </a:r>
            <a:r>
              <a:rPr lang="en-US" sz="1800" b="1" dirty="0">
                <a:solidFill>
                  <a:schemeClr val="accent1">
                    <a:lumMod val="75000"/>
                  </a:schemeClr>
                </a:solidFill>
                <a:ea typeface="Calibri"/>
                <a:cs typeface="Times New Roman"/>
              </a:rPr>
              <a:t> </a:t>
            </a:r>
            <a:r>
              <a:rPr lang="en-US" sz="1800" b="1" dirty="0" smtClean="0">
                <a:solidFill>
                  <a:schemeClr val="accent1">
                    <a:lumMod val="75000"/>
                  </a:schemeClr>
                </a:solidFill>
                <a:ea typeface="Calibri"/>
                <a:cs typeface="Times New Roman"/>
              </a:rPr>
              <a:t>Victoria                                               </a:t>
            </a:r>
          </a:p>
          <a:p>
            <a:pPr marL="0" marR="0" indent="0">
              <a:spcBef>
                <a:spcPts val="0"/>
              </a:spcBef>
              <a:buNone/>
            </a:pPr>
            <a:r>
              <a:rPr lang="en-US" sz="1800" b="1" dirty="0"/>
              <a:t>Institution:</a:t>
            </a:r>
            <a:endParaRPr lang="en-US" sz="1800" b="1" dirty="0">
              <a:solidFill>
                <a:srgbClr val="00B0F0"/>
              </a:solidFill>
              <a:ea typeface="Calibri"/>
              <a:cs typeface="Times New Roman"/>
            </a:endParaRPr>
          </a:p>
          <a:p>
            <a:pPr marL="0" marR="0" indent="0">
              <a:spcBef>
                <a:spcPts val="0"/>
              </a:spcBef>
              <a:buNone/>
            </a:pPr>
            <a:r>
              <a:rPr lang="en-US" sz="1500" b="1" dirty="0" smtClean="0">
                <a:ea typeface="Calibri"/>
                <a:cs typeface="Times New Roman"/>
              </a:rPr>
              <a:t>Gymnasium </a:t>
            </a:r>
            <a:r>
              <a:rPr lang="en-US" sz="1500" b="1" dirty="0">
                <a:ea typeface="Calibri"/>
                <a:cs typeface="Times New Roman"/>
              </a:rPr>
              <a:t>nr.99 </a:t>
            </a:r>
            <a:r>
              <a:rPr lang="en-US" sz="1500" b="1" dirty="0" err="1">
                <a:ea typeface="Calibri"/>
                <a:cs typeface="Times New Roman"/>
              </a:rPr>
              <a:t>Gh.V.Madan</a:t>
            </a:r>
            <a:r>
              <a:rPr lang="en-US" sz="1500" b="1" dirty="0">
                <a:ea typeface="Calibri"/>
                <a:cs typeface="Times New Roman"/>
              </a:rPr>
              <a:t>"</a:t>
            </a:r>
          </a:p>
          <a:p>
            <a:pPr marL="0" marR="0" indent="0">
              <a:spcBef>
                <a:spcPts val="0"/>
              </a:spcBef>
              <a:buNone/>
            </a:pPr>
            <a:r>
              <a:rPr lang="en-US" sz="1500" b="1" dirty="0" err="1">
                <a:ea typeface="Calibri"/>
                <a:cs typeface="Times New Roman"/>
              </a:rPr>
              <a:t>St.cel</a:t>
            </a:r>
            <a:r>
              <a:rPr lang="en-US" sz="1500" b="1" dirty="0">
                <a:ea typeface="Calibri"/>
                <a:cs typeface="Times New Roman"/>
              </a:rPr>
              <a:t> </a:t>
            </a:r>
            <a:r>
              <a:rPr lang="en-US" sz="1500" b="1" dirty="0" err="1" smtClean="0">
                <a:ea typeface="Calibri"/>
                <a:cs typeface="Times New Roman"/>
              </a:rPr>
              <a:t>Maare</a:t>
            </a:r>
            <a:r>
              <a:rPr lang="en-US" sz="1500" b="1" dirty="0" smtClean="0">
                <a:ea typeface="Calibri"/>
                <a:cs typeface="Times New Roman"/>
              </a:rPr>
              <a:t> </a:t>
            </a:r>
            <a:r>
              <a:rPr lang="en-US" sz="1500" b="1" dirty="0">
                <a:ea typeface="Calibri"/>
                <a:cs typeface="Times New Roman"/>
              </a:rPr>
              <a:t>nr.1</a:t>
            </a:r>
          </a:p>
          <a:p>
            <a:pPr marL="0" marR="0" indent="0">
              <a:spcBef>
                <a:spcPts val="0"/>
              </a:spcBef>
              <a:buNone/>
            </a:pPr>
            <a:r>
              <a:rPr lang="en-US" sz="1500" b="1" dirty="0">
                <a:ea typeface="Calibri"/>
                <a:cs typeface="Times New Roman"/>
              </a:rPr>
              <a:t>Kishinev, </a:t>
            </a:r>
            <a:r>
              <a:rPr lang="en-US" sz="1500" b="1" dirty="0" err="1">
                <a:ea typeface="Calibri"/>
                <a:cs typeface="Times New Roman"/>
              </a:rPr>
              <a:t>Truseni</a:t>
            </a:r>
            <a:endParaRPr lang="en-US" sz="1500" b="1" dirty="0">
              <a:ea typeface="Calibri"/>
              <a:cs typeface="Times New Roman"/>
            </a:endParaRPr>
          </a:p>
          <a:p>
            <a:pPr marL="0" marR="0" indent="0">
              <a:spcBef>
                <a:spcPts val="0"/>
              </a:spcBef>
              <a:buNone/>
            </a:pPr>
            <a:r>
              <a:rPr lang="en-US" sz="1500" b="1" dirty="0">
                <a:solidFill>
                  <a:srgbClr val="FF0000"/>
                </a:solidFill>
                <a:ea typeface="Calibri"/>
                <a:cs typeface="Times New Roman"/>
              </a:rPr>
              <a:t>Moldova</a:t>
            </a:r>
            <a:r>
              <a:rPr lang="en-US" sz="1500" b="1" dirty="0">
                <a:ea typeface="Calibri"/>
                <a:cs typeface="Times New Roman"/>
              </a:rPr>
              <a:t> </a:t>
            </a:r>
            <a:r>
              <a:rPr lang="en-US" sz="1500" b="1" dirty="0" smtClean="0">
                <a:ea typeface="Calibri"/>
                <a:cs typeface="Times New Roman"/>
              </a:rPr>
              <a:t>3733</a:t>
            </a:r>
            <a:endParaRPr lang="en-US" sz="1500" b="1" dirty="0"/>
          </a:p>
        </p:txBody>
      </p:sp>
      <p:sp>
        <p:nvSpPr>
          <p:cNvPr id="4" name="Title 1"/>
          <p:cNvSpPr txBox="1">
            <a:spLocks/>
          </p:cNvSpPr>
          <p:nvPr/>
        </p:nvSpPr>
        <p:spPr>
          <a:xfrm>
            <a:off x="3124200" y="2743200"/>
            <a:ext cx="2133600" cy="1981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800" b="1" dirty="0" smtClean="0">
                <a:solidFill>
                  <a:schemeClr val="accent1">
                    <a:lumMod val="75000"/>
                  </a:schemeClr>
                </a:solidFill>
                <a:ea typeface="Calibri"/>
                <a:cs typeface="Times New Roman"/>
              </a:rPr>
              <a:t>Elena</a:t>
            </a:r>
            <a:r>
              <a:rPr lang="en-US" sz="1800" b="1" dirty="0" smtClean="0">
                <a:solidFill>
                  <a:srgbClr val="00B0F0"/>
                </a:solidFill>
                <a:ea typeface="Calibri"/>
                <a:cs typeface="Times New Roman"/>
              </a:rPr>
              <a:t> </a:t>
            </a:r>
            <a:r>
              <a:rPr lang="en-US" sz="1800" b="1" dirty="0" err="1" smtClean="0">
                <a:solidFill>
                  <a:schemeClr val="accent1">
                    <a:lumMod val="75000"/>
                  </a:schemeClr>
                </a:solidFill>
                <a:ea typeface="Calibri"/>
                <a:cs typeface="Times New Roman"/>
              </a:rPr>
              <a:t>Bogoeva</a:t>
            </a:r>
            <a:r>
              <a:rPr lang="en-US" sz="1800" b="1" dirty="0" smtClean="0">
                <a:ea typeface="Calibri"/>
                <a:cs typeface="Times New Roman"/>
              </a:rPr>
              <a:t/>
            </a:r>
            <a:br>
              <a:rPr lang="en-US" sz="1800" b="1" dirty="0" smtClean="0">
                <a:ea typeface="Calibri"/>
                <a:cs typeface="Times New Roman"/>
              </a:rPr>
            </a:br>
            <a:r>
              <a:rPr lang="en-US" sz="1500" b="1" dirty="0" smtClean="0">
                <a:ea typeface="Calibri"/>
                <a:cs typeface="Times New Roman"/>
              </a:rPr>
              <a:t>Institution:</a:t>
            </a:r>
            <a:br>
              <a:rPr lang="en-US" sz="1500" b="1" dirty="0" smtClean="0">
                <a:ea typeface="Calibri"/>
                <a:cs typeface="Times New Roman"/>
              </a:rPr>
            </a:br>
            <a:r>
              <a:rPr lang="en-US" sz="1500" b="1" dirty="0" err="1" smtClean="0">
                <a:ea typeface="Calibri"/>
                <a:cs typeface="Times New Roman"/>
              </a:rPr>
              <a:t>Petru</a:t>
            </a:r>
            <a:r>
              <a:rPr lang="en-US" sz="1500" b="1" dirty="0" smtClean="0">
                <a:ea typeface="Calibri"/>
                <a:cs typeface="Times New Roman"/>
              </a:rPr>
              <a:t> </a:t>
            </a:r>
            <a:r>
              <a:rPr lang="en-US" sz="1500" b="1" dirty="0" err="1" smtClean="0">
                <a:ea typeface="Calibri"/>
                <a:cs typeface="Times New Roman"/>
              </a:rPr>
              <a:t>Movila</a:t>
            </a:r>
            <a:r>
              <a:rPr lang="en-US" sz="1500" b="1" dirty="0" smtClean="0">
                <a:ea typeface="Calibri"/>
                <a:cs typeface="Times New Roman"/>
              </a:rPr>
              <a:t> Lyceum</a:t>
            </a:r>
            <a:br>
              <a:rPr lang="en-US" sz="1500" b="1" dirty="0" smtClean="0">
                <a:ea typeface="Calibri"/>
                <a:cs typeface="Times New Roman"/>
              </a:rPr>
            </a:br>
            <a:r>
              <a:rPr lang="en-US" sz="1500" b="1" dirty="0" err="1" smtClean="0">
                <a:ea typeface="Calibri"/>
                <a:cs typeface="Times New Roman"/>
              </a:rPr>
              <a:t>Botanica</a:t>
            </a:r>
            <a:r>
              <a:rPr lang="en-US" sz="1500" b="1" dirty="0" smtClean="0">
                <a:ea typeface="Calibri"/>
                <a:cs typeface="Times New Roman"/>
              </a:rPr>
              <a:t> </a:t>
            </a:r>
            <a:r>
              <a:rPr lang="en-US" sz="1500" b="1" dirty="0" err="1" smtClean="0">
                <a:ea typeface="Calibri"/>
                <a:cs typeface="Times New Roman"/>
              </a:rPr>
              <a:t>Veche</a:t>
            </a:r>
            <a:r>
              <a:rPr lang="en-US" sz="1500" b="1" dirty="0" smtClean="0">
                <a:ea typeface="Calibri"/>
                <a:cs typeface="Times New Roman"/>
              </a:rPr>
              <a:t> </a:t>
            </a:r>
            <a:r>
              <a:rPr lang="en-US" sz="1500" b="1" dirty="0" err="1" smtClean="0">
                <a:ea typeface="Calibri"/>
                <a:cs typeface="Times New Roman"/>
              </a:rPr>
              <a:t>st.</a:t>
            </a:r>
            <a:r>
              <a:rPr lang="en-US" sz="1500" b="1" dirty="0" smtClean="0">
                <a:ea typeface="Calibri"/>
                <a:cs typeface="Times New Roman"/>
              </a:rPr>
              <a:t>, 11A</a:t>
            </a:r>
            <a:br>
              <a:rPr lang="en-US" sz="1500" b="1" dirty="0" smtClean="0">
                <a:ea typeface="Calibri"/>
                <a:cs typeface="Times New Roman"/>
              </a:rPr>
            </a:br>
            <a:r>
              <a:rPr lang="en-US" sz="1500" b="1" dirty="0" smtClean="0">
                <a:ea typeface="Calibri"/>
                <a:cs typeface="Times New Roman"/>
              </a:rPr>
              <a:t>Chisinau, </a:t>
            </a:r>
            <a:br>
              <a:rPr lang="en-US" sz="1500" b="1" dirty="0" smtClean="0">
                <a:ea typeface="Calibri"/>
                <a:cs typeface="Times New Roman"/>
              </a:rPr>
            </a:br>
            <a:r>
              <a:rPr lang="en-US" sz="1500" b="1" dirty="0" smtClean="0">
                <a:solidFill>
                  <a:srgbClr val="FF0000"/>
                </a:solidFill>
                <a:ea typeface="Calibri"/>
                <a:cs typeface="Times New Roman"/>
              </a:rPr>
              <a:t>Moldova 2060</a:t>
            </a:r>
            <a:br>
              <a:rPr lang="en-US" sz="1500" b="1" dirty="0" smtClean="0">
                <a:solidFill>
                  <a:srgbClr val="FF0000"/>
                </a:solidFill>
                <a:ea typeface="Calibri"/>
                <a:cs typeface="Times New Roman"/>
              </a:rPr>
            </a:br>
            <a:endParaRPr lang="en-US" sz="1500" b="1" dirty="0">
              <a:solidFill>
                <a:srgbClr val="FF0000"/>
              </a:solidFill>
            </a:endParaRPr>
          </a:p>
        </p:txBody>
      </p:sp>
      <p:sp>
        <p:nvSpPr>
          <p:cNvPr id="5" name="Title 1"/>
          <p:cNvSpPr txBox="1">
            <a:spLocks/>
          </p:cNvSpPr>
          <p:nvPr/>
        </p:nvSpPr>
        <p:spPr>
          <a:xfrm>
            <a:off x="5410200" y="1366520"/>
            <a:ext cx="2895600" cy="14528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800" b="1" dirty="0" smtClean="0">
                <a:solidFill>
                  <a:schemeClr val="accent1">
                    <a:lumMod val="75000"/>
                  </a:schemeClr>
                </a:solidFill>
              </a:rPr>
              <a:t>Natasha</a:t>
            </a:r>
            <a:r>
              <a:rPr lang="en-US" sz="1800" b="1" dirty="0" smtClean="0">
                <a:solidFill>
                  <a:srgbClr val="00B0F0"/>
                </a:solidFill>
              </a:rPr>
              <a:t> </a:t>
            </a:r>
            <a:r>
              <a:rPr lang="en-US" sz="1800" b="1" dirty="0" err="1" smtClean="0">
                <a:solidFill>
                  <a:schemeClr val="accent1">
                    <a:lumMod val="75000"/>
                  </a:schemeClr>
                </a:solidFill>
              </a:rPr>
              <a:t>Belozorovich</a:t>
            </a:r>
            <a:r>
              <a:rPr lang="en-US" sz="1800" b="1" dirty="0" smtClean="0">
                <a:solidFill>
                  <a:schemeClr val="accent1">
                    <a:lumMod val="75000"/>
                  </a:schemeClr>
                </a:solidFill>
              </a:rPr>
              <a:t> </a:t>
            </a:r>
            <a:r>
              <a:rPr lang="en-US" sz="1800" b="1" dirty="0" smtClean="0"/>
              <a:t/>
            </a:r>
            <a:br>
              <a:rPr lang="en-US" sz="1800" b="1" dirty="0" smtClean="0"/>
            </a:br>
            <a:r>
              <a:rPr lang="en-US" sz="1500" b="1" dirty="0" smtClean="0"/>
              <a:t>Institution:</a:t>
            </a:r>
            <a:br>
              <a:rPr lang="en-US" sz="1500" b="1" dirty="0" smtClean="0"/>
            </a:br>
            <a:r>
              <a:rPr lang="en-US" sz="1500" b="1" dirty="0" smtClean="0"/>
              <a:t>Gymnasium #1, </a:t>
            </a:r>
            <a:r>
              <a:rPr lang="en-US" sz="1500" b="1" dirty="0" err="1" smtClean="0"/>
              <a:t>Starye</a:t>
            </a:r>
            <a:r>
              <a:rPr lang="en-US" sz="1500" b="1" dirty="0" smtClean="0"/>
              <a:t> </a:t>
            </a:r>
            <a:r>
              <a:rPr lang="en-US" sz="1500" b="1" dirty="0" err="1" smtClean="0"/>
              <a:t>Dorogi</a:t>
            </a:r>
            <a:r>
              <a:rPr lang="en-US" sz="1500" b="1" dirty="0" smtClean="0"/>
              <a:t/>
            </a:r>
            <a:br>
              <a:rPr lang="en-US" sz="1500" b="1" dirty="0" smtClean="0"/>
            </a:br>
            <a:r>
              <a:rPr lang="en-US" sz="1500" b="1" dirty="0" err="1" smtClean="0"/>
              <a:t>Krivosheina</a:t>
            </a:r>
            <a:r>
              <a:rPr lang="en-US" sz="1500" b="1" dirty="0" smtClean="0"/>
              <a:t> str., 24</a:t>
            </a:r>
            <a:br>
              <a:rPr lang="en-US" sz="1500" b="1" dirty="0" smtClean="0"/>
            </a:br>
            <a:r>
              <a:rPr lang="en-US" sz="1500" b="1" dirty="0" err="1" smtClean="0"/>
              <a:t>Starye</a:t>
            </a:r>
            <a:r>
              <a:rPr lang="en-US" sz="1500" b="1" dirty="0" smtClean="0"/>
              <a:t> </a:t>
            </a:r>
            <a:r>
              <a:rPr lang="en-US" sz="1500" b="1" dirty="0" err="1" smtClean="0"/>
              <a:t>Dorogy</a:t>
            </a:r>
            <a:r>
              <a:rPr lang="en-US" sz="1500" b="1" dirty="0" smtClean="0"/>
              <a:t>, </a:t>
            </a:r>
            <a:r>
              <a:rPr lang="en-US" sz="1500" b="1" dirty="0" err="1" smtClean="0"/>
              <a:t>Misnk</a:t>
            </a:r>
            <a:r>
              <a:rPr lang="en-US" sz="1500" b="1" dirty="0" smtClean="0"/>
              <a:t> Region</a:t>
            </a:r>
            <a:br>
              <a:rPr lang="en-US" sz="1500" b="1" dirty="0" smtClean="0"/>
            </a:br>
            <a:r>
              <a:rPr lang="en-US" sz="1500" b="1" dirty="0" smtClean="0">
                <a:solidFill>
                  <a:srgbClr val="FF0000"/>
                </a:solidFill>
                <a:latin typeface="Proxima"/>
              </a:rPr>
              <a:t>Belarus</a:t>
            </a:r>
            <a:endParaRPr lang="en-US" sz="1500" b="1" dirty="0">
              <a:solidFill>
                <a:srgbClr val="FF0000"/>
              </a:solidFill>
            </a:endParaRPr>
          </a:p>
        </p:txBody>
      </p:sp>
      <p:sp>
        <p:nvSpPr>
          <p:cNvPr id="6" name="Title 1"/>
          <p:cNvSpPr txBox="1">
            <a:spLocks/>
          </p:cNvSpPr>
          <p:nvPr/>
        </p:nvSpPr>
        <p:spPr>
          <a:xfrm>
            <a:off x="381000" y="4114800"/>
            <a:ext cx="3810000" cy="2316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0"/>
              </a:spcBef>
            </a:pPr>
            <a:r>
              <a:rPr lang="en-US" sz="1500" b="1" dirty="0" smtClean="0">
                <a:solidFill>
                  <a:schemeClr val="accent1">
                    <a:lumMod val="75000"/>
                  </a:schemeClr>
                </a:solidFill>
                <a:latin typeface="Arial"/>
                <a:ea typeface="Times New Roman"/>
                <a:cs typeface="Times New Roman"/>
              </a:rPr>
              <a:t>Margarita</a:t>
            </a:r>
            <a:r>
              <a:rPr lang="en-US" sz="1500" b="1" dirty="0" smtClean="0">
                <a:solidFill>
                  <a:srgbClr val="0070C0"/>
                </a:solidFill>
                <a:latin typeface="Arial"/>
                <a:ea typeface="Times New Roman"/>
                <a:cs typeface="Times New Roman"/>
              </a:rPr>
              <a:t> </a:t>
            </a:r>
            <a:r>
              <a:rPr lang="en-US" sz="1500" b="1" dirty="0" err="1" smtClean="0">
                <a:solidFill>
                  <a:schemeClr val="accent1">
                    <a:lumMod val="75000"/>
                  </a:schemeClr>
                </a:solidFill>
                <a:latin typeface="Arial"/>
                <a:ea typeface="Times New Roman"/>
                <a:cs typeface="Times New Roman"/>
              </a:rPr>
              <a:t>Astakhova</a:t>
            </a:r>
            <a:r>
              <a:rPr lang="en-US" sz="1500" b="1" dirty="0" smtClean="0">
                <a:solidFill>
                  <a:srgbClr val="26408A"/>
                </a:solidFill>
                <a:latin typeface="Arial"/>
                <a:ea typeface="Times New Roman"/>
                <a:cs typeface="Times New Roman"/>
              </a:rPr>
              <a:t/>
            </a:r>
            <a:br>
              <a:rPr lang="en-US" sz="1500" b="1" dirty="0" smtClean="0">
                <a:solidFill>
                  <a:srgbClr val="26408A"/>
                </a:solidFill>
                <a:latin typeface="Arial"/>
                <a:ea typeface="Times New Roman"/>
                <a:cs typeface="Times New Roman"/>
              </a:rPr>
            </a:br>
            <a:r>
              <a:rPr lang="en-US" sz="1500" b="1" dirty="0" smtClean="0">
                <a:latin typeface="Arial"/>
                <a:ea typeface="Times New Roman"/>
                <a:cs typeface="Times New Roman"/>
              </a:rPr>
              <a:t>Institution</a:t>
            </a:r>
            <a:r>
              <a:rPr lang="en-US" sz="1500" b="1" dirty="0" smtClean="0">
                <a:solidFill>
                  <a:srgbClr val="26408A"/>
                </a:solidFill>
                <a:latin typeface="Arial"/>
                <a:ea typeface="Times New Roman"/>
                <a:cs typeface="Times New Roman"/>
              </a:rPr>
              <a:t>:</a:t>
            </a:r>
            <a:r>
              <a:rPr lang="en-US" sz="1500" b="1" dirty="0" smtClean="0">
                <a:ea typeface="Calibri"/>
                <a:cs typeface="Times New Roman"/>
              </a:rPr>
              <a:t/>
            </a:r>
            <a:br>
              <a:rPr lang="en-US" sz="1500" b="1" dirty="0" smtClean="0">
                <a:ea typeface="Calibri"/>
                <a:cs typeface="Times New Roman"/>
              </a:rPr>
            </a:br>
            <a:r>
              <a:rPr lang="en-US" sz="1500" b="1" dirty="0" smtClean="0">
                <a:solidFill>
                  <a:srgbClr val="343434"/>
                </a:solidFill>
                <a:latin typeface="Arial"/>
                <a:ea typeface="Times New Roman"/>
                <a:cs typeface="Times New Roman"/>
              </a:rPr>
              <a:t>Secondary School</a:t>
            </a:r>
            <a:br>
              <a:rPr lang="en-US" sz="1500" b="1" dirty="0" smtClean="0">
                <a:solidFill>
                  <a:srgbClr val="343434"/>
                </a:solidFill>
                <a:latin typeface="Arial"/>
                <a:ea typeface="Times New Roman"/>
                <a:cs typeface="Times New Roman"/>
              </a:rPr>
            </a:br>
            <a:r>
              <a:rPr lang="en-US" sz="1500" b="1" dirty="0" smtClean="0">
                <a:solidFill>
                  <a:srgbClr val="343434"/>
                </a:solidFill>
                <a:latin typeface="Arial"/>
                <a:ea typeface="Times New Roman"/>
                <a:cs typeface="Times New Roman"/>
              </a:rPr>
              <a:t>8a-3-12</a:t>
            </a:r>
            <a:br>
              <a:rPr lang="en-US" sz="1500" b="1" dirty="0" smtClean="0">
                <a:solidFill>
                  <a:srgbClr val="343434"/>
                </a:solidFill>
                <a:latin typeface="Arial"/>
                <a:ea typeface="Times New Roman"/>
                <a:cs typeface="Times New Roman"/>
              </a:rPr>
            </a:br>
            <a:r>
              <a:rPr lang="en-US" sz="1500" b="1" dirty="0" err="1" smtClean="0">
                <a:solidFill>
                  <a:srgbClr val="343434"/>
                </a:solidFill>
                <a:latin typeface="Arial"/>
                <a:ea typeface="Times New Roman"/>
                <a:cs typeface="Times New Roman"/>
              </a:rPr>
              <a:t>Korolev</a:t>
            </a:r>
            <a:r>
              <a:rPr lang="en-US" sz="1500" b="1" dirty="0" smtClean="0">
                <a:solidFill>
                  <a:srgbClr val="343434"/>
                </a:solidFill>
                <a:latin typeface="Arial"/>
                <a:ea typeface="Times New Roman"/>
                <a:cs typeface="Times New Roman"/>
              </a:rPr>
              <a:t>, Moscow region</a:t>
            </a:r>
            <a:br>
              <a:rPr lang="en-US" sz="1500" b="1" dirty="0" smtClean="0">
                <a:solidFill>
                  <a:srgbClr val="343434"/>
                </a:solidFill>
                <a:latin typeface="Arial"/>
                <a:ea typeface="Times New Roman"/>
                <a:cs typeface="Times New Roman"/>
              </a:rPr>
            </a:br>
            <a:r>
              <a:rPr lang="en-US" sz="1500" b="1" dirty="0" smtClean="0">
                <a:solidFill>
                  <a:srgbClr val="FF0000"/>
                </a:solidFill>
                <a:latin typeface="Arial"/>
                <a:ea typeface="Times New Roman"/>
                <a:cs typeface="Times New Roman"/>
              </a:rPr>
              <a:t>Russia</a:t>
            </a:r>
            <a:endParaRPr lang="en-US" sz="1500" b="1" dirty="0">
              <a:solidFill>
                <a:srgbClr val="FF0000"/>
              </a:solidFill>
            </a:endParaRPr>
          </a:p>
        </p:txBody>
      </p:sp>
      <p:sp>
        <p:nvSpPr>
          <p:cNvPr id="7" name="Title 1"/>
          <p:cNvSpPr txBox="1">
            <a:spLocks/>
          </p:cNvSpPr>
          <p:nvPr/>
        </p:nvSpPr>
        <p:spPr>
          <a:xfrm>
            <a:off x="5334000" y="4114800"/>
            <a:ext cx="2971800" cy="2362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500" b="1" dirty="0" smtClean="0">
                <a:solidFill>
                  <a:schemeClr val="accent1">
                    <a:lumMod val="75000"/>
                  </a:schemeClr>
                </a:solidFill>
                <a:latin typeface="Proxima"/>
              </a:rPr>
              <a:t>Tariq</a:t>
            </a:r>
            <a:r>
              <a:rPr lang="en-US" sz="1500" b="1" dirty="0" smtClean="0">
                <a:solidFill>
                  <a:srgbClr val="26408A"/>
                </a:solidFill>
                <a:latin typeface="Proxima"/>
              </a:rPr>
              <a:t> </a:t>
            </a:r>
            <a:r>
              <a:rPr lang="en-US" sz="1500" b="1" dirty="0" err="1" smtClean="0">
                <a:solidFill>
                  <a:schemeClr val="accent1">
                    <a:lumMod val="75000"/>
                  </a:schemeClr>
                </a:solidFill>
                <a:latin typeface="Proxima"/>
              </a:rPr>
              <a:t>Mehmood</a:t>
            </a:r>
            <a:r>
              <a:rPr lang="en-US" sz="1500" b="1" dirty="0" smtClean="0">
                <a:solidFill>
                  <a:schemeClr val="accent1">
                    <a:lumMod val="75000"/>
                  </a:schemeClr>
                </a:solidFill>
                <a:latin typeface="Proxima"/>
              </a:rPr>
              <a:t> </a:t>
            </a:r>
            <a:r>
              <a:rPr lang="en-US" sz="1500" b="1" dirty="0" smtClean="0">
                <a:solidFill>
                  <a:srgbClr val="26408A"/>
                </a:solidFill>
                <a:latin typeface="Proxima"/>
              </a:rPr>
              <a:t/>
            </a:r>
            <a:br>
              <a:rPr lang="en-US" sz="1500" b="1" dirty="0" smtClean="0">
                <a:solidFill>
                  <a:srgbClr val="26408A"/>
                </a:solidFill>
                <a:latin typeface="Proxima"/>
              </a:rPr>
            </a:br>
            <a:r>
              <a:rPr lang="en-US" sz="1500" b="1" dirty="0" smtClean="0">
                <a:solidFill>
                  <a:srgbClr val="343434"/>
                </a:solidFill>
                <a:latin typeface="Proxima"/>
              </a:rPr>
              <a:t>Coordinators:   Ms. </a:t>
            </a:r>
            <a:r>
              <a:rPr lang="en-US" sz="1500" b="1" dirty="0" err="1" smtClean="0">
                <a:solidFill>
                  <a:srgbClr val="343434"/>
                </a:solidFill>
                <a:latin typeface="Proxima"/>
              </a:rPr>
              <a:t>Samina</a:t>
            </a:r>
            <a:r>
              <a:rPr lang="en-US" sz="1500" b="1" dirty="0" smtClean="0">
                <a:solidFill>
                  <a:srgbClr val="343434"/>
                </a:solidFill>
                <a:latin typeface="Proxima"/>
              </a:rPr>
              <a:t>, Ms. </a:t>
            </a:r>
            <a:r>
              <a:rPr lang="en-US" sz="1500" b="1" dirty="0" err="1" smtClean="0">
                <a:solidFill>
                  <a:srgbClr val="343434"/>
                </a:solidFill>
                <a:latin typeface="Proxima"/>
              </a:rPr>
              <a:t>Rushda</a:t>
            </a:r>
            <a:r>
              <a:rPr lang="en-US" sz="1500" b="1" dirty="0" smtClean="0">
                <a:solidFill>
                  <a:srgbClr val="343434"/>
                </a:solidFill>
                <a:latin typeface="Proxima"/>
              </a:rPr>
              <a:t> </a:t>
            </a:r>
            <a:r>
              <a:rPr lang="en-US" sz="1500" b="1" dirty="0" smtClean="0">
                <a:solidFill>
                  <a:srgbClr val="26408A"/>
                </a:solidFill>
                <a:latin typeface="Proxima"/>
              </a:rPr>
              <a:t/>
            </a:r>
            <a:br>
              <a:rPr lang="en-US" sz="1500" b="1" dirty="0" smtClean="0">
                <a:solidFill>
                  <a:srgbClr val="26408A"/>
                </a:solidFill>
                <a:latin typeface="Proxima"/>
              </a:rPr>
            </a:br>
            <a:r>
              <a:rPr lang="en-US" sz="1500" b="1" dirty="0" smtClean="0">
                <a:solidFill>
                  <a:srgbClr val="181818"/>
                </a:solidFill>
                <a:latin typeface="Proxima"/>
              </a:rPr>
              <a:t>Institution:</a:t>
            </a:r>
            <a:br>
              <a:rPr lang="en-US" sz="1500" b="1" dirty="0" smtClean="0">
                <a:solidFill>
                  <a:srgbClr val="181818"/>
                </a:solidFill>
                <a:latin typeface="Proxima"/>
              </a:rPr>
            </a:br>
            <a:r>
              <a:rPr lang="en-US" sz="1500" b="1" dirty="0" smtClean="0">
                <a:solidFill>
                  <a:srgbClr val="343434"/>
                </a:solidFill>
                <a:latin typeface="Proxima"/>
              </a:rPr>
              <a:t>The Trust High School</a:t>
            </a:r>
            <a:r>
              <a:rPr lang="en-US" sz="1500" b="1" dirty="0" smtClean="0"/>
              <a:t/>
            </a:r>
            <a:br>
              <a:rPr lang="en-US" sz="1500" b="1" dirty="0" smtClean="0"/>
            </a:br>
            <a:r>
              <a:rPr lang="en-US" sz="1500" b="1" dirty="0" smtClean="0">
                <a:solidFill>
                  <a:srgbClr val="343434"/>
                </a:solidFill>
                <a:latin typeface="Proxima"/>
              </a:rPr>
              <a:t>Green Town  Lahore, Punjab</a:t>
            </a:r>
            <a:r>
              <a:rPr lang="en-US" sz="1500" b="1" dirty="0" smtClean="0"/>
              <a:t/>
            </a:r>
            <a:br>
              <a:rPr lang="en-US" sz="1500" b="1" dirty="0" smtClean="0"/>
            </a:br>
            <a:r>
              <a:rPr lang="en-US" sz="1500" b="1" dirty="0" smtClean="0">
                <a:solidFill>
                  <a:srgbClr val="FF0000"/>
                </a:solidFill>
                <a:latin typeface="Proxima"/>
              </a:rPr>
              <a:t>Pakistan</a:t>
            </a:r>
            <a:endParaRPr lang="en-US" sz="1500" b="1" dirty="0">
              <a:solidFill>
                <a:srgbClr val="FF0000"/>
              </a:solidFill>
            </a:endParaRPr>
          </a:p>
        </p:txBody>
      </p:sp>
    </p:spTree>
    <p:extLst>
      <p:ext uri="{BB962C8B-B14F-4D97-AF65-F5344CB8AC3E}">
        <p14:creationId xmlns:p14="http://schemas.microsoft.com/office/powerpoint/2010/main" val="2174632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381000" y="1280160"/>
            <a:ext cx="41148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Basis of the national </a:t>
            </a:r>
            <a:r>
              <a:rPr lang="en-US" sz="3600" kern="10" spc="0" dirty="0" err="1" smtClean="0">
                <a:ln>
                  <a:noFill/>
                </a:ln>
                <a:solidFill>
                  <a:srgbClr val="336699"/>
                </a:solidFill>
                <a:effectLst>
                  <a:outerShdw dist="45791" dir="2021404" algn="ctr" rotWithShape="0">
                    <a:srgbClr val="B2B2B2">
                      <a:alpha val="80000"/>
                    </a:srgbClr>
                  </a:outerShdw>
                </a:effectLst>
                <a:latin typeface="Times New Roman"/>
                <a:cs typeface="Times New Roman"/>
              </a:rPr>
              <a:t>belarusian</a:t>
            </a: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 cuisine </a:t>
            </a:r>
          </a:p>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are dishes from potato </a:t>
            </a:r>
            <a:endParaRPr lang="en-US"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pic>
        <p:nvPicPr>
          <p:cNvPr id="1026" name="Рисунок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658" y="1272540"/>
            <a:ext cx="3962400" cy="24098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90987"/>
            <a:ext cx="3090458" cy="20812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1028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152400" y="4731483"/>
            <a:ext cx="5105400" cy="800219"/>
          </a:xfrm>
          <a:prstGeom prst="rect">
            <a:avLst/>
          </a:prstGeom>
          <a:solidFill>
            <a:srgbClr val="EEE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kolduny</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(potatoes pancakes with meat),  potato pies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babka</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8362950"/>
            <a:ext cx="9144000" cy="0"/>
          </a:xfrm>
          <a:prstGeom prst="rect">
            <a:avLst/>
          </a:prstGeom>
          <a:solidFill>
            <a:srgbClr val="EEE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400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68578"/>
            <a:ext cx="7665720" cy="3446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533400" y="597931"/>
            <a:ext cx="7879080"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Potatoes are also often used in the preparation of salads. The natural conditions of Belarus determined the presence in Belarusian cuisine mushrooms, berries, fish, vegetables.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563880" y="4876800"/>
            <a:ext cx="7848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Among meat dishes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biguse</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popular - meat, stewed with cabbage, zeppelins (sorcerers) - meat baked in a potatoes. Also popular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zrazy</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sirloin,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saltison</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mochanka</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cracklings.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7"/>
          <p:cNvSpPr>
            <a:spLocks noChangeArrowheads="1"/>
          </p:cNvSpPr>
          <p:nvPr/>
        </p:nvSpPr>
        <p:spPr bwMode="auto">
          <a:xfrm>
            <a:off x="533400" y="5875019"/>
            <a:ext cx="5562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Among season dishes is popular grated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holodnik</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8972550"/>
            <a:ext cx="9144000" cy="0"/>
          </a:xfrm>
          <a:prstGeom prst="rect">
            <a:avLst/>
          </a:prstGeom>
          <a:solidFill>
            <a:srgbClr val="EEE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59052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04" y="380999"/>
            <a:ext cx="3785696" cy="266381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55196"/>
            <a:ext cx="3775987" cy="352640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04" y="3470990"/>
            <a:ext cx="3785696" cy="305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15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1524000" y="457199"/>
            <a:ext cx="57150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 The DINING room IN  GYMNASIA № 1  </a:t>
            </a:r>
            <a:endParaRPr lang="en-US"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pic>
        <p:nvPicPr>
          <p:cNvPr id="3074" name="Рисунок 13" descr="Изображение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163178"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79160" tIns="720498" rIns="539580" bIns="720498"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4991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59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981200" y="533400"/>
            <a:ext cx="5143500" cy="571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buNone/>
            </a:pPr>
            <a:r>
              <a:rPr lang="en-US"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rPr>
              <a:t>• stewed potatoes with meat</a:t>
            </a:r>
            <a:endParaRPr lang="en-US"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endParaRPr>
          </a:p>
        </p:txBody>
      </p:sp>
      <p:sp>
        <p:nvSpPr>
          <p:cNvPr id="3" name="Rectangle 7"/>
          <p:cNvSpPr>
            <a:spLocks noChangeArrowheads="1"/>
          </p:cNvSpPr>
          <p:nvPr/>
        </p:nvSpPr>
        <p:spPr bwMode="auto">
          <a:xfrm>
            <a:off x="914400" y="427529"/>
            <a:ext cx="7467600" cy="684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160" tIns="720498" rIns="539580" bIns="72049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You need: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Onions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Carrots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Potatoes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Tomato ketchup</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Salt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Pepper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Spices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Dill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Oil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Meat broth or water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Meat cut into pieces, fry lightly in butter.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Add finely chopped onion and carrot. To Fry.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Add finely chopped tomatoes, fresh or canned in their own juice.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Add your favorite spices. Extinguish 10 minutes.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Potatoes cleaned, cut into large cubes. Pour over meat.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the broth, many, but not to lay the potatoes.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Salt, sprinkle with dill (can be green onions add).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Cover, bring to a boil (do not mix!).</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the slow-fire bake until cooked potatoes. You can to a large fire, will be faster, but so tasty not work.</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5 - 10 minutes prior to readiness to mix.</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BON APPETIT !!!</a:t>
            </a:r>
          </a:p>
        </p:txBody>
      </p:sp>
    </p:spTree>
    <p:extLst>
      <p:ext uri="{BB962C8B-B14F-4D97-AF65-F5344CB8AC3E}">
        <p14:creationId xmlns:p14="http://schemas.microsoft.com/office/powerpoint/2010/main" val="891605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2209800" y="838200"/>
            <a:ext cx="4924425"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buNone/>
            </a:pPr>
            <a:r>
              <a:rPr lang="en-US"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rPr>
              <a:t>• Cutlet "Tenderness"</a:t>
            </a:r>
            <a:endParaRPr lang="en-US"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endParaRPr>
          </a:p>
        </p:txBody>
      </p:sp>
      <p:pic>
        <p:nvPicPr>
          <p:cNvPr id="4097"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815" y="1813560"/>
            <a:ext cx="7344954" cy="4432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33525" y="2268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1533525" y="325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66200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995617"/>
              </p:ext>
            </p:extLst>
          </p:nvPr>
        </p:nvGraphicFramePr>
        <p:xfrm>
          <a:off x="762000" y="990600"/>
          <a:ext cx="7680960" cy="4907280"/>
        </p:xfrm>
        <a:graphic>
          <a:graphicData uri="http://schemas.openxmlformats.org/drawingml/2006/table">
            <a:tbl>
              <a:tblPr firstRow="1" firstCol="1" bandRow="1"/>
              <a:tblGrid>
                <a:gridCol w="2560320"/>
                <a:gridCol w="2560320"/>
                <a:gridCol w="2560320"/>
              </a:tblGrid>
              <a:tr h="699023">
                <a:tc>
                  <a:txBody>
                    <a:bodyPr/>
                    <a:lstStyle/>
                    <a:p>
                      <a:pPr marL="0" marR="0" algn="ctr">
                        <a:lnSpc>
                          <a:spcPct val="115000"/>
                        </a:lnSpc>
                        <a:spcBef>
                          <a:spcPts val="0"/>
                        </a:spcBef>
                        <a:spcAft>
                          <a:spcPts val="0"/>
                        </a:spcAft>
                      </a:pPr>
                      <a:r>
                        <a:rPr lang="en-US" sz="2000" dirty="0">
                          <a:effectLst/>
                          <a:latin typeface="Times New Roman"/>
                          <a:ea typeface="Calibri"/>
                          <a:cs typeface="Times New Roman"/>
                        </a:rPr>
                        <a:t>Products of </a:t>
                      </a:r>
                      <a:r>
                        <a:rPr lang="en-US" sz="2000" dirty="0" smtClean="0">
                          <a:effectLst/>
                          <a:latin typeface="Times New Roman"/>
                          <a:ea typeface="Calibri"/>
                          <a:cs typeface="Times New Roman"/>
                        </a:rPr>
                        <a:t>prescription</a:t>
                      </a:r>
                      <a:r>
                        <a:rPr lang="en-US" sz="20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Times New Roman"/>
                          <a:ea typeface="Calibri"/>
                          <a:cs typeface="Times New Roman"/>
                        </a:rPr>
                        <a:t>The Quantity (on prescription, g)</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Times New Roman"/>
                          <a:ea typeface="Calibri"/>
                          <a:cs typeface="Times New Roman"/>
                        </a:rPr>
                        <a:t>Special </a:t>
                      </a:r>
                      <a:r>
                        <a:rPr lang="en-US" sz="2000" dirty="0" smtClean="0">
                          <a:effectLst/>
                          <a:latin typeface="Times New Roman"/>
                          <a:ea typeface="Calibri"/>
                          <a:cs typeface="Times New Roman"/>
                        </a:rPr>
                        <a:t>comments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Dill</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10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to taste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Salt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5</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to taste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Black pepper</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2</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to taste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Chicken egg</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120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Butter unsalted</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70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Groats semolina</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50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3">
                <a:tc>
                  <a:txBody>
                    <a:bodyPr/>
                    <a:lstStyle/>
                    <a:p>
                      <a:pPr marL="0" marR="0" algn="ctr">
                        <a:lnSpc>
                          <a:spcPct val="115000"/>
                        </a:lnSpc>
                        <a:spcBef>
                          <a:spcPts val="0"/>
                        </a:spcBef>
                        <a:spcAft>
                          <a:spcPts val="0"/>
                        </a:spcAft>
                      </a:pPr>
                      <a:r>
                        <a:rPr lang="en-US" sz="2000">
                          <a:effectLst/>
                          <a:latin typeface="Times New Roman"/>
                          <a:ea typeface="Calibri"/>
                          <a:cs typeface="Times New Roman"/>
                        </a:rPr>
                        <a:t>Wheat bread from a flour of the premium</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200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Minced Meat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500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fish</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Fine bread crumbs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200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11">
                <a:tc>
                  <a:txBody>
                    <a:bodyPr/>
                    <a:lstStyle/>
                    <a:p>
                      <a:pPr marL="0" marR="0" algn="ctr">
                        <a:lnSpc>
                          <a:spcPct val="115000"/>
                        </a:lnSpc>
                        <a:spcBef>
                          <a:spcPts val="0"/>
                        </a:spcBef>
                        <a:spcAft>
                          <a:spcPts val="0"/>
                        </a:spcAft>
                      </a:pPr>
                      <a:r>
                        <a:rPr lang="en-US" sz="2000">
                          <a:effectLst/>
                          <a:latin typeface="Times New Roman"/>
                          <a:ea typeface="Calibri"/>
                          <a:cs typeface="Times New Roman"/>
                        </a:rPr>
                        <a:t>Flour of the highest grade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a:ea typeface="Calibri"/>
                          <a:cs typeface="Times New Roman"/>
                        </a:rPr>
                        <a:t>30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3172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7239" y="914400"/>
            <a:ext cx="75437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9575" algn="l"/>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you need:</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Minced fish - 500 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White bread - 1 piece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Semolina - 2 tbsp.</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boiled eggs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Butter- 70 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Fresh herbs (dill)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Salt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Ground black pepper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Egg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Flour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Fine bread crumbs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58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96200" cy="5391219"/>
          </a:xfrm>
          <a:prstGeom prst="rect">
            <a:avLst/>
          </a:prstGeom>
        </p:spPr>
        <p:txBody>
          <a:bodyPr wrap="square">
            <a:spAutoFit/>
          </a:bodyPr>
          <a:lstStyle/>
          <a:p>
            <a:pPr algn="just">
              <a:lnSpc>
                <a:spcPct val="115000"/>
              </a:lnSpc>
              <a:spcAft>
                <a:spcPts val="1000"/>
              </a:spcAft>
            </a:pPr>
            <a:r>
              <a:rPr lang="en-US" sz="2000" b="1" dirty="0" smtClean="0">
                <a:latin typeface="Times New Roman"/>
                <a:ea typeface="Calibri"/>
                <a:cs typeface="Times New Roman"/>
              </a:rPr>
              <a:t>What </a:t>
            </a:r>
            <a:r>
              <a:rPr lang="en-US" sz="2000" b="1" dirty="0">
                <a:latin typeface="Times New Roman"/>
                <a:ea typeface="Calibri"/>
                <a:cs typeface="Times New Roman"/>
              </a:rPr>
              <a:t>to do:</a:t>
            </a:r>
            <a:endParaRPr lang="en-US" sz="1600" b="1" dirty="0">
              <a:ea typeface="Calibri"/>
              <a:cs typeface="Times New Roman"/>
            </a:endParaRPr>
          </a:p>
          <a:p>
            <a:pPr algn="just">
              <a:lnSpc>
                <a:spcPct val="115000"/>
              </a:lnSpc>
              <a:spcAft>
                <a:spcPts val="1800"/>
              </a:spcAft>
            </a:pPr>
            <a:r>
              <a:rPr lang="en-US" sz="2000" dirty="0">
                <a:latin typeface="Times New Roman"/>
                <a:ea typeface="Calibri"/>
                <a:cs typeface="Times New Roman"/>
              </a:rPr>
              <a:t>1. Put and leave in the milk white bread. Add in forcemeat a decoy, part of the chopped dill, pressed white bread, salt, a good stir and leave.</a:t>
            </a:r>
            <a:endParaRPr lang="en-US" sz="1600" dirty="0">
              <a:ea typeface="Calibri"/>
              <a:cs typeface="Times New Roman"/>
            </a:endParaRPr>
          </a:p>
          <a:p>
            <a:pPr algn="just">
              <a:lnSpc>
                <a:spcPct val="115000"/>
              </a:lnSpc>
              <a:spcAft>
                <a:spcPts val="1800"/>
              </a:spcAft>
            </a:pPr>
            <a:r>
              <a:rPr lang="en-US" sz="2000" dirty="0">
                <a:latin typeface="Times New Roman"/>
                <a:ea typeface="Calibri"/>
                <a:cs typeface="Times New Roman"/>
              </a:rPr>
              <a:t>2. For stuffing to rub on a large grater hard-boiled eggs, chilled butter, balances chopped dill, a little bit of salt. Divide the stuffing on equal parts</a:t>
            </a:r>
            <a:endParaRPr lang="en-US" sz="1600" dirty="0">
              <a:ea typeface="Calibri"/>
              <a:cs typeface="Times New Roman"/>
            </a:endParaRPr>
          </a:p>
          <a:p>
            <a:pPr algn="just">
              <a:lnSpc>
                <a:spcPct val="115000"/>
              </a:lnSpc>
              <a:spcAft>
                <a:spcPts val="1800"/>
              </a:spcAft>
            </a:pPr>
            <a:r>
              <a:rPr lang="en-US" sz="2000" dirty="0">
                <a:latin typeface="Times New Roman"/>
                <a:ea typeface="Calibri"/>
                <a:cs typeface="Times New Roman"/>
              </a:rPr>
              <a:t>3. Spread the stuffing on the palm of your hand, put in the middle of the filling and give chops an oblong shape </a:t>
            </a:r>
            <a:endParaRPr lang="en-US" sz="1600" dirty="0">
              <a:ea typeface="Calibri"/>
              <a:cs typeface="Times New Roman"/>
            </a:endParaRPr>
          </a:p>
          <a:p>
            <a:pPr algn="just">
              <a:lnSpc>
                <a:spcPct val="115000"/>
              </a:lnSpc>
              <a:spcAft>
                <a:spcPts val="1800"/>
              </a:spcAft>
            </a:pPr>
            <a:r>
              <a:rPr lang="en-US" sz="2000" dirty="0">
                <a:latin typeface="Times New Roman"/>
                <a:ea typeface="Calibri"/>
                <a:cs typeface="Times New Roman"/>
              </a:rPr>
              <a:t>4. Beat eggs with milk (which is left after the soaking bread), a little salt...</a:t>
            </a:r>
            <a:endParaRPr lang="en-US" sz="1600" dirty="0">
              <a:ea typeface="Calibri"/>
              <a:cs typeface="Times New Roman"/>
            </a:endParaRPr>
          </a:p>
          <a:p>
            <a:pPr algn="just">
              <a:lnSpc>
                <a:spcPct val="115000"/>
              </a:lnSpc>
              <a:spcAft>
                <a:spcPts val="1800"/>
              </a:spcAft>
            </a:pPr>
            <a:r>
              <a:rPr lang="en-US" sz="2000" dirty="0">
                <a:latin typeface="Times New Roman"/>
                <a:ea typeface="Calibri"/>
                <a:cs typeface="Times New Roman"/>
              </a:rPr>
              <a:t>5. Bread cutlet first in flour, then in mixture of eggs and milk  and bread again. As a result of these simple manipulations we have obtained this is such a lovely chops...Fry the main way to </a:t>
            </a:r>
            <a:r>
              <a:rPr lang="en-US" sz="2000" dirty="0" smtClean="0">
                <a:latin typeface="Times New Roman"/>
                <a:ea typeface="Calibri"/>
                <a:cs typeface="Times New Roman"/>
              </a:rPr>
              <a:t>norm</a:t>
            </a:r>
            <a:r>
              <a:rPr lang="en-US" sz="2000" dirty="0">
                <a:latin typeface="Times New Roman"/>
                <a:ea typeface="Calibri"/>
                <a:cs typeface="Times New Roman"/>
              </a:rPr>
              <a:t>.</a:t>
            </a:r>
            <a:endParaRPr lang="en-US" sz="2000" dirty="0" smtClean="0">
              <a:latin typeface="Times New Roman"/>
              <a:ea typeface="Calibri"/>
              <a:cs typeface="Times New Roman"/>
            </a:endParaRPr>
          </a:p>
        </p:txBody>
      </p:sp>
    </p:spTree>
    <p:extLst>
      <p:ext uri="{BB962C8B-B14F-4D97-AF65-F5344CB8AC3E}">
        <p14:creationId xmlns:p14="http://schemas.microsoft.com/office/powerpoint/2010/main" val="463957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2362200" y="762000"/>
            <a:ext cx="4772025" cy="5524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buNone/>
            </a:pPr>
            <a:r>
              <a:rPr lang="en-US"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rPr>
              <a:t>Bean soup with celery</a:t>
            </a:r>
            <a:endParaRPr lang="en-US"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endParaRPr>
          </a:p>
        </p:txBody>
      </p:sp>
      <p:pic>
        <p:nvPicPr>
          <p:cNvPr id="5121"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4" y="1752600"/>
            <a:ext cx="7115176" cy="4352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33525" y="2022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1533525" y="303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2517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ldovenii.md/resources/files/images/mestesug/1Intilnire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828800" y="1600200"/>
            <a:ext cx="7620000" cy="3785652"/>
          </a:xfrm>
          <a:prstGeom prst="rect">
            <a:avLst/>
          </a:prstGeom>
          <a:noFill/>
        </p:spPr>
        <p:txBody>
          <a:bodyPr wrap="square" rtlCol="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Moldavian Traditional    Cuisine</a:t>
            </a:r>
            <a:endPar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7029242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6266397"/>
              </p:ext>
            </p:extLst>
          </p:nvPr>
        </p:nvGraphicFramePr>
        <p:xfrm>
          <a:off x="838200" y="990600"/>
          <a:ext cx="7619999" cy="4953002"/>
        </p:xfrm>
        <a:graphic>
          <a:graphicData uri="http://schemas.openxmlformats.org/drawingml/2006/table">
            <a:tbl>
              <a:tblPr firstRow="1" firstCol="1" bandRow="1"/>
              <a:tblGrid>
                <a:gridCol w="2539734"/>
                <a:gridCol w="2539734"/>
                <a:gridCol w="2540531"/>
              </a:tblGrid>
              <a:tr h="660401">
                <a:tc>
                  <a:txBody>
                    <a:bodyPr/>
                    <a:lstStyle/>
                    <a:p>
                      <a:pPr marL="0" marR="0" algn="ctr">
                        <a:lnSpc>
                          <a:spcPct val="115000"/>
                        </a:lnSpc>
                        <a:spcBef>
                          <a:spcPts val="0"/>
                        </a:spcBef>
                        <a:spcAft>
                          <a:spcPts val="0"/>
                        </a:spcAft>
                      </a:pPr>
                      <a:r>
                        <a:rPr lang="en-US" sz="1600" dirty="0">
                          <a:effectLst/>
                          <a:latin typeface="Times New Roman"/>
                          <a:ea typeface="Calibri"/>
                          <a:cs typeface="Times New Roman"/>
                        </a:rPr>
                        <a:t>Products of prescription</a:t>
                      </a:r>
                      <a:endParaRPr lang="en-US" sz="1300" dirty="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The Quantity (on prescription, g)</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Special comments</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Parsley</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5</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to taste</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01">
                <a:tc>
                  <a:txBody>
                    <a:bodyPr/>
                    <a:lstStyle/>
                    <a:p>
                      <a:pPr marL="0" marR="0" algn="ctr">
                        <a:lnSpc>
                          <a:spcPct val="115000"/>
                        </a:lnSpc>
                        <a:spcBef>
                          <a:spcPts val="0"/>
                        </a:spcBef>
                        <a:spcAft>
                          <a:spcPts val="0"/>
                        </a:spcAft>
                      </a:pPr>
                      <a:r>
                        <a:rPr lang="en-US" sz="1600">
                          <a:effectLst/>
                          <a:latin typeface="Times New Roman"/>
                          <a:ea typeface="Calibri"/>
                          <a:cs typeface="Times New Roman"/>
                        </a:rPr>
                        <a:t>Vegetable oil (sunflower refined, crude)</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Calibri"/>
                          <a:cs typeface="Times New Roman"/>
                        </a:rPr>
                        <a:t>75</a:t>
                      </a:r>
                      <a:endParaRPr lang="en-US" sz="1300" dirty="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Black pepper</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2</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to taste</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Tomato paste</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75</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Carrot</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70</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Onion</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60</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Salt</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3</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to taste</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Potatoes</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300</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Beans</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200</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Celery (root)</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100</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Garlic (Allium sativum)</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4</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 </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600">
                          <a:effectLst/>
                          <a:latin typeface="Times New Roman"/>
                          <a:ea typeface="Calibri"/>
                          <a:cs typeface="Times New Roman"/>
                        </a:rPr>
                        <a:t>Bay leaf</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Calibri"/>
                          <a:cs typeface="Times New Roman"/>
                        </a:rPr>
                        <a:t>1</a:t>
                      </a:r>
                      <a:endParaRPr lang="en-US" sz="130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Calibri"/>
                          <a:cs typeface="Times New Roman"/>
                        </a:rPr>
                        <a:t> </a:t>
                      </a:r>
                      <a:endParaRPr lang="en-US" sz="1300" dirty="0">
                        <a:effectLst/>
                        <a:latin typeface="Calibri"/>
                        <a:ea typeface="Calibri"/>
                        <a:cs typeface="Times New Roman"/>
                      </a:endParaRPr>
                    </a:p>
                  </a:txBody>
                  <a:tcPr marL="80717" marR="80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8112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52399"/>
          </a:xfrm>
          <a:prstGeom prst="rect">
            <a:avLst/>
          </a:prstGeom>
        </p:spPr>
        <p:txBody>
          <a:bodyPr wrap="square">
            <a:spAutoFit/>
          </a:bodyPr>
          <a:lstStyle/>
          <a:p>
            <a:pPr lvl="0" fontAlgn="base">
              <a:spcBef>
                <a:spcPct val="0"/>
              </a:spcBef>
              <a:spcAft>
                <a:spcPct val="0"/>
              </a:spcAft>
              <a:tabLst>
                <a:tab pos="409575" algn="l"/>
              </a:tabLst>
            </a:pPr>
            <a:r>
              <a:rPr lang="en-US" sz="2800" b="1" u="sng" dirty="0">
                <a:latin typeface="Times New Roman" pitchFamily="18" charset="0"/>
                <a:ea typeface="Calibri" pitchFamily="34" charset="0"/>
                <a:cs typeface="Times New Roman" pitchFamily="18" charset="0"/>
              </a:rPr>
              <a:t>What you need:</a:t>
            </a:r>
            <a:endParaRPr lang="en-US" sz="1400" b="1"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Potatoes</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Beans</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Onion</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Garlic</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Celery root</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Carrots</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Tomato paste 3-4 tbsp.</a:t>
            </a:r>
            <a:endParaRPr lang="en-US" sz="1400" dirty="0">
              <a:latin typeface="Arial" pitchFamily="34" charset="0"/>
              <a:cs typeface="Arial" pitchFamily="34" charset="0"/>
            </a:endParaRPr>
          </a:p>
          <a:p>
            <a:pPr lvl="0" eaLnBrk="0" fontAlgn="base" hangingPunct="0">
              <a:spcBef>
                <a:spcPct val="0"/>
              </a:spcBef>
              <a:spcAft>
                <a:spcPct val="0"/>
              </a:spcAft>
              <a:buFontTx/>
              <a:buChar char="•"/>
              <a:tabLst>
                <a:tab pos="409575" algn="l"/>
              </a:tabLst>
            </a:pPr>
            <a:r>
              <a:rPr lang="ru-RU" sz="2800" dirty="0">
                <a:latin typeface="Times New Roman" pitchFamily="18" charset="0"/>
                <a:ea typeface="Calibri" pitchFamily="34" charset="0"/>
                <a:cs typeface="Times New Roman" pitchFamily="18" charset="0"/>
              </a:rPr>
              <a:t></a:t>
            </a:r>
            <a:r>
              <a:rPr lang="en-US" sz="2800" dirty="0">
                <a:latin typeface="Times New Roman" pitchFamily="18" charset="0"/>
                <a:ea typeface="Calibri" pitchFamily="34" charset="0"/>
                <a:cs typeface="Times New Roman" pitchFamily="18" charset="0"/>
              </a:rPr>
              <a:t> Salt</a:t>
            </a:r>
            <a:endParaRPr lang="en-US" sz="3600" dirty="0">
              <a:latin typeface="Arial" pitchFamily="34" charset="0"/>
              <a:cs typeface="Arial" pitchFamily="34" charset="0"/>
            </a:endParaRPr>
          </a:p>
          <a:p>
            <a:pPr marL="342900" marR="0" lvl="0" indent="-342900">
              <a:lnSpc>
                <a:spcPct val="115000"/>
              </a:lnSpc>
              <a:spcBef>
                <a:spcPts val="0"/>
              </a:spcBef>
              <a:spcAft>
                <a:spcPts val="0"/>
              </a:spcAft>
              <a:buSzPts val="1000"/>
              <a:buFont typeface="Symbol"/>
              <a:buChar char=""/>
              <a:tabLst>
                <a:tab pos="408940" algn="l"/>
              </a:tabLst>
            </a:pPr>
            <a:r>
              <a:rPr lang="ru-RU" sz="2800" dirty="0" smtClean="0">
                <a:latin typeface="Times New Roman"/>
                <a:ea typeface="Calibri"/>
                <a:cs typeface="Times New Roman"/>
              </a:rPr>
              <a:t></a:t>
            </a:r>
            <a:r>
              <a:rPr lang="en-US" sz="2800" dirty="0" smtClean="0">
                <a:latin typeface="Times New Roman"/>
                <a:ea typeface="Calibri"/>
                <a:cs typeface="Times New Roman"/>
              </a:rPr>
              <a:t> </a:t>
            </a:r>
            <a:r>
              <a:rPr lang="en-US" sz="2800" dirty="0">
                <a:latin typeface="Times New Roman"/>
                <a:ea typeface="Calibri"/>
                <a:cs typeface="Times New Roman"/>
              </a:rPr>
              <a:t>Black pepper</a:t>
            </a:r>
            <a:endParaRPr lang="en-US" sz="2000" dirty="0">
              <a:ea typeface="Calibri"/>
              <a:cs typeface="Times New Roman"/>
            </a:endParaRPr>
          </a:p>
          <a:p>
            <a:pPr marL="342900" marR="0" lvl="0" indent="-342900">
              <a:lnSpc>
                <a:spcPct val="115000"/>
              </a:lnSpc>
              <a:spcBef>
                <a:spcPts val="0"/>
              </a:spcBef>
              <a:spcAft>
                <a:spcPts val="0"/>
              </a:spcAft>
              <a:buSzPts val="1000"/>
              <a:buFont typeface="Symbol"/>
              <a:buChar char=""/>
              <a:tabLst>
                <a:tab pos="408940" algn="l"/>
              </a:tabLst>
            </a:pPr>
            <a:r>
              <a:rPr lang="ru-RU" sz="2800" dirty="0">
                <a:latin typeface="Times New Roman"/>
                <a:ea typeface="Calibri"/>
                <a:cs typeface="Times New Roman"/>
              </a:rPr>
              <a:t></a:t>
            </a:r>
            <a:r>
              <a:rPr lang="en-US" sz="2800" dirty="0">
                <a:latin typeface="Times New Roman"/>
                <a:ea typeface="Calibri"/>
                <a:cs typeface="Times New Roman"/>
              </a:rPr>
              <a:t> Dried or fresh chopped parsley</a:t>
            </a:r>
            <a:endParaRPr lang="en-US" sz="2000" dirty="0">
              <a:ea typeface="Calibri"/>
              <a:cs typeface="Times New Roman"/>
            </a:endParaRPr>
          </a:p>
          <a:p>
            <a:pPr marL="342900" marR="0" lvl="0" indent="-342900">
              <a:lnSpc>
                <a:spcPct val="115000"/>
              </a:lnSpc>
              <a:spcBef>
                <a:spcPts val="0"/>
              </a:spcBef>
              <a:spcAft>
                <a:spcPts val="0"/>
              </a:spcAft>
              <a:buSzPts val="1000"/>
              <a:buFont typeface="Symbol"/>
              <a:buChar char=""/>
              <a:tabLst>
                <a:tab pos="408940" algn="l"/>
              </a:tabLst>
            </a:pPr>
            <a:r>
              <a:rPr lang="ru-RU" sz="2800" dirty="0">
                <a:latin typeface="Times New Roman"/>
                <a:ea typeface="Calibri"/>
                <a:cs typeface="Times New Roman"/>
              </a:rPr>
              <a:t></a:t>
            </a:r>
            <a:r>
              <a:rPr lang="en-US" sz="2800" dirty="0">
                <a:latin typeface="Times New Roman"/>
                <a:ea typeface="Calibri"/>
                <a:cs typeface="Times New Roman"/>
              </a:rPr>
              <a:t> Bay leaf</a:t>
            </a:r>
            <a:endParaRPr lang="en-US" sz="2000" dirty="0">
              <a:ea typeface="Calibri"/>
              <a:cs typeface="Times New Roman"/>
            </a:endParaRPr>
          </a:p>
          <a:p>
            <a:pPr marL="342900" marR="0" lvl="0" indent="-342900">
              <a:lnSpc>
                <a:spcPct val="115000"/>
              </a:lnSpc>
              <a:spcBef>
                <a:spcPts val="0"/>
              </a:spcBef>
              <a:spcAft>
                <a:spcPts val="1000"/>
              </a:spcAft>
              <a:buSzPts val="1000"/>
              <a:buFont typeface="Symbol"/>
              <a:buChar char=""/>
              <a:tabLst>
                <a:tab pos="408940" algn="l"/>
              </a:tabLst>
            </a:pPr>
            <a:r>
              <a:rPr lang="ru-RU" sz="2800" dirty="0">
                <a:latin typeface="Times New Roman"/>
                <a:ea typeface="Calibri"/>
                <a:cs typeface="Times New Roman"/>
              </a:rPr>
              <a:t></a:t>
            </a:r>
            <a:r>
              <a:rPr lang="en-US" sz="2800" dirty="0">
                <a:latin typeface="Times New Roman"/>
                <a:ea typeface="Calibri"/>
                <a:cs typeface="Times New Roman"/>
              </a:rPr>
              <a:t> 3-4 </a:t>
            </a:r>
            <a:r>
              <a:rPr lang="en-US" sz="2800" dirty="0" err="1">
                <a:latin typeface="Times New Roman"/>
                <a:ea typeface="Calibri"/>
                <a:cs typeface="Times New Roman"/>
              </a:rPr>
              <a:t>st.l</a:t>
            </a:r>
            <a:r>
              <a:rPr lang="en-US" sz="2800" dirty="0">
                <a:latin typeface="Times New Roman"/>
                <a:ea typeface="Calibri"/>
                <a:cs typeface="Times New Roman"/>
              </a:rPr>
              <a:t>. vegetable </a:t>
            </a:r>
            <a:r>
              <a:rPr lang="en-US" sz="2800" dirty="0" smtClean="0">
                <a:latin typeface="Times New Roman"/>
                <a:ea typeface="Calibri"/>
                <a:cs typeface="Times New Roman"/>
              </a:rPr>
              <a:t>oil</a:t>
            </a:r>
            <a:endParaRPr lang="en-US" sz="2000" dirty="0">
              <a:ea typeface="Calibri"/>
              <a:cs typeface="Times New Roman"/>
            </a:endParaRPr>
          </a:p>
        </p:txBody>
      </p:sp>
    </p:spTree>
    <p:extLst>
      <p:ext uri="{BB962C8B-B14F-4D97-AF65-F5344CB8AC3E}">
        <p14:creationId xmlns:p14="http://schemas.microsoft.com/office/powerpoint/2010/main" val="190114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13843"/>
            <a:ext cx="7467600" cy="5430013"/>
          </a:xfrm>
          <a:prstGeom prst="rect">
            <a:avLst/>
          </a:prstGeom>
        </p:spPr>
        <p:txBody>
          <a:bodyPr wrap="square">
            <a:spAutoFit/>
          </a:bodyPr>
          <a:lstStyle/>
          <a:p>
            <a:pPr algn="just">
              <a:lnSpc>
                <a:spcPct val="115000"/>
              </a:lnSpc>
              <a:spcAft>
                <a:spcPts val="1800"/>
              </a:spcAft>
            </a:pPr>
            <a:r>
              <a:rPr lang="en-US" sz="2400" b="1" u="sng" dirty="0">
                <a:latin typeface="Times New Roman"/>
                <a:ea typeface="Calibri"/>
                <a:cs typeface="Times New Roman"/>
              </a:rPr>
              <a:t>What to do:</a:t>
            </a:r>
            <a:endParaRPr lang="en-US" b="1" dirty="0">
              <a:ea typeface="Calibri"/>
              <a:cs typeface="Times New Roman"/>
            </a:endParaRPr>
          </a:p>
          <a:p>
            <a:pPr algn="just">
              <a:lnSpc>
                <a:spcPct val="115000"/>
              </a:lnSpc>
              <a:spcAft>
                <a:spcPts val="1800"/>
              </a:spcAft>
            </a:pPr>
            <a:r>
              <a:rPr lang="en-US" sz="2400" dirty="0">
                <a:latin typeface="Times New Roman"/>
                <a:ea typeface="Calibri"/>
                <a:cs typeface="Times New Roman"/>
              </a:rPr>
              <a:t>1. The beans to boil in the added some salt boiling water for 40 minutes, then add the chopped potatoes, celery, carrots. Continue to cook for another 30 minutes.</a:t>
            </a:r>
            <a:endParaRPr lang="en-US" dirty="0">
              <a:ea typeface="Calibri"/>
              <a:cs typeface="Times New Roman"/>
            </a:endParaRPr>
          </a:p>
          <a:p>
            <a:pPr algn="just">
              <a:lnSpc>
                <a:spcPct val="115000"/>
              </a:lnSpc>
              <a:spcAft>
                <a:spcPts val="1800"/>
              </a:spcAft>
            </a:pPr>
            <a:r>
              <a:rPr lang="en-US" sz="2400" dirty="0">
                <a:latin typeface="Times New Roman"/>
                <a:ea typeface="Calibri"/>
                <a:cs typeface="Times New Roman"/>
              </a:rPr>
              <a:t>2. Fry the chopped onion and the crushed garlic cloves. Garlic need to fry no more than a few minutes and immediately remove from the frying pan, that he has to give its fragrance oil, and has not had time to start bitter. And bow to continue to fry until golden color.</a:t>
            </a:r>
            <a:endParaRPr lang="en-US" dirty="0">
              <a:ea typeface="Calibri"/>
              <a:cs typeface="Times New Roman"/>
            </a:endParaRPr>
          </a:p>
          <a:p>
            <a:pPr algn="just">
              <a:lnSpc>
                <a:spcPct val="115000"/>
              </a:lnSpc>
              <a:spcAft>
                <a:spcPts val="1800"/>
              </a:spcAft>
            </a:pPr>
            <a:r>
              <a:rPr lang="en-US" sz="2400" dirty="0">
                <a:latin typeface="Times New Roman"/>
                <a:ea typeface="Calibri"/>
                <a:cs typeface="Times New Roman"/>
              </a:rPr>
              <a:t>3. Before removing from the heat, for a few minutes to add the water roasted onions, spices and tomato paste</a:t>
            </a:r>
            <a:r>
              <a:rPr lang="en-US" sz="2400" dirty="0" smtClean="0">
                <a:latin typeface="Times New Roman"/>
                <a:ea typeface="Calibri"/>
                <a:cs typeface="Times New Roman"/>
              </a:rPr>
              <a:t>.</a:t>
            </a:r>
            <a:endParaRPr lang="en-US" dirty="0">
              <a:ea typeface="Calibri"/>
              <a:cs typeface="Times New Roman"/>
            </a:endParaRPr>
          </a:p>
        </p:txBody>
      </p:sp>
    </p:spTree>
    <p:extLst>
      <p:ext uri="{BB962C8B-B14F-4D97-AF65-F5344CB8AC3E}">
        <p14:creationId xmlns:p14="http://schemas.microsoft.com/office/powerpoint/2010/main" val="1319044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231196" cy="5262979"/>
          </a:xfrm>
          <a:prstGeom prst="rect">
            <a:avLst/>
          </a:prstGeom>
        </p:spPr>
        <p:txBody>
          <a:bodyPr wrap="square">
            <a:spAutoFit/>
          </a:bodyPr>
          <a:lstStyle/>
          <a:p>
            <a:pPr algn="ctr"/>
            <a:r>
              <a:rPr lang="en-US" sz="4800" dirty="0">
                <a:solidFill>
                  <a:srgbClr val="002060"/>
                </a:solidFill>
                <a:latin typeface="Berlin Sans FB Demi"/>
                <a:ea typeface="Calibri"/>
                <a:cs typeface="Times New Roman"/>
              </a:rPr>
              <a:t>Created by</a:t>
            </a:r>
            <a:endParaRPr lang="en-US" dirty="0">
              <a:ea typeface="Calibri"/>
              <a:cs typeface="Times New Roman"/>
            </a:endParaRPr>
          </a:p>
          <a:p>
            <a:pPr algn="ctr"/>
            <a:r>
              <a:rPr lang="en-US" sz="4800" dirty="0">
                <a:solidFill>
                  <a:srgbClr val="002060"/>
                </a:solidFill>
                <a:latin typeface="Berlin Sans FB Demi"/>
                <a:ea typeface="Calibri"/>
                <a:cs typeface="Times New Roman"/>
              </a:rPr>
              <a:t>Ivan </a:t>
            </a:r>
            <a:r>
              <a:rPr lang="en-US" sz="4800" dirty="0" err="1">
                <a:solidFill>
                  <a:srgbClr val="002060"/>
                </a:solidFill>
                <a:latin typeface="Berlin Sans FB Demi"/>
                <a:ea typeface="Calibri"/>
                <a:cs typeface="Times New Roman"/>
              </a:rPr>
              <a:t>Kovalev</a:t>
            </a:r>
            <a:endParaRPr lang="en-US" dirty="0">
              <a:ea typeface="Calibri"/>
              <a:cs typeface="Times New Roman"/>
            </a:endParaRPr>
          </a:p>
          <a:p>
            <a:pPr algn="ctr"/>
            <a:r>
              <a:rPr lang="en-US" sz="4800" dirty="0" err="1">
                <a:solidFill>
                  <a:srgbClr val="002060"/>
                </a:solidFill>
                <a:latin typeface="Berlin Sans FB Demi"/>
                <a:ea typeface="Calibri"/>
                <a:cs typeface="Times New Roman"/>
              </a:rPr>
              <a:t>Alexandr</a:t>
            </a:r>
            <a:r>
              <a:rPr lang="en-US" sz="4800" dirty="0">
                <a:solidFill>
                  <a:srgbClr val="002060"/>
                </a:solidFill>
                <a:latin typeface="Berlin Sans FB Demi"/>
                <a:ea typeface="Calibri"/>
                <a:cs typeface="Times New Roman"/>
              </a:rPr>
              <a:t> </a:t>
            </a:r>
            <a:r>
              <a:rPr lang="en-US" sz="4800" dirty="0" err="1">
                <a:solidFill>
                  <a:srgbClr val="002060"/>
                </a:solidFill>
                <a:latin typeface="Berlin Sans FB Demi"/>
                <a:ea typeface="Calibri"/>
                <a:cs typeface="Times New Roman"/>
              </a:rPr>
              <a:t>Potachits</a:t>
            </a:r>
            <a:endParaRPr lang="en-US" dirty="0">
              <a:ea typeface="Calibri"/>
              <a:cs typeface="Times New Roman"/>
            </a:endParaRPr>
          </a:p>
          <a:p>
            <a:pPr algn="ctr"/>
            <a:r>
              <a:rPr lang="en-US" sz="4800" dirty="0">
                <a:solidFill>
                  <a:srgbClr val="002060"/>
                </a:solidFill>
                <a:latin typeface="Berlin Sans FB Demi"/>
                <a:ea typeface="Calibri"/>
                <a:cs typeface="Times New Roman"/>
              </a:rPr>
              <a:t>7</a:t>
            </a:r>
            <a:r>
              <a:rPr lang="en-US" sz="4800" baseline="30000" dirty="0">
                <a:solidFill>
                  <a:srgbClr val="002060"/>
                </a:solidFill>
                <a:latin typeface="Berlin Sans FB Demi"/>
                <a:ea typeface="Calibri"/>
                <a:cs typeface="Times New Roman"/>
              </a:rPr>
              <a:t>th</a:t>
            </a:r>
            <a:r>
              <a:rPr lang="en-US" sz="4800" dirty="0">
                <a:solidFill>
                  <a:srgbClr val="002060"/>
                </a:solidFill>
                <a:latin typeface="Berlin Sans FB Demi"/>
                <a:ea typeface="Calibri"/>
                <a:cs typeface="Times New Roman"/>
              </a:rPr>
              <a:t> grade</a:t>
            </a:r>
            <a:endParaRPr lang="en-US" dirty="0">
              <a:ea typeface="Calibri"/>
              <a:cs typeface="Times New Roman"/>
            </a:endParaRPr>
          </a:p>
          <a:p>
            <a:pPr algn="ctr"/>
            <a:r>
              <a:rPr lang="en-US" sz="4800" dirty="0">
                <a:solidFill>
                  <a:srgbClr val="002060"/>
                </a:solidFill>
                <a:latin typeface="Berlin Sans FB Demi"/>
                <a:ea typeface="Calibri"/>
                <a:cs typeface="Times New Roman"/>
              </a:rPr>
              <a:t>Gymnasia #1</a:t>
            </a:r>
            <a:endParaRPr lang="en-US" dirty="0">
              <a:ea typeface="Calibri"/>
              <a:cs typeface="Times New Roman"/>
            </a:endParaRPr>
          </a:p>
          <a:p>
            <a:pPr algn="ctr"/>
            <a:r>
              <a:rPr lang="en-US" sz="4800" dirty="0" err="1">
                <a:solidFill>
                  <a:srgbClr val="002060"/>
                </a:solidFill>
                <a:latin typeface="Berlin Sans FB Demi"/>
                <a:ea typeface="Calibri"/>
                <a:cs typeface="Times New Roman"/>
              </a:rPr>
              <a:t>Starye</a:t>
            </a:r>
            <a:r>
              <a:rPr lang="en-US" sz="4800" dirty="0">
                <a:solidFill>
                  <a:srgbClr val="002060"/>
                </a:solidFill>
                <a:latin typeface="Berlin Sans FB Demi"/>
                <a:ea typeface="Calibri"/>
                <a:cs typeface="Times New Roman"/>
              </a:rPr>
              <a:t> </a:t>
            </a:r>
            <a:r>
              <a:rPr lang="en-US" sz="4800" dirty="0" err="1">
                <a:solidFill>
                  <a:srgbClr val="002060"/>
                </a:solidFill>
                <a:latin typeface="Berlin Sans FB Demi"/>
                <a:ea typeface="Calibri"/>
                <a:cs typeface="Times New Roman"/>
              </a:rPr>
              <a:t>Dorogi</a:t>
            </a:r>
            <a:endParaRPr lang="en-US" dirty="0">
              <a:ea typeface="Calibri"/>
              <a:cs typeface="Times New Roman"/>
            </a:endParaRPr>
          </a:p>
          <a:p>
            <a:pPr algn="ctr"/>
            <a:r>
              <a:rPr lang="en-US" sz="4800" dirty="0">
                <a:solidFill>
                  <a:srgbClr val="002060"/>
                </a:solidFill>
                <a:latin typeface="Berlin Sans FB Demi"/>
                <a:ea typeface="Calibri"/>
                <a:cs typeface="Times New Roman"/>
              </a:rPr>
              <a:t>Belarus</a:t>
            </a:r>
            <a:endParaRPr lang="en-US" dirty="0">
              <a:ea typeface="Calibri"/>
              <a:cs typeface="Times New Roman"/>
            </a:endParaRPr>
          </a:p>
        </p:txBody>
      </p:sp>
    </p:spTree>
    <p:extLst>
      <p:ext uri="{BB962C8B-B14F-4D97-AF65-F5344CB8AC3E}">
        <p14:creationId xmlns:p14="http://schemas.microsoft.com/office/powerpoint/2010/main" val="373355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Pakistani Traditional Food/Drinks</a:t>
            </a:r>
            <a:endParaRPr lang="en-US" dirty="0">
              <a:solidFill>
                <a:srgbClr val="00B050"/>
              </a:solidFill>
            </a:endParaRPr>
          </a:p>
        </p:txBody>
      </p:sp>
      <p:sp>
        <p:nvSpPr>
          <p:cNvPr id="3" name="Subtitle 2"/>
          <p:cNvSpPr>
            <a:spLocks noGrp="1"/>
          </p:cNvSpPr>
          <p:nvPr>
            <p:ph type="subTitle" idx="1"/>
          </p:nvPr>
        </p:nvSpPr>
        <p:spPr/>
        <p:txBody>
          <a:bodyPr>
            <a:normAutofit/>
          </a:bodyPr>
          <a:lstStyle/>
          <a:p>
            <a:r>
              <a:rPr lang="en-US" dirty="0" smtClean="0">
                <a:solidFill>
                  <a:srgbClr val="002060"/>
                </a:solidFill>
              </a:rPr>
              <a:t>Prepared By</a:t>
            </a:r>
          </a:p>
          <a:p>
            <a:r>
              <a:rPr lang="en-US" dirty="0" smtClean="0">
                <a:solidFill>
                  <a:srgbClr val="002060"/>
                </a:solidFill>
              </a:rPr>
              <a:t>Students of The Trust School Lahore Pakistan</a:t>
            </a:r>
            <a:endParaRPr lang="en-US" dirty="0">
              <a:solidFill>
                <a:srgbClr val="002060"/>
              </a:solidFill>
            </a:endParaRPr>
          </a:p>
        </p:txBody>
      </p:sp>
    </p:spTree>
    <p:extLst>
      <p:ext uri="{BB962C8B-B14F-4D97-AF65-F5344CB8AC3E}">
        <p14:creationId xmlns:p14="http://schemas.microsoft.com/office/powerpoint/2010/main" val="748039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00645"/>
            <a:ext cx="8763000" cy="5847755"/>
          </a:xfrm>
          <a:prstGeom prst="rect">
            <a:avLst/>
          </a:prstGeom>
        </p:spPr>
        <p:txBody>
          <a:bodyPr wrap="square">
            <a:spAutoFit/>
          </a:bodyPr>
          <a:lstStyle/>
          <a:p>
            <a:r>
              <a:rPr lang="en-US" sz="3200" dirty="0" smtClean="0">
                <a:solidFill>
                  <a:srgbClr val="002060"/>
                </a:solidFill>
              </a:rPr>
              <a:t>A </a:t>
            </a:r>
            <a:r>
              <a:rPr lang="en-US" sz="3200" dirty="0">
                <a:solidFill>
                  <a:srgbClr val="002060"/>
                </a:solidFill>
              </a:rPr>
              <a:t>Typical Pakistani Meal</a:t>
            </a:r>
          </a:p>
          <a:p>
            <a:r>
              <a:rPr lang="en-US" sz="2000" dirty="0"/>
              <a:t>BREAKFAST: WHAT DOES A PAKISTANI EAT?</a:t>
            </a:r>
          </a:p>
          <a:p>
            <a:r>
              <a:rPr lang="en-US" sz="2000" u="sng" dirty="0" smtClean="0">
                <a:solidFill>
                  <a:srgbClr val="FF0000"/>
                </a:solidFill>
              </a:rPr>
              <a:t>Paratha</a:t>
            </a:r>
            <a:r>
              <a:rPr lang="en-US" sz="2000" u="sng" dirty="0" smtClean="0"/>
              <a:t> </a:t>
            </a:r>
            <a:endParaRPr lang="en-US" sz="2000" u="sng" dirty="0"/>
          </a:p>
          <a:p>
            <a:r>
              <a:rPr lang="en-US" sz="2000" dirty="0"/>
              <a:t>49%</a:t>
            </a:r>
          </a:p>
          <a:p>
            <a:r>
              <a:rPr lang="en-US" sz="2000" u="sng" dirty="0">
                <a:solidFill>
                  <a:srgbClr val="0070C0"/>
                </a:solidFill>
              </a:rPr>
              <a:t>Tea only</a:t>
            </a:r>
          </a:p>
          <a:p>
            <a:r>
              <a:rPr lang="en-US" sz="2000" dirty="0"/>
              <a:t>9%</a:t>
            </a:r>
          </a:p>
          <a:p>
            <a:r>
              <a:rPr lang="en-US" sz="2000" u="sng" dirty="0">
                <a:solidFill>
                  <a:srgbClr val="0070C0"/>
                </a:solidFill>
              </a:rPr>
              <a:t>Roti with curry</a:t>
            </a:r>
          </a:p>
          <a:p>
            <a:r>
              <a:rPr lang="en-US" sz="2000" dirty="0"/>
              <a:t>18%</a:t>
            </a:r>
          </a:p>
          <a:p>
            <a:r>
              <a:rPr lang="en-US" sz="2000" u="sng" dirty="0">
                <a:solidFill>
                  <a:srgbClr val="7030A0"/>
                </a:solidFill>
              </a:rPr>
              <a:t>Bread</a:t>
            </a:r>
          </a:p>
          <a:p>
            <a:pPr lvl="0"/>
            <a:r>
              <a:rPr lang="en-US" sz="2000" dirty="0" smtClean="0"/>
              <a:t>10%</a:t>
            </a:r>
            <a:endParaRPr lang="en-US" sz="2000" dirty="0"/>
          </a:p>
          <a:p>
            <a:r>
              <a:rPr lang="en-US" sz="2000" u="sng" dirty="0">
                <a:solidFill>
                  <a:srgbClr val="FF0000"/>
                </a:solidFill>
              </a:rPr>
              <a:t>Rusk</a:t>
            </a:r>
          </a:p>
          <a:p>
            <a:r>
              <a:rPr lang="en-US" sz="2000" dirty="0"/>
              <a:t>7% </a:t>
            </a:r>
            <a:endParaRPr lang="en-US" sz="2000" dirty="0" smtClean="0"/>
          </a:p>
          <a:p>
            <a:r>
              <a:rPr lang="en-US" sz="2000" u="sng" dirty="0" smtClean="0">
                <a:solidFill>
                  <a:srgbClr val="FF0000"/>
                </a:solidFill>
              </a:rPr>
              <a:t>No </a:t>
            </a:r>
            <a:r>
              <a:rPr lang="en-US" sz="2000" u="sng" dirty="0">
                <a:solidFill>
                  <a:srgbClr val="FF0000"/>
                </a:solidFill>
              </a:rPr>
              <a:t>Breakfast</a:t>
            </a:r>
          </a:p>
          <a:p>
            <a:r>
              <a:rPr lang="en-US" sz="2000" dirty="0"/>
              <a:t>2%</a:t>
            </a:r>
          </a:p>
          <a:p>
            <a:r>
              <a:rPr lang="en-US" sz="2000" u="sng" dirty="0">
                <a:solidFill>
                  <a:srgbClr val="C00000"/>
                </a:solidFill>
              </a:rPr>
              <a:t>No Response</a:t>
            </a:r>
          </a:p>
          <a:p>
            <a:r>
              <a:rPr lang="en-US" sz="2000" dirty="0"/>
              <a:t>5</a:t>
            </a:r>
            <a:r>
              <a:rPr lang="en-US" sz="2000" dirty="0" smtClean="0"/>
              <a:t>%</a:t>
            </a:r>
          </a:p>
          <a:p>
            <a:endParaRPr lang="en-US" dirty="0"/>
          </a:p>
          <a:p>
            <a:r>
              <a:rPr lang="en-US" sz="800" dirty="0"/>
              <a:t>Source: Gallup &amp; </a:t>
            </a:r>
            <a:r>
              <a:rPr lang="en-US" sz="800" dirty="0" err="1"/>
              <a:t>Gilani</a:t>
            </a:r>
            <a:r>
              <a:rPr lang="en-US" sz="800" dirty="0"/>
              <a:t> / National Survey, 2009</a:t>
            </a:r>
          </a:p>
          <a:p>
            <a:r>
              <a:rPr lang="en-US" sz="800" dirty="0"/>
              <a:t>Comparative Data</a:t>
            </a:r>
          </a:p>
          <a:p>
            <a:r>
              <a:rPr lang="en-US" sz="800" dirty="0"/>
              <a:t>2006 2008 </a:t>
            </a:r>
            <a:r>
              <a:rPr lang="en-US" sz="800" dirty="0" smtClean="0"/>
              <a:t>2009</a:t>
            </a:r>
            <a:endParaRPr lang="en-US" sz="800" dirty="0"/>
          </a:p>
        </p:txBody>
      </p:sp>
      <p:pic>
        <p:nvPicPr>
          <p:cNvPr id="3075" name="Picture 3" descr="C:\Users\Zeeshan\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509" y="914400"/>
            <a:ext cx="2486025" cy="13715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Zeeshan\Desktop\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509" y="2204739"/>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Zeeshan\Desktop\images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0"/>
            <a:ext cx="2362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Zeeshan\Desktop\download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28800"/>
            <a:ext cx="1600200" cy="128341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Zeeshan\Desktop\download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581401"/>
            <a:ext cx="1752600" cy="15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12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20" y="426720"/>
            <a:ext cx="25908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145" y="42672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 y="42672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2333685"/>
            <a:ext cx="8001000" cy="3847207"/>
          </a:xfrm>
          <a:prstGeom prst="rect">
            <a:avLst/>
          </a:prstGeom>
        </p:spPr>
        <p:txBody>
          <a:bodyPr wrap="square">
            <a:spAutoFit/>
          </a:bodyPr>
          <a:lstStyle/>
          <a:p>
            <a:pPr algn="ctr"/>
            <a:r>
              <a:rPr lang="en-US" dirty="0" smtClean="0"/>
              <a:t>  </a:t>
            </a:r>
            <a:r>
              <a:rPr lang="en-US" sz="2800" b="1" dirty="0" err="1" smtClean="0"/>
              <a:t>Buryani</a:t>
            </a:r>
            <a:r>
              <a:rPr lang="en-US" dirty="0" smtClean="0"/>
              <a:t>                                                                                                                                                                                                                                  </a:t>
            </a:r>
          </a:p>
          <a:p>
            <a:endParaRPr lang="en-US" dirty="0"/>
          </a:p>
          <a:p>
            <a:r>
              <a:rPr lang="en-US" b="1" dirty="0" smtClean="0"/>
              <a:t>Method:</a:t>
            </a:r>
          </a:p>
          <a:p>
            <a:r>
              <a:rPr lang="en-US" dirty="0" smtClean="0"/>
              <a:t>Soak the rice in warm water, then wash in cold until the water runs clear. Heat butter in a saucepan and cook the onions with the bay leaf and other whole spices for 10 </a:t>
            </a:r>
            <a:r>
              <a:rPr lang="en-US" dirty="0" err="1" smtClean="0"/>
              <a:t>mins</a:t>
            </a:r>
            <a:r>
              <a:rPr lang="en-US" dirty="0" smtClean="0"/>
              <a:t>. Sprinkle in the turmeric, then add chicken and curry paste and cook until aromatic.</a:t>
            </a:r>
          </a:p>
          <a:p>
            <a:pPr algn="just"/>
            <a:r>
              <a:rPr lang="en-US" dirty="0" smtClean="0"/>
              <a:t>Stir the rice into the pan with the raisins, then pour over the stock. Place a tight-fitting lid on the pan and bring to a hard boil, then lower the heat to a minimum and cook the rice for another 5 </a:t>
            </a:r>
            <a:r>
              <a:rPr lang="en-US" dirty="0" err="1" smtClean="0"/>
              <a:t>mins</a:t>
            </a:r>
            <a:r>
              <a:rPr lang="en-US" dirty="0" smtClean="0"/>
              <a:t>. Turn off the heat and leave for 10 </a:t>
            </a:r>
            <a:r>
              <a:rPr lang="en-US" dirty="0" err="1" smtClean="0"/>
              <a:t>mins</a:t>
            </a:r>
            <a:r>
              <a:rPr lang="en-US" dirty="0" smtClean="0"/>
              <a:t>. Stir well, mixing through half the coriander. To serve, scatter over the rest of the coriander and the almonds.</a:t>
            </a:r>
            <a:endParaRPr lang="en-US" dirty="0"/>
          </a:p>
        </p:txBody>
      </p:sp>
    </p:spTree>
    <p:extLst>
      <p:ext uri="{BB962C8B-B14F-4D97-AF65-F5344CB8AC3E}">
        <p14:creationId xmlns:p14="http://schemas.microsoft.com/office/powerpoint/2010/main" val="2027625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eeshan\Desktop\Saron-da-saag-Makki-di-Rot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47074"/>
            <a:ext cx="2362199" cy="11683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1432755"/>
            <a:ext cx="7162800" cy="5170646"/>
          </a:xfrm>
          <a:prstGeom prst="rect">
            <a:avLst/>
          </a:prstGeom>
        </p:spPr>
        <p:txBody>
          <a:bodyPr wrap="square">
            <a:spAutoFit/>
          </a:bodyPr>
          <a:lstStyle/>
          <a:p>
            <a:r>
              <a:rPr lang="en-US" sz="1100" dirty="0">
                <a:latin typeface="Aharoni" pitchFamily="2" charset="-79"/>
                <a:cs typeface="Aharoni" pitchFamily="2" charset="-79"/>
              </a:rPr>
              <a:t>Sarson da Saag and Makki di Roti</a:t>
            </a:r>
          </a:p>
          <a:p>
            <a:r>
              <a:rPr lang="en-US" sz="1100" dirty="0" err="1" smtClean="0">
                <a:latin typeface="Aharoni" pitchFamily="2" charset="-79"/>
                <a:cs typeface="Aharoni" pitchFamily="2" charset="-79"/>
              </a:rPr>
              <a:t>Saron</a:t>
            </a:r>
            <a:r>
              <a:rPr lang="en-US" sz="1100" dirty="0" smtClean="0">
                <a:latin typeface="Aharoni" pitchFamily="2" charset="-79"/>
                <a:cs typeface="Aharoni" pitchFamily="2" charset="-79"/>
              </a:rPr>
              <a:t> </a:t>
            </a:r>
            <a:r>
              <a:rPr lang="en-US" sz="1100" dirty="0">
                <a:latin typeface="Aharoni" pitchFamily="2" charset="-79"/>
                <a:cs typeface="Aharoni" pitchFamily="2" charset="-79"/>
              </a:rPr>
              <a:t>da </a:t>
            </a:r>
            <a:r>
              <a:rPr lang="en-US" sz="1100" dirty="0" err="1">
                <a:latin typeface="Aharoni" pitchFamily="2" charset="-79"/>
                <a:cs typeface="Aharoni" pitchFamily="2" charset="-79"/>
              </a:rPr>
              <a:t>saag</a:t>
            </a:r>
            <a:r>
              <a:rPr lang="en-US" sz="1100" dirty="0">
                <a:latin typeface="Aharoni" pitchFamily="2" charset="-79"/>
                <a:cs typeface="Aharoni" pitchFamily="2" charset="-79"/>
              </a:rPr>
              <a:t> and Makki di RotiSarson ka Saag and Makki di Roti is the traditional dish of </a:t>
            </a:r>
            <a:r>
              <a:rPr lang="en-US" sz="1100" dirty="0" smtClean="0">
                <a:latin typeface="Aharoni" pitchFamily="2" charset="-79"/>
                <a:cs typeface="Aharoni" pitchFamily="2" charset="-79"/>
              </a:rPr>
              <a:t>Punjab Pakistan. </a:t>
            </a:r>
            <a:r>
              <a:rPr lang="en-US" sz="1100" dirty="0">
                <a:latin typeface="Aharoni" pitchFamily="2" charset="-79"/>
                <a:cs typeface="Aharoni" pitchFamily="2" charset="-79"/>
              </a:rPr>
              <a:t>It is the most popular winter dish of Punjabis. It is a highly nutritious because mustard leaves contain a lot of iron and protein.</a:t>
            </a:r>
          </a:p>
          <a:p>
            <a:endParaRPr lang="en-US" sz="1100" dirty="0">
              <a:latin typeface="Aharoni" pitchFamily="2" charset="-79"/>
              <a:cs typeface="Aharoni" pitchFamily="2" charset="-79"/>
            </a:endParaRPr>
          </a:p>
          <a:p>
            <a:r>
              <a:rPr lang="en-US" sz="1100" dirty="0">
                <a:latin typeface="Aharoni" pitchFamily="2" charset="-79"/>
                <a:cs typeface="Aharoni" pitchFamily="2" charset="-79"/>
              </a:rPr>
              <a:t>But at the same time it can be little high on calories if it is served traditionally with lots of ghee or butter. Along with mustard leaves, spinach is also added which further enhances the nutritional value and taste of </a:t>
            </a:r>
            <a:r>
              <a:rPr lang="en-US" sz="1100" dirty="0" err="1">
                <a:latin typeface="Aharoni" pitchFamily="2" charset="-79"/>
                <a:cs typeface="Aharoni" pitchFamily="2" charset="-79"/>
              </a:rPr>
              <a:t>saag</a:t>
            </a:r>
            <a:r>
              <a:rPr lang="en-US" sz="1100" dirty="0">
                <a:latin typeface="Aharoni" pitchFamily="2" charset="-79"/>
                <a:cs typeface="Aharoni" pitchFamily="2" charset="-79"/>
              </a:rPr>
              <a:t>.</a:t>
            </a:r>
          </a:p>
          <a:p>
            <a:endParaRPr lang="en-US" sz="1100" dirty="0">
              <a:latin typeface="Aharoni" pitchFamily="2" charset="-79"/>
              <a:cs typeface="Aharoni" pitchFamily="2" charset="-79"/>
            </a:endParaRPr>
          </a:p>
          <a:p>
            <a:r>
              <a:rPr lang="en-US" sz="1100" dirty="0">
                <a:latin typeface="Aharoni" pitchFamily="2" charset="-79"/>
                <a:cs typeface="Aharoni" pitchFamily="2" charset="-79"/>
              </a:rPr>
              <a:t>Ingredients:</a:t>
            </a:r>
          </a:p>
          <a:p>
            <a:r>
              <a:rPr lang="en-US" sz="1100" dirty="0" smtClean="0">
                <a:latin typeface="Aharoni" pitchFamily="2" charset="-79"/>
                <a:cs typeface="Aharoni" pitchFamily="2" charset="-79"/>
              </a:rPr>
              <a:t>A </a:t>
            </a:r>
            <a:r>
              <a:rPr lang="en-US" sz="1100" dirty="0">
                <a:latin typeface="Aharoni" pitchFamily="2" charset="-79"/>
                <a:cs typeface="Aharoni" pitchFamily="2" charset="-79"/>
              </a:rPr>
              <a:t>bunch of spinach and mustard leaves each</a:t>
            </a:r>
          </a:p>
          <a:p>
            <a:r>
              <a:rPr lang="en-US" sz="1100" dirty="0">
                <a:latin typeface="Aharoni" pitchFamily="2" charset="-79"/>
                <a:cs typeface="Aharoni" pitchFamily="2" charset="-79"/>
              </a:rPr>
              <a:t>One chopped onion and one chopped tomato</a:t>
            </a:r>
          </a:p>
          <a:p>
            <a:r>
              <a:rPr lang="en-US" sz="1100" dirty="0">
                <a:latin typeface="Aharoni" pitchFamily="2" charset="-79"/>
                <a:cs typeface="Aharoni" pitchFamily="2" charset="-79"/>
              </a:rPr>
              <a:t>2 chopped green chillies</a:t>
            </a:r>
          </a:p>
          <a:p>
            <a:r>
              <a:rPr lang="en-US" sz="1100" dirty="0">
                <a:latin typeface="Aharoni" pitchFamily="2" charset="-79"/>
                <a:cs typeface="Aharoni" pitchFamily="2" charset="-79"/>
              </a:rPr>
              <a:t>½ teaspoon grated ginger and garlic each</a:t>
            </a:r>
          </a:p>
          <a:p>
            <a:r>
              <a:rPr lang="en-US" sz="1100" dirty="0">
                <a:latin typeface="Aharoni" pitchFamily="2" charset="-79"/>
                <a:cs typeface="Aharoni" pitchFamily="2" charset="-79"/>
              </a:rPr>
              <a:t>Salt to taste</a:t>
            </a:r>
          </a:p>
          <a:p>
            <a:r>
              <a:rPr lang="en-US" sz="1100" dirty="0">
                <a:latin typeface="Aharoni" pitchFamily="2" charset="-79"/>
                <a:cs typeface="Aharoni" pitchFamily="2" charset="-79"/>
              </a:rPr>
              <a:t>Ghee, oil</a:t>
            </a:r>
          </a:p>
          <a:p>
            <a:r>
              <a:rPr lang="en-US" sz="1100" dirty="0">
                <a:latin typeface="Aharoni" pitchFamily="2" charset="-79"/>
                <a:cs typeface="Aharoni" pitchFamily="2" charset="-79"/>
              </a:rPr>
              <a:t>2 tablespoon maize flour</a:t>
            </a:r>
          </a:p>
          <a:p>
            <a:r>
              <a:rPr lang="en-US" sz="1100" dirty="0">
                <a:latin typeface="Aharoni" pitchFamily="2" charset="-79"/>
                <a:cs typeface="Aharoni" pitchFamily="2" charset="-79"/>
              </a:rPr>
              <a:t>½ teaspoon </a:t>
            </a:r>
            <a:r>
              <a:rPr lang="en-US" sz="1100" dirty="0" err="1">
                <a:latin typeface="Aharoni" pitchFamily="2" charset="-79"/>
                <a:cs typeface="Aharoni" pitchFamily="2" charset="-79"/>
              </a:rPr>
              <a:t>garam</a:t>
            </a:r>
            <a:r>
              <a:rPr lang="en-US" sz="1100" dirty="0">
                <a:latin typeface="Aharoni" pitchFamily="2" charset="-79"/>
                <a:cs typeface="Aharoni" pitchFamily="2" charset="-79"/>
              </a:rPr>
              <a:t> masala</a:t>
            </a:r>
          </a:p>
          <a:p>
            <a:endParaRPr lang="en-US" sz="1100" dirty="0">
              <a:latin typeface="Aharoni" pitchFamily="2" charset="-79"/>
              <a:cs typeface="Aharoni" pitchFamily="2" charset="-79"/>
            </a:endParaRPr>
          </a:p>
          <a:p>
            <a:r>
              <a:rPr lang="en-US" sz="1100" dirty="0">
                <a:latin typeface="Aharoni" pitchFamily="2" charset="-79"/>
                <a:cs typeface="Aharoni" pitchFamily="2" charset="-79"/>
              </a:rPr>
              <a:t>Method:</a:t>
            </a:r>
          </a:p>
          <a:p>
            <a:r>
              <a:rPr lang="en-US" sz="1100" dirty="0" smtClean="0">
                <a:latin typeface="Aharoni" pitchFamily="2" charset="-79"/>
                <a:cs typeface="Aharoni" pitchFamily="2" charset="-79"/>
              </a:rPr>
              <a:t>Wash </a:t>
            </a:r>
            <a:r>
              <a:rPr lang="en-US" sz="1100" dirty="0">
                <a:latin typeface="Aharoni" pitchFamily="2" charset="-79"/>
                <a:cs typeface="Aharoni" pitchFamily="2" charset="-79"/>
              </a:rPr>
              <a:t>and chop spinach and mustard leaves.</a:t>
            </a:r>
          </a:p>
          <a:p>
            <a:r>
              <a:rPr lang="en-US" sz="1100" dirty="0">
                <a:latin typeface="Aharoni" pitchFamily="2" charset="-79"/>
                <a:cs typeface="Aharoni" pitchFamily="2" charset="-79"/>
              </a:rPr>
              <a:t>Add one teaspoon oil, all greens, ginger, garlic and green chillies in a pressure cooker.</a:t>
            </a:r>
          </a:p>
          <a:p>
            <a:r>
              <a:rPr lang="en-US" sz="1100" dirty="0">
                <a:latin typeface="Aharoni" pitchFamily="2" charset="-79"/>
                <a:cs typeface="Aharoni" pitchFamily="2" charset="-79"/>
              </a:rPr>
              <a:t>Add few pinches of salt and 1 cup water.</a:t>
            </a:r>
          </a:p>
          <a:p>
            <a:r>
              <a:rPr lang="en-US" sz="1100" dirty="0">
                <a:latin typeface="Aharoni" pitchFamily="2" charset="-79"/>
                <a:cs typeface="Aharoni" pitchFamily="2" charset="-79"/>
              </a:rPr>
              <a:t>Cook till it has done 2 whistles.</a:t>
            </a:r>
          </a:p>
          <a:p>
            <a:r>
              <a:rPr lang="en-US" sz="1100" dirty="0">
                <a:latin typeface="Aharoni" pitchFamily="2" charset="-79"/>
                <a:cs typeface="Aharoni" pitchFamily="2" charset="-79"/>
              </a:rPr>
              <a:t>Let it cool. Grind it into a smooth paste.</a:t>
            </a:r>
          </a:p>
          <a:p>
            <a:r>
              <a:rPr lang="en-US" sz="1100" dirty="0">
                <a:latin typeface="Aharoni" pitchFamily="2" charset="-79"/>
                <a:cs typeface="Aharoni" pitchFamily="2" charset="-79"/>
              </a:rPr>
              <a:t>Heat ghee in a saucepan, add onion and tomatoes. Sauté till cooked.</a:t>
            </a:r>
          </a:p>
          <a:p>
            <a:r>
              <a:rPr lang="en-US" sz="1100" dirty="0">
                <a:latin typeface="Aharoni" pitchFamily="2" charset="-79"/>
                <a:cs typeface="Aharoni" pitchFamily="2" charset="-79"/>
              </a:rPr>
              <a:t>Add above mixture to the cooker. Add maize flour, lemon and </a:t>
            </a:r>
            <a:r>
              <a:rPr lang="en-US" sz="1100" dirty="0" err="1">
                <a:latin typeface="Aharoni" pitchFamily="2" charset="-79"/>
                <a:cs typeface="Aharoni" pitchFamily="2" charset="-79"/>
              </a:rPr>
              <a:t>garam</a:t>
            </a:r>
            <a:r>
              <a:rPr lang="en-US" sz="1100" dirty="0">
                <a:latin typeface="Aharoni" pitchFamily="2" charset="-79"/>
                <a:cs typeface="Aharoni" pitchFamily="2" charset="-79"/>
              </a:rPr>
              <a:t> masala.</a:t>
            </a:r>
          </a:p>
          <a:p>
            <a:r>
              <a:rPr lang="en-US" sz="1100" dirty="0">
                <a:latin typeface="Aharoni" pitchFamily="2" charset="-79"/>
                <a:cs typeface="Aharoni" pitchFamily="2" charset="-79"/>
              </a:rPr>
              <a:t>Let it simmer until oil separates out.</a:t>
            </a:r>
          </a:p>
          <a:p>
            <a:r>
              <a:rPr lang="en-US" sz="1100" dirty="0">
                <a:latin typeface="Aharoni" pitchFamily="2" charset="-79"/>
                <a:cs typeface="Aharoni" pitchFamily="2" charset="-79"/>
              </a:rPr>
              <a:t>Serve hot with makki </a:t>
            </a:r>
            <a:r>
              <a:rPr lang="en-US" sz="1100" dirty="0" err="1">
                <a:latin typeface="Aharoni" pitchFamily="2" charset="-79"/>
                <a:cs typeface="Aharoni" pitchFamily="2" charset="-79"/>
              </a:rPr>
              <a:t>ki</a:t>
            </a:r>
            <a:r>
              <a:rPr lang="en-US" sz="1100" dirty="0">
                <a:latin typeface="Aharoni" pitchFamily="2" charset="-79"/>
                <a:cs typeface="Aharoni" pitchFamily="2" charset="-79"/>
              </a:rPr>
              <a:t> roti. </a:t>
            </a:r>
            <a:r>
              <a:rPr lang="en-US" sz="1100" dirty="0" smtClean="0">
                <a:latin typeface="Aharoni" pitchFamily="2" charset="-79"/>
                <a:cs typeface="Aharoni" pitchFamily="2" charset="-79"/>
              </a:rPr>
              <a:t>(Punjabi bread </a:t>
            </a:r>
            <a:r>
              <a:rPr lang="en-US" sz="1100" dirty="0">
                <a:latin typeface="Aharoni" pitchFamily="2" charset="-79"/>
                <a:cs typeface="Aharoni" pitchFamily="2" charset="-79"/>
              </a:rPr>
              <a:t>made of maize flour</a:t>
            </a:r>
            <a:r>
              <a:rPr lang="en-US" sz="1100" dirty="0" smtClean="0">
                <a:latin typeface="Aharoni" pitchFamily="2" charset="-79"/>
                <a:cs typeface="Aharoni" pitchFamily="2" charset="-79"/>
              </a:rPr>
              <a:t>)</a:t>
            </a:r>
            <a:endParaRPr lang="en-US" sz="1100" dirty="0">
              <a:latin typeface="Aharoni" pitchFamily="2" charset="-79"/>
              <a:cs typeface="Aharoni" pitchFamily="2" charset="-79"/>
            </a:endParaRPr>
          </a:p>
        </p:txBody>
      </p:sp>
      <p:pic>
        <p:nvPicPr>
          <p:cNvPr id="1027" name="Picture 3" descr="C:\Users\Zeeshan\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47074"/>
            <a:ext cx="2743200" cy="1168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eeshan\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47073"/>
            <a:ext cx="3124200" cy="116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31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eeshan\Desktop\sugar-cane-raw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1757723"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Zeeshan\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23" y="152400"/>
            <a:ext cx="1905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Zeeshan\Desktop\imag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924" y="152398"/>
            <a:ext cx="2614252" cy="33528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Zeeshan\Desktop\images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885" y="152399"/>
            <a:ext cx="1924915"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400" y="3581400"/>
            <a:ext cx="8305800" cy="2554545"/>
          </a:xfrm>
          <a:prstGeom prst="rect">
            <a:avLst/>
          </a:prstGeom>
        </p:spPr>
        <p:txBody>
          <a:bodyPr wrap="square">
            <a:spAutoFit/>
          </a:bodyPr>
          <a:lstStyle/>
          <a:p>
            <a:r>
              <a:rPr lang="en-US" sz="3200" dirty="0"/>
              <a:t>Sugarcane juice is the juice extracted from pressed sugarcane. It is consumed as a </a:t>
            </a:r>
            <a:r>
              <a:rPr lang="en-US" sz="3200" dirty="0" smtClean="0"/>
              <a:t>beverage in Pakistan.</a:t>
            </a:r>
          </a:p>
          <a:p>
            <a:r>
              <a:rPr lang="en-US" sz="3200" dirty="0" smtClean="0"/>
              <a:t>National beverage of Pakistan is sugarcane juice.</a:t>
            </a:r>
            <a:endParaRPr lang="en-US" sz="3200" dirty="0"/>
          </a:p>
        </p:txBody>
      </p:sp>
    </p:spTree>
    <p:extLst>
      <p:ext uri="{BB962C8B-B14F-4D97-AF65-F5344CB8AC3E}">
        <p14:creationId xmlns:p14="http://schemas.microsoft.com/office/powerpoint/2010/main" val="3906479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eeshan\Documents\ATH_SBW-Large-1024x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2683" y="6400800"/>
            <a:ext cx="2881366" cy="369332"/>
          </a:xfrm>
          <a:prstGeom prst="rect">
            <a:avLst/>
          </a:prstGeom>
        </p:spPr>
        <p:txBody>
          <a:bodyPr wrap="none">
            <a:spAutoFit/>
          </a:bodyPr>
          <a:lstStyle/>
          <a:p>
            <a:r>
              <a:rPr lang="en-US" dirty="0"/>
              <a:t>http://thetrustschool.edu.pk</a:t>
            </a:r>
          </a:p>
        </p:txBody>
      </p:sp>
    </p:spTree>
    <p:extLst>
      <p:ext uri="{BB962C8B-B14F-4D97-AF65-F5344CB8AC3E}">
        <p14:creationId xmlns:p14="http://schemas.microsoft.com/office/powerpoint/2010/main" val="209536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lcc-amadeus.com/image/static/MD829/files/21833/food2.jpg"/>
          <p:cNvPicPr>
            <a:picLocks noChangeAspect="1" noChangeArrowheads="1"/>
          </p:cNvPicPr>
          <p:nvPr/>
        </p:nvPicPr>
        <p:blipFill>
          <a:blip r:embed="rId2"/>
          <a:srcRect/>
          <a:stretch>
            <a:fillRect/>
          </a:stretch>
        </p:blipFill>
        <p:spPr bwMode="auto">
          <a:xfrm>
            <a:off x="779846" y="566716"/>
            <a:ext cx="7525954" cy="3316648"/>
          </a:xfrm>
          <a:prstGeom prst="ellipse">
            <a:avLst/>
          </a:prstGeom>
          <a:ln>
            <a:noFill/>
          </a:ln>
          <a:effectLst>
            <a:softEdge rad="112500"/>
          </a:effectLst>
        </p:spPr>
      </p:pic>
      <p:sp>
        <p:nvSpPr>
          <p:cNvPr id="3" name="TextBox 2"/>
          <p:cNvSpPr txBox="1"/>
          <p:nvPr/>
        </p:nvSpPr>
        <p:spPr>
          <a:xfrm>
            <a:off x="627446" y="3962064"/>
            <a:ext cx="7830754" cy="216213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17780" cmpd="sng">
                  <a:solidFill>
                    <a:srgbClr val="CEB966">
                      <a:tint val="3000"/>
                    </a:srgbClr>
                  </a:solidFill>
                  <a:prstDash val="solid"/>
                  <a:miter lim="800000"/>
                </a:ln>
                <a:gradFill>
                  <a:gsLst>
                    <a:gs pos="10000">
                      <a:srgbClr val="CEB966">
                        <a:tint val="63000"/>
                        <a:sat val="105000"/>
                      </a:srgbClr>
                    </a:gs>
                    <a:gs pos="90000">
                      <a:srgbClr val="CEB966">
                        <a:shade val="50000"/>
                        <a:satMod val="100000"/>
                      </a:srgbClr>
                    </a:gs>
                  </a:gsLst>
                  <a:lin ang="5400000"/>
                </a:gradFill>
                <a:effectLst>
                  <a:outerShdw blurRad="55000" dist="50800" dir="5400000" algn="tl">
                    <a:srgbClr val="000000">
                      <a:alpha val="33000"/>
                    </a:srgbClr>
                  </a:outerShdw>
                </a:effectLst>
              </a:rPr>
              <a:t>Soup</a:t>
            </a:r>
          </a:p>
          <a:p>
            <a:r>
              <a:rPr lang="en-US" sz="1050" b="1" dirty="0" smtClean="0">
                <a:ln w="50800"/>
                <a:solidFill>
                  <a:prstClr val="black">
                    <a:shade val="50000"/>
                  </a:prstClr>
                </a:solidFill>
              </a:rPr>
              <a:t/>
            </a:r>
            <a:br>
              <a:rPr lang="en-US" sz="1050" b="1" dirty="0" smtClean="0">
                <a:ln w="50800"/>
                <a:solidFill>
                  <a:prstClr val="black">
                    <a:shade val="50000"/>
                  </a:prstClr>
                </a:solidFill>
              </a:rPr>
            </a:br>
            <a:r>
              <a:rPr lang="en-US" sz="2000" b="1" i="1" dirty="0" smtClean="0">
                <a:ln w="50800"/>
                <a:solidFill>
                  <a:prstClr val="black">
                    <a:shade val="50000"/>
                  </a:prstClr>
                </a:solidFill>
              </a:rPr>
              <a:t>Soups are also very popular in Moldova cuisine. Some say a meal is not complete without soup. Two of the most common soups are zama, a kind of chicken noodle soup, and ciorba, served with meat or beans. Both zama and ciorba tend to be slightly sour. There are also many other soups, such as borsh and </a:t>
            </a:r>
            <a:r>
              <a:rPr lang="en-US" sz="2000" b="1" i="1" dirty="0" err="1" smtClean="0">
                <a:ln w="50800"/>
                <a:solidFill>
                  <a:prstClr val="black">
                    <a:shade val="50000"/>
                  </a:prstClr>
                </a:solidFill>
              </a:rPr>
              <a:t>solyanka</a:t>
            </a:r>
            <a:r>
              <a:rPr lang="en-US" sz="2000" b="1" i="1" dirty="0" smtClean="0">
                <a:ln w="50800"/>
                <a:solidFill>
                  <a:prstClr val="black">
                    <a:shade val="50000"/>
                  </a:prstClr>
                </a:solidFill>
              </a:rPr>
              <a:t>.</a:t>
            </a:r>
            <a:endParaRPr lang="ru-RU" sz="2000" b="1" dirty="0">
              <a:ln w="50800"/>
              <a:solidFill>
                <a:prstClr val="black">
                  <a:shade val="50000"/>
                </a:prstClr>
              </a:solidFill>
            </a:endParaRPr>
          </a:p>
        </p:txBody>
      </p:sp>
    </p:spTree>
    <p:extLst>
      <p:ext uri="{BB962C8B-B14F-4D97-AF65-F5344CB8AC3E}">
        <p14:creationId xmlns:p14="http://schemas.microsoft.com/office/powerpoint/2010/main" val="17009663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lcc-amadeus.com/image/static/MD829/files/21835/food4.jpg"/>
          <p:cNvPicPr>
            <a:picLocks noChangeAspect="1" noChangeArrowheads="1"/>
          </p:cNvPicPr>
          <p:nvPr/>
        </p:nvPicPr>
        <p:blipFill>
          <a:blip r:embed="rId2"/>
          <a:srcRect/>
          <a:stretch>
            <a:fillRect/>
          </a:stretch>
        </p:blipFill>
        <p:spPr bwMode="auto">
          <a:xfrm>
            <a:off x="762000" y="533400"/>
            <a:ext cx="7704665" cy="3000377"/>
          </a:xfrm>
          <a:prstGeom prst="ellipse">
            <a:avLst/>
          </a:prstGeom>
          <a:ln>
            <a:noFill/>
          </a:ln>
          <a:effectLst>
            <a:softEdge rad="112500"/>
          </a:effectLst>
        </p:spPr>
      </p:pic>
      <p:sp>
        <p:nvSpPr>
          <p:cNvPr id="3" name="TextBox 2"/>
          <p:cNvSpPr txBox="1"/>
          <p:nvPr/>
        </p:nvSpPr>
        <p:spPr>
          <a:xfrm>
            <a:off x="838200" y="3657600"/>
            <a:ext cx="7543800" cy="2677656"/>
          </a:xfrm>
          <a:prstGeom prst="rect">
            <a:avLst/>
          </a:prstGeom>
          <a:noFill/>
        </p:spPr>
        <p:txBody>
          <a:bodyPr wrap="square" rtlCol="0">
            <a:spAutoFit/>
          </a:bodyPr>
          <a:lstStyle/>
          <a:p>
            <a:pPr algn="ctr"/>
            <a:r>
              <a:rPr lang="en-US"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Mamaliga</a:t>
            </a:r>
            <a:endPar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2000" b="1" i="1" dirty="0">
                <a:ln w="50800"/>
                <a:solidFill>
                  <a:prstClr val="black">
                    <a:shade val="50000"/>
                  </a:prstClr>
                </a:solidFill>
              </a:rPr>
              <a:t>Perhaps the best known Moldovan dish is mamaliga or polenta (a cornmeal mush or porridge). This is a staple food on the Moldovan table, served as an accompaniment to meat dishes and frequently garnished with brinza, sour cream, and sometimes fried or scrambled eggs. </a:t>
            </a:r>
            <a:r>
              <a:rPr lang="en-US" sz="2000" b="1" i="1" dirty="0" err="1">
                <a:ln w="50800"/>
                <a:solidFill>
                  <a:prstClr val="black">
                    <a:shade val="50000"/>
                  </a:prstClr>
                </a:solidFill>
              </a:rPr>
              <a:t>Mamaliga</a:t>
            </a:r>
            <a:r>
              <a:rPr lang="en-US" sz="2000" b="1" i="1" dirty="0">
                <a:ln w="50800"/>
                <a:solidFill>
                  <a:prstClr val="black">
                    <a:shade val="50000"/>
                  </a:prstClr>
                </a:solidFill>
              </a:rPr>
              <a:t> is a local favorite, often served in restaurants throughout the country</a:t>
            </a:r>
            <a:r>
              <a:rPr lang="en-US" sz="2000" b="1" i="1" dirty="0" smtClean="0">
                <a:ln w="50800"/>
                <a:solidFill>
                  <a:prstClr val="black">
                    <a:shade val="50000"/>
                  </a:prstClr>
                </a:solidFill>
              </a:rPr>
              <a:t>.</a:t>
            </a:r>
            <a:endParaRPr lang="ru-RU" sz="2800" dirty="0">
              <a:solidFill>
                <a:prstClr val="white"/>
              </a:solidFill>
            </a:endParaRPr>
          </a:p>
        </p:txBody>
      </p:sp>
    </p:spTree>
    <p:extLst>
      <p:ext uri="{BB962C8B-B14F-4D97-AF65-F5344CB8AC3E}">
        <p14:creationId xmlns:p14="http://schemas.microsoft.com/office/powerpoint/2010/main" val="97120094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lcc-amadeus.com/image/static/MD829/files/21838/food6.jpg"/>
          <p:cNvPicPr>
            <a:picLocks noChangeAspect="1" noChangeArrowheads="1"/>
          </p:cNvPicPr>
          <p:nvPr/>
        </p:nvPicPr>
        <p:blipFill>
          <a:blip r:embed="rId2"/>
          <a:srcRect/>
          <a:stretch>
            <a:fillRect/>
          </a:stretch>
        </p:blipFill>
        <p:spPr bwMode="auto">
          <a:xfrm>
            <a:off x="609600" y="533400"/>
            <a:ext cx="7772400" cy="2971800"/>
          </a:xfrm>
          <a:prstGeom prst="ellipse">
            <a:avLst/>
          </a:prstGeom>
          <a:ln>
            <a:noFill/>
          </a:ln>
          <a:effectLst>
            <a:softEdge rad="112500"/>
          </a:effectLst>
        </p:spPr>
      </p:pic>
      <p:sp>
        <p:nvSpPr>
          <p:cNvPr id="3" name="TextBox 2"/>
          <p:cNvSpPr txBox="1"/>
          <p:nvPr/>
        </p:nvSpPr>
        <p:spPr>
          <a:xfrm>
            <a:off x="609600" y="3505200"/>
            <a:ext cx="8077200" cy="2677656"/>
          </a:xfrm>
          <a:prstGeom prst="rect">
            <a:avLst/>
          </a:prstGeom>
          <a:noFill/>
        </p:spPr>
        <p:txBody>
          <a:bodyPr wrap="square" rtlCol="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Traditional holiday dishes			</a:t>
            </a:r>
          </a:p>
          <a:p>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2000" b="1" i="1" dirty="0">
                <a:ln w="50800"/>
                <a:solidFill>
                  <a:prstClr val="black">
                    <a:shade val="50000"/>
                  </a:prstClr>
                </a:solidFill>
              </a:rPr>
              <a:t>Moldovan holiday cuisine is especially tasty. Traditional holiday dishes include cabbage leaves stuffed with minced meat (</a:t>
            </a:r>
            <a:r>
              <a:rPr lang="en-US" sz="2000" b="1" i="1" dirty="0" err="1">
                <a:ln w="50800"/>
                <a:solidFill>
                  <a:prstClr val="black">
                    <a:shade val="50000"/>
                  </a:prstClr>
                </a:solidFill>
              </a:rPr>
              <a:t>sarmale</a:t>
            </a:r>
            <a:r>
              <a:rPr lang="en-US" sz="2000" b="1" i="1" dirty="0">
                <a:ln w="50800"/>
                <a:solidFill>
                  <a:prstClr val="black">
                    <a:shade val="50000"/>
                  </a:prstClr>
                </a:solidFill>
              </a:rPr>
              <a:t>), meat jelly, and noodles with chicken. The holiday table is usually decorated with baked items, such as pastries, cakes, rolls, buns with a variety of fillings (cheese, fruit, vegetables, walnuts, etc.).</a:t>
            </a:r>
            <a:endParaRPr lang="ru-RU" sz="2000" b="1" i="1" dirty="0">
              <a:ln w="50800"/>
              <a:solidFill>
                <a:prstClr val="black">
                  <a:shade val="50000"/>
                </a:prstClr>
              </a:solidFill>
            </a:endParaRPr>
          </a:p>
        </p:txBody>
      </p:sp>
    </p:spTree>
    <p:extLst>
      <p:ext uri="{BB962C8B-B14F-4D97-AF65-F5344CB8AC3E}">
        <p14:creationId xmlns:p14="http://schemas.microsoft.com/office/powerpoint/2010/main" val="427026104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lcc-amadeus.com/image/static/MD829/files/21839/cozonac.JPG"/>
          <p:cNvPicPr>
            <a:picLocks noChangeAspect="1" noChangeArrowheads="1"/>
          </p:cNvPicPr>
          <p:nvPr/>
        </p:nvPicPr>
        <p:blipFill>
          <a:blip r:embed="rId2"/>
          <a:srcRect/>
          <a:stretch>
            <a:fillRect/>
          </a:stretch>
        </p:blipFill>
        <p:spPr bwMode="auto">
          <a:xfrm>
            <a:off x="381000" y="615320"/>
            <a:ext cx="8136942" cy="2889880"/>
          </a:xfrm>
          <a:prstGeom prst="ellipse">
            <a:avLst/>
          </a:prstGeom>
          <a:ln>
            <a:noFill/>
          </a:ln>
          <a:effectLst>
            <a:softEdge rad="112500"/>
          </a:effectLst>
        </p:spPr>
      </p:pic>
      <p:sp>
        <p:nvSpPr>
          <p:cNvPr id="3" name="TextBox 2"/>
          <p:cNvSpPr txBox="1"/>
          <p:nvPr/>
        </p:nvSpPr>
        <p:spPr>
          <a:xfrm>
            <a:off x="609600" y="3733800"/>
            <a:ext cx="7908341" cy="2862322"/>
          </a:xfrm>
          <a:prstGeom prst="rect">
            <a:avLst/>
          </a:prstGeom>
          <a:noFill/>
        </p:spPr>
        <p:txBody>
          <a:bodyPr wrap="square" rtlCol="0">
            <a:spAutoFit/>
          </a:bodyPr>
          <a:lstStyle/>
          <a:p>
            <a:pPr algn="ctr"/>
            <a:r>
              <a:rPr lang="en-US" b="1" dirty="0" smtClean="0">
                <a:solidFill>
                  <a:srgbClr val="002060"/>
                </a:solidFill>
              </a:rPr>
              <a:t>Easter Dishes</a:t>
            </a:r>
          </a:p>
          <a:p>
            <a:r>
              <a:rPr lang="en-US" b="1" i="1" dirty="0" smtClean="0">
                <a:ln w="50800"/>
                <a:solidFill>
                  <a:prstClr val="black">
                    <a:shade val="50000"/>
                  </a:prstClr>
                </a:solidFill>
              </a:rPr>
              <a:t>During </a:t>
            </a:r>
            <a:r>
              <a:rPr lang="en-US" b="1" i="1" dirty="0">
                <a:ln w="50800"/>
                <a:solidFill>
                  <a:prstClr val="black">
                    <a:shade val="50000"/>
                  </a:prstClr>
                </a:solidFill>
              </a:rPr>
              <a:t>Easter holidays special dishes are prepared for the occasion. Pasca is traditional Easter bread, central to the holiday, made from leavened dough and filled with cheese. The loaves often resemble braided wreaths and are ornately decorated, commonly with images of the cross. Cozonac is traditional sweet bread made with milk, sugar, eggs, butter and raisins. It is similar to the Italian Pannettone. Traditional savory Easter dishes include unsalted cheese, spring greens, various meat preparations of lamb,, or poultry, racitura (meat jelly), cabbage, and painted Easter eggs, which according to tradition, people bump together to see whose egg is strongest.</a:t>
            </a:r>
            <a:endParaRPr lang="ru-RU" b="1" i="1" dirty="0">
              <a:ln w="50800"/>
              <a:solidFill>
                <a:prstClr val="black">
                  <a:shade val="50000"/>
                </a:prstClr>
              </a:solidFill>
            </a:endParaRPr>
          </a:p>
        </p:txBody>
      </p:sp>
    </p:spTree>
    <p:extLst>
      <p:ext uri="{BB962C8B-B14F-4D97-AF65-F5344CB8AC3E}">
        <p14:creationId xmlns:p14="http://schemas.microsoft.com/office/powerpoint/2010/main" val="50524823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 y="2286000"/>
            <a:ext cx="9144001" cy="2862322"/>
          </a:xfrm>
          <a:prstGeom prst="rect">
            <a:avLst/>
          </a:prstGeom>
          <a:noFill/>
        </p:spPr>
        <p:txBody>
          <a:bodyPr wrap="square" rtlCol="0">
            <a:spAutoFit/>
          </a:bodyPr>
          <a:lstStyle/>
          <a:p>
            <a:pPr algn="ctr"/>
            <a:r>
              <a:rPr lang="en-US" sz="3600" b="1" dirty="0" smtClean="0">
                <a:ln w="17780" cmpd="sng">
                  <a:solidFill>
                    <a:srgbClr val="FFFFFF"/>
                  </a:solidFill>
                  <a:prstDash val="solid"/>
                  <a:miter lim="800000"/>
                </a:ln>
                <a:solidFill>
                  <a:srgbClr val="FF0000"/>
                </a:solidFill>
                <a:effectLst>
                  <a:outerShdw blurRad="50800" algn="tl" rotWithShape="0">
                    <a:srgbClr val="000000"/>
                  </a:outerShdw>
                </a:effectLst>
              </a:rPr>
              <a:t>Thanks for watching!!!</a:t>
            </a:r>
          </a:p>
          <a:p>
            <a:pPr algn="ctr"/>
            <a:endParaRPr lang="en-US" sz="3600" b="1" dirty="0">
              <a:ln w="17780" cmpd="sng">
                <a:solidFill>
                  <a:srgbClr val="FFFFFF"/>
                </a:solidFill>
                <a:prstDash val="solid"/>
                <a:miter lim="800000"/>
              </a:ln>
              <a:solidFill>
                <a:srgbClr val="FF0000"/>
              </a:solidFill>
              <a:effectLst>
                <a:outerShdw blurRad="50800" algn="tl" rotWithShape="0">
                  <a:srgbClr val="000000"/>
                </a:outerShdw>
              </a:effectLst>
            </a:endParaRPr>
          </a:p>
          <a:p>
            <a:pPr algn="ctr"/>
            <a:r>
              <a:rPr lang="en-US" sz="3600" b="1" dirty="0" smtClean="0">
                <a:ln w="17780" cmpd="sng">
                  <a:solidFill>
                    <a:srgbClr val="FFFFFF"/>
                  </a:solidFill>
                  <a:prstDash val="solid"/>
                  <a:miter lim="800000"/>
                </a:ln>
                <a:solidFill>
                  <a:srgbClr val="00B050"/>
                </a:solidFill>
                <a:effectLst>
                  <a:outerShdw blurRad="50800" algn="tl" rotWithShape="0">
                    <a:srgbClr val="000000"/>
                  </a:outerShdw>
                </a:effectLst>
              </a:rPr>
              <a:t>Submitted by :</a:t>
            </a:r>
          </a:p>
          <a:p>
            <a:pPr algn="ctr"/>
            <a:r>
              <a:rPr lang="en-US" sz="3600" b="1" dirty="0" err="1" smtClean="0">
                <a:ln w="17780" cmpd="sng">
                  <a:solidFill>
                    <a:srgbClr val="FFFFFF"/>
                  </a:solidFill>
                  <a:prstDash val="solid"/>
                  <a:miter lim="800000"/>
                </a:ln>
                <a:solidFill>
                  <a:srgbClr val="00B050"/>
                </a:solidFill>
                <a:effectLst>
                  <a:outerShdw blurRad="50800" algn="tl" rotWithShape="0">
                    <a:srgbClr val="000000"/>
                  </a:outerShdw>
                </a:effectLst>
              </a:rPr>
              <a:t>Cimpoi</a:t>
            </a:r>
            <a:r>
              <a:rPr lang="en-US" sz="3600" b="1" dirty="0" smtClean="0">
                <a:ln w="17780" cmpd="sng">
                  <a:solidFill>
                    <a:srgbClr val="FFFFFF"/>
                  </a:solidFill>
                  <a:prstDash val="solid"/>
                  <a:miter lim="800000"/>
                </a:ln>
                <a:solidFill>
                  <a:srgbClr val="00B050"/>
                </a:solidFill>
                <a:effectLst>
                  <a:outerShdw blurRad="50800" algn="tl" rotWithShape="0">
                    <a:srgbClr val="000000"/>
                  </a:outerShdw>
                </a:effectLst>
              </a:rPr>
              <a:t> </a:t>
            </a:r>
            <a:r>
              <a:rPr lang="en-US" sz="3600" b="1" dirty="0" err="1" smtClean="0">
                <a:ln w="17780" cmpd="sng">
                  <a:solidFill>
                    <a:srgbClr val="FFFFFF"/>
                  </a:solidFill>
                  <a:prstDash val="solid"/>
                  <a:miter lim="800000"/>
                </a:ln>
                <a:solidFill>
                  <a:srgbClr val="00B050"/>
                </a:solidFill>
                <a:effectLst>
                  <a:outerShdw blurRad="50800" algn="tl" rotWithShape="0">
                    <a:srgbClr val="000000"/>
                  </a:outerShdw>
                </a:effectLst>
              </a:rPr>
              <a:t>Nicoleta</a:t>
            </a:r>
            <a:r>
              <a:rPr lang="en-US" sz="3600" b="1" dirty="0" smtClean="0">
                <a:ln w="17780" cmpd="sng">
                  <a:solidFill>
                    <a:srgbClr val="FFFFFF"/>
                  </a:solidFill>
                  <a:prstDash val="solid"/>
                  <a:miter lim="800000"/>
                </a:ln>
                <a:solidFill>
                  <a:srgbClr val="00B050"/>
                </a:solidFill>
                <a:effectLst>
                  <a:outerShdw blurRad="50800" algn="tl" rotWithShape="0">
                    <a:srgbClr val="000000"/>
                  </a:outerShdw>
                </a:effectLst>
              </a:rPr>
              <a:t> , </a:t>
            </a:r>
          </a:p>
          <a:p>
            <a:pPr algn="ctr"/>
            <a:r>
              <a:rPr lang="en-US" sz="3600" b="1" dirty="0" smtClean="0">
                <a:ln w="17780" cmpd="sng">
                  <a:solidFill>
                    <a:srgbClr val="FFFFFF"/>
                  </a:solidFill>
                  <a:prstDash val="solid"/>
                  <a:miter lim="800000"/>
                </a:ln>
                <a:solidFill>
                  <a:srgbClr val="00B050"/>
                </a:solidFill>
                <a:effectLst>
                  <a:outerShdw blurRad="50800" algn="tl" rotWithShape="0">
                    <a:srgbClr val="000000"/>
                  </a:outerShdw>
                </a:effectLst>
              </a:rPr>
              <a:t>the 8</a:t>
            </a:r>
            <a:r>
              <a:rPr lang="en-US" sz="3600" b="1" baseline="30000" dirty="0" smtClean="0">
                <a:ln w="17780" cmpd="sng">
                  <a:solidFill>
                    <a:srgbClr val="FFFFFF"/>
                  </a:solidFill>
                  <a:prstDash val="solid"/>
                  <a:miter lim="800000"/>
                </a:ln>
                <a:solidFill>
                  <a:srgbClr val="00B050"/>
                </a:solidFill>
                <a:effectLst>
                  <a:outerShdw blurRad="50800" algn="tl" rotWithShape="0">
                    <a:srgbClr val="000000"/>
                  </a:outerShdw>
                </a:effectLst>
              </a:rPr>
              <a:t>th</a:t>
            </a:r>
            <a:r>
              <a:rPr lang="en-US" sz="3600" b="1" dirty="0" smtClean="0">
                <a:ln w="17780" cmpd="sng">
                  <a:solidFill>
                    <a:srgbClr val="FFFFFF"/>
                  </a:solidFill>
                  <a:prstDash val="solid"/>
                  <a:miter lim="800000"/>
                </a:ln>
                <a:solidFill>
                  <a:srgbClr val="00B050"/>
                </a:solidFill>
                <a:effectLst>
                  <a:outerShdw blurRad="50800" algn="tl" rotWithShape="0">
                    <a:srgbClr val="000000"/>
                  </a:outerShdw>
                </a:effectLst>
              </a:rPr>
              <a:t> form pupil</a:t>
            </a:r>
            <a:endParaRPr lang="ru-RU" sz="3600" b="1" dirty="0">
              <a:ln w="17780" cmpd="sng">
                <a:solidFill>
                  <a:srgbClr val="FFFFFF"/>
                </a:solidFill>
                <a:prstDash val="solid"/>
                <a:miter lim="800000"/>
              </a:ln>
              <a:solidFill>
                <a:srgbClr val="00B050"/>
              </a:solidFill>
              <a:effectLst>
                <a:outerShdw blurRad="50800" algn="tl" rotWithShape="0">
                  <a:srgbClr val="000000"/>
                </a:outerShdw>
              </a:effectLst>
            </a:endParaRPr>
          </a:p>
        </p:txBody>
      </p:sp>
    </p:spTree>
    <p:extLst>
      <p:ext uri="{BB962C8B-B14F-4D97-AF65-F5344CB8AC3E}">
        <p14:creationId xmlns:p14="http://schemas.microsoft.com/office/powerpoint/2010/main" val="2145752881"/>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novostimira.net/uploads/posts/p/2015-07-01/v_moldove_provodjat_konsultatsii_dlja_poiska_kandidata_na_dolzhnost_premera.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02329" y="1386840"/>
            <a:ext cx="2575560" cy="25755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354382"/>
            <a:ext cx="2098070" cy="2608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2"/>
          <p:cNvSpPr>
            <a:spLocks noChangeArrowheads="1"/>
          </p:cNvSpPr>
          <p:nvPr/>
        </p:nvSpPr>
        <p:spPr bwMode="auto">
          <a:xfrm>
            <a:off x="304800" y="224135"/>
            <a:ext cx="861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Moldovan Cuisine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3"/>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4"/>
          <p:cNvSpPr>
            <a:spLocks noChangeArrowheads="1"/>
          </p:cNvSpPr>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5"/>
          <p:cNvSpPr>
            <a:spLocks noChangeArrowheads="1"/>
          </p:cNvSpPr>
          <p:nvPr/>
        </p:nvSpPr>
        <p:spPr bwMode="auto">
          <a:xfrm>
            <a:off x="2816829" y="4572000"/>
            <a:ext cx="358654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800000"/>
                </a:solidFill>
                <a:effectLst/>
                <a:latin typeface="Verdana" pitchFamily="34" charset="0"/>
                <a:ea typeface="Times New Roman" pitchFamily="18" charset="0"/>
                <a:cs typeface="Arial" pitchFamily="34" charset="0"/>
              </a:rPr>
              <a:t>Bobrova Alina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800000"/>
                </a:solidFill>
                <a:effectLst/>
                <a:latin typeface="Verdana" pitchFamily="34" charset="0"/>
                <a:ea typeface="Times New Roman" pitchFamily="18" charset="0"/>
                <a:cs typeface="Arial" pitchFamily="34" charset="0"/>
              </a:rPr>
              <a:t>Coltsova Diana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800000"/>
                </a:solidFill>
                <a:effectLst/>
                <a:latin typeface="Verdana" pitchFamily="34" charset="0"/>
                <a:ea typeface="Times New Roman" pitchFamily="18" charset="0"/>
                <a:cs typeface="Arial" pitchFamily="34" charset="0"/>
              </a:rPr>
              <a:t>8-B class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2318271"/>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Солнцестояние">
  <a:themeElements>
    <a:clrScheme name="Другая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5_Солнцестояние">
  <a:themeElements>
    <a:clrScheme name="Другая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8_Солнцестояние">
  <a:themeElements>
    <a:clrScheme name="Другая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3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5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Солнцестояние">
  <a:themeElements>
    <a:clrScheme name="Другая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Солнцестояние">
  <a:themeElements>
    <a:clrScheme name="Другая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1697</Words>
  <Application>Microsoft Office PowerPoint</Application>
  <PresentationFormat>On-screen Show (4:3)</PresentationFormat>
  <Paragraphs>273</Paragraphs>
  <Slides>39</Slides>
  <Notes>0</Notes>
  <HiddenSlides>0</HiddenSlides>
  <MMClips>0</MMClips>
  <ScaleCrop>false</ScaleCrop>
  <HeadingPairs>
    <vt:vector size="4" baseType="variant">
      <vt:variant>
        <vt:lpstr>Theme</vt:lpstr>
      </vt:variant>
      <vt:variant>
        <vt:i4>17</vt:i4>
      </vt:variant>
      <vt:variant>
        <vt:lpstr>Slide Titles</vt:lpstr>
      </vt:variant>
      <vt:variant>
        <vt:i4>39</vt:i4>
      </vt:variant>
    </vt:vector>
  </HeadingPairs>
  <TitlesOfParts>
    <vt:vector size="56" baseType="lpstr">
      <vt:lpstr>Office Theme</vt:lpstr>
      <vt:lpstr>Апекс</vt:lpstr>
      <vt:lpstr>1_Апекс</vt:lpstr>
      <vt:lpstr>2_Апекс</vt:lpstr>
      <vt:lpstr>4_Апекс</vt:lpstr>
      <vt:lpstr>5_Апекс</vt:lpstr>
      <vt:lpstr>6_Апекс</vt:lpstr>
      <vt:lpstr>Солнцестояние</vt:lpstr>
      <vt:lpstr>1_Солнцестояние</vt:lpstr>
      <vt:lpstr>3_Солнцестояние</vt:lpstr>
      <vt:lpstr>5_Солнцестояние</vt:lpstr>
      <vt:lpstr>8_Солнцестояние</vt:lpstr>
      <vt:lpstr>Городская</vt:lpstr>
      <vt:lpstr>1_Городская</vt:lpstr>
      <vt:lpstr>3_Городская</vt:lpstr>
      <vt:lpstr>5_Городская</vt:lpstr>
      <vt:lpstr>Aspect</vt:lpstr>
      <vt:lpstr>Learning Circles  September 2015 to January 2016  </vt:lpstr>
      <vt:lpstr>Participating Teachers/Countries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Belarusian traditional food</vt:lpstr>
      <vt:lpstr>Traditional soup - is Mushroom soup. </vt:lpstr>
      <vt:lpstr>Peel potato and rub it on a grater. Add salt, flour and mix everything.</vt:lpstr>
      <vt:lpstr>Traditional desert- Apple kisel.</vt:lpstr>
      <vt:lpstr>Wash apples and cut them into thin slices. Put them into the pan and add 4 glasses of water.</vt:lpstr>
      <vt:lpstr>Traditional food in Belarus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Pakistani Traditional Food/Drinks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Circles: September 2015 to January 2016</dc:title>
  <dc:creator>Zeeshan</dc:creator>
  <cp:lastModifiedBy>Zeeshan</cp:lastModifiedBy>
  <cp:revision>48</cp:revision>
  <dcterms:created xsi:type="dcterms:W3CDTF">2016-01-17T05:42:26Z</dcterms:created>
  <dcterms:modified xsi:type="dcterms:W3CDTF">2016-01-26T13:17:20Z</dcterms:modified>
</cp:coreProperties>
</file>