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21"/>
  </p:notesMasterIdLst>
  <p:sldIdLst>
    <p:sldId id="256" r:id="rId2"/>
    <p:sldId id="257" r:id="rId3"/>
    <p:sldId id="258" r:id="rId4"/>
    <p:sldId id="259" r:id="rId5"/>
    <p:sldId id="260" r:id="rId6"/>
    <p:sldId id="261" r:id="rId7"/>
    <p:sldId id="264" r:id="rId8"/>
    <p:sldId id="265" r:id="rId9"/>
    <p:sldId id="266" r:id="rId10"/>
    <p:sldId id="268" r:id="rId11"/>
    <p:sldId id="269" r:id="rId12"/>
    <p:sldId id="270" r:id="rId13"/>
    <p:sldId id="271" r:id="rId14"/>
    <p:sldId id="272" r:id="rId15"/>
    <p:sldId id="273" r:id="rId16"/>
    <p:sldId id="263" r:id="rId17"/>
    <p:sldId id="274" r:id="rId18"/>
    <p:sldId id="275" r:id="rId19"/>
    <p:sldId id="27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775" autoAdjust="0"/>
  </p:normalViewPr>
  <p:slideViewPr>
    <p:cSldViewPr>
      <p:cViewPr>
        <p:scale>
          <a:sx n="60" d="100"/>
          <a:sy n="60" d="100"/>
        </p:scale>
        <p:origin x="-1488" y="-9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701062-B0AE-4947-AC55-713055A91C50}" type="datetimeFigureOut">
              <a:rPr lang="ru-RU" smtClean="0"/>
              <a:pPr/>
              <a:t>1/6/16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E8191-3F73-4C20-B482-07FA2EED832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97E8191-3F73-4C20-B482-07FA2EED8321}" type="slidenum">
              <a:rPr lang="ru-RU" smtClean="0"/>
              <a:pPr/>
              <a:t>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1/6/16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alphaModFix amt="52000"/>
            <a:duotone>
              <a:schemeClr val="accent4">
                <a:shade val="45000"/>
                <a:satMod val="135000"/>
              </a:schemeClr>
              <a:prstClr val="white"/>
            </a:duotone>
            <a:lum bright="23000"/>
          </a:blip>
          <a:srcRect/>
          <a:stretch>
            <a:fillRect/>
          </a:stretch>
        </a:blip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1/6/16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 Id="rId3" Type="http://schemas.openxmlformats.org/officeDocument/2006/relationships/image" Target="../media/image1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 Id="rId3" Type="http://schemas.openxmlformats.org/officeDocument/2006/relationships/image" Target="../media/image2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 Id="rId3" Type="http://schemas.openxmlformats.org/officeDocument/2006/relationships/image" Target="../media/image3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628800"/>
            <a:ext cx="8496944" cy="864096"/>
          </a:xfrm>
        </p:spPr>
        <p:txBody>
          <a:bodyPr>
            <a:normAutofit/>
          </a:bodyPr>
          <a:lstStyle/>
          <a:p>
            <a:r>
              <a:rPr lang="en-US" dirty="0" smtClean="0">
                <a:solidFill>
                  <a:srgbClr val="002060"/>
                </a:solidFill>
              </a:rPr>
              <a:t>Final project</a:t>
            </a:r>
            <a:endParaRPr lang="ru-RU" dirty="0">
              <a:solidFill>
                <a:srgbClr val="002060"/>
              </a:solidFill>
            </a:endParaRPr>
          </a:p>
        </p:txBody>
      </p:sp>
      <p:sp>
        <p:nvSpPr>
          <p:cNvPr id="3" name="Подзаголовок 2"/>
          <p:cNvSpPr>
            <a:spLocks noGrp="1"/>
          </p:cNvSpPr>
          <p:nvPr>
            <p:ph type="subTitle" idx="1"/>
          </p:nvPr>
        </p:nvSpPr>
        <p:spPr>
          <a:xfrm>
            <a:off x="539552" y="404664"/>
            <a:ext cx="8136904" cy="1008112"/>
          </a:xfrm>
        </p:spPr>
        <p:txBody>
          <a:bodyPr>
            <a:normAutofit fontScale="47500" lnSpcReduction="20000"/>
          </a:bodyPr>
          <a:lstStyle/>
          <a:p>
            <a:r>
              <a:rPr lang="en-US" sz="4000" b="1" dirty="0" smtClean="0">
                <a:solidFill>
                  <a:srgbClr val="C00000"/>
                </a:solidFill>
              </a:rPr>
              <a:t>Global Issues: Environment Learning </a:t>
            </a:r>
          </a:p>
          <a:p>
            <a:r>
              <a:rPr lang="en-US" sz="4000" b="1" dirty="0" smtClean="0">
                <a:solidFill>
                  <a:srgbClr val="C00000"/>
                </a:solidFill>
              </a:rPr>
              <a:t>Circle 1 (Middle/High School)</a:t>
            </a:r>
          </a:p>
          <a:p>
            <a:r>
              <a:rPr lang="en-US" sz="4000" b="1" dirty="0" smtClean="0">
                <a:solidFill>
                  <a:srgbClr val="C00000"/>
                </a:solidFill>
              </a:rPr>
              <a:t>September 2015 – January 2016</a:t>
            </a:r>
          </a:p>
          <a:p>
            <a:endParaRPr lang="ru-RU" dirty="0"/>
          </a:p>
        </p:txBody>
      </p:sp>
      <p:sp>
        <p:nvSpPr>
          <p:cNvPr id="20481" name="Rectangle 1"/>
          <p:cNvSpPr>
            <a:spLocks noChangeArrowheads="1"/>
          </p:cNvSpPr>
          <p:nvPr/>
        </p:nvSpPr>
        <p:spPr bwMode="auto">
          <a:xfrm>
            <a:off x="323528" y="5175380"/>
            <a:ext cx="84969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b="1" i="0" u="none" strike="noStrike" cap="none" normalizeH="0" baseline="0" dirty="0" smtClean="0">
                <a:ln>
                  <a:noFill/>
                </a:ln>
                <a:solidFill>
                  <a:schemeClr val="bg1">
                    <a:lumMod val="95000"/>
                    <a:lumOff val="5000"/>
                  </a:schemeClr>
                </a:solidFill>
                <a:effectLst/>
                <a:latin typeface="Book Antiqua" pitchFamily="18" charset="0"/>
                <a:ea typeface="Times"/>
                <a:cs typeface="Times New Roman" pitchFamily="18" charset="0"/>
              </a:rPr>
              <a:t>State Educational Institution “Lyceum under Gomel Engineering Institute </a:t>
            </a:r>
          </a:p>
          <a:p>
            <a:pPr lvl="0" algn="ctr" eaLnBrk="0" fontAlgn="base" hangingPunct="0">
              <a:spcBef>
                <a:spcPct val="0"/>
              </a:spcBef>
              <a:spcAft>
                <a:spcPct val="0"/>
              </a:spcAft>
            </a:pPr>
            <a:r>
              <a:rPr kumimoji="0" lang="en-US" b="1" i="0" u="none" strike="noStrike" cap="none" normalizeH="0" baseline="0" dirty="0" smtClean="0">
                <a:ln>
                  <a:noFill/>
                </a:ln>
                <a:solidFill>
                  <a:schemeClr val="bg1">
                    <a:lumMod val="95000"/>
                    <a:lumOff val="5000"/>
                  </a:schemeClr>
                </a:solidFill>
                <a:effectLst/>
                <a:latin typeface="Book Antiqua" pitchFamily="18" charset="0"/>
                <a:ea typeface="Times"/>
                <a:cs typeface="Times New Roman" pitchFamily="18" charset="0"/>
              </a:rPr>
              <a:t>of the Ministry for Emergency Situations of the Republic of Belarus”</a:t>
            </a:r>
            <a:r>
              <a:rPr lang="en-US" b="1" dirty="0" smtClean="0">
                <a:solidFill>
                  <a:schemeClr val="bg1">
                    <a:lumMod val="95000"/>
                    <a:lumOff val="5000"/>
                  </a:schemeClr>
                </a:solidFill>
                <a:latin typeface="Book Antiqua" pitchFamily="18" charset="0"/>
                <a:ea typeface="Times"/>
                <a:cs typeface="Times New Roman" pitchFamily="18" charset="0"/>
              </a:rPr>
              <a:t> </a:t>
            </a:r>
          </a:p>
          <a:p>
            <a:pPr lvl="0" algn="ctr" eaLnBrk="0" fontAlgn="base" hangingPunct="0">
              <a:spcBef>
                <a:spcPct val="0"/>
              </a:spcBef>
              <a:spcAft>
                <a:spcPct val="0"/>
              </a:spcAft>
            </a:pPr>
            <a:r>
              <a:rPr lang="en-US" b="1" dirty="0" smtClean="0">
                <a:solidFill>
                  <a:schemeClr val="bg1">
                    <a:lumMod val="95000"/>
                    <a:lumOff val="5000"/>
                  </a:schemeClr>
                </a:solidFill>
                <a:latin typeface="Book Antiqua" pitchFamily="18" charset="0"/>
                <a:ea typeface="Times"/>
                <a:cs typeface="Times New Roman" pitchFamily="18" charset="0"/>
              </a:rPr>
              <a:t>http://www.liceymes.by/</a:t>
            </a:r>
            <a:endParaRPr kumimoji="0" lang="en-US" b="1" i="0" u="none" strike="noStrike" cap="none" normalizeH="0" baseline="0" dirty="0" smtClean="0">
              <a:ln>
                <a:noFill/>
              </a:ln>
              <a:solidFill>
                <a:schemeClr val="bg1">
                  <a:lumMod val="95000"/>
                  <a:lumOff val="5000"/>
                </a:schemeClr>
              </a:solidFill>
              <a:effectLst/>
              <a:latin typeface="Book Antiqua" pitchFamily="18" charset="0"/>
            </a:endParaRPr>
          </a:p>
        </p:txBody>
      </p:sp>
      <p:pic>
        <p:nvPicPr>
          <p:cNvPr id="20482" name="Рисунок 270" descr="Шеврон лицея НОВЫЙ 2"/>
          <p:cNvPicPr>
            <a:picLocks noChangeAspect="1" noChangeArrowheads="1"/>
          </p:cNvPicPr>
          <p:nvPr/>
        </p:nvPicPr>
        <p:blipFill>
          <a:blip r:embed="rId2" cstate="print"/>
          <a:srcRect/>
          <a:stretch>
            <a:fillRect/>
          </a:stretch>
        </p:blipFill>
        <p:spPr bwMode="auto">
          <a:xfrm>
            <a:off x="3635896" y="2924944"/>
            <a:ext cx="1752600" cy="1766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Содержимое 3" descr="DSC_0038.JPG"/>
          <p:cNvPicPr>
            <a:picLocks noGrp="1" noChangeAspect="1"/>
          </p:cNvPicPr>
          <p:nvPr>
            <p:ph idx="1"/>
          </p:nvPr>
        </p:nvPicPr>
        <p:blipFill>
          <a:blip r:embed="rId2" cstate="print">
            <a:lum bright="10000" contrast="10000"/>
          </a:blip>
          <a:stretch>
            <a:fillRect/>
          </a:stretch>
        </p:blipFill>
        <p:spPr>
          <a:xfrm>
            <a:off x="4067944" y="1052736"/>
            <a:ext cx="4862344" cy="2735068"/>
          </a:xfrm>
          <a:prstGeom prst="rect">
            <a:avLst/>
          </a:prstGeom>
          <a:ln>
            <a:noFill/>
          </a:ln>
          <a:effectLst>
            <a:softEdge rad="112500"/>
          </a:effectLst>
        </p:spPr>
      </p:pic>
      <p:sp>
        <p:nvSpPr>
          <p:cNvPr id="2" name="Заголовок 1"/>
          <p:cNvSpPr>
            <a:spLocks noGrp="1"/>
          </p:cNvSpPr>
          <p:nvPr>
            <p:ph type="title"/>
          </p:nvPr>
        </p:nvSpPr>
        <p:spPr>
          <a:xfrm>
            <a:off x="323528" y="274638"/>
            <a:ext cx="8640960" cy="994122"/>
          </a:xfrm>
        </p:spPr>
        <p:txBody>
          <a:bodyPr>
            <a:normAutofit/>
          </a:bodyPr>
          <a:lstStyle/>
          <a:p>
            <a:pPr algn="ctr"/>
            <a:r>
              <a:rPr lang="en-US" sz="1800" dirty="0" smtClean="0">
                <a:solidFill>
                  <a:schemeClr val="bg1">
                    <a:lumMod val="95000"/>
                    <a:lumOff val="5000"/>
                  </a:schemeClr>
                </a:solidFill>
                <a:effectLst/>
                <a:latin typeface="+mn-lt"/>
              </a:rPr>
              <a:t>Then we put the</a:t>
            </a:r>
            <a:r>
              <a:rPr lang="ru-RU" sz="1800" dirty="0" smtClean="0">
                <a:solidFill>
                  <a:schemeClr val="bg1">
                    <a:lumMod val="95000"/>
                    <a:lumOff val="5000"/>
                  </a:schemeClr>
                </a:solidFill>
                <a:effectLst/>
                <a:latin typeface="+mn-lt"/>
              </a:rPr>
              <a:t> </a:t>
            </a:r>
            <a:r>
              <a:rPr lang="en-US" sz="1800" dirty="0" smtClean="0">
                <a:solidFill>
                  <a:schemeClr val="bg1">
                    <a:lumMod val="95000"/>
                    <a:lumOff val="5000"/>
                  </a:schemeClr>
                </a:solidFill>
                <a:effectLst/>
                <a:latin typeface="+mn-lt"/>
              </a:rPr>
              <a:t>cloth into the bottle.</a:t>
            </a:r>
            <a:endParaRPr lang="ru-RU" sz="1800" dirty="0">
              <a:solidFill>
                <a:schemeClr val="bg1">
                  <a:lumMod val="95000"/>
                  <a:lumOff val="5000"/>
                </a:schemeClr>
              </a:solidFill>
              <a:effectLst/>
              <a:latin typeface="+mn-lt"/>
            </a:endParaRPr>
          </a:p>
        </p:txBody>
      </p:sp>
      <p:pic>
        <p:nvPicPr>
          <p:cNvPr id="1027" name="Picture 3" descr="G:\1221\DSC_0039.JPG"/>
          <p:cNvPicPr>
            <a:picLocks noChangeAspect="1" noChangeArrowheads="1"/>
          </p:cNvPicPr>
          <p:nvPr/>
        </p:nvPicPr>
        <p:blipFill>
          <a:blip r:embed="rId3" cstate="print">
            <a:lum bright="10000" contrast="10000"/>
          </a:blip>
          <a:srcRect/>
          <a:stretch>
            <a:fillRect/>
          </a:stretch>
        </p:blipFill>
        <p:spPr bwMode="auto">
          <a:xfrm>
            <a:off x="171140" y="3645024"/>
            <a:ext cx="4773102" cy="28803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normAutofit/>
          </a:bodyPr>
          <a:lstStyle/>
          <a:p>
            <a:pPr algn="ctr"/>
            <a:r>
              <a:rPr lang="en-US" sz="1800" dirty="0" smtClean="0">
                <a:solidFill>
                  <a:schemeClr val="bg1">
                    <a:lumMod val="95000"/>
                    <a:lumOff val="5000"/>
                  </a:schemeClr>
                </a:solidFill>
                <a:effectLst/>
                <a:latin typeface="+mn-lt"/>
              </a:rPr>
              <a:t>After that we put the moss and coal above the cloth in the bottle.</a:t>
            </a:r>
            <a:endParaRPr lang="ru-RU" sz="1800" dirty="0">
              <a:solidFill>
                <a:schemeClr val="bg1">
                  <a:lumMod val="95000"/>
                  <a:lumOff val="5000"/>
                </a:schemeClr>
              </a:solidFill>
              <a:effectLst/>
              <a:latin typeface="+mn-lt"/>
            </a:endParaRPr>
          </a:p>
        </p:txBody>
      </p:sp>
      <p:pic>
        <p:nvPicPr>
          <p:cNvPr id="2050" name="Picture 2" descr="G:\1221\DSC_0041.JPG"/>
          <p:cNvPicPr>
            <a:picLocks noChangeAspect="1" noChangeArrowheads="1"/>
          </p:cNvPicPr>
          <p:nvPr/>
        </p:nvPicPr>
        <p:blipFill>
          <a:blip r:embed="rId2" cstate="print">
            <a:lum contrast="10000"/>
          </a:blip>
          <a:srcRect/>
          <a:stretch>
            <a:fillRect/>
          </a:stretch>
        </p:blipFill>
        <p:spPr bwMode="auto">
          <a:xfrm>
            <a:off x="214282" y="3747723"/>
            <a:ext cx="4429156" cy="2895987"/>
          </a:xfrm>
          <a:prstGeom prst="rect">
            <a:avLst/>
          </a:prstGeom>
          <a:ln>
            <a:noFill/>
          </a:ln>
          <a:effectLst>
            <a:softEdge rad="112500"/>
          </a:effectLst>
        </p:spPr>
      </p:pic>
      <p:pic>
        <p:nvPicPr>
          <p:cNvPr id="2051" name="Picture 3" descr="G:\1221\DSC_0043.JPG"/>
          <p:cNvPicPr>
            <a:picLocks noChangeAspect="1" noChangeArrowheads="1"/>
          </p:cNvPicPr>
          <p:nvPr/>
        </p:nvPicPr>
        <p:blipFill>
          <a:blip r:embed="rId3" cstate="print">
            <a:lum contrast="10000"/>
          </a:blip>
          <a:srcRect/>
          <a:stretch>
            <a:fillRect/>
          </a:stretch>
        </p:blipFill>
        <p:spPr bwMode="auto">
          <a:xfrm>
            <a:off x="4283968" y="1500174"/>
            <a:ext cx="4681278" cy="26332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419872" y="3861048"/>
            <a:ext cx="5724128" cy="2736304"/>
          </a:xfrm>
        </p:spPr>
        <p:txBody>
          <a:bodyPr/>
          <a:lstStyle/>
          <a:p>
            <a:pPr>
              <a:buNone/>
            </a:pPr>
            <a:endParaRPr lang="ru-RU" dirty="0"/>
          </a:p>
        </p:txBody>
      </p:sp>
      <p:sp>
        <p:nvSpPr>
          <p:cNvPr id="2" name="Заголовок 1"/>
          <p:cNvSpPr>
            <a:spLocks noGrp="1"/>
          </p:cNvSpPr>
          <p:nvPr>
            <p:ph type="title"/>
          </p:nvPr>
        </p:nvSpPr>
        <p:spPr>
          <a:xfrm>
            <a:off x="323528" y="3861048"/>
            <a:ext cx="4608512" cy="2448272"/>
          </a:xfrm>
        </p:spPr>
        <p:txBody>
          <a:bodyPr>
            <a:normAutofit/>
          </a:bodyPr>
          <a:lstStyle/>
          <a:p>
            <a:pPr algn="ctr"/>
            <a:r>
              <a:rPr lang="en-US" sz="1800" dirty="0" smtClean="0">
                <a:solidFill>
                  <a:schemeClr val="bg1">
                    <a:lumMod val="95000"/>
                    <a:lumOff val="5000"/>
                  </a:schemeClr>
                </a:solidFill>
                <a:effectLst/>
                <a:latin typeface="+mn-lt"/>
              </a:rPr>
              <a:t>Then we poured the water through </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the moss, coal and cloth.</a:t>
            </a:r>
            <a:endParaRPr lang="ru-RU" sz="1800" dirty="0">
              <a:solidFill>
                <a:schemeClr val="bg1">
                  <a:lumMod val="95000"/>
                  <a:lumOff val="5000"/>
                </a:schemeClr>
              </a:solidFill>
              <a:effectLst/>
              <a:latin typeface="+mn-lt"/>
            </a:endParaRPr>
          </a:p>
        </p:txBody>
      </p:sp>
      <p:pic>
        <p:nvPicPr>
          <p:cNvPr id="3074" name="Picture 2" descr="G:\1221\DSC_0045.JPG"/>
          <p:cNvPicPr>
            <a:picLocks noChangeAspect="1" noChangeArrowheads="1"/>
          </p:cNvPicPr>
          <p:nvPr/>
        </p:nvPicPr>
        <p:blipFill>
          <a:blip r:embed="rId2" cstate="print">
            <a:lum bright="10000" contrast="10000"/>
          </a:blip>
          <a:srcRect/>
          <a:stretch>
            <a:fillRect/>
          </a:stretch>
        </p:blipFill>
        <p:spPr bwMode="auto">
          <a:xfrm>
            <a:off x="0" y="404664"/>
            <a:ext cx="5715040" cy="3214710"/>
          </a:xfrm>
          <a:prstGeom prst="rect">
            <a:avLst/>
          </a:prstGeom>
          <a:ln>
            <a:noFill/>
          </a:ln>
          <a:effectLst>
            <a:softEdge rad="112500"/>
          </a:effectLst>
        </p:spPr>
      </p:pic>
      <p:pic>
        <p:nvPicPr>
          <p:cNvPr id="3075" name="Picture 3" descr="G:\1221\DSC_0051.JPG"/>
          <p:cNvPicPr>
            <a:picLocks noChangeAspect="1" noChangeArrowheads="1"/>
          </p:cNvPicPr>
          <p:nvPr/>
        </p:nvPicPr>
        <p:blipFill>
          <a:blip r:embed="rId3" cstate="print">
            <a:lum bright="10000" contrast="20000"/>
          </a:blip>
          <a:srcRect/>
          <a:stretch>
            <a:fillRect/>
          </a:stretch>
        </p:blipFill>
        <p:spPr bwMode="auto">
          <a:xfrm rot="5400000">
            <a:off x="4756641" y="2078518"/>
            <a:ext cx="5341133" cy="343358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548680"/>
            <a:ext cx="8229600" cy="868958"/>
          </a:xfrm>
        </p:spPr>
        <p:txBody>
          <a:bodyPr>
            <a:normAutofit/>
          </a:bodyPr>
          <a:lstStyle/>
          <a:p>
            <a:pPr algn="ctr"/>
            <a:r>
              <a:rPr lang="en-US" sz="1800" dirty="0" smtClean="0">
                <a:solidFill>
                  <a:schemeClr val="bg1">
                    <a:lumMod val="95000"/>
                    <a:lumOff val="5000"/>
                  </a:schemeClr>
                </a:solidFill>
                <a:effectLst/>
                <a:latin typeface="+mn-lt"/>
              </a:rPr>
              <a:t>We waited till the dirt fell to the bottom.</a:t>
            </a:r>
            <a:endParaRPr lang="ru-RU" sz="1800" dirty="0">
              <a:solidFill>
                <a:schemeClr val="bg1">
                  <a:lumMod val="95000"/>
                  <a:lumOff val="5000"/>
                </a:schemeClr>
              </a:solidFill>
              <a:effectLst/>
              <a:latin typeface="+mn-l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39552" y="1700808"/>
            <a:ext cx="8046155" cy="45259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a:xfrm>
            <a:off x="0" y="1371918"/>
            <a:ext cx="5292080" cy="2345114"/>
          </a:xfrm>
        </p:spPr>
        <p:txBody>
          <a:bodyPr>
            <a:normAutofit/>
          </a:bodyPr>
          <a:lstStyle/>
          <a:p>
            <a:r>
              <a:rPr lang="en-US" sz="1800" dirty="0" smtClean="0">
                <a:solidFill>
                  <a:schemeClr val="bg1">
                    <a:lumMod val="95000"/>
                    <a:lumOff val="5000"/>
                  </a:schemeClr>
                </a:solidFill>
                <a:effectLst/>
                <a:latin typeface="+mn-lt"/>
              </a:rPr>
              <a:t>Finally, we poured the water through </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the cloth for the second time.</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You can see the results of our work in this video: </a:t>
            </a:r>
            <a:br>
              <a:rPr lang="en-US" sz="1800" dirty="0" smtClean="0">
                <a:solidFill>
                  <a:schemeClr val="bg1">
                    <a:lumMod val="95000"/>
                    <a:lumOff val="5000"/>
                  </a:schemeClr>
                </a:solidFill>
                <a:effectLst/>
                <a:latin typeface="+mn-lt"/>
              </a:rPr>
            </a:br>
            <a:r>
              <a:rPr lang="en-US" sz="1800" dirty="0" smtClean="0">
                <a:solidFill>
                  <a:schemeClr val="bg1">
                    <a:lumMod val="95000"/>
                    <a:lumOff val="5000"/>
                  </a:schemeClr>
                </a:solidFill>
                <a:effectLst/>
                <a:latin typeface="+mn-lt"/>
              </a:rPr>
              <a:t>https://iearn.org/cc/space-25/group-418/gallery/media-58496.</a:t>
            </a:r>
            <a:endParaRPr lang="ru-RU" sz="1800" dirty="0">
              <a:solidFill>
                <a:schemeClr val="bg1">
                  <a:lumMod val="95000"/>
                  <a:lumOff val="5000"/>
                </a:schemeClr>
              </a:solidFill>
              <a:effectLst/>
              <a:latin typeface="+mn-lt"/>
            </a:endParaRPr>
          </a:p>
        </p:txBody>
      </p:sp>
      <p:pic>
        <p:nvPicPr>
          <p:cNvPr id="2050" name="Picture 2"/>
          <p:cNvPicPr>
            <a:picLocks noChangeAspect="1" noChangeArrowheads="1"/>
          </p:cNvPicPr>
          <p:nvPr/>
        </p:nvPicPr>
        <p:blipFill>
          <a:blip r:embed="rId2" cstate="print">
            <a:lum contrast="10000"/>
          </a:blip>
          <a:srcRect/>
          <a:stretch>
            <a:fillRect/>
          </a:stretch>
        </p:blipFill>
        <p:spPr bwMode="auto">
          <a:xfrm>
            <a:off x="5220072" y="188640"/>
            <a:ext cx="3672408" cy="65287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40769"/>
            <a:ext cx="8229600" cy="1728192"/>
          </a:xfrm>
        </p:spPr>
        <p:txBody>
          <a:bodyPr>
            <a:noAutofit/>
          </a:bodyPr>
          <a:lstStyle/>
          <a:p>
            <a:pPr>
              <a:spcBef>
                <a:spcPts val="0"/>
              </a:spcBef>
            </a:pPr>
            <a:r>
              <a:rPr lang="en-US" sz="1800" b="1" dirty="0" smtClean="0">
                <a:solidFill>
                  <a:schemeClr val="bg1">
                    <a:lumMod val="95000"/>
                    <a:lumOff val="5000"/>
                  </a:schemeClr>
                </a:solidFill>
              </a:rPr>
              <a:t>My colleague and I got inspired by this project idea and prepared an integrated lesson in English and Biology on the topic </a:t>
            </a:r>
          </a:p>
          <a:p>
            <a:pPr>
              <a:spcBef>
                <a:spcPts val="0"/>
              </a:spcBef>
            </a:pPr>
            <a:r>
              <a:rPr lang="en-US" sz="1800" b="1" dirty="0" smtClean="0">
                <a:solidFill>
                  <a:schemeClr val="bg1">
                    <a:lumMod val="95000"/>
                    <a:lumOff val="5000"/>
                  </a:schemeClr>
                </a:solidFill>
              </a:rPr>
              <a:t>"</a:t>
            </a:r>
            <a:r>
              <a:rPr lang="en-US" sz="1800" b="1" dirty="0" smtClean="0">
                <a:solidFill>
                  <a:srgbClr val="C00000"/>
                </a:solidFill>
              </a:rPr>
              <a:t>Environmental Protection Is Our Main Task</a:t>
            </a:r>
            <a:r>
              <a:rPr lang="en-US" sz="1800" b="1" dirty="0" smtClean="0">
                <a:solidFill>
                  <a:schemeClr val="bg1">
                    <a:lumMod val="95000"/>
                    <a:lumOff val="5000"/>
                  </a:schemeClr>
                </a:solidFill>
              </a:rPr>
              <a:t>". </a:t>
            </a:r>
          </a:p>
          <a:p>
            <a:pPr>
              <a:spcBef>
                <a:spcPts val="0"/>
              </a:spcBef>
            </a:pPr>
            <a:endParaRPr lang="en-US" sz="1800" b="1"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The lesson was for senior students as we have this topic in the school curriculum for them.</a:t>
            </a:r>
          </a:p>
          <a:p>
            <a:pPr>
              <a:spcBef>
                <a:spcPts val="0"/>
              </a:spcBef>
            </a:pPr>
            <a:endParaRPr lang="en-US" sz="1800" b="1"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At the lesson we emphasized the importance of environmental protection and actualized the knowledge about the ways to save the environment.</a:t>
            </a:r>
          </a:p>
          <a:p>
            <a:pPr>
              <a:spcBef>
                <a:spcPts val="0"/>
              </a:spcBef>
            </a:pPr>
            <a:endParaRPr lang="en-US" sz="1800" b="1"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Here are the photos from the lesson.</a:t>
            </a:r>
          </a:p>
          <a:p>
            <a:pPr>
              <a:spcBef>
                <a:spcPts val="0"/>
              </a:spcBef>
              <a:buNone/>
            </a:pPr>
            <a:endParaRPr lang="ru-RU" sz="1800" b="1" dirty="0">
              <a:solidFill>
                <a:srgbClr val="002060"/>
              </a:solidFill>
            </a:endParaRPr>
          </a:p>
        </p:txBody>
      </p:sp>
      <p:sp>
        <p:nvSpPr>
          <p:cNvPr id="3" name="Заголовок 2"/>
          <p:cNvSpPr>
            <a:spLocks noGrp="1"/>
          </p:cNvSpPr>
          <p:nvPr>
            <p:ph type="title"/>
          </p:nvPr>
        </p:nvSpPr>
        <p:spPr>
          <a:xfrm>
            <a:off x="457200" y="188640"/>
            <a:ext cx="8229600" cy="1224136"/>
          </a:xfrm>
        </p:spPr>
        <p:txBody>
          <a:bodyPr>
            <a:normAutofit/>
          </a:bodyPr>
          <a:lstStyle/>
          <a:p>
            <a:r>
              <a:rPr lang="en-US" sz="3200" dirty="0" smtClean="0">
                <a:solidFill>
                  <a:srgbClr val="002060"/>
                </a:solidFill>
              </a:rPr>
              <a:t>3. Man`s Impact on the Environment</a:t>
            </a:r>
            <a:br>
              <a:rPr lang="en-US" sz="3200" dirty="0" smtClean="0">
                <a:solidFill>
                  <a:srgbClr val="002060"/>
                </a:solidFill>
              </a:rPr>
            </a:br>
            <a:endParaRPr lang="en-US" sz="3200" cap="all"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2052" name="Picture 4" descr="D:\KATHERINE\Разное_2015_2016\СТАТЬЯ НА САЙТ_ОТКРЫТЫЕ УРОКИ_I ПОЛУГОДИЕ_2015_2016_ГУЦЕВА\английский+биология.JPG"/>
          <p:cNvPicPr>
            <a:picLocks noChangeAspect="1" noChangeArrowheads="1"/>
          </p:cNvPicPr>
          <p:nvPr/>
        </p:nvPicPr>
        <p:blipFill>
          <a:blip r:embed="rId2" cstate="print"/>
          <a:srcRect/>
          <a:stretch>
            <a:fillRect/>
          </a:stretch>
        </p:blipFill>
        <p:spPr bwMode="auto">
          <a:xfrm>
            <a:off x="0" y="0"/>
            <a:ext cx="5940152" cy="3960101"/>
          </a:xfrm>
          <a:prstGeom prst="rect">
            <a:avLst/>
          </a:prstGeom>
          <a:ln>
            <a:noFill/>
          </a:ln>
          <a:effectLst>
            <a:softEdge rad="112500"/>
          </a:effectLst>
        </p:spPr>
      </p:pic>
      <p:pic>
        <p:nvPicPr>
          <p:cNvPr id="2053" name="Picture 5"/>
          <p:cNvPicPr>
            <a:picLocks noChangeAspect="1" noChangeArrowheads="1"/>
          </p:cNvPicPr>
          <p:nvPr/>
        </p:nvPicPr>
        <p:blipFill>
          <a:blip r:embed="rId3" cstate="print"/>
          <a:srcRect/>
          <a:stretch>
            <a:fillRect/>
          </a:stretch>
        </p:blipFill>
        <p:spPr bwMode="auto">
          <a:xfrm>
            <a:off x="3779912" y="2835117"/>
            <a:ext cx="5364088" cy="40228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cstate="print"/>
          <a:srcRect/>
          <a:stretch>
            <a:fillRect/>
          </a:stretch>
        </p:blipFill>
        <p:spPr bwMode="auto">
          <a:xfrm>
            <a:off x="0" y="0"/>
            <a:ext cx="4764237" cy="3573016"/>
          </a:xfrm>
          <a:prstGeom prst="rect">
            <a:avLst/>
          </a:prstGeom>
          <a:ln>
            <a:noFill/>
          </a:ln>
          <a:effectLst>
            <a:softEdge rad="112500"/>
          </a:effectLst>
        </p:spPr>
      </p:pic>
      <p:pic>
        <p:nvPicPr>
          <p:cNvPr id="3075" name="Picture 3"/>
          <p:cNvPicPr>
            <a:picLocks noChangeAspect="1" noChangeArrowheads="1"/>
          </p:cNvPicPr>
          <p:nvPr/>
        </p:nvPicPr>
        <p:blipFill>
          <a:blip r:embed="rId3" cstate="print"/>
          <a:srcRect/>
          <a:stretch>
            <a:fillRect/>
          </a:stretch>
        </p:blipFill>
        <p:spPr bwMode="auto">
          <a:xfrm>
            <a:off x="4283968" y="3213141"/>
            <a:ext cx="4860032" cy="364485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cstate="print"/>
          <a:srcRect r="19340"/>
          <a:stretch>
            <a:fillRect/>
          </a:stretch>
        </p:blipFill>
        <p:spPr bwMode="auto">
          <a:xfrm>
            <a:off x="0" y="260648"/>
            <a:ext cx="5033970" cy="4680520"/>
          </a:xfrm>
          <a:prstGeom prst="rect">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4191421" y="254562"/>
            <a:ext cx="4952579" cy="6603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74638"/>
            <a:ext cx="8496944" cy="1143000"/>
          </a:xfrm>
        </p:spPr>
        <p:txBody>
          <a:bodyPr>
            <a:normAutofit fontScale="90000"/>
          </a:bodyPr>
          <a:lstStyle/>
          <a:p>
            <a:r>
              <a:rPr lang="en-US" dirty="0" smtClean="0">
                <a:solidFill>
                  <a:srgbClr val="002060"/>
                </a:solidFill>
              </a:rPr>
              <a:t>It`s been a pleasure </a:t>
            </a:r>
            <a:br>
              <a:rPr lang="en-US" dirty="0" smtClean="0">
                <a:solidFill>
                  <a:srgbClr val="002060"/>
                </a:solidFill>
              </a:rPr>
            </a:br>
            <a:r>
              <a:rPr lang="en-US" dirty="0" smtClean="0">
                <a:solidFill>
                  <a:srgbClr val="002060"/>
                </a:solidFill>
              </a:rPr>
              <a:t>to work with you!  </a:t>
            </a:r>
            <a:endParaRPr lang="ru-RU" dirty="0">
              <a:solidFill>
                <a:srgbClr val="002060"/>
              </a:solidFill>
            </a:endParaRPr>
          </a:p>
        </p:txBody>
      </p:sp>
      <p:sp>
        <p:nvSpPr>
          <p:cNvPr id="3" name="Содержимое 2"/>
          <p:cNvSpPr>
            <a:spLocks noGrp="1"/>
          </p:cNvSpPr>
          <p:nvPr>
            <p:ph idx="1"/>
          </p:nvPr>
        </p:nvSpPr>
        <p:spPr/>
        <p:txBody>
          <a:bodyPr/>
          <a:lstStyle/>
          <a:p>
            <a:endParaRPr lang="ru-RU"/>
          </a:p>
        </p:txBody>
      </p:sp>
      <p:pic>
        <p:nvPicPr>
          <p:cNvPr id="5122" name="Picture 2" descr="http://www.liceymes.by/images/%D0%A3%D1%87%D0%B5%D0%B1%D0%BD%D1%8B%D0%B9_%D0%BE%D1%82%D0%B4%D0%B5%D0%BB/iEARN/%D0%A0%D0%B8%D1%81%D1%83%D0%BD%D0%BE%D0%BA_2.JPG"/>
          <p:cNvPicPr>
            <a:picLocks noChangeAspect="1" noChangeArrowheads="1"/>
          </p:cNvPicPr>
          <p:nvPr/>
        </p:nvPicPr>
        <p:blipFill>
          <a:blip r:embed="rId2" cstate="print"/>
          <a:srcRect/>
          <a:stretch>
            <a:fillRect/>
          </a:stretch>
        </p:blipFill>
        <p:spPr bwMode="auto">
          <a:xfrm>
            <a:off x="1259632" y="1628800"/>
            <a:ext cx="6624736" cy="49685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a:bodyPr>
          <a:lstStyle/>
          <a:p>
            <a:r>
              <a:rPr lang="en-US" sz="3200" dirty="0" smtClean="0">
                <a:solidFill>
                  <a:srgbClr val="0070C0"/>
                </a:solidFill>
              </a:rPr>
              <a:t>1. Man Made Environmental Problems</a:t>
            </a:r>
            <a:endParaRPr lang="ru-RU" sz="3200" dirty="0">
              <a:solidFill>
                <a:srgbClr val="0070C0"/>
              </a:solidFill>
            </a:endParaRPr>
          </a:p>
        </p:txBody>
      </p:sp>
      <p:sp>
        <p:nvSpPr>
          <p:cNvPr id="3" name="Содержимое 2"/>
          <p:cNvSpPr>
            <a:spLocks noGrp="1"/>
          </p:cNvSpPr>
          <p:nvPr>
            <p:ph idx="1"/>
          </p:nvPr>
        </p:nvSpPr>
        <p:spPr>
          <a:xfrm>
            <a:off x="0" y="1268760"/>
            <a:ext cx="4139952" cy="2376264"/>
          </a:xfrm>
        </p:spPr>
        <p:txBody>
          <a:bodyPr>
            <a:normAutofit fontScale="55000" lnSpcReduction="20000"/>
          </a:bodyPr>
          <a:lstStyle/>
          <a:p>
            <a:pPr>
              <a:lnSpc>
                <a:spcPct val="120000"/>
              </a:lnSpc>
              <a:spcBef>
                <a:spcPts val="0"/>
              </a:spcBef>
            </a:pPr>
            <a:r>
              <a:rPr lang="en-US" sz="3200" b="1" dirty="0" smtClean="0">
                <a:solidFill>
                  <a:schemeClr val="bg1">
                    <a:lumMod val="95000"/>
                    <a:lumOff val="5000"/>
                  </a:schemeClr>
                </a:solidFill>
              </a:rPr>
              <a:t>Belarus is a beautiful and clean country but it has environmental problems that damage its nature. Some of them are man made.  We will tell about one of them, and it is the most serious environmental problem in our country. </a:t>
            </a:r>
          </a:p>
          <a:p>
            <a:pPr>
              <a:lnSpc>
                <a:spcPct val="120000"/>
              </a:lnSpc>
              <a:spcBef>
                <a:spcPts val="0"/>
              </a:spcBef>
            </a:pPr>
            <a:endParaRPr lang="ru-RU" dirty="0" smtClean="0">
              <a:solidFill>
                <a:schemeClr val="bg1">
                  <a:lumMod val="95000"/>
                  <a:lumOff val="5000"/>
                </a:schemeClr>
              </a:solidFill>
            </a:endParaRPr>
          </a:p>
          <a:p>
            <a:pPr>
              <a:lnSpc>
                <a:spcPct val="120000"/>
              </a:lnSpc>
              <a:spcBef>
                <a:spcPts val="0"/>
              </a:spcBef>
            </a:pPr>
            <a:endParaRPr lang="ru-RU" dirty="0">
              <a:solidFill>
                <a:schemeClr val="bg1">
                  <a:lumMod val="95000"/>
                  <a:lumOff val="5000"/>
                </a:schemeClr>
              </a:solidFill>
            </a:endParaRPr>
          </a:p>
        </p:txBody>
      </p:sp>
      <p:pic>
        <p:nvPicPr>
          <p:cNvPr id="4" name="Picture 2" descr="http://lignum-eco.by/media/k2/items/cache/1ea804dbf6a45ba977293c237ecc1b08_XL.jpg"/>
          <p:cNvPicPr>
            <a:picLocks noChangeAspect="1" noChangeArrowheads="1"/>
          </p:cNvPicPr>
          <p:nvPr/>
        </p:nvPicPr>
        <p:blipFill>
          <a:blip r:embed="rId2" cstate="print"/>
          <a:srcRect/>
          <a:stretch>
            <a:fillRect/>
          </a:stretch>
        </p:blipFill>
        <p:spPr bwMode="auto">
          <a:xfrm>
            <a:off x="3988299" y="2780928"/>
            <a:ext cx="5155701" cy="386104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0" y="332656"/>
            <a:ext cx="4860032" cy="2160240"/>
          </a:xfrm>
        </p:spPr>
        <p:txBody>
          <a:bodyPr>
            <a:normAutofit/>
          </a:bodyPr>
          <a:lstStyle/>
          <a:p>
            <a:pPr>
              <a:spcBef>
                <a:spcPts val="0"/>
              </a:spcBef>
            </a:pPr>
            <a:r>
              <a:rPr lang="en-US" sz="1800" b="1" dirty="0" smtClean="0">
                <a:solidFill>
                  <a:schemeClr val="bg1">
                    <a:lumMod val="95000"/>
                    <a:lumOff val="5000"/>
                  </a:schemeClr>
                </a:solidFill>
              </a:rPr>
              <a:t>On April 26</a:t>
            </a:r>
            <a:r>
              <a:rPr lang="en-US" sz="1800" b="1" baseline="30000" dirty="0" smtClean="0">
                <a:solidFill>
                  <a:schemeClr val="bg1">
                    <a:lumMod val="95000"/>
                    <a:lumOff val="5000"/>
                  </a:schemeClr>
                </a:solidFill>
              </a:rPr>
              <a:t>th</a:t>
            </a:r>
            <a:r>
              <a:rPr lang="en-US" sz="1800" b="1" dirty="0" smtClean="0">
                <a:solidFill>
                  <a:schemeClr val="bg1">
                    <a:lumMod val="95000"/>
                    <a:lumOff val="5000"/>
                  </a:schemeClr>
                </a:solidFill>
              </a:rPr>
              <a:t>, 1986 the Chernobyl disaster occurred. That night there was an experiment, and the protection of the experiment was disabled. </a:t>
            </a: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This picture shows the contamination of Belarus. </a:t>
            </a:r>
            <a:endParaRPr lang="ru-RU" sz="1800" dirty="0">
              <a:solidFill>
                <a:schemeClr val="bg1">
                  <a:lumMod val="95000"/>
                  <a:lumOff val="5000"/>
                </a:schemeClr>
              </a:solidFill>
            </a:endParaRPr>
          </a:p>
        </p:txBody>
      </p:sp>
      <p:pic>
        <p:nvPicPr>
          <p:cNvPr id="4" name="Рисунок 3" descr="chernobyl_cezii.jpg"/>
          <p:cNvPicPr>
            <a:picLocks noChangeAspect="1"/>
          </p:cNvPicPr>
          <p:nvPr/>
        </p:nvPicPr>
        <p:blipFill>
          <a:blip r:embed="rId2" cstate="print"/>
          <a:stretch>
            <a:fillRect/>
          </a:stretch>
        </p:blipFill>
        <p:spPr>
          <a:xfrm>
            <a:off x="2627784" y="1988840"/>
            <a:ext cx="6048672" cy="453650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79512" y="188640"/>
            <a:ext cx="8640960" cy="2664296"/>
          </a:xfrm>
        </p:spPr>
        <p:txBody>
          <a:bodyPr>
            <a:normAutofit/>
          </a:bodyPr>
          <a:lstStyle/>
          <a:p>
            <a:pPr>
              <a:spcBef>
                <a:spcPts val="0"/>
              </a:spcBef>
            </a:pPr>
            <a:r>
              <a:rPr lang="en-US" sz="1800" b="1" dirty="0" smtClean="0">
                <a:solidFill>
                  <a:schemeClr val="bg1">
                    <a:lumMod val="95000"/>
                    <a:lumOff val="5000"/>
                  </a:schemeClr>
                </a:solidFill>
              </a:rPr>
              <a:t>We live in Gomel. It is a beautiful city in the southern-eastern part of Belarus. Gomel stands on the river </a:t>
            </a:r>
            <a:r>
              <a:rPr lang="en-US" sz="1800" b="1" dirty="0" err="1" smtClean="0">
                <a:solidFill>
                  <a:schemeClr val="bg1">
                    <a:lumMod val="95000"/>
                    <a:lumOff val="5000"/>
                  </a:schemeClr>
                </a:solidFill>
              </a:rPr>
              <a:t>Sozh</a:t>
            </a:r>
            <a:r>
              <a:rPr lang="en-US" sz="1800" b="1" dirty="0" smtClean="0">
                <a:solidFill>
                  <a:schemeClr val="bg1">
                    <a:lumMod val="95000"/>
                    <a:lumOff val="5000"/>
                  </a:schemeClr>
                </a:solidFill>
              </a:rPr>
              <a:t>, has long wide streets, </a:t>
            </a:r>
          </a:p>
          <a:p>
            <a:pPr>
              <a:spcBef>
                <a:spcPts val="0"/>
              </a:spcBef>
            </a:pPr>
            <a:r>
              <a:rPr lang="en-US" sz="1800" b="1" dirty="0" smtClean="0">
                <a:solidFill>
                  <a:schemeClr val="bg1">
                    <a:lumMod val="95000"/>
                    <a:lumOff val="5000"/>
                  </a:schemeClr>
                </a:solidFill>
              </a:rPr>
              <a:t>beautiful parks and squares, and the landscape near it is very picturesque. </a:t>
            </a:r>
            <a:endParaRPr lang="ru-RU" sz="1800" dirty="0" smtClean="0">
              <a:solidFill>
                <a:schemeClr val="bg1">
                  <a:lumMod val="95000"/>
                  <a:lumOff val="5000"/>
                </a:schemeClr>
              </a:solidFill>
            </a:endParaRPr>
          </a:p>
          <a:p>
            <a:pPr>
              <a:spcBef>
                <a:spcPts val="0"/>
              </a:spcBef>
            </a:pPr>
            <a:endParaRPr lang="en-US" sz="1800" b="1"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There are a lot of landmarks both in Gomel and in Gomel region, </a:t>
            </a:r>
          </a:p>
          <a:p>
            <a:pPr>
              <a:spcBef>
                <a:spcPts val="0"/>
              </a:spcBef>
            </a:pPr>
            <a:r>
              <a:rPr lang="en-US" sz="1800" b="1" dirty="0" smtClean="0">
                <a:solidFill>
                  <a:schemeClr val="bg1">
                    <a:lumMod val="95000"/>
                    <a:lumOff val="5000"/>
                  </a:schemeClr>
                </a:solidFill>
              </a:rPr>
              <a:t>and many tourists come to see them. </a:t>
            </a:r>
          </a:p>
          <a:p>
            <a:pPr>
              <a:spcBef>
                <a:spcPts val="0"/>
              </a:spcBef>
            </a:pPr>
            <a:endParaRPr lang="ru-RU" sz="1800" dirty="0" smtClean="0">
              <a:solidFill>
                <a:schemeClr val="bg1">
                  <a:lumMod val="95000"/>
                  <a:lumOff val="5000"/>
                </a:schemeClr>
              </a:solidFill>
            </a:endParaRPr>
          </a:p>
        </p:txBody>
      </p:sp>
      <p:pic>
        <p:nvPicPr>
          <p:cNvPr id="4" name="Picture 2" descr="http://govorim.by/uploads/posts/2012-09/134770202918original.jpeg"/>
          <p:cNvPicPr>
            <a:picLocks noChangeAspect="1" noChangeArrowheads="1"/>
          </p:cNvPicPr>
          <p:nvPr/>
        </p:nvPicPr>
        <p:blipFill>
          <a:blip r:embed="rId2" cstate="print"/>
          <a:srcRect/>
          <a:stretch>
            <a:fillRect/>
          </a:stretch>
        </p:blipFill>
        <p:spPr bwMode="auto">
          <a:xfrm>
            <a:off x="899592" y="2060848"/>
            <a:ext cx="7649397" cy="4650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5004048" y="620688"/>
            <a:ext cx="3682752" cy="1368152"/>
          </a:xfrm>
        </p:spPr>
        <p:txBody>
          <a:bodyPr>
            <a:normAutofit/>
          </a:bodyPr>
          <a:lstStyle/>
          <a:p>
            <a:r>
              <a:rPr lang="en-US" sz="1800" b="1" dirty="0" smtClean="0">
                <a:solidFill>
                  <a:schemeClr val="bg1">
                    <a:lumMod val="95000"/>
                    <a:lumOff val="5000"/>
                  </a:schemeClr>
                </a:solidFill>
              </a:rPr>
              <a:t>One of dormitory areas</a:t>
            </a:r>
            <a:endParaRPr lang="ru-RU" sz="1800" b="1" dirty="0">
              <a:solidFill>
                <a:schemeClr val="bg1">
                  <a:lumMod val="95000"/>
                  <a:lumOff val="5000"/>
                </a:schemeClr>
              </a:solidFill>
            </a:endParaRPr>
          </a:p>
        </p:txBody>
      </p:sp>
      <p:pic>
        <p:nvPicPr>
          <p:cNvPr id="16386" name="Picture 2" descr="http://www.fotobel.by/images/gomel/gomel-dvorec_11.jpg"/>
          <p:cNvPicPr>
            <a:picLocks noChangeAspect="1" noChangeArrowheads="1"/>
          </p:cNvPicPr>
          <p:nvPr/>
        </p:nvPicPr>
        <p:blipFill>
          <a:blip r:embed="rId2" cstate="print">
            <a:lum bright="10000"/>
          </a:blip>
          <a:srcRect/>
          <a:stretch>
            <a:fillRect/>
          </a:stretch>
        </p:blipFill>
        <p:spPr bwMode="auto">
          <a:xfrm>
            <a:off x="4379563" y="2996952"/>
            <a:ext cx="4764437" cy="3168351"/>
          </a:xfrm>
          <a:prstGeom prst="rect">
            <a:avLst/>
          </a:prstGeom>
          <a:ln>
            <a:noFill/>
          </a:ln>
          <a:effectLst>
            <a:softEdge rad="112500"/>
          </a:effectLst>
        </p:spPr>
      </p:pic>
      <p:pic>
        <p:nvPicPr>
          <p:cNvPr id="16388" name="Picture 4" descr="http://static.tonkosti.ru/images/e/ea/%D0%9F%D0%BB%D0%BE%D1%89%D0%B0%D0%B4%D1%8C_%D0%9B%D0%B5%D0%BD%D0%B8%D0%BD%D0%B0,_%D0%93%D0%BE%D0%BC%D0%B5%D0%BB%D1%8C.jpg"/>
          <p:cNvPicPr>
            <a:picLocks noChangeAspect="1" noChangeArrowheads="1"/>
          </p:cNvPicPr>
          <p:nvPr/>
        </p:nvPicPr>
        <p:blipFill>
          <a:blip r:embed="rId3" cstate="print"/>
          <a:srcRect/>
          <a:stretch>
            <a:fillRect/>
          </a:stretch>
        </p:blipFill>
        <p:spPr bwMode="auto">
          <a:xfrm>
            <a:off x="0" y="3617640"/>
            <a:ext cx="4320480" cy="3240360"/>
          </a:xfrm>
          <a:prstGeom prst="rect">
            <a:avLst/>
          </a:prstGeom>
          <a:ln>
            <a:noFill/>
          </a:ln>
          <a:effectLst>
            <a:softEdge rad="112500"/>
          </a:effectLst>
        </p:spPr>
      </p:pic>
      <p:pic>
        <p:nvPicPr>
          <p:cNvPr id="16390" name="Picture 6" descr="http://kvadroom.info/articles/gomel_16_1.jpg"/>
          <p:cNvPicPr>
            <a:picLocks noChangeAspect="1" noChangeArrowheads="1"/>
          </p:cNvPicPr>
          <p:nvPr/>
        </p:nvPicPr>
        <p:blipFill>
          <a:blip r:embed="rId4" cstate="print"/>
          <a:srcRect t="11111"/>
          <a:stretch>
            <a:fillRect/>
          </a:stretch>
        </p:blipFill>
        <p:spPr bwMode="auto">
          <a:xfrm>
            <a:off x="0" y="0"/>
            <a:ext cx="4603440" cy="3068960"/>
          </a:xfrm>
          <a:prstGeom prst="rect">
            <a:avLst/>
          </a:prstGeom>
          <a:ln>
            <a:noFill/>
          </a:ln>
          <a:effectLst>
            <a:softEdge rad="112500"/>
          </a:effectLst>
        </p:spPr>
      </p:pic>
      <p:sp>
        <p:nvSpPr>
          <p:cNvPr id="8" name="Прямоугольник 7"/>
          <p:cNvSpPr/>
          <p:nvPr/>
        </p:nvSpPr>
        <p:spPr>
          <a:xfrm>
            <a:off x="4644008" y="2420888"/>
            <a:ext cx="4320479" cy="369332"/>
          </a:xfrm>
          <a:prstGeom prst="rect">
            <a:avLst/>
          </a:prstGeom>
        </p:spPr>
        <p:txBody>
          <a:bodyPr wrap="square">
            <a:spAutoFit/>
          </a:bodyPr>
          <a:lstStyle/>
          <a:p>
            <a:pPr algn="ctr"/>
            <a:r>
              <a:rPr lang="en-US" b="1" dirty="0" smtClean="0">
                <a:solidFill>
                  <a:schemeClr val="bg1">
                    <a:lumMod val="95000"/>
                    <a:lumOff val="5000"/>
                  </a:schemeClr>
                </a:solidFill>
              </a:rPr>
              <a:t>Gomel Palace</a:t>
            </a:r>
            <a:endParaRPr lang="ru-RU" b="1" dirty="0">
              <a:solidFill>
                <a:schemeClr val="bg1">
                  <a:lumMod val="95000"/>
                  <a:lumOff val="5000"/>
                </a:schemeClr>
              </a:solidFill>
            </a:endParaRPr>
          </a:p>
        </p:txBody>
      </p:sp>
      <p:sp>
        <p:nvSpPr>
          <p:cNvPr id="9" name="Прямоугольник 8"/>
          <p:cNvSpPr/>
          <p:nvPr/>
        </p:nvSpPr>
        <p:spPr>
          <a:xfrm>
            <a:off x="251521" y="3244334"/>
            <a:ext cx="4032448" cy="369332"/>
          </a:xfrm>
          <a:prstGeom prst="rect">
            <a:avLst/>
          </a:prstGeom>
        </p:spPr>
        <p:txBody>
          <a:bodyPr wrap="square">
            <a:spAutoFit/>
          </a:bodyPr>
          <a:lstStyle/>
          <a:p>
            <a:pPr algn="ctr"/>
            <a:r>
              <a:rPr lang="en-US" b="1" dirty="0" smtClean="0">
                <a:solidFill>
                  <a:schemeClr val="bg1">
                    <a:lumMod val="95000"/>
                    <a:lumOff val="5000"/>
                  </a:schemeClr>
                </a:solidFill>
              </a:rPr>
              <a:t>Central Square</a:t>
            </a:r>
            <a:endParaRPr lang="ru-RU" b="1" dirty="0">
              <a:solidFill>
                <a:schemeClr val="bg1">
                  <a:lumMod val="95000"/>
                  <a:lumOff val="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332656"/>
            <a:ext cx="5940152" cy="4104456"/>
          </a:xfrm>
        </p:spPr>
        <p:txBody>
          <a:bodyPr>
            <a:normAutofit/>
          </a:bodyPr>
          <a:lstStyle/>
          <a:p>
            <a:pPr>
              <a:spcBef>
                <a:spcPts val="0"/>
              </a:spcBef>
            </a:pPr>
            <a:r>
              <a:rPr lang="en-US" sz="1800" b="1" i="1" dirty="0" smtClean="0">
                <a:solidFill>
                  <a:schemeClr val="bg1">
                    <a:lumMod val="95000"/>
                    <a:lumOff val="5000"/>
                  </a:schemeClr>
                </a:solidFill>
              </a:rPr>
              <a:t>What are the consequences of the Chernobyl disaster?</a:t>
            </a:r>
          </a:p>
          <a:p>
            <a:pPr>
              <a:spcBef>
                <a:spcPts val="0"/>
              </a:spcBef>
            </a:pP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The aftermath will last long as some chemical elements that got into the ground with the acid rain need a great period of decay. So, it is not recommended to eat mushrooms and berries picked up in forests. </a:t>
            </a:r>
          </a:p>
          <a:p>
            <a:pPr>
              <a:spcBef>
                <a:spcPts val="0"/>
              </a:spcBef>
            </a:pP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Milk from village cows is also considered dangerous as they eat grass that grows </a:t>
            </a: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on the contaminated ground. </a:t>
            </a:r>
          </a:p>
          <a:p>
            <a:pPr>
              <a:lnSpc>
                <a:spcPct val="120000"/>
              </a:lnSpc>
              <a:spcBef>
                <a:spcPts val="0"/>
              </a:spcBef>
            </a:pPr>
            <a:endParaRPr lang="ru-RU" sz="2600" dirty="0" smtClean="0">
              <a:solidFill>
                <a:schemeClr val="bg1">
                  <a:lumMod val="95000"/>
                  <a:lumOff val="5000"/>
                </a:schemeClr>
              </a:solidFill>
            </a:endParaRPr>
          </a:p>
          <a:p>
            <a:endParaRPr lang="ru-RU" dirty="0" smtClean="0"/>
          </a:p>
          <a:p>
            <a:endParaRPr lang="ru-RU" dirty="0"/>
          </a:p>
        </p:txBody>
      </p:sp>
      <p:pic>
        <p:nvPicPr>
          <p:cNvPr id="4" name="Рисунок 3" descr="Картинка 5 из 96000"/>
          <p:cNvPicPr/>
          <p:nvPr/>
        </p:nvPicPr>
        <p:blipFill>
          <a:blip r:embed="rId2" cstate="print"/>
          <a:srcRect/>
          <a:stretch>
            <a:fillRect/>
          </a:stretch>
        </p:blipFill>
        <p:spPr bwMode="auto">
          <a:xfrm>
            <a:off x="4860032" y="4509120"/>
            <a:ext cx="2520280" cy="2139696"/>
          </a:xfrm>
          <a:prstGeom prst="rect">
            <a:avLst/>
          </a:prstGeom>
          <a:ln>
            <a:noFill/>
          </a:ln>
          <a:effectLst>
            <a:softEdge rad="112500"/>
          </a:effectLst>
        </p:spPr>
      </p:pic>
      <p:pic>
        <p:nvPicPr>
          <p:cNvPr id="7" name="Рисунок 6" descr="Картинка 12 из 25432"/>
          <p:cNvPicPr/>
          <p:nvPr/>
        </p:nvPicPr>
        <p:blipFill>
          <a:blip r:embed="rId3" cstate="print"/>
          <a:srcRect/>
          <a:stretch>
            <a:fillRect/>
          </a:stretch>
        </p:blipFill>
        <p:spPr bwMode="auto">
          <a:xfrm>
            <a:off x="971600" y="4293096"/>
            <a:ext cx="2952328" cy="2182344"/>
          </a:xfrm>
          <a:prstGeom prst="rect">
            <a:avLst/>
          </a:prstGeom>
          <a:ln>
            <a:noFill/>
          </a:ln>
          <a:effectLst>
            <a:softEdge rad="112500"/>
          </a:effectLst>
        </p:spPr>
      </p:pic>
      <p:pic>
        <p:nvPicPr>
          <p:cNvPr id="9" name="Picture 2" descr="http://izobretatel.by/wp-content/uploads/2013/09/28.jpg"/>
          <p:cNvPicPr>
            <a:picLocks noChangeAspect="1" noChangeArrowheads="1"/>
          </p:cNvPicPr>
          <p:nvPr/>
        </p:nvPicPr>
        <p:blipFill>
          <a:blip r:embed="rId4" cstate="print"/>
          <a:srcRect/>
          <a:stretch>
            <a:fillRect/>
          </a:stretch>
        </p:blipFill>
        <p:spPr bwMode="auto">
          <a:xfrm>
            <a:off x="5292081" y="1772816"/>
            <a:ext cx="3851920" cy="25202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116632"/>
            <a:ext cx="4860032" cy="6192728"/>
          </a:xfrm>
        </p:spPr>
        <p:txBody>
          <a:bodyPr>
            <a:normAutofit/>
          </a:bodyPr>
          <a:lstStyle/>
          <a:p>
            <a:pPr>
              <a:spcBef>
                <a:spcPts val="0"/>
              </a:spcBef>
            </a:pPr>
            <a:r>
              <a:rPr lang="en-US" sz="1800" b="1" dirty="0" smtClean="0">
                <a:solidFill>
                  <a:schemeClr val="bg1">
                    <a:lumMod val="95000"/>
                    <a:lumOff val="5000"/>
                  </a:schemeClr>
                </a:solidFill>
              </a:rPr>
              <a:t>But the greatest issue is numerous health problems.</a:t>
            </a: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  </a:t>
            </a:r>
            <a:endParaRPr lang="ru-RU" sz="1800"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Cases with cancer have increased, more people have heart problems, and more babies are born with different disorders.</a:t>
            </a:r>
          </a:p>
          <a:p>
            <a:pPr>
              <a:spcBef>
                <a:spcPts val="0"/>
              </a:spcBef>
            </a:pPr>
            <a:endParaRPr lang="en-US" sz="1800" b="1" dirty="0" smtClean="0">
              <a:solidFill>
                <a:schemeClr val="bg1">
                  <a:lumMod val="95000"/>
                  <a:lumOff val="5000"/>
                </a:schemeClr>
              </a:solidFill>
            </a:endParaRPr>
          </a:p>
          <a:p>
            <a:pPr lvl="0">
              <a:spcBef>
                <a:spcPts val="0"/>
              </a:spcBef>
            </a:pPr>
            <a:r>
              <a:rPr lang="en-US" sz="1800" b="1" dirty="0" smtClean="0">
                <a:solidFill>
                  <a:schemeClr val="bg1">
                    <a:lumMod val="95000"/>
                    <a:lumOff val="5000"/>
                  </a:schemeClr>
                </a:solidFill>
                <a:ea typeface="Calibri" pitchFamily="34" charset="0"/>
                <a:cs typeface="Times New Roman" pitchFamily="18" charset="0"/>
              </a:rPr>
              <a:t>The consequences after Chernobyl catastrophe can be neither denied nor avoided. We take care of our health by doing sports and leading a healthy lifestyle. </a:t>
            </a:r>
            <a:endParaRPr lang="en-US" sz="1800" b="1" dirty="0" smtClean="0">
              <a:solidFill>
                <a:schemeClr val="bg1">
                  <a:lumMod val="95000"/>
                  <a:lumOff val="5000"/>
                </a:schemeClr>
              </a:solidFill>
            </a:endParaRPr>
          </a:p>
          <a:p>
            <a:endParaRPr lang="ru-RU" dirty="0"/>
          </a:p>
        </p:txBody>
      </p:sp>
      <p:pic>
        <p:nvPicPr>
          <p:cNvPr id="4" name="Рисунок 3" descr="Картинка 15 из 29514"/>
          <p:cNvPicPr/>
          <p:nvPr/>
        </p:nvPicPr>
        <p:blipFill>
          <a:blip r:embed="rId3" cstate="print"/>
          <a:srcRect/>
          <a:stretch>
            <a:fillRect/>
          </a:stretch>
        </p:blipFill>
        <p:spPr bwMode="auto">
          <a:xfrm>
            <a:off x="5292080" y="260648"/>
            <a:ext cx="3456384" cy="2664296"/>
          </a:xfrm>
          <a:prstGeom prst="rect">
            <a:avLst/>
          </a:prstGeom>
          <a:ln>
            <a:noFill/>
          </a:ln>
          <a:effectLst>
            <a:softEdge rad="112500"/>
          </a:effectLst>
        </p:spPr>
      </p:pic>
      <p:pic>
        <p:nvPicPr>
          <p:cNvPr id="5" name="Picture 8" descr="http://www.liceymes.by/images/%D0%9E%D0%9F%D0%9E%D0%B8%D0%9F%D0%91%D0%96/%D0%BB%D0%B5%D0%B3%D0%BA%D0%BE%D0%B0%D1%82%D0%BB%D0%B5%D1%82%D0%B8%D1%87%D0%B5%D1%81%D0%BA%D0%B8%D0%B9_%D0%BA%D1%80%D0%BE%D1%81%D1%81_%D0%9C%D0%BE%D0%B7%D1%8B%D1%80%D1%8C/%D0%BB%D0%B5%D0%B3%D0%BA%D0%BE%D0%B0%D1%82%D0%BB%D0%B5%D1%82%D0%B8%D1%87%D0%B5%D1%81%D0%BA%D0%B8%D0%B9_%D0%BA%D1%80%D0%BE%D1%81%D1%81_2.jpeg"/>
          <p:cNvPicPr>
            <a:picLocks noChangeAspect="1" noChangeArrowheads="1"/>
          </p:cNvPicPr>
          <p:nvPr/>
        </p:nvPicPr>
        <p:blipFill>
          <a:blip r:embed="rId4" cstate="print"/>
          <a:srcRect/>
          <a:stretch>
            <a:fillRect/>
          </a:stretch>
        </p:blipFill>
        <p:spPr bwMode="auto">
          <a:xfrm>
            <a:off x="5652120" y="3429000"/>
            <a:ext cx="3204220" cy="3204221"/>
          </a:xfrm>
          <a:prstGeom prst="rect">
            <a:avLst/>
          </a:prstGeom>
          <a:ln>
            <a:noFill/>
          </a:ln>
          <a:effectLst>
            <a:softEdge rad="112500"/>
          </a:effectLst>
        </p:spPr>
      </p:pic>
      <p:pic>
        <p:nvPicPr>
          <p:cNvPr id="6" name="Picture 10" descr="http://dynamo.by/media/sak_news/23a5c9834ccd4454684be62ed5d0cba7.jpg"/>
          <p:cNvPicPr>
            <a:picLocks noChangeAspect="1" noChangeArrowheads="1"/>
          </p:cNvPicPr>
          <p:nvPr/>
        </p:nvPicPr>
        <p:blipFill>
          <a:blip r:embed="rId5" cstate="print"/>
          <a:srcRect/>
          <a:stretch>
            <a:fillRect/>
          </a:stretch>
        </p:blipFill>
        <p:spPr bwMode="auto">
          <a:xfrm>
            <a:off x="251520" y="3933056"/>
            <a:ext cx="4862367" cy="269480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0" y="260648"/>
            <a:ext cx="8676456" cy="2520280"/>
          </a:xfrm>
        </p:spPr>
        <p:txBody>
          <a:bodyPr>
            <a:normAutofit/>
          </a:bodyPr>
          <a:lstStyle/>
          <a:p>
            <a:pPr>
              <a:lnSpc>
                <a:spcPct val="110000"/>
              </a:lnSpc>
              <a:spcBef>
                <a:spcPts val="0"/>
              </a:spcBef>
            </a:pPr>
            <a:r>
              <a:rPr lang="en-US" sz="1800" b="1" dirty="0" smtClean="0">
                <a:solidFill>
                  <a:schemeClr val="bg1">
                    <a:lumMod val="95000"/>
                    <a:lumOff val="5000"/>
                  </a:schemeClr>
                </a:solidFill>
              </a:rPr>
              <a:t>Also, we popularize environmental protection:  we plant trees, clean the surrounding area and take part in Clean-up Your Town activities. </a:t>
            </a:r>
            <a:endParaRPr lang="ru-RU" sz="1800" dirty="0" smtClean="0">
              <a:solidFill>
                <a:schemeClr val="bg1">
                  <a:lumMod val="95000"/>
                  <a:lumOff val="5000"/>
                </a:schemeClr>
              </a:solidFill>
            </a:endParaRPr>
          </a:p>
          <a:p>
            <a:pPr>
              <a:lnSpc>
                <a:spcPct val="110000"/>
              </a:lnSpc>
              <a:spcBef>
                <a:spcPts val="0"/>
              </a:spcBef>
            </a:pPr>
            <a:r>
              <a:rPr lang="en-US" sz="1800" b="1" dirty="0" smtClean="0">
                <a:solidFill>
                  <a:schemeClr val="bg1">
                    <a:lumMod val="95000"/>
                    <a:lumOff val="5000"/>
                  </a:schemeClr>
                </a:solidFill>
              </a:rPr>
              <a:t> </a:t>
            </a:r>
            <a:endParaRPr lang="ru-RU" sz="1800" dirty="0" smtClean="0">
              <a:solidFill>
                <a:schemeClr val="bg1">
                  <a:lumMod val="95000"/>
                  <a:lumOff val="5000"/>
                </a:schemeClr>
              </a:solidFill>
            </a:endParaRPr>
          </a:p>
          <a:p>
            <a:pPr>
              <a:lnSpc>
                <a:spcPct val="110000"/>
              </a:lnSpc>
              <a:spcBef>
                <a:spcPts val="0"/>
              </a:spcBef>
            </a:pPr>
            <a:r>
              <a:rPr lang="en-US" sz="1800" b="1" dirty="0" smtClean="0">
                <a:solidFill>
                  <a:srgbClr val="C00000"/>
                </a:solidFill>
              </a:rPr>
              <a:t>Together we can make a difference in the environmental protection and save our country clean and beautiful. </a:t>
            </a:r>
            <a:endParaRPr lang="ru-RU" sz="1800" dirty="0" smtClean="0">
              <a:solidFill>
                <a:srgbClr val="C00000"/>
              </a:solidFill>
            </a:endParaRPr>
          </a:p>
          <a:p>
            <a:endParaRPr lang="ru-RU" dirty="0"/>
          </a:p>
        </p:txBody>
      </p:sp>
      <p:pic>
        <p:nvPicPr>
          <p:cNvPr id="4" name="Picture 2" descr="http://www.liceymes.by/images/%D0%9F%D0%BE%D1%81%D0%B0%D0%B4%D0%B8_%D0%B4%D0%B5%D1%80%D0%B5%D0%B2%D0%BE.jpg"/>
          <p:cNvPicPr>
            <a:picLocks noChangeAspect="1" noChangeArrowheads="1"/>
          </p:cNvPicPr>
          <p:nvPr/>
        </p:nvPicPr>
        <p:blipFill>
          <a:blip r:embed="rId2" cstate="print"/>
          <a:srcRect/>
          <a:stretch>
            <a:fillRect/>
          </a:stretch>
        </p:blipFill>
        <p:spPr bwMode="auto">
          <a:xfrm>
            <a:off x="1691680" y="2204864"/>
            <a:ext cx="5856651" cy="439248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124744"/>
          </a:xfrm>
        </p:spPr>
        <p:txBody>
          <a:bodyPr>
            <a:normAutofit/>
          </a:bodyPr>
          <a:lstStyle/>
          <a:p>
            <a:r>
              <a:rPr lang="en-US" sz="3200" dirty="0" smtClean="0">
                <a:solidFill>
                  <a:srgbClr val="002060"/>
                </a:solidFill>
              </a:rPr>
              <a:t>2. Clean Water Filtration Project   </a:t>
            </a:r>
            <a:endParaRPr lang="ru-RU" sz="3200" dirty="0">
              <a:solidFill>
                <a:srgbClr val="002060"/>
              </a:solidFill>
            </a:endParaRPr>
          </a:p>
        </p:txBody>
      </p:sp>
      <p:sp>
        <p:nvSpPr>
          <p:cNvPr id="3" name="Содержимое 2"/>
          <p:cNvSpPr>
            <a:spLocks noGrp="1"/>
          </p:cNvSpPr>
          <p:nvPr>
            <p:ph idx="1"/>
          </p:nvPr>
        </p:nvSpPr>
        <p:spPr>
          <a:xfrm>
            <a:off x="457200" y="1196752"/>
            <a:ext cx="8229600" cy="1008112"/>
          </a:xfrm>
        </p:spPr>
        <p:txBody>
          <a:bodyPr>
            <a:noAutofit/>
          </a:bodyPr>
          <a:lstStyle/>
          <a:p>
            <a:pPr>
              <a:spcBef>
                <a:spcPts val="0"/>
              </a:spcBef>
            </a:pPr>
            <a:r>
              <a:rPr lang="en-US" sz="1800" b="1" dirty="0" smtClean="0">
                <a:solidFill>
                  <a:srgbClr val="C00000"/>
                </a:solidFill>
              </a:rPr>
              <a:t>Within this project my students created a water filter made of moss, cloth and coal. This filter can be used in emergency situations to clean water, and also when you are outdoors.</a:t>
            </a:r>
          </a:p>
          <a:p>
            <a:pPr>
              <a:spcBef>
                <a:spcPts val="0"/>
              </a:spcBef>
            </a:pPr>
            <a:endParaRPr lang="en-US" sz="1800" b="1" dirty="0" smtClean="0">
              <a:solidFill>
                <a:schemeClr val="bg1">
                  <a:lumMod val="95000"/>
                  <a:lumOff val="5000"/>
                </a:schemeClr>
              </a:solidFill>
            </a:endParaRPr>
          </a:p>
          <a:p>
            <a:pPr>
              <a:spcBef>
                <a:spcPts val="0"/>
              </a:spcBef>
            </a:pPr>
            <a:r>
              <a:rPr lang="en-US" sz="1800" b="1" dirty="0" smtClean="0">
                <a:solidFill>
                  <a:schemeClr val="bg1">
                    <a:lumMod val="95000"/>
                    <a:lumOff val="5000"/>
                  </a:schemeClr>
                </a:solidFill>
              </a:rPr>
              <a:t>First, we took moss, a piece of cloth and coal. </a:t>
            </a:r>
          </a:p>
          <a:p>
            <a:pPr>
              <a:spcBef>
                <a:spcPts val="0"/>
              </a:spcBef>
            </a:pPr>
            <a:r>
              <a:rPr lang="en-US" sz="1800" b="1" dirty="0" smtClean="0">
                <a:solidFill>
                  <a:schemeClr val="bg1">
                    <a:lumMod val="95000"/>
                    <a:lumOff val="5000"/>
                  </a:schemeClr>
                </a:solidFill>
              </a:rPr>
              <a:t>All this will clean the water.</a:t>
            </a:r>
            <a:endParaRPr lang="ru-RU" sz="1800" b="1" dirty="0">
              <a:solidFill>
                <a:schemeClr val="bg1">
                  <a:lumMod val="95000"/>
                  <a:lumOff val="5000"/>
                </a:schemeClr>
              </a:solidFill>
            </a:endParaRPr>
          </a:p>
        </p:txBody>
      </p:sp>
      <p:pic>
        <p:nvPicPr>
          <p:cNvPr id="4" name="Содержимое 3" descr="DSC_0032.JPG"/>
          <p:cNvPicPr>
            <a:picLocks noChangeAspect="1"/>
          </p:cNvPicPr>
          <p:nvPr/>
        </p:nvPicPr>
        <p:blipFill>
          <a:blip r:embed="rId2" cstate="print">
            <a:lum contrast="10000"/>
          </a:blip>
          <a:stretch>
            <a:fillRect/>
          </a:stretch>
        </p:blipFill>
        <p:spPr>
          <a:xfrm>
            <a:off x="1331640" y="3068960"/>
            <a:ext cx="6530737" cy="36750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TotalTime>
  <Words>643</Words>
  <Application>Microsoft Macintosh PowerPoint</Application>
  <PresentationFormat>On-screen Show (4:3)</PresentationFormat>
  <Paragraphs>55</Paragraphs>
  <Slides>19</Slides>
  <Notes>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Апекс</vt:lpstr>
      <vt:lpstr>Final project</vt:lpstr>
      <vt:lpstr>1. Man Made Environmental Problems</vt:lpstr>
      <vt:lpstr>Slide 3</vt:lpstr>
      <vt:lpstr>Slide 4</vt:lpstr>
      <vt:lpstr>Slide 5</vt:lpstr>
      <vt:lpstr>Slide 6</vt:lpstr>
      <vt:lpstr>Slide 7</vt:lpstr>
      <vt:lpstr>Slide 8</vt:lpstr>
      <vt:lpstr>2. Clean Water Filtration Project   </vt:lpstr>
      <vt:lpstr>Then we put the cloth into the bottle.</vt:lpstr>
      <vt:lpstr>After that we put the moss and coal above the cloth in the bottle.</vt:lpstr>
      <vt:lpstr>Then we poured the water through  the moss, coal and cloth.</vt:lpstr>
      <vt:lpstr>We waited till the dirt fell to the bottom.</vt:lpstr>
      <vt:lpstr>Finally, we poured the water through  the cloth for the second time.   You can see the results of our work in this video:  https://iearn.org/cc/space-25/group-418/gallery/media-58496.</vt:lpstr>
      <vt:lpstr>3. Man`s Impact on the Environment </vt:lpstr>
      <vt:lpstr>Slide 16</vt:lpstr>
      <vt:lpstr>Slide 17</vt:lpstr>
      <vt:lpstr>Slide 18</vt:lpstr>
      <vt:lpstr>It`s been a pleasure  to work with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project</dc:title>
  <cp:lastModifiedBy>Barry Kramer</cp:lastModifiedBy>
  <cp:revision>37</cp:revision>
  <dcterms:created xsi:type="dcterms:W3CDTF">2016-01-07T03:13:21Z</dcterms:created>
  <dcterms:modified xsi:type="dcterms:W3CDTF">2016-01-07T03:14:54Z</dcterms:modified>
</cp:coreProperties>
</file>