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76" r:id="rId3"/>
    <p:sldId id="281" r:id="rId4"/>
    <p:sldId id="287" r:id="rId5"/>
    <p:sldId id="288" r:id="rId6"/>
    <p:sldId id="282" r:id="rId7"/>
    <p:sldId id="286" r:id="rId8"/>
    <p:sldId id="283" r:id="rId9"/>
    <p:sldId id="285" r:id="rId10"/>
    <p:sldId id="289" r:id="rId11"/>
    <p:sldId id="290" r:id="rId12"/>
    <p:sldId id="284" r:id="rId13"/>
    <p:sldId id="267" r:id="rId14"/>
    <p:sldId id="268" r:id="rId15"/>
    <p:sldId id="278" r:id="rId16"/>
    <p:sldId id="296" r:id="rId17"/>
    <p:sldId id="294" r:id="rId18"/>
    <p:sldId id="298" r:id="rId19"/>
    <p:sldId id="297" r:id="rId20"/>
    <p:sldId id="291" r:id="rId21"/>
    <p:sldId id="275" r:id="rId22"/>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87" d="100"/>
          <a:sy n="87" d="100"/>
        </p:scale>
        <p:origin x="25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3457B6A-F2E1-4AEA-993B-3986783FCD13}" type="datetimeFigureOut">
              <a:rPr lang="fa-IR" smtClean="0"/>
              <a:pPr/>
              <a:t>1437/03/25</a:t>
            </a:fld>
            <a:endParaRPr lang="fa-IR"/>
          </a:p>
        </p:txBody>
      </p:sp>
      <p:sp>
        <p:nvSpPr>
          <p:cNvPr id="5" name="Footer Placeholder 4"/>
          <p:cNvSpPr>
            <a:spLocks noGrp="1"/>
          </p:cNvSpPr>
          <p:nvPr>
            <p:ph type="ftr" sz="quarter" idx="11"/>
          </p:nvPr>
        </p:nvSpPr>
        <p:spPr>
          <a:xfrm>
            <a:off x="1371600" y="4323845"/>
            <a:ext cx="6400800" cy="365125"/>
          </a:xfrm>
        </p:spPr>
        <p:txBody>
          <a:bodyPr/>
          <a:lstStyle/>
          <a:p>
            <a:endParaRPr lang="fa-IR"/>
          </a:p>
        </p:txBody>
      </p:sp>
      <p:sp>
        <p:nvSpPr>
          <p:cNvPr id="6" name="Slide Number Placeholder 5"/>
          <p:cNvSpPr>
            <a:spLocks noGrp="1"/>
          </p:cNvSpPr>
          <p:nvPr>
            <p:ph type="sldNum" sz="quarter" idx="12"/>
          </p:nvPr>
        </p:nvSpPr>
        <p:spPr>
          <a:xfrm>
            <a:off x="8077200" y="1430866"/>
            <a:ext cx="2743200" cy="365125"/>
          </a:xfrm>
        </p:spPr>
        <p:txBody>
          <a:bodyPr/>
          <a:lstStyle/>
          <a:p>
            <a:fld id="{C10A3783-E51E-4328-89E1-3AFF3B9C675C}" type="slidenum">
              <a:rPr lang="fa-IR" smtClean="0"/>
              <a:pPr/>
              <a:t>‹#›</a:t>
            </a:fld>
            <a:endParaRPr lang="fa-IR"/>
          </a:p>
        </p:txBody>
      </p:sp>
    </p:spTree>
    <p:extLst>
      <p:ext uri="{BB962C8B-B14F-4D97-AF65-F5344CB8AC3E}">
        <p14:creationId xmlns:p14="http://schemas.microsoft.com/office/powerpoint/2010/main" val="1699225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57B6A-F2E1-4AEA-993B-3986783FCD13}" type="datetimeFigureOut">
              <a:rPr lang="fa-IR" smtClean="0"/>
              <a:pPr/>
              <a:t>1437/03/25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10A3783-E51E-4328-89E1-3AFF3B9C675C}" type="slidenum">
              <a:rPr lang="fa-IR" smtClean="0"/>
              <a:pPr/>
              <a:t>‹#›</a:t>
            </a:fld>
            <a:endParaRPr lang="fa-IR"/>
          </a:p>
        </p:txBody>
      </p:sp>
    </p:spTree>
    <p:extLst>
      <p:ext uri="{BB962C8B-B14F-4D97-AF65-F5344CB8AC3E}">
        <p14:creationId xmlns:p14="http://schemas.microsoft.com/office/powerpoint/2010/main" val="2763116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3457B6A-F2E1-4AEA-993B-3986783FCD13}" type="datetimeFigureOut">
              <a:rPr lang="fa-IR" smtClean="0"/>
              <a:pPr/>
              <a:t>1437/03/25</a:t>
            </a:fld>
            <a:endParaRPr lang="fa-IR"/>
          </a:p>
        </p:txBody>
      </p:sp>
      <p:sp>
        <p:nvSpPr>
          <p:cNvPr id="6" name="Footer Placeholder 5"/>
          <p:cNvSpPr>
            <a:spLocks noGrp="1"/>
          </p:cNvSpPr>
          <p:nvPr>
            <p:ph type="ftr" sz="quarter" idx="11"/>
          </p:nvPr>
        </p:nvSpPr>
        <p:spPr>
          <a:xfrm>
            <a:off x="685800" y="379941"/>
            <a:ext cx="6991492" cy="365125"/>
          </a:xfrm>
        </p:spPr>
        <p:txBody>
          <a:bodyPr/>
          <a:lstStyle/>
          <a:p>
            <a:endParaRPr lang="fa-IR"/>
          </a:p>
        </p:txBody>
      </p:sp>
      <p:sp>
        <p:nvSpPr>
          <p:cNvPr id="7" name="Slide Number Placeholder 6"/>
          <p:cNvSpPr>
            <a:spLocks noGrp="1"/>
          </p:cNvSpPr>
          <p:nvPr>
            <p:ph type="sldNum" sz="quarter" idx="12"/>
          </p:nvPr>
        </p:nvSpPr>
        <p:spPr>
          <a:xfrm>
            <a:off x="10862452" y="381000"/>
            <a:ext cx="643748" cy="365125"/>
          </a:xfrm>
        </p:spPr>
        <p:txBody>
          <a:bodyPr/>
          <a:lstStyle/>
          <a:p>
            <a:fld id="{C10A3783-E51E-4328-89E1-3AFF3B9C675C}" type="slidenum">
              <a:rPr lang="fa-IR" smtClean="0"/>
              <a:pPr/>
              <a:t>‹#›</a:t>
            </a:fld>
            <a:endParaRPr lang="fa-IR"/>
          </a:p>
        </p:txBody>
      </p:sp>
    </p:spTree>
    <p:extLst>
      <p:ext uri="{BB962C8B-B14F-4D97-AF65-F5344CB8AC3E}">
        <p14:creationId xmlns:p14="http://schemas.microsoft.com/office/powerpoint/2010/main" val="1460648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3457B6A-F2E1-4AEA-993B-3986783FCD13}" type="datetimeFigureOut">
              <a:rPr lang="fa-IR" smtClean="0"/>
              <a:pPr/>
              <a:t>1437/03/25</a:t>
            </a:fld>
            <a:endParaRPr lang="fa-IR"/>
          </a:p>
        </p:txBody>
      </p:sp>
      <p:sp>
        <p:nvSpPr>
          <p:cNvPr id="6" name="Footer Placeholder 5"/>
          <p:cNvSpPr>
            <a:spLocks noGrp="1"/>
          </p:cNvSpPr>
          <p:nvPr>
            <p:ph type="ftr" sz="quarter" idx="11"/>
          </p:nvPr>
        </p:nvSpPr>
        <p:spPr>
          <a:xfrm>
            <a:off x="685800" y="379941"/>
            <a:ext cx="6991492" cy="365125"/>
          </a:xfrm>
        </p:spPr>
        <p:txBody>
          <a:bodyPr/>
          <a:lstStyle/>
          <a:p>
            <a:endParaRPr lang="fa-IR"/>
          </a:p>
        </p:txBody>
      </p:sp>
      <p:sp>
        <p:nvSpPr>
          <p:cNvPr id="7" name="Slide Number Placeholder 6"/>
          <p:cNvSpPr>
            <a:spLocks noGrp="1"/>
          </p:cNvSpPr>
          <p:nvPr>
            <p:ph type="sldNum" sz="quarter" idx="12"/>
          </p:nvPr>
        </p:nvSpPr>
        <p:spPr>
          <a:xfrm>
            <a:off x="10862452" y="381000"/>
            <a:ext cx="643748" cy="365125"/>
          </a:xfrm>
        </p:spPr>
        <p:txBody>
          <a:bodyPr/>
          <a:lstStyle/>
          <a:p>
            <a:fld id="{C10A3783-E51E-4328-89E1-3AFF3B9C675C}" type="slidenum">
              <a:rPr lang="fa-IR" smtClean="0"/>
              <a:pPr/>
              <a:t>‹#›</a:t>
            </a:fld>
            <a:endParaRPr lang="fa-I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88935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C3457B6A-F2E1-4AEA-993B-3986783FCD13}" type="datetimeFigureOut">
              <a:rPr lang="fa-IR" smtClean="0"/>
              <a:pPr/>
              <a:t>1437/03/25</a:t>
            </a:fld>
            <a:endParaRPr lang="fa-IR"/>
          </a:p>
        </p:txBody>
      </p:sp>
      <p:sp>
        <p:nvSpPr>
          <p:cNvPr id="6" name="Footer Placeholder 5"/>
          <p:cNvSpPr>
            <a:spLocks noGrp="1"/>
          </p:cNvSpPr>
          <p:nvPr>
            <p:ph type="ftr" sz="quarter" idx="11"/>
          </p:nvPr>
        </p:nvSpPr>
        <p:spPr>
          <a:xfrm>
            <a:off x="685800" y="378883"/>
            <a:ext cx="6991492" cy="365125"/>
          </a:xfrm>
        </p:spPr>
        <p:txBody>
          <a:bodyPr/>
          <a:lstStyle/>
          <a:p>
            <a:endParaRPr lang="fa-IR"/>
          </a:p>
        </p:txBody>
      </p:sp>
      <p:sp>
        <p:nvSpPr>
          <p:cNvPr id="7" name="Slide Number Placeholder 6"/>
          <p:cNvSpPr>
            <a:spLocks noGrp="1"/>
          </p:cNvSpPr>
          <p:nvPr>
            <p:ph type="sldNum" sz="quarter" idx="12"/>
          </p:nvPr>
        </p:nvSpPr>
        <p:spPr>
          <a:xfrm>
            <a:off x="10862452" y="381000"/>
            <a:ext cx="643748" cy="365125"/>
          </a:xfrm>
        </p:spPr>
        <p:txBody>
          <a:bodyPr/>
          <a:lstStyle/>
          <a:p>
            <a:fld id="{C10A3783-E51E-4328-89E1-3AFF3B9C675C}" type="slidenum">
              <a:rPr lang="fa-IR" smtClean="0"/>
              <a:pPr/>
              <a:t>‹#›</a:t>
            </a:fld>
            <a:endParaRPr lang="fa-IR"/>
          </a:p>
        </p:txBody>
      </p:sp>
    </p:spTree>
    <p:extLst>
      <p:ext uri="{BB962C8B-B14F-4D97-AF65-F5344CB8AC3E}">
        <p14:creationId xmlns:p14="http://schemas.microsoft.com/office/powerpoint/2010/main" val="2096586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3457B6A-F2E1-4AEA-993B-3986783FCD13}" type="datetimeFigureOut">
              <a:rPr lang="fa-IR" smtClean="0"/>
              <a:pPr/>
              <a:t>1437/03/25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10A3783-E51E-4328-89E1-3AFF3B9C675C}" type="slidenum">
              <a:rPr lang="fa-IR" smtClean="0"/>
              <a:pPr/>
              <a:t>‹#›</a:t>
            </a:fld>
            <a:endParaRPr lang="fa-IR"/>
          </a:p>
        </p:txBody>
      </p:sp>
    </p:spTree>
    <p:extLst>
      <p:ext uri="{BB962C8B-B14F-4D97-AF65-F5344CB8AC3E}">
        <p14:creationId xmlns:p14="http://schemas.microsoft.com/office/powerpoint/2010/main" val="2224939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3457B6A-F2E1-4AEA-993B-3986783FCD13}" type="datetimeFigureOut">
              <a:rPr lang="fa-IR" smtClean="0"/>
              <a:pPr/>
              <a:t>1437/03/25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10A3783-E51E-4328-89E1-3AFF3B9C675C}" type="slidenum">
              <a:rPr lang="fa-IR" smtClean="0"/>
              <a:pPr/>
              <a:t>‹#›</a:t>
            </a:fld>
            <a:endParaRPr lang="fa-IR"/>
          </a:p>
        </p:txBody>
      </p:sp>
    </p:spTree>
    <p:extLst>
      <p:ext uri="{BB962C8B-B14F-4D97-AF65-F5344CB8AC3E}">
        <p14:creationId xmlns:p14="http://schemas.microsoft.com/office/powerpoint/2010/main" val="2067335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457B6A-F2E1-4AEA-993B-3986783FCD13}" type="datetimeFigureOut">
              <a:rPr lang="fa-IR" smtClean="0"/>
              <a:pPr/>
              <a:t>1437/03/25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10A3783-E51E-4328-89E1-3AFF3B9C675C}" type="slidenum">
              <a:rPr lang="fa-IR" smtClean="0"/>
              <a:pPr/>
              <a:t>‹#›</a:t>
            </a:fld>
            <a:endParaRPr lang="fa-IR"/>
          </a:p>
        </p:txBody>
      </p:sp>
    </p:spTree>
    <p:extLst>
      <p:ext uri="{BB962C8B-B14F-4D97-AF65-F5344CB8AC3E}">
        <p14:creationId xmlns:p14="http://schemas.microsoft.com/office/powerpoint/2010/main" val="758656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C3457B6A-F2E1-4AEA-993B-3986783FCD13}" type="datetimeFigureOut">
              <a:rPr lang="fa-IR" smtClean="0"/>
              <a:pPr/>
              <a:t>1437/03/25</a:t>
            </a:fld>
            <a:endParaRPr lang="fa-IR"/>
          </a:p>
        </p:txBody>
      </p:sp>
      <p:sp>
        <p:nvSpPr>
          <p:cNvPr id="5" name="Footer Placeholder 4"/>
          <p:cNvSpPr>
            <a:spLocks noGrp="1"/>
          </p:cNvSpPr>
          <p:nvPr>
            <p:ph type="ftr" sz="quarter" idx="11"/>
          </p:nvPr>
        </p:nvSpPr>
        <p:spPr>
          <a:xfrm>
            <a:off x="685800" y="381000"/>
            <a:ext cx="6991492" cy="365125"/>
          </a:xfrm>
        </p:spPr>
        <p:txBody>
          <a:bodyPr/>
          <a:lstStyle/>
          <a:p>
            <a:endParaRPr lang="fa-IR"/>
          </a:p>
        </p:txBody>
      </p:sp>
      <p:sp>
        <p:nvSpPr>
          <p:cNvPr id="6" name="Slide Number Placeholder 5"/>
          <p:cNvSpPr>
            <a:spLocks noGrp="1"/>
          </p:cNvSpPr>
          <p:nvPr>
            <p:ph type="sldNum" sz="quarter" idx="12"/>
          </p:nvPr>
        </p:nvSpPr>
        <p:spPr>
          <a:xfrm>
            <a:off x="10862452" y="381000"/>
            <a:ext cx="643748" cy="365125"/>
          </a:xfrm>
        </p:spPr>
        <p:txBody>
          <a:bodyPr/>
          <a:lstStyle/>
          <a:p>
            <a:fld id="{C10A3783-E51E-4328-89E1-3AFF3B9C675C}" type="slidenum">
              <a:rPr lang="fa-IR" smtClean="0"/>
              <a:pPr/>
              <a:t>‹#›</a:t>
            </a:fld>
            <a:endParaRPr lang="fa-IR"/>
          </a:p>
        </p:txBody>
      </p:sp>
    </p:spTree>
    <p:extLst>
      <p:ext uri="{BB962C8B-B14F-4D97-AF65-F5344CB8AC3E}">
        <p14:creationId xmlns:p14="http://schemas.microsoft.com/office/powerpoint/2010/main" val="2763378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457B6A-F2E1-4AEA-993B-3986783FCD13}" type="datetimeFigureOut">
              <a:rPr lang="fa-IR" smtClean="0"/>
              <a:pPr/>
              <a:t>1437/03/25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10A3783-E51E-4328-89E1-3AFF3B9C675C}" type="slidenum">
              <a:rPr lang="fa-IR" smtClean="0"/>
              <a:pPr/>
              <a:t>‹#›</a:t>
            </a:fld>
            <a:endParaRPr lang="fa-IR"/>
          </a:p>
        </p:txBody>
      </p:sp>
    </p:spTree>
    <p:extLst>
      <p:ext uri="{BB962C8B-B14F-4D97-AF65-F5344CB8AC3E}">
        <p14:creationId xmlns:p14="http://schemas.microsoft.com/office/powerpoint/2010/main" val="2155622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3457B6A-F2E1-4AEA-993B-3986783FCD13}" type="datetimeFigureOut">
              <a:rPr lang="fa-IR" smtClean="0"/>
              <a:pPr/>
              <a:t>1437/03/25</a:t>
            </a:fld>
            <a:endParaRPr lang="fa-IR"/>
          </a:p>
        </p:txBody>
      </p:sp>
      <p:sp>
        <p:nvSpPr>
          <p:cNvPr id="5" name="Footer Placeholder 4"/>
          <p:cNvSpPr>
            <a:spLocks noGrp="1"/>
          </p:cNvSpPr>
          <p:nvPr>
            <p:ph type="ftr" sz="quarter" idx="11"/>
          </p:nvPr>
        </p:nvSpPr>
        <p:spPr>
          <a:xfrm>
            <a:off x="685800" y="381001"/>
            <a:ext cx="6991492" cy="364065"/>
          </a:xfrm>
        </p:spPr>
        <p:txBody>
          <a:bodyPr/>
          <a:lstStyle/>
          <a:p>
            <a:endParaRPr lang="fa-IR"/>
          </a:p>
        </p:txBody>
      </p:sp>
      <p:sp>
        <p:nvSpPr>
          <p:cNvPr id="6" name="Slide Number Placeholder 5"/>
          <p:cNvSpPr>
            <a:spLocks noGrp="1"/>
          </p:cNvSpPr>
          <p:nvPr>
            <p:ph type="sldNum" sz="quarter" idx="12"/>
          </p:nvPr>
        </p:nvSpPr>
        <p:spPr>
          <a:xfrm>
            <a:off x="10862452" y="381000"/>
            <a:ext cx="643748" cy="365125"/>
          </a:xfrm>
        </p:spPr>
        <p:txBody>
          <a:bodyPr/>
          <a:lstStyle/>
          <a:p>
            <a:fld id="{C10A3783-E51E-4328-89E1-3AFF3B9C675C}" type="slidenum">
              <a:rPr lang="fa-IR" smtClean="0"/>
              <a:pPr/>
              <a:t>‹#›</a:t>
            </a:fld>
            <a:endParaRPr lang="fa-IR"/>
          </a:p>
        </p:txBody>
      </p:sp>
    </p:spTree>
    <p:extLst>
      <p:ext uri="{BB962C8B-B14F-4D97-AF65-F5344CB8AC3E}">
        <p14:creationId xmlns:p14="http://schemas.microsoft.com/office/powerpoint/2010/main" val="1624148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457B6A-F2E1-4AEA-993B-3986783FCD13}" type="datetimeFigureOut">
              <a:rPr lang="fa-IR" smtClean="0"/>
              <a:pPr/>
              <a:t>1437/03/25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10A3783-E51E-4328-89E1-3AFF3B9C675C}" type="slidenum">
              <a:rPr lang="fa-IR" smtClean="0"/>
              <a:pPr/>
              <a:t>‹#›</a:t>
            </a:fld>
            <a:endParaRPr lang="fa-IR"/>
          </a:p>
        </p:txBody>
      </p:sp>
    </p:spTree>
    <p:extLst>
      <p:ext uri="{BB962C8B-B14F-4D97-AF65-F5344CB8AC3E}">
        <p14:creationId xmlns:p14="http://schemas.microsoft.com/office/powerpoint/2010/main" val="343520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457B6A-F2E1-4AEA-993B-3986783FCD13}" type="datetimeFigureOut">
              <a:rPr lang="fa-IR" smtClean="0"/>
              <a:pPr/>
              <a:t>1437/03/25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10A3783-E51E-4328-89E1-3AFF3B9C675C}" type="slidenum">
              <a:rPr lang="fa-IR" smtClean="0"/>
              <a:pPr/>
              <a:t>‹#›</a:t>
            </a:fld>
            <a:endParaRPr lang="fa-IR"/>
          </a:p>
        </p:txBody>
      </p:sp>
    </p:spTree>
    <p:extLst>
      <p:ext uri="{BB962C8B-B14F-4D97-AF65-F5344CB8AC3E}">
        <p14:creationId xmlns:p14="http://schemas.microsoft.com/office/powerpoint/2010/main" val="2278009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457B6A-F2E1-4AEA-993B-3986783FCD13}" type="datetimeFigureOut">
              <a:rPr lang="fa-IR" smtClean="0"/>
              <a:pPr/>
              <a:t>1437/03/25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10A3783-E51E-4328-89E1-3AFF3B9C675C}" type="slidenum">
              <a:rPr lang="fa-IR" smtClean="0"/>
              <a:pPr/>
              <a:t>‹#›</a:t>
            </a:fld>
            <a:endParaRPr lang="fa-IR"/>
          </a:p>
        </p:txBody>
      </p:sp>
    </p:spTree>
    <p:extLst>
      <p:ext uri="{BB962C8B-B14F-4D97-AF65-F5344CB8AC3E}">
        <p14:creationId xmlns:p14="http://schemas.microsoft.com/office/powerpoint/2010/main" val="3796050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57B6A-F2E1-4AEA-993B-3986783FCD13}" type="datetimeFigureOut">
              <a:rPr lang="fa-IR" smtClean="0"/>
              <a:pPr/>
              <a:t>1437/03/25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10A3783-E51E-4328-89E1-3AFF3B9C675C}" type="slidenum">
              <a:rPr lang="fa-IR" smtClean="0"/>
              <a:pPr/>
              <a:t>‹#›</a:t>
            </a:fld>
            <a:endParaRPr lang="fa-IR"/>
          </a:p>
        </p:txBody>
      </p:sp>
    </p:spTree>
    <p:extLst>
      <p:ext uri="{BB962C8B-B14F-4D97-AF65-F5344CB8AC3E}">
        <p14:creationId xmlns:p14="http://schemas.microsoft.com/office/powerpoint/2010/main" val="3702237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57B6A-F2E1-4AEA-993B-3986783FCD13}" type="datetimeFigureOut">
              <a:rPr lang="fa-IR" smtClean="0"/>
              <a:pPr/>
              <a:t>1437/03/25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10A3783-E51E-4328-89E1-3AFF3B9C675C}" type="slidenum">
              <a:rPr lang="fa-IR" smtClean="0"/>
              <a:pPr/>
              <a:t>‹#›</a:t>
            </a:fld>
            <a:endParaRPr lang="fa-IR"/>
          </a:p>
        </p:txBody>
      </p:sp>
    </p:spTree>
    <p:extLst>
      <p:ext uri="{BB962C8B-B14F-4D97-AF65-F5344CB8AC3E}">
        <p14:creationId xmlns:p14="http://schemas.microsoft.com/office/powerpoint/2010/main" val="1713229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57B6A-F2E1-4AEA-993B-3986783FCD13}" type="datetimeFigureOut">
              <a:rPr lang="fa-IR" smtClean="0"/>
              <a:pPr/>
              <a:t>1437/03/25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10A3783-E51E-4328-89E1-3AFF3B9C675C}" type="slidenum">
              <a:rPr lang="fa-IR" smtClean="0"/>
              <a:pPr/>
              <a:t>‹#›</a:t>
            </a:fld>
            <a:endParaRPr lang="fa-IR"/>
          </a:p>
        </p:txBody>
      </p:sp>
    </p:spTree>
    <p:extLst>
      <p:ext uri="{BB962C8B-B14F-4D97-AF65-F5344CB8AC3E}">
        <p14:creationId xmlns:p14="http://schemas.microsoft.com/office/powerpoint/2010/main" val="262566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3457B6A-F2E1-4AEA-993B-3986783FCD13}" type="datetimeFigureOut">
              <a:rPr lang="fa-IR" smtClean="0"/>
              <a:pPr/>
              <a:t>1437/03/25</a:t>
            </a:fld>
            <a:endParaRPr lang="fa-I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10A3783-E51E-4328-89E1-3AFF3B9C675C}" type="slidenum">
              <a:rPr lang="fa-IR" smtClean="0"/>
              <a:pPr/>
              <a:t>‹#›</a:t>
            </a:fld>
            <a:endParaRPr lang="fa-IR"/>
          </a:p>
        </p:txBody>
      </p:sp>
    </p:spTree>
    <p:extLst>
      <p:ext uri="{BB962C8B-B14F-4D97-AF65-F5344CB8AC3E}">
        <p14:creationId xmlns:p14="http://schemas.microsoft.com/office/powerpoint/2010/main" val="263008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n.wikipedia.org/wiki/Reflecting_poo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ikitravel.org/en/File:AZADI_TOWER.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gnosis.us.com/wp-content/uploads/2013/01/Kalardasht-Gold-Cup.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9857" y="1240971"/>
            <a:ext cx="6858000" cy="1046940"/>
          </a:xfrm>
        </p:spPr>
        <p:txBody>
          <a:bodyPr>
            <a:normAutofit/>
          </a:bodyPr>
          <a:lstStyle/>
          <a:p>
            <a:r>
              <a:rPr lang="en-US" sz="4800" b="1" i="1" dirty="0" smtClean="0">
                <a:solidFill>
                  <a:srgbClr val="002060"/>
                </a:solidFill>
                <a:latin typeface="Monotype Corsiva" panose="03010101010201010101" pitchFamily="66" charset="0"/>
              </a:rPr>
              <a:t>In the name of god</a:t>
            </a:r>
            <a:endParaRPr lang="fa-IR" sz="4800" b="1" i="1" dirty="0">
              <a:solidFill>
                <a:srgbClr val="002060"/>
              </a:solidFill>
              <a:latin typeface="Monotype Corsiva" panose="03010101010201010101" pitchFamily="66" charset="0"/>
            </a:endParaRPr>
          </a:p>
        </p:txBody>
      </p:sp>
      <p:sp>
        <p:nvSpPr>
          <p:cNvPr id="3" name="Subtitle 2"/>
          <p:cNvSpPr>
            <a:spLocks noGrp="1"/>
          </p:cNvSpPr>
          <p:nvPr>
            <p:ph type="subTitle" idx="1"/>
          </p:nvPr>
        </p:nvSpPr>
        <p:spPr>
          <a:xfrm>
            <a:off x="1371600" y="5879455"/>
            <a:ext cx="9448800" cy="685800"/>
          </a:xfrm>
        </p:spPr>
        <p:txBody>
          <a:bodyPr/>
          <a:lstStyle/>
          <a:p>
            <a:r>
              <a:rPr lang="en-US" smtClean="0"/>
              <a:t>i</a:t>
            </a:r>
            <a:endParaRPr lang="fa-IR" dirty="0"/>
          </a:p>
        </p:txBody>
      </p:sp>
      <p:sp>
        <p:nvSpPr>
          <p:cNvPr id="4" name="Title 1"/>
          <p:cNvSpPr txBox="1">
            <a:spLocks/>
          </p:cNvSpPr>
          <p:nvPr/>
        </p:nvSpPr>
        <p:spPr>
          <a:xfrm>
            <a:off x="1894114" y="3144205"/>
            <a:ext cx="6760029" cy="1878955"/>
          </a:xfrm>
          <a:prstGeom prst="rect">
            <a:avLst/>
          </a:prstGeom>
        </p:spPr>
        <p:txBody>
          <a:bodyPr vert="horz" lIns="91440" tIns="45720" rIns="91440" bIns="45720" rtlCol="0" anchor="b">
            <a:normAutofit fontScale="92500"/>
          </a:bodyPr>
          <a:lstStyle>
            <a:lvl1pPr algn="l" defTabSz="914400" rtl="1" eaLnBrk="1" latinLnBrk="0" hangingPunct="1">
              <a:lnSpc>
                <a:spcPct val="90000"/>
              </a:lnSpc>
              <a:spcBef>
                <a:spcPct val="0"/>
              </a:spcBef>
              <a:buNone/>
              <a:defRPr sz="6000" kern="1200" cap="all" baseline="0">
                <a:solidFill>
                  <a:schemeClr val="tx1"/>
                </a:solidFill>
                <a:latin typeface="+mj-lt"/>
                <a:ea typeface="+mj-ea"/>
                <a:cs typeface="+mj-cs"/>
              </a:defRPr>
            </a:lvl1pPr>
          </a:lstStyle>
          <a:p>
            <a:pPr>
              <a:lnSpc>
                <a:spcPct val="120000"/>
              </a:lnSpc>
            </a:pPr>
            <a:r>
              <a:rPr lang="en-US" sz="4800" b="1" dirty="0" err="1" smtClean="0">
                <a:solidFill>
                  <a:srgbClr val="002060"/>
                </a:solidFill>
                <a:latin typeface="Rockwell" panose="02060603020205020403" pitchFamily="18" charset="0"/>
                <a:cs typeface="MV Boli" panose="02000500030200090000" pitchFamily="2" charset="0"/>
              </a:rPr>
              <a:t>iEaRn</a:t>
            </a:r>
            <a:r>
              <a:rPr lang="en-US" sz="4800" b="1" dirty="0" smtClean="0">
                <a:solidFill>
                  <a:srgbClr val="002060"/>
                </a:solidFill>
                <a:latin typeface="Rockwell" panose="02060603020205020403" pitchFamily="18" charset="0"/>
                <a:cs typeface="MV Boli" panose="02000500030200090000" pitchFamily="2" charset="0"/>
              </a:rPr>
              <a:t> </a:t>
            </a:r>
            <a:r>
              <a:rPr lang="en-US" sz="4800" b="1" dirty="0">
                <a:solidFill>
                  <a:srgbClr val="002060"/>
                </a:solidFill>
                <a:latin typeface="Rockwell" panose="02060603020205020403" pitchFamily="18" charset="0"/>
                <a:cs typeface="MV Boli" panose="02000500030200090000" pitchFamily="2" charset="0"/>
              </a:rPr>
              <a:t>Project</a:t>
            </a:r>
          </a:p>
          <a:p>
            <a:pPr>
              <a:lnSpc>
                <a:spcPct val="120000"/>
              </a:lnSpc>
            </a:pPr>
            <a:r>
              <a:rPr lang="en-US" sz="4800" b="1" dirty="0" smtClean="0">
                <a:solidFill>
                  <a:srgbClr val="002060"/>
                </a:solidFill>
                <a:latin typeface="Rockwell" panose="02060603020205020403" pitchFamily="18" charset="0"/>
                <a:cs typeface="MV Boli" panose="02000500030200090000" pitchFamily="2" charset="0"/>
              </a:rPr>
              <a:t>Monuments in Iran </a:t>
            </a:r>
            <a:endParaRPr lang="fa-IR" dirty="0">
              <a:solidFill>
                <a:srgbClr val="002060"/>
              </a:solidFill>
              <a:latin typeface="Rockwell" panose="02060603020205020403" pitchFamily="18" charset="0"/>
              <a:cs typeface="Arabic Typesetting" panose="03020402040406030203" pitchFamily="66" charset="-78"/>
            </a:endParaRPr>
          </a:p>
        </p:txBody>
      </p:sp>
    </p:spTree>
    <p:extLst>
      <p:ext uri="{BB962C8B-B14F-4D97-AF65-F5344CB8AC3E}">
        <p14:creationId xmlns:p14="http://schemas.microsoft.com/office/powerpoint/2010/main" val="3318115766"/>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87" y="372487"/>
            <a:ext cx="10827327" cy="1293028"/>
          </a:xfrm>
        </p:spPr>
        <p:txBody>
          <a:bodyPr/>
          <a:lstStyle/>
          <a:p>
            <a:pPr algn="ctr"/>
            <a:r>
              <a:rPr lang="en-US" b="1" i="1" dirty="0" err="1" smtClean="0">
                <a:latin typeface="Bookman Old Style" panose="02050604050505020204" pitchFamily="18" charset="0"/>
              </a:rPr>
              <a:t>Saadi</a:t>
            </a:r>
            <a:r>
              <a:rPr lang="en-US" b="1" i="1" dirty="0" smtClean="0">
                <a:latin typeface="Bookman Old Style" panose="02050604050505020204" pitchFamily="18" charset="0"/>
              </a:rPr>
              <a:t> cemetery</a:t>
            </a:r>
            <a:endParaRPr lang="en-US" b="1" i="1" dirty="0">
              <a:latin typeface="Bookman Old Style" panose="02050604050505020204" pitchFamily="18" charset="0"/>
            </a:endParaRPr>
          </a:p>
        </p:txBody>
      </p:sp>
      <p:sp>
        <p:nvSpPr>
          <p:cNvPr id="5" name="Content Placeholder 4"/>
          <p:cNvSpPr>
            <a:spLocks noGrp="1"/>
          </p:cNvSpPr>
          <p:nvPr>
            <p:ph idx="1"/>
          </p:nvPr>
        </p:nvSpPr>
        <p:spPr>
          <a:xfrm>
            <a:off x="865414" y="1665515"/>
            <a:ext cx="10614162" cy="5021724"/>
          </a:xfrm>
        </p:spPr>
        <p:txBody>
          <a:bodyPr>
            <a:normAutofit fontScale="62500" lnSpcReduction="20000"/>
          </a:bodyPr>
          <a:lstStyle/>
          <a:p>
            <a:pPr marL="0" indent="0" algn="l" rtl="0">
              <a:lnSpc>
                <a:spcPct val="150000"/>
              </a:lnSpc>
              <a:buNone/>
            </a:pPr>
            <a:r>
              <a:rPr lang="en-US" sz="3200" dirty="0" smtClean="0">
                <a:latin typeface="Bookman Old Style" panose="02050604050505020204" pitchFamily="18" charset="0"/>
              </a:rPr>
              <a:t>We have a lot of famous poets in Iran. Some of the ancient poets are buried in different cities in which their tombs are regarded as monuments at present time. Their cemeteries are visited by many tourists and the other people  every year. Hafez, </a:t>
            </a:r>
            <a:r>
              <a:rPr lang="en-US" sz="3200" dirty="0" err="1" smtClean="0">
                <a:latin typeface="Bookman Old Style" panose="02050604050505020204" pitchFamily="18" charset="0"/>
              </a:rPr>
              <a:t>Khayam</a:t>
            </a:r>
            <a:r>
              <a:rPr lang="en-US" sz="3200" dirty="0" smtClean="0">
                <a:latin typeface="Bookman Old Style" panose="02050604050505020204" pitchFamily="18" charset="0"/>
              </a:rPr>
              <a:t>, </a:t>
            </a:r>
            <a:r>
              <a:rPr lang="en-US" sz="3200" dirty="0" err="1" smtClean="0">
                <a:latin typeface="Bookman Old Style" panose="02050604050505020204" pitchFamily="18" charset="0"/>
              </a:rPr>
              <a:t>Saadi</a:t>
            </a:r>
            <a:r>
              <a:rPr lang="en-US" sz="3200" dirty="0" smtClean="0">
                <a:latin typeface="Bookman Old Style" panose="02050604050505020204" pitchFamily="18" charset="0"/>
              </a:rPr>
              <a:t>, Baba </a:t>
            </a:r>
            <a:r>
              <a:rPr lang="en-US" sz="3200" dirty="0" err="1" smtClean="0">
                <a:latin typeface="Bookman Old Style" panose="02050604050505020204" pitchFamily="18" charset="0"/>
              </a:rPr>
              <a:t>Taher</a:t>
            </a:r>
            <a:r>
              <a:rPr lang="en-US" sz="3200" dirty="0" smtClean="0">
                <a:latin typeface="Bookman Old Style" panose="02050604050505020204" pitchFamily="18" charset="0"/>
              </a:rPr>
              <a:t>, Attar, </a:t>
            </a:r>
            <a:r>
              <a:rPr lang="en-US" sz="3200" dirty="0" err="1" smtClean="0">
                <a:latin typeface="Bookman Old Style" panose="02050604050505020204" pitchFamily="18" charset="0"/>
              </a:rPr>
              <a:t>Parvin</a:t>
            </a:r>
            <a:r>
              <a:rPr lang="en-US" sz="3200" dirty="0" smtClean="0">
                <a:latin typeface="Bookman Old Style" panose="02050604050505020204" pitchFamily="18" charset="0"/>
              </a:rPr>
              <a:t> </a:t>
            </a:r>
            <a:r>
              <a:rPr lang="en-US" sz="3200" dirty="0" err="1" smtClean="0">
                <a:latin typeface="Bookman Old Style" panose="02050604050505020204" pitchFamily="18" charset="0"/>
              </a:rPr>
              <a:t>Etesami</a:t>
            </a:r>
            <a:r>
              <a:rPr lang="en-US" sz="3200" dirty="0" smtClean="0">
                <a:latin typeface="Bookman Old Style" panose="02050604050505020204" pitchFamily="18" charset="0"/>
              </a:rPr>
              <a:t>, </a:t>
            </a:r>
            <a:r>
              <a:rPr lang="en-US" sz="3200" dirty="0" err="1" smtClean="0">
                <a:latin typeface="Bookman Old Style" panose="02050604050505020204" pitchFamily="18" charset="0"/>
              </a:rPr>
              <a:t>Shahriyar</a:t>
            </a:r>
            <a:r>
              <a:rPr lang="en-US" sz="3200" dirty="0" smtClean="0">
                <a:latin typeface="Bookman Old Style" panose="02050604050505020204" pitchFamily="18" charset="0"/>
              </a:rPr>
              <a:t>, …all of these poets’ tombs are monuments with special area and structures. </a:t>
            </a:r>
          </a:p>
          <a:p>
            <a:pPr marL="0" indent="0" algn="l" rtl="0">
              <a:lnSpc>
                <a:spcPct val="150000"/>
              </a:lnSpc>
              <a:buNone/>
            </a:pPr>
            <a:r>
              <a:rPr lang="en-US" sz="3200" dirty="0" err="1" smtClean="0">
                <a:latin typeface="Bookman Old Style" panose="02050604050505020204" pitchFamily="18" charset="0"/>
              </a:rPr>
              <a:t>Sa’adi</a:t>
            </a:r>
            <a:r>
              <a:rPr lang="en-US" sz="3200" dirty="0" smtClean="0">
                <a:latin typeface="Bookman Old Style" panose="02050604050505020204" pitchFamily="18" charset="0"/>
              </a:rPr>
              <a:t> </a:t>
            </a:r>
            <a:r>
              <a:rPr lang="en-US" sz="3200" dirty="0" err="1" smtClean="0">
                <a:latin typeface="Bookman Old Style" panose="02050604050505020204" pitchFamily="18" charset="0"/>
              </a:rPr>
              <a:t>Shirazi</a:t>
            </a:r>
            <a:r>
              <a:rPr lang="en-US" sz="3200" dirty="0" smtClean="0">
                <a:latin typeface="Bookman Old Style" panose="02050604050505020204" pitchFamily="18" charset="0"/>
              </a:rPr>
              <a:t> better known by his pen-name as </a:t>
            </a:r>
            <a:r>
              <a:rPr lang="en-US" sz="3200" dirty="0" err="1" smtClean="0">
                <a:latin typeface="Bookman Old Style" panose="02050604050505020204" pitchFamily="18" charset="0"/>
              </a:rPr>
              <a:t>Saʿdī</a:t>
            </a:r>
            <a:r>
              <a:rPr lang="en-US" sz="3200" dirty="0" smtClean="0">
                <a:latin typeface="Bookman Old Style" panose="02050604050505020204" pitchFamily="18" charset="0"/>
              </a:rPr>
              <a:t> or simply </a:t>
            </a:r>
            <a:r>
              <a:rPr lang="en-US" sz="3200" dirty="0" err="1" smtClean="0">
                <a:latin typeface="Bookman Old Style" panose="02050604050505020204" pitchFamily="18" charset="0"/>
              </a:rPr>
              <a:t>Saadi</a:t>
            </a:r>
            <a:r>
              <a:rPr lang="en-US" sz="3200" dirty="0" smtClean="0">
                <a:latin typeface="Bookman Old Style" panose="02050604050505020204" pitchFamily="18" charset="0"/>
              </a:rPr>
              <a:t>, was one of the major Persian poets of the medieval period. He is not only famous in Persian-speaking countries, but has also been quoted in western sources. He is recognized for the quality of his writings and for the depth of his social and moral thoughts. </a:t>
            </a:r>
            <a:br>
              <a:rPr lang="en-US" sz="3200" dirty="0" smtClean="0">
                <a:latin typeface="Bookman Old Style" panose="02050604050505020204" pitchFamily="18" charset="0"/>
              </a:rPr>
            </a:br>
            <a:r>
              <a:rPr lang="en-US" sz="3200" dirty="0" smtClean="0">
                <a:latin typeface="Bookman Old Style" panose="02050604050505020204" pitchFamily="18" charset="0"/>
              </a:rPr>
              <a:t>His  tomb is one of the most  beautiful gardens in Shiraz you can go there for visit </a:t>
            </a:r>
            <a:r>
              <a:rPr lang="en-US" sz="3200" dirty="0" err="1" smtClean="0">
                <a:latin typeface="Bookman Old Style" panose="02050604050505020204" pitchFamily="18" charset="0"/>
              </a:rPr>
              <a:t>Saadi’s</a:t>
            </a:r>
            <a:r>
              <a:rPr lang="en-US" sz="3200" dirty="0" smtClean="0">
                <a:latin typeface="Bookman Old Style" panose="02050604050505020204" pitchFamily="18" charset="0"/>
              </a:rPr>
              <a:t> tomb  and walk around the garden also there is a small natural water pool with beautiful fish. </a:t>
            </a:r>
            <a:endParaRPr lang="en-US" sz="3200" dirty="0">
              <a:latin typeface="Bookman Old Style" panose="02050604050505020204" pitchFamily="18" charset="0"/>
            </a:endParaRPr>
          </a:p>
        </p:txBody>
      </p:sp>
    </p:spTree>
    <p:extLst>
      <p:ext uri="{BB962C8B-B14F-4D97-AF65-F5344CB8AC3E}">
        <p14:creationId xmlns:p14="http://schemas.microsoft.com/office/powerpoint/2010/main" val="3902816341"/>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873" y="764373"/>
            <a:ext cx="10827327" cy="1293028"/>
          </a:xfrm>
        </p:spPr>
        <p:txBody>
          <a:bodyPr>
            <a:normAutofit/>
          </a:bodyPr>
          <a:lstStyle/>
          <a:p>
            <a:pPr algn="ctr" rtl="0"/>
            <a:r>
              <a:rPr lang="en-US" b="1" i="1" dirty="0" smtClean="0">
                <a:solidFill>
                  <a:schemeClr val="accent2">
                    <a:lumMod val="75000"/>
                  </a:schemeClr>
                </a:solidFill>
                <a:latin typeface="Bookman Old Style" panose="02050604050505020204" pitchFamily="18" charset="0"/>
              </a:rPr>
              <a:t>Photos of </a:t>
            </a:r>
            <a:r>
              <a:rPr lang="en-US" b="1" i="1" dirty="0" err="1" smtClean="0">
                <a:solidFill>
                  <a:schemeClr val="accent2">
                    <a:lumMod val="75000"/>
                  </a:schemeClr>
                </a:solidFill>
                <a:latin typeface="Bookman Old Style" panose="02050604050505020204" pitchFamily="18" charset="0"/>
              </a:rPr>
              <a:t>saadi</a:t>
            </a:r>
            <a:r>
              <a:rPr lang="en-US" b="1" i="1" dirty="0" smtClean="0">
                <a:solidFill>
                  <a:schemeClr val="accent2">
                    <a:lumMod val="75000"/>
                  </a:schemeClr>
                </a:solidFill>
                <a:latin typeface="Bookman Old Style" panose="02050604050505020204" pitchFamily="18" charset="0"/>
              </a:rPr>
              <a:t> tomb</a:t>
            </a:r>
            <a:endParaRPr lang="en-US" b="1" i="1" dirty="0">
              <a:solidFill>
                <a:schemeClr val="accent2">
                  <a:lumMod val="75000"/>
                </a:schemeClr>
              </a:solidFill>
              <a:latin typeface="Bookman Old Style" panose="02050604050505020204" pitchFamily="18" charset="0"/>
            </a:endParaRP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45623" y="2465614"/>
            <a:ext cx="5346377" cy="426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https://upload.wikimedia.org/wikipedia/commons/1/13/Saadi_Tom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435" y="1790759"/>
            <a:ext cx="6534608" cy="4936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264022"/>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65866" y="391886"/>
            <a:ext cx="6702878" cy="1102414"/>
          </a:xfrm>
        </p:spPr>
        <p:txBody>
          <a:bodyPr>
            <a:normAutofit fontScale="90000"/>
          </a:bodyPr>
          <a:lstStyle/>
          <a:p>
            <a:pPr algn="ctr"/>
            <a:r>
              <a:rPr lang="en-US" b="1" i="1" dirty="0" err="1" smtClean="0">
                <a:solidFill>
                  <a:schemeClr val="tx1">
                    <a:lumMod val="50000"/>
                  </a:schemeClr>
                </a:solidFill>
                <a:latin typeface="Bookman Old Style" panose="02050604050505020204" pitchFamily="18" charset="0"/>
              </a:rPr>
              <a:t>Chehel</a:t>
            </a:r>
            <a:r>
              <a:rPr lang="en-US" b="1" i="1" dirty="0" smtClean="0">
                <a:solidFill>
                  <a:schemeClr val="tx1">
                    <a:lumMod val="50000"/>
                  </a:schemeClr>
                </a:solidFill>
                <a:latin typeface="Bookman Old Style" panose="02050604050505020204" pitchFamily="18" charset="0"/>
              </a:rPr>
              <a:t> sotoun palace</a:t>
            </a:r>
            <a:endParaRPr lang="en-US" b="1" i="1" dirty="0">
              <a:solidFill>
                <a:schemeClr val="tx1">
                  <a:lumMod val="50000"/>
                </a:schemeClr>
              </a:solidFill>
              <a:latin typeface="Bookman Old Style" panose="02050604050505020204" pitchFamily="18" charset="0"/>
            </a:endParaRPr>
          </a:p>
        </p:txBody>
      </p:sp>
      <p:sp>
        <p:nvSpPr>
          <p:cNvPr id="5" name="Content Placeholder 2"/>
          <p:cNvSpPr>
            <a:spLocks noGrp="1"/>
          </p:cNvSpPr>
          <p:nvPr>
            <p:ph idx="1"/>
          </p:nvPr>
        </p:nvSpPr>
        <p:spPr>
          <a:xfrm>
            <a:off x="894889" y="1494300"/>
            <a:ext cx="10273855" cy="4955486"/>
          </a:xfrm>
        </p:spPr>
        <p:txBody>
          <a:bodyPr>
            <a:noAutofit/>
          </a:bodyPr>
          <a:lstStyle/>
          <a:p>
            <a:pPr marL="68580" indent="0" algn="l" rtl="0">
              <a:buNone/>
            </a:pPr>
            <a:r>
              <a:rPr lang="en-US" sz="2800" dirty="0">
                <a:solidFill>
                  <a:srgbClr val="002060"/>
                </a:solidFill>
                <a:latin typeface="Marker Felt"/>
                <a:cs typeface="Marker Felt"/>
              </a:rPr>
              <a:t> </a:t>
            </a:r>
            <a:r>
              <a:rPr lang="en-US" sz="2800" dirty="0" smtClean="0">
                <a:solidFill>
                  <a:srgbClr val="002060"/>
                </a:solidFill>
                <a:latin typeface="Marker Felt"/>
                <a:cs typeface="Marker Felt"/>
              </a:rPr>
              <a:t>   </a:t>
            </a:r>
            <a:r>
              <a:rPr lang="en-US" sz="2800" dirty="0" smtClean="0">
                <a:solidFill>
                  <a:schemeClr val="tx1">
                    <a:lumMod val="75000"/>
                  </a:schemeClr>
                </a:solidFill>
                <a:latin typeface="Bookman Old Style" panose="02050604050505020204" pitchFamily="18" charset="0"/>
                <a:cs typeface="MV Boli" panose="02000500030200090000" pitchFamily="2" charset="0"/>
              </a:rPr>
              <a:t>The Chehel Sotoun is a palace in the middle of a park at </a:t>
            </a:r>
            <a:r>
              <a:rPr lang="en-US" sz="2800" dirty="0">
                <a:solidFill>
                  <a:schemeClr val="tx1">
                    <a:lumMod val="75000"/>
                  </a:schemeClr>
                </a:solidFill>
                <a:latin typeface="Bookman Old Style" panose="02050604050505020204" pitchFamily="18" charset="0"/>
                <a:cs typeface="MV Boli" panose="02000500030200090000" pitchFamily="2" charset="0"/>
              </a:rPr>
              <a:t>the far end of a long pool, </a:t>
            </a:r>
            <a:r>
              <a:rPr lang="en-US" sz="2800" dirty="0" smtClean="0">
                <a:solidFill>
                  <a:schemeClr val="tx1">
                    <a:lumMod val="75000"/>
                  </a:schemeClr>
                </a:solidFill>
                <a:latin typeface="Bookman Old Style" panose="02050604050505020204" pitchFamily="18" charset="0"/>
                <a:cs typeface="MV Boli" panose="02000500030200090000" pitchFamily="2" charset="0"/>
              </a:rPr>
              <a:t>in Isfahan, Iran, built by King Abbas the II to be used for his entertainment and receptions. In this palace, King Abbas the II and his successors would receive dignitaries and ambassadors, either on the terrace or in one of the stately reception halls. </a:t>
            </a:r>
          </a:p>
          <a:p>
            <a:pPr marL="68580" indent="0" algn="l" rtl="0">
              <a:buNone/>
            </a:pPr>
            <a:r>
              <a:rPr lang="en-US" sz="2800" dirty="0">
                <a:solidFill>
                  <a:schemeClr val="tx1">
                    <a:lumMod val="75000"/>
                  </a:schemeClr>
                </a:solidFill>
                <a:latin typeface="Bookman Old Style" panose="02050604050505020204" pitchFamily="18" charset="0"/>
                <a:cs typeface="MV Boli" panose="02000500030200090000" pitchFamily="2" charset="0"/>
              </a:rPr>
              <a:t> </a:t>
            </a:r>
            <a:r>
              <a:rPr lang="en-US" sz="2800" dirty="0" smtClean="0">
                <a:solidFill>
                  <a:schemeClr val="tx1">
                    <a:lumMod val="75000"/>
                  </a:schemeClr>
                </a:solidFill>
                <a:latin typeface="Bookman Old Style" panose="02050604050505020204" pitchFamily="18" charset="0"/>
                <a:cs typeface="MV Boli" panose="02000500030200090000" pitchFamily="2" charset="0"/>
              </a:rPr>
              <a:t>   </a:t>
            </a:r>
            <a:r>
              <a:rPr lang="en-US" sz="2800" dirty="0">
                <a:solidFill>
                  <a:schemeClr val="tx1">
                    <a:lumMod val="75000"/>
                  </a:schemeClr>
                </a:solidFill>
                <a:latin typeface="Bookman Old Style" panose="02050604050505020204" pitchFamily="18" charset="0"/>
                <a:cs typeface="MV Boli" panose="02000500030200090000" pitchFamily="2" charset="0"/>
              </a:rPr>
              <a:t>The name, meaning "Forty Columns" in Persian, was inspired by the twenty slender wooden columns supporting the entrance </a:t>
            </a:r>
            <a:r>
              <a:rPr lang="en-US" sz="2800" dirty="0" smtClean="0">
                <a:solidFill>
                  <a:schemeClr val="tx1">
                    <a:lumMod val="75000"/>
                  </a:schemeClr>
                </a:solidFill>
                <a:latin typeface="Bookman Old Style" panose="02050604050505020204" pitchFamily="18" charset="0"/>
                <a:cs typeface="MV Boli" panose="02000500030200090000" pitchFamily="2" charset="0"/>
              </a:rPr>
              <a:t>of the palace, </a:t>
            </a:r>
            <a:r>
              <a:rPr lang="en-US" sz="2800" dirty="0">
                <a:solidFill>
                  <a:schemeClr val="tx1">
                    <a:lumMod val="75000"/>
                  </a:schemeClr>
                </a:solidFill>
                <a:latin typeface="Bookman Old Style" panose="02050604050505020204" pitchFamily="18" charset="0"/>
                <a:cs typeface="MV Boli" panose="02000500030200090000" pitchFamily="2" charset="0"/>
              </a:rPr>
              <a:t>which, </a:t>
            </a:r>
            <a:r>
              <a:rPr lang="en-US" sz="2800" dirty="0" smtClean="0">
                <a:solidFill>
                  <a:schemeClr val="tx1">
                    <a:lumMod val="75000"/>
                  </a:schemeClr>
                </a:solidFill>
                <a:latin typeface="Bookman Old Style" panose="02050604050505020204" pitchFamily="18" charset="0"/>
                <a:cs typeface="MV Boli" panose="02000500030200090000" pitchFamily="2" charset="0"/>
              </a:rPr>
              <a:t>when reflected in the waters of the fountain, and are said to appear to be 40 columns</a:t>
            </a:r>
            <a:r>
              <a:rPr lang="en-US" sz="2800" baseline="30000" dirty="0">
                <a:solidFill>
                  <a:schemeClr val="tx1">
                    <a:lumMod val="75000"/>
                  </a:schemeClr>
                </a:solidFill>
                <a:latin typeface="Bookman Old Style" panose="02050604050505020204" pitchFamily="18" charset="0"/>
                <a:cs typeface="MV Boli" panose="02000500030200090000" pitchFamily="2" charset="0"/>
              </a:rPr>
              <a:t>.</a:t>
            </a:r>
            <a:endParaRPr lang="en-US" sz="2800" dirty="0">
              <a:solidFill>
                <a:schemeClr val="tx1">
                  <a:lumMod val="75000"/>
                </a:schemeClr>
              </a:solidFill>
              <a:latin typeface="Bookman Old Style" panose="02050604050505020204" pitchFamily="18" charset="0"/>
              <a:cs typeface="MV Boli" panose="02000500030200090000" pitchFamily="2" charset="0"/>
              <a:hlinkClick r:id="rId2"/>
            </a:endParaRPr>
          </a:p>
          <a:p>
            <a:pPr marL="68580" indent="0" algn="l" rtl="0">
              <a:buNone/>
            </a:pPr>
            <a:endParaRPr lang="en-US" sz="2800" dirty="0">
              <a:solidFill>
                <a:srgbClr val="FFFFFF"/>
              </a:solidFill>
              <a:latin typeface="Marker Felt"/>
              <a:cs typeface="Marker Felt"/>
            </a:endParaRPr>
          </a:p>
        </p:txBody>
      </p:sp>
    </p:spTree>
    <p:extLst>
      <p:ext uri="{BB962C8B-B14F-4D97-AF65-F5344CB8AC3E}">
        <p14:creationId xmlns:p14="http://schemas.microsoft.com/office/powerpoint/2010/main" val="16847893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65149" y="719758"/>
            <a:ext cx="7772400" cy="1143000"/>
          </a:xfrm>
        </p:spPr>
        <p:txBody>
          <a:bodyPr/>
          <a:lstStyle/>
          <a:p>
            <a:pPr algn="ctr"/>
            <a:r>
              <a:rPr lang="en-US" b="1" i="1" dirty="0">
                <a:solidFill>
                  <a:schemeClr val="tx1">
                    <a:lumMod val="50000"/>
                  </a:schemeClr>
                </a:solidFill>
                <a:latin typeface="Bookman Old Style" panose="02050604050505020204" pitchFamily="18" charset="0"/>
              </a:rPr>
              <a:t>Chehel sotoun palace</a:t>
            </a:r>
          </a:p>
        </p:txBody>
      </p:sp>
      <p:sp>
        <p:nvSpPr>
          <p:cNvPr id="5" name="Content Placeholder 2"/>
          <p:cNvSpPr>
            <a:spLocks noGrp="1"/>
          </p:cNvSpPr>
          <p:nvPr>
            <p:ph idx="1"/>
          </p:nvPr>
        </p:nvSpPr>
        <p:spPr>
          <a:xfrm>
            <a:off x="778962" y="1715801"/>
            <a:ext cx="10344774" cy="4554371"/>
          </a:xfrm>
        </p:spPr>
        <p:txBody>
          <a:bodyPr>
            <a:noAutofit/>
          </a:bodyPr>
          <a:lstStyle/>
          <a:p>
            <a:pPr marL="68580" indent="0" algn="l" rtl="0">
              <a:buNone/>
            </a:pPr>
            <a:r>
              <a:rPr lang="en-US" sz="2400" dirty="0" smtClean="0">
                <a:solidFill>
                  <a:schemeClr val="bg1">
                    <a:lumMod val="50000"/>
                  </a:schemeClr>
                </a:solidFill>
                <a:latin typeface="MV Boli" panose="02000500030200090000" pitchFamily="2" charset="0"/>
                <a:cs typeface="MV Boli" panose="02000500030200090000" pitchFamily="2" charset="0"/>
              </a:rPr>
              <a:t>    </a:t>
            </a:r>
            <a:r>
              <a:rPr lang="en-US" sz="2400" dirty="0">
                <a:solidFill>
                  <a:schemeClr val="tx1">
                    <a:lumMod val="75000"/>
                  </a:schemeClr>
                </a:solidFill>
                <a:latin typeface="Bookman Old Style" panose="02050604050505020204" pitchFamily="18" charset="0"/>
                <a:cs typeface="MV Boli" panose="02000500030200090000" pitchFamily="2" charset="0"/>
              </a:rPr>
              <a:t>As </a:t>
            </a:r>
            <a:r>
              <a:rPr lang="en-US" sz="2400" dirty="0" smtClean="0">
                <a:solidFill>
                  <a:schemeClr val="tx1">
                    <a:lumMod val="75000"/>
                  </a:schemeClr>
                </a:solidFill>
                <a:latin typeface="Bookman Old Style" panose="02050604050505020204" pitchFamily="18" charset="0"/>
                <a:cs typeface="MV Boli" panose="02000500030200090000" pitchFamily="2" charset="0"/>
              </a:rPr>
              <a:t>with the Ali </a:t>
            </a:r>
            <a:r>
              <a:rPr lang="en-US" sz="2400" dirty="0" err="1" smtClean="0">
                <a:solidFill>
                  <a:schemeClr val="tx1">
                    <a:lumMod val="75000"/>
                  </a:schemeClr>
                </a:solidFill>
                <a:latin typeface="Bookman Old Style" panose="02050604050505020204" pitchFamily="18" charset="0"/>
                <a:cs typeface="MV Boli" panose="02000500030200090000" pitchFamily="2" charset="0"/>
              </a:rPr>
              <a:t>Qapu</a:t>
            </a:r>
            <a:r>
              <a:rPr lang="en-US" sz="2400" dirty="0" smtClean="0">
                <a:solidFill>
                  <a:schemeClr val="tx1">
                    <a:lumMod val="75000"/>
                  </a:schemeClr>
                </a:solidFill>
                <a:latin typeface="Bookman Old Style" panose="02050604050505020204" pitchFamily="18" charset="0"/>
                <a:cs typeface="MV Boli" panose="02000500030200090000" pitchFamily="2" charset="0"/>
              </a:rPr>
              <a:t>, the palace contains many frescoes and paintings on ceramic. Many of the Ceramic panels have been dispersed and are now in the possession of major museums in the west. They depict specific historical scenes such as the infamous Battle of </a:t>
            </a:r>
            <a:r>
              <a:rPr lang="en-US" sz="2400" dirty="0" err="1" smtClean="0">
                <a:solidFill>
                  <a:schemeClr val="tx1">
                    <a:lumMod val="75000"/>
                  </a:schemeClr>
                </a:solidFill>
                <a:latin typeface="Bookman Old Style" panose="02050604050505020204" pitchFamily="18" charset="0"/>
                <a:cs typeface="MV Boli" panose="02000500030200090000" pitchFamily="2" charset="0"/>
              </a:rPr>
              <a:t>Chaldiran</a:t>
            </a:r>
            <a:r>
              <a:rPr lang="en-US" sz="2400" dirty="0" smtClean="0">
                <a:solidFill>
                  <a:schemeClr val="tx1">
                    <a:lumMod val="75000"/>
                  </a:schemeClr>
                </a:solidFill>
                <a:latin typeface="Bookman Old Style" panose="02050604050505020204" pitchFamily="18" charset="0"/>
                <a:cs typeface="MV Boli" panose="02000500030200090000" pitchFamily="2" charset="0"/>
              </a:rPr>
              <a:t> against the Ottoman Sultan </a:t>
            </a:r>
            <a:r>
              <a:rPr lang="en-US" sz="2400" dirty="0" err="1" smtClean="0">
                <a:solidFill>
                  <a:schemeClr val="tx1">
                    <a:lumMod val="75000"/>
                  </a:schemeClr>
                </a:solidFill>
                <a:latin typeface="Bookman Old Style" panose="02050604050505020204" pitchFamily="18" charset="0"/>
                <a:cs typeface="MV Boli" panose="02000500030200090000" pitchFamily="2" charset="0"/>
              </a:rPr>
              <a:t>Salim</a:t>
            </a:r>
            <a:r>
              <a:rPr lang="en-US" sz="2400" dirty="0" smtClean="0">
                <a:solidFill>
                  <a:schemeClr val="tx1">
                    <a:lumMod val="75000"/>
                  </a:schemeClr>
                </a:solidFill>
                <a:latin typeface="Bookman Old Style" panose="02050604050505020204" pitchFamily="18" charset="0"/>
                <a:cs typeface="MV Boli" panose="02000500030200090000" pitchFamily="2" charset="0"/>
              </a:rPr>
              <a:t> the I, the reception of an Uzbek King in 1646, when the palace had just been completed; the welcome extended to the Mughal Emperor, </a:t>
            </a:r>
            <a:r>
              <a:rPr lang="en-US" sz="2400" dirty="0" err="1" smtClean="0">
                <a:solidFill>
                  <a:schemeClr val="tx1">
                    <a:lumMod val="75000"/>
                  </a:schemeClr>
                </a:solidFill>
                <a:latin typeface="Bookman Old Style" panose="02050604050505020204" pitchFamily="18" charset="0"/>
                <a:cs typeface="MV Boli" panose="02000500030200090000" pitchFamily="2" charset="0"/>
              </a:rPr>
              <a:t>Humayun</a:t>
            </a:r>
            <a:r>
              <a:rPr lang="en-US" sz="2400" dirty="0" smtClean="0">
                <a:solidFill>
                  <a:schemeClr val="tx1">
                    <a:lumMod val="75000"/>
                  </a:schemeClr>
                </a:solidFill>
                <a:latin typeface="Bookman Old Style" panose="02050604050505020204" pitchFamily="18" charset="0"/>
                <a:cs typeface="MV Boli" panose="02000500030200090000" pitchFamily="2" charset="0"/>
              </a:rPr>
              <a:t> who took refuge in Iran in 1544; the battle of </a:t>
            </a:r>
            <a:r>
              <a:rPr lang="en-US" sz="2400" dirty="0" err="1" smtClean="0">
                <a:solidFill>
                  <a:schemeClr val="tx1">
                    <a:lumMod val="75000"/>
                  </a:schemeClr>
                </a:solidFill>
                <a:latin typeface="Bookman Old Style" panose="02050604050505020204" pitchFamily="18" charset="0"/>
                <a:cs typeface="MV Boli" panose="02000500030200090000" pitchFamily="2" charset="0"/>
              </a:rPr>
              <a:t>Taher</a:t>
            </a:r>
            <a:r>
              <a:rPr lang="en-US" sz="2400" dirty="0" smtClean="0">
                <a:solidFill>
                  <a:schemeClr val="tx1">
                    <a:lumMod val="75000"/>
                  </a:schemeClr>
                </a:solidFill>
                <a:latin typeface="Bookman Old Style" panose="02050604050505020204" pitchFamily="18" charset="0"/>
                <a:cs typeface="MV Boli" panose="02000500030200090000" pitchFamily="2" charset="0"/>
              </a:rPr>
              <a:t>- Abad in 1510 where the </a:t>
            </a:r>
            <a:r>
              <a:rPr lang="en-US" sz="2400" dirty="0" err="1" smtClean="0">
                <a:solidFill>
                  <a:schemeClr val="tx1">
                    <a:lumMod val="75000"/>
                  </a:schemeClr>
                </a:solidFill>
                <a:latin typeface="Bookman Old Style" panose="02050604050505020204" pitchFamily="18" charset="0"/>
                <a:cs typeface="MV Boli" panose="02000500030200090000" pitchFamily="2" charset="0"/>
              </a:rPr>
              <a:t>Safavid</a:t>
            </a:r>
            <a:r>
              <a:rPr lang="en-US" sz="2400" dirty="0" smtClean="0">
                <a:solidFill>
                  <a:schemeClr val="tx1">
                    <a:lumMod val="75000"/>
                  </a:schemeClr>
                </a:solidFill>
                <a:latin typeface="Bookman Old Style" panose="02050604050505020204" pitchFamily="18" charset="0"/>
                <a:cs typeface="MV Boli" panose="02000500030200090000" pitchFamily="2" charset="0"/>
              </a:rPr>
              <a:t> King Ismail vanquished and killed the Uzbek King. A More recent painting depicts Nader Shah’s victory against the Indian Army at </a:t>
            </a:r>
            <a:r>
              <a:rPr lang="en-US" sz="2400" dirty="0" err="1" smtClean="0">
                <a:solidFill>
                  <a:schemeClr val="tx1">
                    <a:lumMod val="75000"/>
                  </a:schemeClr>
                </a:solidFill>
                <a:latin typeface="Bookman Old Style" panose="02050604050505020204" pitchFamily="18" charset="0"/>
                <a:cs typeface="MV Boli" panose="02000500030200090000" pitchFamily="2" charset="0"/>
              </a:rPr>
              <a:t>Karnal</a:t>
            </a:r>
            <a:r>
              <a:rPr lang="en-US" sz="2400" dirty="0" smtClean="0">
                <a:solidFill>
                  <a:schemeClr val="tx1">
                    <a:lumMod val="75000"/>
                  </a:schemeClr>
                </a:solidFill>
                <a:latin typeface="Bookman Old Style" panose="02050604050505020204" pitchFamily="18" charset="0"/>
                <a:cs typeface="MV Boli" panose="02000500030200090000" pitchFamily="2" charset="0"/>
              </a:rPr>
              <a:t> in 1739. There are also less historical, but even more aesthetic compositions in the traditional miniature style which celebrate the joy of life.</a:t>
            </a:r>
            <a:endParaRPr lang="en-US" sz="2400" dirty="0">
              <a:solidFill>
                <a:schemeClr val="tx1">
                  <a:lumMod val="75000"/>
                </a:schemeClr>
              </a:solidFill>
              <a:latin typeface="Bookman Old Style" panose="02050604050505020204" pitchFamily="18" charset="0"/>
              <a:cs typeface="MV Boli" panose="02000500030200090000" pitchFamily="2" charset="0"/>
            </a:endParaRPr>
          </a:p>
        </p:txBody>
      </p:sp>
    </p:spTree>
    <p:extLst>
      <p:ext uri="{BB962C8B-B14F-4D97-AF65-F5344CB8AC3E}">
        <p14:creationId xmlns:p14="http://schemas.microsoft.com/office/powerpoint/2010/main" val="295995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85132" y="217033"/>
            <a:ext cx="6306703" cy="943521"/>
          </a:xfrm>
        </p:spPr>
        <p:txBody>
          <a:bodyPr>
            <a:normAutofit fontScale="90000"/>
          </a:bodyPr>
          <a:lstStyle/>
          <a:p>
            <a:pPr algn="ctr"/>
            <a:r>
              <a:rPr lang="en-US" sz="3200" b="1" i="1" u="sng" dirty="0" smtClean="0">
                <a:solidFill>
                  <a:schemeClr val="accent2">
                    <a:lumMod val="75000"/>
                  </a:schemeClr>
                </a:solidFill>
                <a:latin typeface="Bookman Old Style" panose="02050604050505020204" pitchFamily="18" charset="0"/>
              </a:rPr>
              <a:t>Pictures of </a:t>
            </a:r>
            <a:r>
              <a:rPr lang="en-US" sz="3200" b="1" i="1" u="sng" dirty="0" err="1" smtClean="0">
                <a:solidFill>
                  <a:schemeClr val="accent2">
                    <a:lumMod val="75000"/>
                  </a:schemeClr>
                </a:solidFill>
                <a:latin typeface="Bookman Old Style" panose="02050604050505020204" pitchFamily="18" charset="0"/>
              </a:rPr>
              <a:t>Chehel</a:t>
            </a:r>
            <a:r>
              <a:rPr lang="en-US" sz="3200" b="1" i="1" u="sng" dirty="0" smtClean="0">
                <a:solidFill>
                  <a:schemeClr val="accent2">
                    <a:lumMod val="75000"/>
                  </a:schemeClr>
                </a:solidFill>
                <a:latin typeface="Bookman Old Style" panose="02050604050505020204" pitchFamily="18" charset="0"/>
              </a:rPr>
              <a:t> </a:t>
            </a:r>
            <a:r>
              <a:rPr lang="en-US" sz="3200" b="1" i="1" u="sng" dirty="0" err="1" smtClean="0">
                <a:solidFill>
                  <a:schemeClr val="accent2">
                    <a:lumMod val="75000"/>
                  </a:schemeClr>
                </a:solidFill>
                <a:latin typeface="Bookman Old Style" panose="02050604050505020204" pitchFamily="18" charset="0"/>
              </a:rPr>
              <a:t>Sotoun</a:t>
            </a:r>
            <a:endParaRPr lang="en-US" sz="3200" b="1" i="1" u="sng" dirty="0">
              <a:solidFill>
                <a:schemeClr val="accent2">
                  <a:lumMod val="75000"/>
                </a:schemeClr>
              </a:solidFill>
              <a:latin typeface="Bookman Old Style" panose="02050604050505020204" pitchFamily="18" charset="0"/>
            </a:endParaRPr>
          </a:p>
        </p:txBody>
      </p:sp>
      <p:pic>
        <p:nvPicPr>
          <p:cNvPr id="5" name="Content Placeholder 3" descr="Chehel_Sotoon.jpg"/>
          <p:cNvPicPr>
            <a:picLocks noGrp="1" noChangeAspect="1"/>
          </p:cNvPicPr>
          <p:nvPr>
            <p:ph idx="1"/>
          </p:nvPr>
        </p:nvPicPr>
        <p:blipFill>
          <a:blip r:embed="rId2" cstate="print">
            <a:extLst>
              <a:ext uri="{28A0092B-C50C-407E-A947-70E740481C1C}">
                <a14:useLocalDpi xmlns:a14="http://schemas.microsoft.com/office/drawing/2010/main" val="0"/>
              </a:ext>
            </a:extLst>
          </a:blip>
          <a:srcRect t="22663" b="22663"/>
          <a:stretch>
            <a:fillRect/>
          </a:stretch>
        </p:blipFill>
        <p:spPr>
          <a:xfrm>
            <a:off x="6566211" y="4296437"/>
            <a:ext cx="4925624" cy="2366232"/>
          </a:xfrm>
        </p:spPr>
      </p:pic>
      <p:pic>
        <p:nvPicPr>
          <p:cNvPr id="6" name="Picture 5"/>
          <p:cNvPicPr>
            <a:picLocks noChangeAspect="1"/>
          </p:cNvPicPr>
          <p:nvPr/>
        </p:nvPicPr>
        <p:blipFill>
          <a:blip r:embed="rId3" cstate="print"/>
          <a:stretch>
            <a:fillRect/>
          </a:stretch>
        </p:blipFill>
        <p:spPr>
          <a:xfrm>
            <a:off x="1184024" y="1281287"/>
            <a:ext cx="4667208" cy="2477505"/>
          </a:xfrm>
          <a:prstGeom prst="rect">
            <a:avLst/>
          </a:prstGeom>
        </p:spPr>
      </p:pic>
      <p:pic>
        <p:nvPicPr>
          <p:cNvPr id="7" name="Picture 6" descr="image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5252" y="1281287"/>
            <a:ext cx="4876583" cy="2647224"/>
          </a:xfrm>
          <a:prstGeom prst="rect">
            <a:avLst/>
          </a:prstGeom>
        </p:spPr>
      </p:pic>
      <p:pic>
        <p:nvPicPr>
          <p:cNvPr id="8" name="Picture 7"/>
          <p:cNvPicPr>
            <a:picLocks noChangeAspect="1"/>
          </p:cNvPicPr>
          <p:nvPr/>
        </p:nvPicPr>
        <p:blipFill>
          <a:blip r:embed="rId5" cstate="print"/>
          <a:stretch>
            <a:fillRect/>
          </a:stretch>
        </p:blipFill>
        <p:spPr>
          <a:xfrm>
            <a:off x="909030" y="4051481"/>
            <a:ext cx="5217197" cy="2611188"/>
          </a:xfrm>
          <a:prstGeom prst="rect">
            <a:avLst/>
          </a:prstGeom>
        </p:spPr>
      </p:pic>
    </p:spTree>
    <p:extLst>
      <p:ext uri="{BB962C8B-B14F-4D97-AF65-F5344CB8AC3E}">
        <p14:creationId xmlns:p14="http://schemas.microsoft.com/office/powerpoint/2010/main" val="329873611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172" y="947058"/>
            <a:ext cx="7588828" cy="976252"/>
          </a:xfrm>
        </p:spPr>
        <p:txBody>
          <a:bodyPr>
            <a:normAutofit/>
          </a:bodyPr>
          <a:lstStyle/>
          <a:p>
            <a:pPr algn="ctr" rtl="0"/>
            <a:r>
              <a:rPr lang="en-US" b="1" i="1" dirty="0" err="1" smtClean="0">
                <a:solidFill>
                  <a:schemeClr val="tx1">
                    <a:lumMod val="50000"/>
                  </a:schemeClr>
                </a:solidFill>
                <a:latin typeface="Bookman Old Style" panose="02050604050505020204" pitchFamily="18" charset="0"/>
              </a:rPr>
              <a:t>Azadi</a:t>
            </a:r>
            <a:r>
              <a:rPr lang="en-US" b="1" i="1" dirty="0" smtClean="0">
                <a:solidFill>
                  <a:schemeClr val="tx1">
                    <a:lumMod val="50000"/>
                  </a:schemeClr>
                </a:solidFill>
                <a:latin typeface="Bookman Old Style" panose="02050604050505020204" pitchFamily="18" charset="0"/>
              </a:rPr>
              <a:t> tower in Tehran</a:t>
            </a:r>
            <a:endParaRPr lang="en-US" b="1" i="1" dirty="0">
              <a:solidFill>
                <a:schemeClr val="tx1">
                  <a:lumMod val="50000"/>
                </a:schemeClr>
              </a:solidFill>
              <a:latin typeface="Bookman Old Style" panose="02050604050505020204" pitchFamily="18" charset="0"/>
            </a:endParaRPr>
          </a:p>
        </p:txBody>
      </p:sp>
      <p:pic>
        <p:nvPicPr>
          <p:cNvPr id="6" name="Content Placeholder 5" descr="http://wikitravel.org/upload/shared/thumb/a/a6/AZADI_TOWER.JPG/250px-AZADI_TOWER.JPG">
            <a:hlinkClick r:id="rId2"/>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645073" y="2230583"/>
            <a:ext cx="2546927" cy="4627418"/>
          </a:xfrm>
          <a:prstGeom prst="rect">
            <a:avLst/>
          </a:prstGeom>
          <a:noFill/>
          <a:ln>
            <a:noFill/>
          </a:ln>
        </p:spPr>
      </p:pic>
      <p:sp>
        <p:nvSpPr>
          <p:cNvPr id="5" name="Rectangle 4"/>
          <p:cNvSpPr/>
          <p:nvPr/>
        </p:nvSpPr>
        <p:spPr>
          <a:xfrm>
            <a:off x="606630" y="2282134"/>
            <a:ext cx="8782299" cy="4031873"/>
          </a:xfrm>
          <a:prstGeom prst="rect">
            <a:avLst/>
          </a:prstGeom>
        </p:spPr>
        <p:txBody>
          <a:bodyPr wrap="square">
            <a:spAutoFit/>
          </a:bodyPr>
          <a:lstStyle/>
          <a:p>
            <a:pPr algn="l" rtl="0"/>
            <a:r>
              <a:rPr lang="en-US" sz="3200" b="1" dirty="0" err="1">
                <a:solidFill>
                  <a:schemeClr val="tx1">
                    <a:lumMod val="75000"/>
                  </a:schemeClr>
                </a:solidFill>
                <a:latin typeface="Bookman Old Style" panose="02050604050505020204" pitchFamily="18" charset="0"/>
                <a:cs typeface="MV Boli" panose="02000500030200090000" pitchFamily="2" charset="0"/>
              </a:rPr>
              <a:t>Azadi</a:t>
            </a:r>
            <a:r>
              <a:rPr lang="en-US" sz="3200" b="1" dirty="0">
                <a:solidFill>
                  <a:schemeClr val="tx1">
                    <a:lumMod val="75000"/>
                  </a:schemeClr>
                </a:solidFill>
                <a:latin typeface="Bookman Old Style" panose="02050604050505020204" pitchFamily="18" charset="0"/>
                <a:cs typeface="MV Boli" panose="02000500030200090000" pitchFamily="2" charset="0"/>
              </a:rPr>
              <a:t> Tower</a:t>
            </a:r>
            <a:r>
              <a:rPr lang="en-US" sz="3200" dirty="0">
                <a:solidFill>
                  <a:schemeClr val="tx1">
                    <a:lumMod val="75000"/>
                  </a:schemeClr>
                </a:solidFill>
                <a:latin typeface="Bookman Old Style" panose="02050604050505020204" pitchFamily="18" charset="0"/>
                <a:cs typeface="MV Boli" panose="02000500030200090000" pitchFamily="2" charset="0"/>
              </a:rPr>
              <a:t>. has been the longstanding symbol of Tehran. It was constructed to commemorate the 2,500th anniversary of the Persian empire, combines elements of Sassanid and Islamic architecture. </a:t>
            </a:r>
            <a:endParaRPr lang="en-US" sz="3200" dirty="0" smtClean="0">
              <a:solidFill>
                <a:schemeClr val="tx1">
                  <a:lumMod val="75000"/>
                </a:schemeClr>
              </a:solidFill>
              <a:latin typeface="Bookman Old Style" panose="02050604050505020204" pitchFamily="18" charset="0"/>
              <a:cs typeface="MV Boli" panose="02000500030200090000" pitchFamily="2" charset="0"/>
            </a:endParaRPr>
          </a:p>
          <a:p>
            <a:pPr algn="l" rtl="0"/>
            <a:r>
              <a:rPr lang="en-US" sz="3200" dirty="0" smtClean="0">
                <a:solidFill>
                  <a:schemeClr val="tx1">
                    <a:lumMod val="75000"/>
                  </a:schemeClr>
                </a:solidFill>
                <a:latin typeface="Bookman Old Style" panose="02050604050505020204" pitchFamily="18" charset="0"/>
                <a:cs typeface="MV Boli" panose="02000500030200090000" pitchFamily="2" charset="0"/>
              </a:rPr>
              <a:t>The </a:t>
            </a:r>
            <a:r>
              <a:rPr lang="en-US" sz="3200" dirty="0">
                <a:solidFill>
                  <a:schemeClr val="tx1">
                    <a:lumMod val="75000"/>
                  </a:schemeClr>
                </a:solidFill>
                <a:latin typeface="Bookman Old Style" panose="02050604050505020204" pitchFamily="18" charset="0"/>
                <a:cs typeface="MV Boli" panose="02000500030200090000" pitchFamily="2" charset="0"/>
              </a:rPr>
              <a:t>entrance of the tower is directly underneath the main vault and leads into the </a:t>
            </a:r>
            <a:r>
              <a:rPr lang="en-US" sz="3200" dirty="0" err="1">
                <a:solidFill>
                  <a:schemeClr val="tx1">
                    <a:lumMod val="75000"/>
                  </a:schemeClr>
                </a:solidFill>
                <a:latin typeface="Bookman Old Style" panose="02050604050505020204" pitchFamily="18" charset="0"/>
                <a:cs typeface="MV Boli" panose="02000500030200090000" pitchFamily="2" charset="0"/>
              </a:rPr>
              <a:t>Azadi</a:t>
            </a:r>
            <a:r>
              <a:rPr lang="en-US" sz="3200" dirty="0">
                <a:solidFill>
                  <a:schemeClr val="tx1">
                    <a:lumMod val="75000"/>
                  </a:schemeClr>
                </a:solidFill>
                <a:latin typeface="Bookman Old Style" panose="02050604050505020204" pitchFamily="18" charset="0"/>
                <a:cs typeface="MV Boli" panose="02000500030200090000" pitchFamily="2" charset="0"/>
              </a:rPr>
              <a:t> Museum on the basement floor.</a:t>
            </a:r>
          </a:p>
        </p:txBody>
      </p:sp>
    </p:spTree>
    <p:extLst>
      <p:ext uri="{BB962C8B-B14F-4D97-AF65-F5344CB8AC3E}">
        <p14:creationId xmlns:p14="http://schemas.microsoft.com/office/powerpoint/2010/main" val="585692573"/>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18957" y="455594"/>
            <a:ext cx="6629401" cy="707886"/>
          </a:xfrm>
          <a:prstGeom prst="rect">
            <a:avLst/>
          </a:prstGeom>
        </p:spPr>
        <p:txBody>
          <a:bodyPr wrap="square">
            <a:spAutoFit/>
          </a:bodyPr>
          <a:lstStyle/>
          <a:p>
            <a:pPr algn="ctr" rtl="0"/>
            <a:r>
              <a:rPr lang="en-US" sz="4000" b="1" i="1" dirty="0" err="1" smtClean="0">
                <a:solidFill>
                  <a:schemeClr val="tx1">
                    <a:lumMod val="75000"/>
                  </a:schemeClr>
                </a:solidFill>
                <a:effectLst/>
                <a:latin typeface="Bookman Old Style" panose="02050604050505020204" pitchFamily="18" charset="0"/>
              </a:rPr>
              <a:t>Milad</a:t>
            </a:r>
            <a:r>
              <a:rPr lang="en-US" sz="4000" b="1" i="1" dirty="0" smtClean="0">
                <a:solidFill>
                  <a:schemeClr val="tx1">
                    <a:lumMod val="75000"/>
                  </a:schemeClr>
                </a:solidFill>
                <a:effectLst/>
                <a:latin typeface="Bookman Old Style" panose="02050604050505020204" pitchFamily="18" charset="0"/>
              </a:rPr>
              <a:t> Tower In Tehran</a:t>
            </a:r>
            <a:endParaRPr lang="en-US" sz="4000" b="0" i="1" dirty="0">
              <a:solidFill>
                <a:schemeClr val="tx1">
                  <a:lumMod val="75000"/>
                </a:schemeClr>
              </a:solidFill>
              <a:effectLst/>
              <a:latin typeface="Bookman Old Style" panose="02050604050505020204" pitchFamily="18" charset="0"/>
            </a:endParaRPr>
          </a:p>
        </p:txBody>
      </p:sp>
      <p:sp>
        <p:nvSpPr>
          <p:cNvPr id="3" name="Rectangle 2"/>
          <p:cNvSpPr/>
          <p:nvPr/>
        </p:nvSpPr>
        <p:spPr>
          <a:xfrm>
            <a:off x="805544" y="1328058"/>
            <a:ext cx="11119756" cy="5262979"/>
          </a:xfrm>
          <a:prstGeom prst="rect">
            <a:avLst/>
          </a:prstGeom>
        </p:spPr>
        <p:txBody>
          <a:bodyPr wrap="square">
            <a:spAutoFit/>
          </a:bodyPr>
          <a:lstStyle/>
          <a:p>
            <a:pPr algn="l" rtl="0"/>
            <a:r>
              <a:rPr lang="en-US" sz="2800" b="1" i="0" dirty="0" err="1" smtClean="0">
                <a:solidFill>
                  <a:schemeClr val="tx1">
                    <a:lumMod val="75000"/>
                  </a:schemeClr>
                </a:solidFill>
                <a:effectLst/>
                <a:latin typeface="Bookman Old Style" panose="02050604050505020204" pitchFamily="18" charset="0"/>
              </a:rPr>
              <a:t>Milad</a:t>
            </a:r>
            <a:r>
              <a:rPr lang="en-US" sz="2800" b="1" i="0" dirty="0" smtClean="0">
                <a:solidFill>
                  <a:schemeClr val="tx1">
                    <a:lumMod val="75000"/>
                  </a:schemeClr>
                </a:solidFill>
                <a:effectLst/>
                <a:latin typeface="Bookman Old Style" panose="02050604050505020204" pitchFamily="18" charset="0"/>
              </a:rPr>
              <a:t> Tower</a:t>
            </a:r>
            <a:r>
              <a:rPr lang="en-US" sz="2800" b="0" i="0" dirty="0" smtClean="0">
                <a:solidFill>
                  <a:schemeClr val="tx1">
                    <a:lumMod val="75000"/>
                  </a:schemeClr>
                </a:solidFill>
                <a:effectLst/>
                <a:latin typeface="Bookman Old Style" panose="02050604050505020204" pitchFamily="18" charset="0"/>
              </a:rPr>
              <a:t> (Persian</a:t>
            </a:r>
            <a:r>
              <a:rPr lang="en-US" sz="2800" dirty="0" smtClean="0">
                <a:solidFill>
                  <a:schemeClr val="tx1">
                    <a:lumMod val="75000"/>
                  </a:schemeClr>
                </a:solidFill>
                <a:latin typeface="Bookman Old Style" panose="02050604050505020204" pitchFamily="18" charset="0"/>
              </a:rPr>
              <a:t> : </a:t>
            </a:r>
            <a:r>
              <a:rPr lang="en-US" sz="2800" dirty="0" err="1" smtClean="0">
                <a:solidFill>
                  <a:schemeClr val="tx1">
                    <a:lumMod val="75000"/>
                  </a:schemeClr>
                </a:solidFill>
                <a:latin typeface="Bookman Old Style" panose="02050604050505020204" pitchFamily="18" charset="0"/>
              </a:rPr>
              <a:t>Borj</a:t>
            </a:r>
            <a:r>
              <a:rPr lang="en-US" sz="2800" dirty="0" smtClean="0">
                <a:solidFill>
                  <a:schemeClr val="tx1">
                    <a:lumMod val="75000"/>
                  </a:schemeClr>
                </a:solidFill>
                <a:latin typeface="Bookman Old Style" panose="02050604050505020204" pitchFamily="18" charset="0"/>
              </a:rPr>
              <a:t> e </a:t>
            </a:r>
            <a:r>
              <a:rPr lang="en-US" sz="2800" dirty="0" err="1" smtClean="0">
                <a:solidFill>
                  <a:schemeClr val="tx1">
                    <a:lumMod val="75000"/>
                  </a:schemeClr>
                </a:solidFill>
                <a:latin typeface="Bookman Old Style" panose="02050604050505020204" pitchFamily="18" charset="0"/>
              </a:rPr>
              <a:t>Milad</a:t>
            </a:r>
            <a:r>
              <a:rPr lang="en-US" sz="2800" dirty="0" smtClean="0">
                <a:solidFill>
                  <a:schemeClr val="tx1">
                    <a:lumMod val="75000"/>
                  </a:schemeClr>
                </a:solidFill>
                <a:latin typeface="Bookman Old Style" panose="02050604050505020204" pitchFamily="18" charset="0"/>
              </a:rPr>
              <a:t>) </a:t>
            </a:r>
            <a:r>
              <a:rPr lang="en-US" sz="2800" b="0" i="0" dirty="0" smtClean="0">
                <a:solidFill>
                  <a:schemeClr val="tx1">
                    <a:lumMod val="75000"/>
                  </a:schemeClr>
                </a:solidFill>
                <a:effectLst/>
                <a:latin typeface="Bookman Old Style" panose="02050604050505020204" pitchFamily="18" charset="0"/>
              </a:rPr>
              <a:t>also known as the </a:t>
            </a:r>
            <a:r>
              <a:rPr lang="en-US" sz="2800" b="1" i="0" dirty="0" smtClean="0">
                <a:solidFill>
                  <a:schemeClr val="tx1">
                    <a:lumMod val="75000"/>
                  </a:schemeClr>
                </a:solidFill>
                <a:effectLst/>
                <a:latin typeface="Bookman Old Style" panose="02050604050505020204" pitchFamily="18" charset="0"/>
              </a:rPr>
              <a:t>Tehran Tower</a:t>
            </a:r>
            <a:r>
              <a:rPr lang="en-US" sz="2800" b="0" i="0" dirty="0" smtClean="0">
                <a:solidFill>
                  <a:schemeClr val="tx1">
                    <a:lumMod val="75000"/>
                  </a:schemeClr>
                </a:solidFill>
                <a:effectLst/>
                <a:latin typeface="Bookman Old Style" panose="02050604050505020204" pitchFamily="18" charset="0"/>
              </a:rPr>
              <a:t>  is a multi-purpose tower in </a:t>
            </a:r>
            <a:r>
              <a:rPr lang="en-US" sz="2800" b="0" i="0" u="none" strike="noStrike" dirty="0" smtClean="0">
                <a:solidFill>
                  <a:schemeClr val="tx1">
                    <a:lumMod val="75000"/>
                  </a:schemeClr>
                </a:solidFill>
                <a:effectLst/>
                <a:latin typeface="Bookman Old Style" panose="02050604050505020204" pitchFamily="18" charset="0"/>
              </a:rPr>
              <a:t>Tehran IRAN. </a:t>
            </a:r>
            <a:r>
              <a:rPr lang="en-US" sz="2800" b="0" i="0" dirty="0" smtClean="0">
                <a:solidFill>
                  <a:schemeClr val="tx1">
                    <a:lumMod val="75000"/>
                  </a:schemeClr>
                </a:solidFill>
                <a:effectLst/>
                <a:latin typeface="Bookman Old Style" panose="02050604050505020204" pitchFamily="18" charset="0"/>
              </a:rPr>
              <a:t>It is the </a:t>
            </a:r>
            <a:r>
              <a:rPr lang="en-US" sz="2800" b="0" i="0" u="none" strike="noStrike" dirty="0" smtClean="0">
                <a:solidFill>
                  <a:schemeClr val="tx1">
                    <a:lumMod val="75000"/>
                  </a:schemeClr>
                </a:solidFill>
                <a:effectLst/>
                <a:latin typeface="Bookman Old Style" panose="02050604050505020204" pitchFamily="18" charset="0"/>
              </a:rPr>
              <a:t>sixth tallest tower</a:t>
            </a:r>
            <a:r>
              <a:rPr lang="en-US" sz="2800" b="0" i="0" dirty="0" smtClean="0">
                <a:solidFill>
                  <a:schemeClr val="tx1">
                    <a:lumMod val="75000"/>
                  </a:schemeClr>
                </a:solidFill>
                <a:effectLst/>
                <a:latin typeface="Bookman Old Style" panose="02050604050505020204" pitchFamily="18" charset="0"/>
              </a:rPr>
              <a:t> and the 17</a:t>
            </a:r>
            <a:r>
              <a:rPr lang="en-US" sz="2800" b="0" i="0" baseline="30000" dirty="0" smtClean="0">
                <a:solidFill>
                  <a:schemeClr val="tx1">
                    <a:lumMod val="75000"/>
                  </a:schemeClr>
                </a:solidFill>
                <a:effectLst/>
                <a:latin typeface="Bookman Old Style" panose="02050604050505020204" pitchFamily="18" charset="0"/>
              </a:rPr>
              <a:t>th</a:t>
            </a:r>
            <a:r>
              <a:rPr lang="en-US" sz="2800" b="0" i="0" dirty="0" smtClean="0">
                <a:solidFill>
                  <a:schemeClr val="tx1">
                    <a:lumMod val="75000"/>
                  </a:schemeClr>
                </a:solidFill>
                <a:effectLst/>
                <a:latin typeface="Bookman Old Style" panose="02050604050505020204" pitchFamily="18" charset="0"/>
              </a:rPr>
              <a:t> tallest freestan</a:t>
            </a:r>
            <a:r>
              <a:rPr lang="en-US" sz="2800" dirty="0" smtClean="0">
                <a:solidFill>
                  <a:schemeClr val="tx1">
                    <a:lumMod val="75000"/>
                  </a:schemeClr>
                </a:solidFill>
                <a:latin typeface="Bookman Old Style" panose="02050604050505020204" pitchFamily="18" charset="0"/>
              </a:rPr>
              <a:t>ding structure in the world. </a:t>
            </a:r>
          </a:p>
          <a:p>
            <a:pPr algn="l" rtl="0"/>
            <a:r>
              <a:rPr lang="en-US" sz="2800" b="0" i="0" dirty="0" smtClean="0">
                <a:solidFill>
                  <a:schemeClr val="tx1">
                    <a:lumMod val="75000"/>
                  </a:schemeClr>
                </a:solidFill>
                <a:effectLst/>
                <a:latin typeface="Bookman Old Style" panose="02050604050505020204" pitchFamily="18" charset="0"/>
              </a:rPr>
              <a:t>It is located between the </a:t>
            </a:r>
            <a:r>
              <a:rPr lang="en-US" sz="2800" b="0" i="0" u="none" strike="noStrike" dirty="0" err="1" smtClean="0">
                <a:solidFill>
                  <a:schemeClr val="tx1">
                    <a:lumMod val="75000"/>
                  </a:schemeClr>
                </a:solidFill>
                <a:effectLst/>
                <a:latin typeface="Bookman Old Style" panose="02050604050505020204" pitchFamily="18" charset="0"/>
              </a:rPr>
              <a:t>Gharb</a:t>
            </a:r>
            <a:r>
              <a:rPr lang="en-US" sz="2800" b="0" i="0" u="none" strike="noStrike" dirty="0" smtClean="0">
                <a:solidFill>
                  <a:schemeClr val="tx1">
                    <a:lumMod val="75000"/>
                  </a:schemeClr>
                </a:solidFill>
                <a:effectLst/>
                <a:latin typeface="Bookman Old Style" panose="02050604050505020204" pitchFamily="18" charset="0"/>
              </a:rPr>
              <a:t> Town</a:t>
            </a:r>
            <a:r>
              <a:rPr lang="en-US" sz="2800" b="0" i="0" dirty="0" smtClean="0">
                <a:solidFill>
                  <a:schemeClr val="tx1">
                    <a:lumMod val="75000"/>
                  </a:schemeClr>
                </a:solidFill>
                <a:effectLst/>
                <a:latin typeface="Bookman Old Style" panose="02050604050505020204" pitchFamily="18" charset="0"/>
              </a:rPr>
              <a:t> and </a:t>
            </a:r>
            <a:r>
              <a:rPr lang="en-US" sz="2800" b="0" i="0" dirty="0" err="1" smtClean="0">
                <a:solidFill>
                  <a:schemeClr val="tx1">
                    <a:lumMod val="75000"/>
                  </a:schemeClr>
                </a:solidFill>
                <a:effectLst/>
                <a:latin typeface="Bookman Old Style" panose="02050604050505020204" pitchFamily="18" charset="0"/>
              </a:rPr>
              <a:t>Gisha</a:t>
            </a:r>
            <a:r>
              <a:rPr lang="en-US" sz="2800" b="0" i="0" dirty="0" smtClean="0">
                <a:solidFill>
                  <a:schemeClr val="tx1">
                    <a:lumMod val="75000"/>
                  </a:schemeClr>
                </a:solidFill>
                <a:effectLst/>
                <a:latin typeface="Bookman Old Style" panose="02050604050505020204" pitchFamily="18" charset="0"/>
              </a:rPr>
              <a:t> Distinct, standing at 435 m (1,427 ft.) from base to the tip of the antenna.</a:t>
            </a:r>
            <a:r>
              <a:rPr lang="en-US" sz="2800" baseline="30000" dirty="0">
                <a:solidFill>
                  <a:schemeClr val="tx1">
                    <a:lumMod val="75000"/>
                  </a:schemeClr>
                </a:solidFill>
                <a:latin typeface="Bookman Old Style" panose="02050604050505020204" pitchFamily="18" charset="0"/>
              </a:rPr>
              <a:t> </a:t>
            </a:r>
            <a:r>
              <a:rPr lang="en-US" sz="2800" b="0" i="0" dirty="0" smtClean="0">
                <a:solidFill>
                  <a:schemeClr val="tx1">
                    <a:lumMod val="75000"/>
                  </a:schemeClr>
                </a:solidFill>
                <a:effectLst/>
                <a:latin typeface="Bookman Old Style" panose="02050604050505020204" pitchFamily="18" charset="0"/>
              </a:rPr>
              <a:t>The head consists of a large pod with 12 floors, the roof of which is at 315 m (1,033 </a:t>
            </a:r>
            <a:r>
              <a:rPr lang="en-US" sz="2800" b="0" i="0" dirty="0" err="1" smtClean="0">
                <a:solidFill>
                  <a:schemeClr val="tx1">
                    <a:lumMod val="75000"/>
                  </a:schemeClr>
                </a:solidFill>
                <a:effectLst/>
                <a:latin typeface="Bookman Old Style" panose="02050604050505020204" pitchFamily="18" charset="0"/>
              </a:rPr>
              <a:t>ft</a:t>
            </a:r>
            <a:r>
              <a:rPr lang="en-US" sz="2800" b="0" i="0" dirty="0" smtClean="0">
                <a:solidFill>
                  <a:schemeClr val="tx1">
                    <a:lumMod val="75000"/>
                  </a:schemeClr>
                </a:solidFill>
                <a:effectLst/>
                <a:latin typeface="Bookman Old Style" panose="02050604050505020204" pitchFamily="18" charset="0"/>
              </a:rPr>
              <a:t>).</a:t>
            </a:r>
          </a:p>
          <a:p>
            <a:pPr algn="l" rtl="0"/>
            <a:r>
              <a:rPr lang="en-US" sz="2800" b="0" i="0" dirty="0" smtClean="0">
                <a:solidFill>
                  <a:schemeClr val="tx1">
                    <a:lumMod val="75000"/>
                  </a:schemeClr>
                </a:solidFill>
                <a:effectLst/>
                <a:latin typeface="Bookman Old Style" panose="02050604050505020204" pitchFamily="18" charset="0"/>
              </a:rPr>
              <a:t>The tower is a part of a complex called </a:t>
            </a:r>
            <a:r>
              <a:rPr lang="en-US" sz="2800" b="0" i="1" dirty="0" smtClean="0">
                <a:solidFill>
                  <a:schemeClr val="tx1">
                    <a:lumMod val="75000"/>
                  </a:schemeClr>
                </a:solidFill>
                <a:effectLst/>
                <a:latin typeface="Bookman Old Style" panose="02050604050505020204" pitchFamily="18" charset="0"/>
              </a:rPr>
              <a:t>International Trade and Convention Center of Tehran</a:t>
            </a:r>
            <a:r>
              <a:rPr lang="en-US" sz="2800" b="0" i="0" dirty="0" smtClean="0">
                <a:solidFill>
                  <a:schemeClr val="tx1">
                    <a:lumMod val="75000"/>
                  </a:schemeClr>
                </a:solidFill>
                <a:effectLst/>
                <a:latin typeface="Bookman Old Style" panose="02050604050505020204" pitchFamily="18" charset="0"/>
              </a:rPr>
              <a:t>. The complex also includes a five-star hotel, a convention center, a world trade center, and an IT park.</a:t>
            </a:r>
            <a:endParaRPr lang="en-US" sz="2800" b="0" i="0" dirty="0">
              <a:solidFill>
                <a:schemeClr val="tx1">
                  <a:lumMod val="75000"/>
                </a:schemeClr>
              </a:solidFill>
              <a:effectLst/>
              <a:latin typeface="Bookman Old Style" panose="02050604050505020204" pitchFamily="18" charset="0"/>
            </a:endParaRPr>
          </a:p>
        </p:txBody>
      </p:sp>
    </p:spTree>
    <p:extLst>
      <p:ext uri="{BB962C8B-B14F-4D97-AF65-F5344CB8AC3E}">
        <p14:creationId xmlns:p14="http://schemas.microsoft.com/office/powerpoint/2010/main" val="2045098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lad Tower, Tehr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90" y="1721427"/>
            <a:ext cx="4339908" cy="48595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1498" y="590718"/>
            <a:ext cx="6949902" cy="4054110"/>
          </a:xfrm>
          <a:prstGeom prst="rect">
            <a:avLst/>
          </a:prstGeom>
        </p:spPr>
      </p:pic>
      <p:cxnSp>
        <p:nvCxnSpPr>
          <p:cNvPr id="7" name="Straight Arrow Connector 6"/>
          <p:cNvCxnSpPr/>
          <p:nvPr/>
        </p:nvCxnSpPr>
        <p:spPr>
          <a:xfrm flipH="1" flipV="1">
            <a:off x="10438726" y="4434434"/>
            <a:ext cx="32368" cy="98722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3851810" y="4644828"/>
            <a:ext cx="6586916" cy="776834"/>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395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944" y="402026"/>
            <a:ext cx="3937453" cy="6059165"/>
          </a:xfrm>
          <a:prstGeom prst="rect">
            <a:avLst/>
          </a:prstGeom>
        </p:spPr>
      </p:pic>
      <p:pic>
        <p:nvPicPr>
          <p:cNvPr id="5124" name="Picture 4" descr="http://www.molon.de/galleries/Iran/Tehran/Azadi/images01/09%20Azadi%20tower%20and%20fount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9066" y="2412458"/>
            <a:ext cx="6098268" cy="404873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20986" y="847480"/>
            <a:ext cx="7315200" cy="584775"/>
          </a:xfrm>
          <a:prstGeom prst="rect">
            <a:avLst/>
          </a:prstGeom>
        </p:spPr>
        <p:txBody>
          <a:bodyPr wrap="square">
            <a:spAutoFit/>
          </a:bodyPr>
          <a:lstStyle/>
          <a:p>
            <a:pPr algn="ctr" rtl="0"/>
            <a:r>
              <a:rPr lang="en-US" sz="3200" b="1" dirty="0" err="1" smtClean="0">
                <a:solidFill>
                  <a:schemeClr val="tx1">
                    <a:lumMod val="75000"/>
                  </a:schemeClr>
                </a:solidFill>
                <a:latin typeface="Bookman Old Style" panose="02050604050505020204" pitchFamily="18" charset="0"/>
              </a:rPr>
              <a:t>Milad</a:t>
            </a:r>
            <a:r>
              <a:rPr lang="en-US" sz="3200" b="1" dirty="0" smtClean="0">
                <a:solidFill>
                  <a:schemeClr val="tx1">
                    <a:lumMod val="75000"/>
                  </a:schemeClr>
                </a:solidFill>
                <a:latin typeface="Bookman Old Style" panose="02050604050505020204" pitchFamily="18" charset="0"/>
              </a:rPr>
              <a:t> and </a:t>
            </a:r>
            <a:r>
              <a:rPr lang="en-US" sz="3200" b="1" dirty="0" err="1" smtClean="0">
                <a:solidFill>
                  <a:schemeClr val="tx1">
                    <a:lumMod val="75000"/>
                  </a:schemeClr>
                </a:solidFill>
                <a:latin typeface="Bookman Old Style" panose="02050604050505020204" pitchFamily="18" charset="0"/>
              </a:rPr>
              <a:t>Azadi</a:t>
            </a:r>
            <a:r>
              <a:rPr lang="en-US" sz="3200" b="1" dirty="0" smtClean="0">
                <a:solidFill>
                  <a:schemeClr val="tx1">
                    <a:lumMod val="75000"/>
                  </a:schemeClr>
                </a:solidFill>
                <a:latin typeface="Bookman Old Style" panose="02050604050505020204" pitchFamily="18" charset="0"/>
              </a:rPr>
              <a:t> </a:t>
            </a:r>
            <a:r>
              <a:rPr lang="en-US" sz="3200" b="1" dirty="0">
                <a:solidFill>
                  <a:schemeClr val="tx1">
                    <a:lumMod val="75000"/>
                  </a:schemeClr>
                </a:solidFill>
                <a:latin typeface="Bookman Old Style" panose="02050604050505020204" pitchFamily="18" charset="0"/>
              </a:rPr>
              <a:t>Towers </a:t>
            </a:r>
            <a:r>
              <a:rPr lang="en-US" sz="3200" b="1" i="0" dirty="0" smtClean="0">
                <a:solidFill>
                  <a:schemeClr val="tx1">
                    <a:lumMod val="75000"/>
                  </a:schemeClr>
                </a:solidFill>
                <a:effectLst/>
                <a:latin typeface="Bookman Old Style" panose="02050604050505020204" pitchFamily="18" charset="0"/>
              </a:rPr>
              <a:t>at </a:t>
            </a:r>
            <a:r>
              <a:rPr lang="en-US" sz="3200" b="1" dirty="0" smtClean="0">
                <a:solidFill>
                  <a:schemeClr val="tx1">
                    <a:lumMod val="75000"/>
                  </a:schemeClr>
                </a:solidFill>
                <a:latin typeface="Bookman Old Style" panose="02050604050505020204" pitchFamily="18" charset="0"/>
              </a:rPr>
              <a:t>Night</a:t>
            </a:r>
            <a:endParaRPr lang="en-US" sz="3200" b="0" i="0" dirty="0">
              <a:solidFill>
                <a:schemeClr val="tx1">
                  <a:lumMod val="75000"/>
                </a:schemeClr>
              </a:solidFill>
              <a:effectLst/>
              <a:latin typeface="Bookman Old Style" panose="02050604050505020204" pitchFamily="18" charset="0"/>
            </a:endParaRPr>
          </a:p>
        </p:txBody>
      </p:sp>
    </p:spTree>
    <p:extLst>
      <p:ext uri="{BB962C8B-B14F-4D97-AF65-F5344CB8AC3E}">
        <p14:creationId xmlns:p14="http://schemas.microsoft.com/office/powerpoint/2010/main" val="459881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382" y="1379247"/>
            <a:ext cx="6799937" cy="1946224"/>
          </a:xfrm>
        </p:spPr>
        <p:txBody>
          <a:bodyPr>
            <a:noAutofit/>
          </a:bodyPr>
          <a:lstStyle/>
          <a:p>
            <a:pPr algn="l" rtl="0">
              <a:lnSpc>
                <a:spcPct val="100000"/>
              </a:lnSpc>
            </a:pPr>
            <a:r>
              <a:rPr lang="en-US" sz="1600" b="1" dirty="0" err="1" smtClean="0">
                <a:solidFill>
                  <a:schemeClr val="bg1">
                    <a:lumMod val="25000"/>
                  </a:schemeClr>
                </a:solidFill>
                <a:latin typeface="Bookman Old Style" panose="02050604050505020204" pitchFamily="18" charset="0"/>
                <a:cs typeface="Andalus" panose="02020603050405020304" pitchFamily="18" charset="-78"/>
              </a:rPr>
              <a:t>Golestan</a:t>
            </a:r>
            <a:r>
              <a:rPr lang="en-US" sz="1600" b="1" dirty="0" smtClean="0">
                <a:solidFill>
                  <a:schemeClr val="bg1">
                    <a:lumMod val="25000"/>
                  </a:schemeClr>
                </a:solidFill>
                <a:latin typeface="Bookman Old Style" panose="02050604050505020204" pitchFamily="18" charset="0"/>
                <a:cs typeface="Andalus" panose="02020603050405020304" pitchFamily="18" charset="-78"/>
              </a:rPr>
              <a:t> Palace: literally </a:t>
            </a:r>
            <a:r>
              <a:rPr lang="en-US" sz="1600" b="1" dirty="0">
                <a:solidFill>
                  <a:schemeClr val="bg1">
                    <a:lumMod val="25000"/>
                  </a:schemeClr>
                </a:solidFill>
                <a:latin typeface="Bookman Old Style" panose="02050604050505020204" pitchFamily="18" charset="0"/>
                <a:cs typeface="Andalus" panose="02020603050405020304" pitchFamily="18" charset="-78"/>
              </a:rPr>
              <a:t>the Roseland </a:t>
            </a:r>
            <a:r>
              <a:rPr lang="en-US" sz="1600" b="1" dirty="0" smtClean="0">
                <a:solidFill>
                  <a:schemeClr val="bg1">
                    <a:lumMod val="25000"/>
                  </a:schemeClr>
                </a:solidFill>
                <a:latin typeface="Bookman Old Style" panose="02050604050505020204" pitchFamily="18" charset="0"/>
                <a:cs typeface="Andalus" panose="02020603050405020304" pitchFamily="18" charset="-78"/>
              </a:rPr>
              <a:t>Palace </a:t>
            </a:r>
            <a:r>
              <a:rPr lang="en-US" sz="1600" b="1" dirty="0">
                <a:solidFill>
                  <a:schemeClr val="bg1">
                    <a:lumMod val="25000"/>
                  </a:schemeClr>
                </a:solidFill>
                <a:latin typeface="Bookman Old Style" panose="02050604050505020204" pitchFamily="18" charset="0"/>
                <a:cs typeface="Andalus" panose="02020603050405020304" pitchFamily="18" charset="-78"/>
              </a:rPr>
              <a:t>is the former royal </a:t>
            </a:r>
            <a:r>
              <a:rPr lang="en-US" sz="1600" b="1" dirty="0" smtClean="0">
                <a:solidFill>
                  <a:schemeClr val="bg1">
                    <a:lumMod val="25000"/>
                  </a:schemeClr>
                </a:solidFill>
                <a:latin typeface="Bookman Old Style" panose="02050604050505020204" pitchFamily="18" charset="0"/>
                <a:cs typeface="Andalus" panose="02020603050405020304" pitchFamily="18" charset="-78"/>
              </a:rPr>
              <a:t>Qajar </a:t>
            </a:r>
            <a:r>
              <a:rPr lang="en-US" sz="1600" b="1" dirty="0" smtClean="0">
                <a:solidFill>
                  <a:schemeClr val="bg1">
                    <a:lumMod val="25000"/>
                  </a:schemeClr>
                </a:solidFill>
                <a:latin typeface="Bookman Old Style" panose="02050604050505020204" pitchFamily="18" charset="0"/>
              </a:rPr>
              <a:t>complex </a:t>
            </a:r>
            <a:r>
              <a:rPr lang="en-US" sz="1600" b="1" dirty="0">
                <a:solidFill>
                  <a:schemeClr val="bg1">
                    <a:lumMod val="25000"/>
                  </a:schemeClr>
                </a:solidFill>
                <a:latin typeface="Bookman Old Style" panose="02050604050505020204" pitchFamily="18" charset="0"/>
              </a:rPr>
              <a:t>in Iran's capital city, </a:t>
            </a:r>
            <a:r>
              <a:rPr lang="en-US" sz="1600" b="1" dirty="0" smtClean="0">
                <a:solidFill>
                  <a:schemeClr val="bg1">
                    <a:lumMod val="25000"/>
                  </a:schemeClr>
                </a:solidFill>
                <a:latin typeface="Bookman Old Style" panose="02050604050505020204" pitchFamily="18" charset="0"/>
              </a:rPr>
              <a:t>Tehran</a:t>
            </a:r>
          </a:p>
          <a:p>
            <a:pPr algn="l" rtl="0">
              <a:lnSpc>
                <a:spcPct val="100000"/>
              </a:lnSpc>
            </a:pPr>
            <a:r>
              <a:rPr lang="en-US" sz="1600" b="1" dirty="0" err="1" smtClean="0">
                <a:solidFill>
                  <a:schemeClr val="tx1">
                    <a:lumMod val="50000"/>
                  </a:schemeClr>
                </a:solidFill>
                <a:latin typeface="Bookman Old Style" panose="02050604050505020204" pitchFamily="18" charset="0"/>
                <a:cs typeface="Andalus" panose="02020603050405020304" pitchFamily="18" charset="-78"/>
              </a:rPr>
              <a:t>Golestan</a:t>
            </a:r>
            <a:r>
              <a:rPr lang="en-US" sz="1600" b="1" dirty="0" smtClean="0">
                <a:solidFill>
                  <a:schemeClr val="tx1">
                    <a:lumMod val="50000"/>
                  </a:schemeClr>
                </a:solidFill>
                <a:latin typeface="Bookman Old Style" panose="02050604050505020204" pitchFamily="18" charset="0"/>
                <a:cs typeface="Andalus" panose="02020603050405020304" pitchFamily="18" charset="-78"/>
              </a:rPr>
              <a:t> Palace is the </a:t>
            </a:r>
            <a:r>
              <a:rPr lang="en-US" sz="1600" b="1" dirty="0">
                <a:solidFill>
                  <a:schemeClr val="tx1">
                    <a:lumMod val="50000"/>
                  </a:schemeClr>
                </a:solidFill>
                <a:latin typeface="Bookman Old Style" panose="02050604050505020204" pitchFamily="18" charset="0"/>
                <a:cs typeface="Andalus" panose="02020603050405020304" pitchFamily="18" charset="-78"/>
              </a:rPr>
              <a:t>oldest of the historic monuments in </a:t>
            </a:r>
            <a:r>
              <a:rPr lang="en-US" sz="1600" b="1" dirty="0" smtClean="0">
                <a:solidFill>
                  <a:schemeClr val="tx1">
                    <a:lumMod val="50000"/>
                  </a:schemeClr>
                </a:solidFill>
                <a:latin typeface="Bookman Old Style" panose="02050604050505020204" pitchFamily="18" charset="0"/>
                <a:cs typeface="Andalus" panose="02020603050405020304" pitchFamily="18" charset="-78"/>
              </a:rPr>
              <a:t>Tehran.  </a:t>
            </a:r>
            <a:r>
              <a:rPr lang="en-US" sz="1600" b="1" dirty="0">
                <a:solidFill>
                  <a:schemeClr val="tx1">
                    <a:lumMod val="50000"/>
                  </a:schemeClr>
                </a:solidFill>
                <a:latin typeface="Bookman Old Style" panose="02050604050505020204" pitchFamily="18" charset="0"/>
                <a:cs typeface="Andalus" panose="02020603050405020304" pitchFamily="18" charset="-78"/>
              </a:rPr>
              <a:t/>
            </a:r>
            <a:br>
              <a:rPr lang="en-US" sz="1600" b="1" dirty="0">
                <a:solidFill>
                  <a:schemeClr val="tx1">
                    <a:lumMod val="50000"/>
                  </a:schemeClr>
                </a:solidFill>
                <a:latin typeface="Bookman Old Style" panose="02050604050505020204" pitchFamily="18" charset="0"/>
                <a:cs typeface="Andalus" panose="02020603050405020304" pitchFamily="18" charset="-78"/>
              </a:rPr>
            </a:br>
            <a:r>
              <a:rPr lang="en-US" sz="1600" b="1" dirty="0" smtClean="0">
                <a:solidFill>
                  <a:schemeClr val="tx1">
                    <a:lumMod val="50000"/>
                  </a:schemeClr>
                </a:solidFill>
                <a:latin typeface="Bookman Old Style" panose="02050604050505020204" pitchFamily="18" charset="0"/>
                <a:cs typeface="Andalus" panose="02020603050405020304" pitchFamily="18" charset="-78"/>
              </a:rPr>
              <a:t>King </a:t>
            </a:r>
            <a:r>
              <a:rPr lang="en-US" sz="1600" b="1" dirty="0" smtClean="0">
                <a:solidFill>
                  <a:schemeClr val="bg1">
                    <a:lumMod val="10000"/>
                  </a:schemeClr>
                </a:solidFill>
                <a:latin typeface="Bookman Old Style" panose="02050604050505020204" pitchFamily="18" charset="0"/>
              </a:rPr>
              <a:t>Karim Khan of </a:t>
            </a:r>
            <a:r>
              <a:rPr lang="en-US" sz="1600" b="1" dirty="0" err="1" smtClean="0">
                <a:solidFill>
                  <a:schemeClr val="bg1">
                    <a:lumMod val="10000"/>
                  </a:schemeClr>
                </a:solidFill>
                <a:latin typeface="Bookman Old Style" panose="02050604050505020204" pitchFamily="18" charset="0"/>
              </a:rPr>
              <a:t>Zand</a:t>
            </a:r>
            <a:r>
              <a:rPr lang="en-US" sz="1600" b="1" dirty="0" smtClean="0">
                <a:solidFill>
                  <a:schemeClr val="bg1">
                    <a:lumMod val="10000"/>
                  </a:schemeClr>
                </a:solidFill>
                <a:latin typeface="Bookman Old Style" panose="02050604050505020204" pitchFamily="18" charset="0"/>
              </a:rPr>
              <a:t> (1750-1779) Agha Mohammad Khan of Qajar (1742–1797) chose Tehran as his capital.</a:t>
            </a:r>
          </a:p>
          <a:p>
            <a:pPr>
              <a:lnSpc>
                <a:spcPct val="220000"/>
              </a:lnSpc>
            </a:pPr>
            <a:endParaRPr lang="en-US" sz="1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1530" y="577407"/>
            <a:ext cx="3107116" cy="274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382" y="3724799"/>
            <a:ext cx="3061095" cy="2006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6802" y="3724799"/>
            <a:ext cx="2875517" cy="206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0752" y="3675811"/>
            <a:ext cx="3348672" cy="210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781764" y="794472"/>
            <a:ext cx="3867230" cy="584775"/>
          </a:xfrm>
          <a:prstGeom prst="rect">
            <a:avLst/>
          </a:prstGeom>
        </p:spPr>
        <p:txBody>
          <a:bodyPr wrap="square">
            <a:spAutoFit/>
          </a:bodyPr>
          <a:lstStyle/>
          <a:p>
            <a:pPr algn="ctr" rtl="0"/>
            <a:r>
              <a:rPr lang="en-US" sz="3200" b="1" dirty="0" err="1" smtClean="0">
                <a:solidFill>
                  <a:schemeClr val="tx1">
                    <a:lumMod val="75000"/>
                  </a:schemeClr>
                </a:solidFill>
                <a:latin typeface="Bookman Old Style" panose="02050604050505020204" pitchFamily="18" charset="0"/>
              </a:rPr>
              <a:t>Golestan</a:t>
            </a:r>
            <a:r>
              <a:rPr lang="en-US" sz="3200" b="1" dirty="0" smtClean="0">
                <a:solidFill>
                  <a:schemeClr val="tx1">
                    <a:lumMod val="75000"/>
                  </a:schemeClr>
                </a:solidFill>
                <a:latin typeface="Bookman Old Style" panose="02050604050505020204" pitchFamily="18" charset="0"/>
              </a:rPr>
              <a:t> Palace </a:t>
            </a:r>
            <a:endParaRPr lang="en-US" sz="3200" b="0" i="0" dirty="0">
              <a:solidFill>
                <a:schemeClr val="tx1">
                  <a:lumMod val="75000"/>
                </a:schemeClr>
              </a:solidFill>
              <a:effectLst/>
              <a:latin typeface="Bookman Old Style" panose="02050604050505020204" pitchFamily="18" charset="0"/>
            </a:endParaRPr>
          </a:p>
        </p:txBody>
      </p:sp>
    </p:spTree>
    <p:extLst>
      <p:ext uri="{BB962C8B-B14F-4D97-AF65-F5344CB8AC3E}">
        <p14:creationId xmlns:p14="http://schemas.microsoft.com/office/powerpoint/2010/main" val="385048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9985" y="756060"/>
            <a:ext cx="11332029" cy="1438500"/>
          </a:xfrm>
        </p:spPr>
        <p:txBody>
          <a:bodyPr>
            <a:normAutofit/>
          </a:bodyPr>
          <a:lstStyle/>
          <a:p>
            <a:pPr algn="ctr" rtl="0"/>
            <a:r>
              <a:rPr lang="en-US" sz="6600" b="1" i="1" dirty="0" smtClean="0">
                <a:solidFill>
                  <a:srgbClr val="7030A0"/>
                </a:solidFill>
              </a:rPr>
              <a:t>Places and </a:t>
            </a:r>
            <a:r>
              <a:rPr lang="en-US" sz="6600" b="1" i="1" dirty="0" err="1" smtClean="0">
                <a:solidFill>
                  <a:srgbClr val="7030A0"/>
                </a:solidFill>
              </a:rPr>
              <a:t>prespectives</a:t>
            </a:r>
            <a:endParaRPr lang="en-US" sz="6600" b="1" i="1" dirty="0">
              <a:solidFill>
                <a:srgbClr val="7030A0"/>
              </a:solidFill>
            </a:endParaRPr>
          </a:p>
        </p:txBody>
      </p:sp>
      <p:sp>
        <p:nvSpPr>
          <p:cNvPr id="5" name="Content Placeholder 4"/>
          <p:cNvSpPr>
            <a:spLocks noGrp="1"/>
          </p:cNvSpPr>
          <p:nvPr>
            <p:ph idx="1"/>
          </p:nvPr>
        </p:nvSpPr>
        <p:spPr/>
        <p:txBody>
          <a:bodyPr>
            <a:normAutofit fontScale="85000" lnSpcReduction="20000"/>
          </a:bodyPr>
          <a:lstStyle/>
          <a:p>
            <a:pPr marL="0" indent="0" algn="l" rtl="0">
              <a:buNone/>
            </a:pPr>
            <a:r>
              <a:rPr lang="en-US" sz="4800" b="1" i="1" dirty="0">
                <a:solidFill>
                  <a:srgbClr val="00B0F0"/>
                </a:solidFill>
                <a:latin typeface="MV Boli" panose="02000500030200090000" pitchFamily="2" charset="0"/>
                <a:cs typeface="MV Boli" panose="02000500030200090000" pitchFamily="2" charset="0"/>
              </a:rPr>
              <a:t>Group members</a:t>
            </a:r>
            <a:r>
              <a:rPr lang="en-US" sz="4800" b="1" i="1" dirty="0" smtClean="0">
                <a:solidFill>
                  <a:srgbClr val="00B0F0"/>
                </a:solidFill>
                <a:latin typeface="MV Boli" panose="02000500030200090000" pitchFamily="2" charset="0"/>
                <a:cs typeface="MV Boli" panose="02000500030200090000" pitchFamily="2" charset="0"/>
              </a:rPr>
              <a:t>:</a:t>
            </a:r>
          </a:p>
          <a:p>
            <a:pPr algn="l" rtl="0">
              <a:buFont typeface="Courier New" panose="02070309020205020404" pitchFamily="49" charset="0"/>
              <a:buChar char="o"/>
            </a:pPr>
            <a:r>
              <a:rPr lang="en-US" sz="4800" b="1" i="1" dirty="0" err="1" smtClean="0">
                <a:solidFill>
                  <a:srgbClr val="002060"/>
                </a:solidFill>
                <a:latin typeface="MV Boli" panose="02000500030200090000" pitchFamily="2" charset="0"/>
                <a:cs typeface="MV Boli" panose="02000500030200090000" pitchFamily="2" charset="0"/>
              </a:rPr>
              <a:t>Amirreza</a:t>
            </a:r>
            <a:r>
              <a:rPr lang="en-US" sz="4800" b="1" i="1" dirty="0" smtClean="0">
                <a:solidFill>
                  <a:srgbClr val="002060"/>
                </a:solidFill>
                <a:latin typeface="MV Boli" panose="02000500030200090000" pitchFamily="2" charset="0"/>
                <a:cs typeface="MV Boli" panose="02000500030200090000" pitchFamily="2" charset="0"/>
              </a:rPr>
              <a:t> </a:t>
            </a:r>
            <a:r>
              <a:rPr lang="en-US" sz="4800" b="1" i="1" dirty="0" err="1" smtClean="0">
                <a:solidFill>
                  <a:srgbClr val="002060"/>
                </a:solidFill>
                <a:latin typeface="MV Boli" panose="02000500030200090000" pitchFamily="2" charset="0"/>
                <a:cs typeface="MV Boli" panose="02000500030200090000" pitchFamily="2" charset="0"/>
              </a:rPr>
              <a:t>Khalili</a:t>
            </a:r>
            <a:endParaRPr lang="en-US" sz="4800" b="1" i="1" dirty="0" smtClean="0">
              <a:solidFill>
                <a:srgbClr val="002060"/>
              </a:solidFill>
              <a:latin typeface="MV Boli" panose="02000500030200090000" pitchFamily="2" charset="0"/>
              <a:cs typeface="MV Boli" panose="02000500030200090000" pitchFamily="2" charset="0"/>
            </a:endParaRPr>
          </a:p>
          <a:p>
            <a:pPr algn="l" rtl="0">
              <a:buFont typeface="Courier New" panose="02070309020205020404" pitchFamily="49" charset="0"/>
              <a:buChar char="o"/>
            </a:pPr>
            <a:r>
              <a:rPr lang="en-US" sz="4800" b="1" i="1" dirty="0" err="1" smtClean="0">
                <a:solidFill>
                  <a:srgbClr val="002060"/>
                </a:solidFill>
                <a:latin typeface="MV Boli" panose="02000500030200090000" pitchFamily="2" charset="0"/>
                <a:cs typeface="MV Boli" panose="02000500030200090000" pitchFamily="2" charset="0"/>
              </a:rPr>
              <a:t>Arash</a:t>
            </a:r>
            <a:r>
              <a:rPr lang="en-US" sz="4800" b="1" i="1" dirty="0" smtClean="0">
                <a:solidFill>
                  <a:srgbClr val="002060"/>
                </a:solidFill>
                <a:latin typeface="MV Boli" panose="02000500030200090000" pitchFamily="2" charset="0"/>
                <a:cs typeface="MV Boli" panose="02000500030200090000" pitchFamily="2" charset="0"/>
              </a:rPr>
              <a:t> </a:t>
            </a:r>
            <a:r>
              <a:rPr lang="en-US" sz="4800" b="1" i="1" dirty="0" err="1" smtClean="0">
                <a:solidFill>
                  <a:srgbClr val="002060"/>
                </a:solidFill>
                <a:latin typeface="MV Boli" panose="02000500030200090000" pitchFamily="2" charset="0"/>
                <a:cs typeface="MV Boli" panose="02000500030200090000" pitchFamily="2" charset="0"/>
              </a:rPr>
              <a:t>Gholamian</a:t>
            </a:r>
            <a:r>
              <a:rPr lang="en-US" sz="4800" b="1" i="1" dirty="0" smtClean="0">
                <a:solidFill>
                  <a:srgbClr val="002060"/>
                </a:solidFill>
                <a:latin typeface="MV Boli" panose="02000500030200090000" pitchFamily="2" charset="0"/>
                <a:cs typeface="MV Boli" panose="02000500030200090000" pitchFamily="2" charset="0"/>
              </a:rPr>
              <a:t> </a:t>
            </a:r>
          </a:p>
          <a:p>
            <a:pPr algn="l" rtl="0">
              <a:buFont typeface="Courier New" panose="02070309020205020404" pitchFamily="49" charset="0"/>
              <a:buChar char="o"/>
            </a:pPr>
            <a:r>
              <a:rPr lang="en-US" sz="4800" b="1" i="1" dirty="0" smtClean="0">
                <a:solidFill>
                  <a:srgbClr val="002060"/>
                </a:solidFill>
                <a:latin typeface="MV Boli" panose="02000500030200090000" pitchFamily="2" charset="0"/>
                <a:cs typeface="MV Boli" panose="02000500030200090000" pitchFamily="2" charset="0"/>
              </a:rPr>
              <a:t>Amir </a:t>
            </a:r>
            <a:r>
              <a:rPr lang="en-US" sz="4800" b="1" i="1" dirty="0" err="1">
                <a:solidFill>
                  <a:srgbClr val="002060"/>
                </a:solidFill>
                <a:latin typeface="MV Boli" panose="02000500030200090000" pitchFamily="2" charset="0"/>
                <a:cs typeface="MV Boli" panose="02000500030200090000" pitchFamily="2" charset="0"/>
              </a:rPr>
              <a:t>Hossein</a:t>
            </a:r>
            <a:r>
              <a:rPr lang="en-US" sz="4800" b="1" i="1" dirty="0">
                <a:solidFill>
                  <a:srgbClr val="002060"/>
                </a:solidFill>
                <a:latin typeface="MV Boli" panose="02000500030200090000" pitchFamily="2" charset="0"/>
                <a:cs typeface="MV Boli" panose="02000500030200090000" pitchFamily="2" charset="0"/>
              </a:rPr>
              <a:t> </a:t>
            </a:r>
            <a:r>
              <a:rPr lang="en-US" sz="4800" b="1" i="1" dirty="0" err="1" smtClean="0">
                <a:solidFill>
                  <a:srgbClr val="002060"/>
                </a:solidFill>
                <a:latin typeface="MV Boli" panose="02000500030200090000" pitchFamily="2" charset="0"/>
                <a:cs typeface="MV Boli" panose="02000500030200090000" pitchFamily="2" charset="0"/>
              </a:rPr>
              <a:t>Yousefi</a:t>
            </a:r>
            <a:endParaRPr lang="en-US" sz="4800" b="1" i="1" dirty="0" smtClean="0">
              <a:solidFill>
                <a:srgbClr val="002060"/>
              </a:solidFill>
              <a:latin typeface="MV Boli" panose="02000500030200090000" pitchFamily="2" charset="0"/>
              <a:cs typeface="MV Boli" panose="02000500030200090000" pitchFamily="2" charset="0"/>
            </a:endParaRPr>
          </a:p>
          <a:p>
            <a:pPr algn="l" rtl="0">
              <a:buFont typeface="Courier New" panose="02070309020205020404" pitchFamily="49" charset="0"/>
              <a:buChar char="o"/>
            </a:pPr>
            <a:r>
              <a:rPr lang="en-US" sz="4800" b="1" i="1" dirty="0" err="1" smtClean="0">
                <a:solidFill>
                  <a:srgbClr val="002060"/>
                </a:solidFill>
                <a:latin typeface="MV Boli" panose="02000500030200090000" pitchFamily="2" charset="0"/>
                <a:cs typeface="MV Boli" panose="02000500030200090000" pitchFamily="2" charset="0"/>
              </a:rPr>
              <a:t>Artin</a:t>
            </a:r>
            <a:r>
              <a:rPr lang="en-US" sz="4800" b="1" i="1" dirty="0" smtClean="0">
                <a:solidFill>
                  <a:srgbClr val="002060"/>
                </a:solidFill>
                <a:latin typeface="MV Boli" panose="02000500030200090000" pitchFamily="2" charset="0"/>
                <a:cs typeface="MV Boli" panose="02000500030200090000" pitchFamily="2" charset="0"/>
              </a:rPr>
              <a:t> </a:t>
            </a:r>
            <a:r>
              <a:rPr lang="en-US" sz="4800" b="1" i="1" dirty="0" err="1" smtClean="0">
                <a:solidFill>
                  <a:srgbClr val="002060"/>
                </a:solidFill>
                <a:latin typeface="MV Boli" panose="02000500030200090000" pitchFamily="2" charset="0"/>
                <a:cs typeface="MV Boli" panose="02000500030200090000" pitchFamily="2" charset="0"/>
              </a:rPr>
              <a:t>Panahi</a:t>
            </a:r>
            <a:r>
              <a:rPr lang="en-US" sz="4800" b="1" i="1" dirty="0" smtClean="0">
                <a:solidFill>
                  <a:srgbClr val="002060"/>
                </a:solidFill>
                <a:latin typeface="MV Boli" panose="02000500030200090000" pitchFamily="2" charset="0"/>
                <a:cs typeface="MV Boli" panose="02000500030200090000" pitchFamily="2" charset="0"/>
              </a:rPr>
              <a:t> </a:t>
            </a:r>
          </a:p>
          <a:p>
            <a:pPr algn="l" rtl="0">
              <a:buFont typeface="Courier New" panose="02070309020205020404" pitchFamily="49" charset="0"/>
              <a:buChar char="o"/>
            </a:pPr>
            <a:r>
              <a:rPr lang="en-US" sz="4800" b="1" i="1" dirty="0" err="1" smtClean="0">
                <a:solidFill>
                  <a:srgbClr val="002060"/>
                </a:solidFill>
                <a:latin typeface="MV Boli" panose="02000500030200090000" pitchFamily="2" charset="0"/>
                <a:cs typeface="MV Boli" panose="02000500030200090000" pitchFamily="2" charset="0"/>
              </a:rPr>
              <a:t>Parsa</a:t>
            </a:r>
            <a:r>
              <a:rPr lang="en-US" sz="4800" b="1" i="1" dirty="0" smtClean="0">
                <a:solidFill>
                  <a:srgbClr val="002060"/>
                </a:solidFill>
                <a:latin typeface="MV Boli" panose="02000500030200090000" pitchFamily="2" charset="0"/>
                <a:cs typeface="MV Boli" panose="02000500030200090000" pitchFamily="2" charset="0"/>
              </a:rPr>
              <a:t> </a:t>
            </a:r>
            <a:r>
              <a:rPr lang="en-US" sz="4800" b="1" i="1" dirty="0" err="1" smtClean="0">
                <a:solidFill>
                  <a:srgbClr val="002060"/>
                </a:solidFill>
                <a:latin typeface="MV Boli" panose="02000500030200090000" pitchFamily="2" charset="0"/>
                <a:cs typeface="MV Boli" panose="02000500030200090000" pitchFamily="2" charset="0"/>
              </a:rPr>
              <a:t>Sorkhei</a:t>
            </a:r>
            <a:endParaRPr lang="en-US" sz="4800" b="1" i="1" dirty="0" smtClean="0">
              <a:solidFill>
                <a:srgbClr val="002060"/>
              </a:solidFill>
              <a:latin typeface="MV Boli" panose="02000500030200090000" pitchFamily="2" charset="0"/>
              <a:cs typeface="MV Boli" panose="02000500030200090000" pitchFamily="2" charset="0"/>
            </a:endParaRPr>
          </a:p>
          <a:p>
            <a:pPr algn="l" rtl="0">
              <a:buFont typeface="Courier New" panose="02070309020205020404" pitchFamily="49" charset="0"/>
              <a:buChar char="o"/>
            </a:pPr>
            <a:r>
              <a:rPr lang="en-US" sz="4800" b="1" i="1" dirty="0" err="1" smtClean="0">
                <a:solidFill>
                  <a:srgbClr val="002060"/>
                </a:solidFill>
                <a:latin typeface="MV Boli" panose="02000500030200090000" pitchFamily="2" charset="0"/>
                <a:cs typeface="MV Boli" panose="02000500030200090000" pitchFamily="2" charset="0"/>
              </a:rPr>
              <a:t>Hirbod</a:t>
            </a:r>
            <a:r>
              <a:rPr lang="en-US" sz="4800" b="1" i="1" dirty="0" smtClean="0">
                <a:solidFill>
                  <a:srgbClr val="002060"/>
                </a:solidFill>
                <a:latin typeface="MV Boli" panose="02000500030200090000" pitchFamily="2" charset="0"/>
                <a:cs typeface="MV Boli" panose="02000500030200090000" pitchFamily="2" charset="0"/>
              </a:rPr>
              <a:t> </a:t>
            </a:r>
            <a:r>
              <a:rPr lang="en-US" sz="4800" b="1" i="1" smtClean="0">
                <a:solidFill>
                  <a:srgbClr val="002060"/>
                </a:solidFill>
                <a:latin typeface="MV Boli" panose="02000500030200090000" pitchFamily="2" charset="0"/>
                <a:cs typeface="MV Boli" panose="02000500030200090000" pitchFamily="2" charset="0"/>
              </a:rPr>
              <a:t>Azarli</a:t>
            </a:r>
            <a:endParaRPr lang="en-US" sz="4800" b="1" i="1" dirty="0" smtClean="0">
              <a:solidFill>
                <a:srgbClr val="002060"/>
              </a:solidFill>
              <a:latin typeface="MV Boli" panose="02000500030200090000" pitchFamily="2" charset="0"/>
              <a:cs typeface="MV Boli" panose="02000500030200090000" pitchFamily="2" charset="0"/>
            </a:endParaRPr>
          </a:p>
          <a:p>
            <a:pPr marL="0" indent="0" algn="l" rtl="0">
              <a:buNone/>
            </a:pPr>
            <a:endParaRPr lang="en-US" sz="4800" b="1" i="1" dirty="0" smtClean="0">
              <a:solidFill>
                <a:srgbClr val="002060"/>
              </a:solidFill>
              <a:latin typeface="MV Boli" panose="02000500030200090000" pitchFamily="2" charset="0"/>
              <a:cs typeface="MV Boli" panose="02000500030200090000" pitchFamily="2" charset="0"/>
            </a:endParaRPr>
          </a:p>
          <a:p>
            <a:pPr algn="l" rtl="0">
              <a:buFont typeface="Courier New" panose="02070309020205020404" pitchFamily="49" charset="0"/>
              <a:buChar char="o"/>
            </a:pPr>
            <a:endParaRPr lang="fa-IR" sz="4800" b="1" i="1" dirty="0">
              <a:solidFill>
                <a:srgbClr val="002060"/>
              </a:solidFill>
              <a:latin typeface="MV Boli" panose="02000500030200090000" pitchFamily="2" charset="0"/>
            </a:endParaRPr>
          </a:p>
          <a:p>
            <a:pPr algn="l" rtl="0"/>
            <a:endParaRPr lang="en-US" dirty="0">
              <a:solidFill>
                <a:srgbClr val="00B0F0"/>
              </a:solidFill>
            </a:endParaRPr>
          </a:p>
        </p:txBody>
      </p:sp>
    </p:spTree>
    <p:extLst>
      <p:ext uri="{BB962C8B-B14F-4D97-AF65-F5344CB8AC3E}">
        <p14:creationId xmlns:p14="http://schemas.microsoft.com/office/powerpoint/2010/main" val="10252187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68754" y="786644"/>
            <a:ext cx="8100089"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Monuments in IRAN</a:t>
            </a:r>
            <a:endParaRPr lang="en-US" sz="5400" b="1" cap="none" spc="0" dirty="0">
              <a:ln/>
              <a:solidFill>
                <a:schemeClr val="accent3"/>
              </a:solidFill>
              <a:effectLst/>
            </a:endParaRPr>
          </a:p>
        </p:txBody>
      </p:sp>
      <p:pic>
        <p:nvPicPr>
          <p:cNvPr id="5" name="Content Placeholder 4"/>
          <p:cNvPicPr>
            <a:picLocks noGrp="1" noChangeAspect="1"/>
          </p:cNvPicPr>
          <p:nvPr>
            <p:ph idx="1"/>
          </p:nvPr>
        </p:nvPicPr>
        <p:blipFill>
          <a:blip r:embed="rId2" cstate="print"/>
          <a:stretch>
            <a:fillRect/>
          </a:stretch>
        </p:blipFill>
        <p:spPr>
          <a:xfrm>
            <a:off x="152400" y="4763398"/>
            <a:ext cx="4238170" cy="20915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5"/>
          <p:cNvPicPr>
            <a:picLocks noChangeAspect="1"/>
          </p:cNvPicPr>
          <p:nvPr/>
        </p:nvPicPr>
        <p:blipFill>
          <a:blip r:embed="rId3" cstate="print"/>
          <a:stretch>
            <a:fillRect/>
          </a:stretch>
        </p:blipFill>
        <p:spPr>
          <a:xfrm>
            <a:off x="7522709" y="4463418"/>
            <a:ext cx="4267200" cy="237331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6"/>
          <p:cNvPicPr>
            <a:picLocks noChangeAspect="1"/>
          </p:cNvPicPr>
          <p:nvPr/>
        </p:nvPicPr>
        <p:blipFill>
          <a:blip r:embed="rId4" cstate="print"/>
          <a:stretch>
            <a:fillRect/>
          </a:stretch>
        </p:blipFill>
        <p:spPr>
          <a:xfrm>
            <a:off x="152400" y="2160361"/>
            <a:ext cx="2857500"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cstate="print"/>
          <a:stretch>
            <a:fillRect/>
          </a:stretch>
        </p:blipFill>
        <p:spPr>
          <a:xfrm>
            <a:off x="3213327" y="2169886"/>
            <a:ext cx="2847975"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8"/>
          <p:cNvPicPr>
            <a:picLocks noChangeAspect="1"/>
          </p:cNvPicPr>
          <p:nvPr/>
        </p:nvPicPr>
        <p:blipFill>
          <a:blip r:embed="rId6" cstate="print"/>
          <a:stretch>
            <a:fillRect/>
          </a:stretch>
        </p:blipFill>
        <p:spPr>
          <a:xfrm>
            <a:off x="8951459" y="2226861"/>
            <a:ext cx="3175227" cy="2076625"/>
          </a:xfrm>
          <a:prstGeom prst="rect">
            <a:avLst/>
          </a:prstGeom>
          <a:scene3d>
            <a:camera prst="orthographicFront"/>
            <a:lightRig rig="threePt" dir="t"/>
          </a:scene3d>
          <a:sp3d>
            <a:bevelT/>
          </a:sp3d>
        </p:spPr>
      </p:pic>
      <p:pic>
        <p:nvPicPr>
          <p:cNvPr id="10" name="Picture 9"/>
          <p:cNvPicPr>
            <a:picLocks noChangeAspect="1"/>
          </p:cNvPicPr>
          <p:nvPr/>
        </p:nvPicPr>
        <p:blipFill>
          <a:blip r:embed="rId7" cstate="print"/>
          <a:stretch>
            <a:fillRect/>
          </a:stretch>
        </p:blipFill>
        <p:spPr>
          <a:xfrm>
            <a:off x="6093959" y="2226861"/>
            <a:ext cx="2857500" cy="1895475"/>
          </a:xfrm>
          <a:prstGeom prst="rect">
            <a:avLst/>
          </a:prstGeom>
          <a:effectLst>
            <a:reflection blurRad="6350" stA="50000" endA="295" endPos="92000" dist="101600" dir="5400000" sy="-100000" algn="bl" rotWithShape="0"/>
          </a:effectLst>
        </p:spPr>
      </p:pic>
    </p:spTree>
    <p:extLst>
      <p:ext uri="{BB962C8B-B14F-4D97-AF65-F5344CB8AC3E}">
        <p14:creationId xmlns:p14="http://schemas.microsoft.com/office/powerpoint/2010/main" val="32833902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376" y="2967335"/>
            <a:ext cx="9905277" cy="830997"/>
          </a:xfrm>
          <a:prstGeom prst="rect">
            <a:avLst/>
          </a:prstGeom>
          <a:noFill/>
        </p:spPr>
        <p:txBody>
          <a:bodyPr wrap="none" lIns="91440" tIns="45720" rIns="91440" bIns="45720">
            <a:spAutoFit/>
          </a:bodyPr>
          <a:lstStyle/>
          <a:p>
            <a:pPr algn="ctr"/>
            <a:r>
              <a:rPr lang="en-US" sz="4800" b="1" cap="none" spc="0" dirty="0" smtClean="0">
                <a:ln w="0"/>
                <a:solidFill>
                  <a:schemeClr val="tx1">
                    <a:lumMod val="75000"/>
                  </a:schemeClr>
                </a:solidFill>
                <a:effectLst>
                  <a:outerShdw blurRad="38100" dist="25400" dir="5400000" algn="ctr" rotWithShape="0">
                    <a:srgbClr val="6E747A">
                      <a:alpha val="43000"/>
                    </a:srgbClr>
                  </a:outerShdw>
                </a:effectLst>
                <a:latin typeface="Algerian" panose="04020705040A02060702" pitchFamily="82" charset="0"/>
              </a:rPr>
              <a:t>We hope see you in our county!</a:t>
            </a:r>
            <a:endParaRPr lang="en-US" sz="4800" b="1" cap="none" spc="0" dirty="0">
              <a:ln w="0"/>
              <a:solidFill>
                <a:schemeClr val="tx1">
                  <a:lumMod val="75000"/>
                </a:schemeClr>
              </a:solidFill>
              <a:effectLst>
                <a:outerShdw blurRad="38100" dist="25400" dir="5400000" algn="ctr" rotWithShape="0">
                  <a:srgbClr val="6E747A">
                    <a:alpha val="43000"/>
                  </a:srgbClr>
                </a:outerShdw>
              </a:effectLst>
              <a:latin typeface="Algerian" panose="04020705040A02060702" pitchFamily="82" charset="0"/>
            </a:endParaRPr>
          </a:p>
        </p:txBody>
      </p:sp>
    </p:spTree>
    <p:extLst>
      <p:ext uri="{BB962C8B-B14F-4D97-AF65-F5344CB8AC3E}">
        <p14:creationId xmlns:p14="http://schemas.microsoft.com/office/powerpoint/2010/main" val="381817535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repeatCount="indefinite" fill="hold" nodeType="clickEffect">
                                  <p:stCondLst>
                                    <p:cond delay="0"/>
                                  </p:stCondLst>
                                  <p:iterate type="lt">
                                    <p:tmPct val="4000"/>
                                  </p:iterate>
                                  <p:childTnLst>
                                    <p:set>
                                      <p:cBhvr override="childStyle">
                                        <p:cTn id="6" dur="500" fill="hold"/>
                                        <p:tgtEl>
                                          <p:spTgt spid="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51715" y="521678"/>
            <a:ext cx="4463901" cy="707886"/>
          </a:xfrm>
          <a:prstGeom prst="rect">
            <a:avLst/>
          </a:prstGeom>
          <a:noFill/>
        </p:spPr>
        <p:txBody>
          <a:bodyPr wrap="square" lIns="91440" tIns="45720" rIns="91440" bIns="45720">
            <a:spAutoFit/>
          </a:bodyPr>
          <a:lstStyle/>
          <a:p>
            <a:pPr algn="ctr"/>
            <a:r>
              <a:rPr lang="en-US" sz="4000" b="1" i="1" cap="none" spc="0" dirty="0" smtClean="0">
                <a:ln w="0"/>
                <a:solidFill>
                  <a:schemeClr val="tx1">
                    <a:lumMod val="75000"/>
                  </a:schemeClr>
                </a:solidFill>
                <a:effectLst>
                  <a:reflection blurRad="6350" stA="53000" endA="300" endPos="35500" dir="5400000" sy="-90000" algn="bl" rotWithShape="0"/>
                </a:effectLst>
                <a:latin typeface="Bookman Old Style" panose="02050604050505020204" pitchFamily="18" charset="0"/>
              </a:rPr>
              <a:t>Monuments</a:t>
            </a:r>
            <a:endParaRPr lang="en-US" sz="4000" b="1" i="1" cap="none" spc="0" dirty="0">
              <a:ln w="0"/>
              <a:solidFill>
                <a:schemeClr val="tx1">
                  <a:lumMod val="75000"/>
                </a:schemeClr>
              </a:solidFill>
              <a:effectLst>
                <a:reflection blurRad="6350" stA="53000" endA="300" endPos="35500" dir="5400000" sy="-90000" algn="bl" rotWithShape="0"/>
              </a:effectLst>
              <a:latin typeface="Bookman Old Style" panose="02050604050505020204" pitchFamily="18" charset="0"/>
            </a:endParaRPr>
          </a:p>
        </p:txBody>
      </p:sp>
      <p:sp>
        <p:nvSpPr>
          <p:cNvPr id="5" name="Content Placeholder 2"/>
          <p:cNvSpPr>
            <a:spLocks noGrp="1"/>
          </p:cNvSpPr>
          <p:nvPr>
            <p:ph idx="1"/>
          </p:nvPr>
        </p:nvSpPr>
        <p:spPr>
          <a:xfrm>
            <a:off x="685800" y="1504115"/>
            <a:ext cx="10860188" cy="4847699"/>
          </a:xfrm>
        </p:spPr>
        <p:txBody>
          <a:bodyPr>
            <a:noAutofit/>
          </a:bodyPr>
          <a:lstStyle/>
          <a:p>
            <a:pPr algn="l" rtl="0"/>
            <a:r>
              <a:rPr lang="en-US" sz="2400" b="1" dirty="0">
                <a:solidFill>
                  <a:schemeClr val="tx1">
                    <a:lumMod val="75000"/>
                  </a:schemeClr>
                </a:solidFill>
              </a:rPr>
              <a:t>Ancient Monuments</a:t>
            </a:r>
          </a:p>
          <a:p>
            <a:pPr algn="just" rtl="0">
              <a:lnSpc>
                <a:spcPct val="100000"/>
              </a:lnSpc>
            </a:pPr>
            <a:r>
              <a:rPr lang="en-US" sz="2400" b="1" dirty="0">
                <a:solidFill>
                  <a:schemeClr val="tx1">
                    <a:lumMod val="75000"/>
                  </a:schemeClr>
                </a:solidFill>
              </a:rPr>
              <a:t>A significant proportion of Iran’s monuments date back more than 2,000 years. Persepolis, for example, was founded in 518 B.C. and functioned as the capital of the </a:t>
            </a:r>
            <a:r>
              <a:rPr lang="en-US" sz="2400" b="1" dirty="0" err="1">
                <a:solidFill>
                  <a:schemeClr val="tx1">
                    <a:lumMod val="75000"/>
                  </a:schemeClr>
                </a:solidFill>
              </a:rPr>
              <a:t>Achaemenid</a:t>
            </a:r>
            <a:r>
              <a:rPr lang="en-US" sz="2400" b="1" dirty="0">
                <a:solidFill>
                  <a:schemeClr val="tx1">
                    <a:lumMod val="75000"/>
                  </a:schemeClr>
                </a:solidFill>
              </a:rPr>
              <a:t> Empire dominating the area at the time. The city was built into the foot of a mountain 400 miles south of present-day capital Teheran and, although its treasures were carried away by Alexander the Great in 330, the surviving stone carvings and friezes ensure it remains a very impressive site. </a:t>
            </a:r>
            <a:r>
              <a:rPr lang="en-US" sz="2400" b="1" dirty="0" err="1" smtClean="0">
                <a:solidFill>
                  <a:schemeClr val="tx1">
                    <a:lumMod val="75000"/>
                  </a:schemeClr>
                </a:solidFill>
              </a:rPr>
              <a:t>Parsargad</a:t>
            </a:r>
            <a:r>
              <a:rPr lang="en-US" sz="2400" b="1" dirty="0" smtClean="0">
                <a:solidFill>
                  <a:schemeClr val="tx1">
                    <a:lumMod val="75000"/>
                  </a:schemeClr>
                </a:solidFill>
              </a:rPr>
              <a:t> </a:t>
            </a:r>
            <a:r>
              <a:rPr lang="en-US" sz="2400" b="1" dirty="0">
                <a:solidFill>
                  <a:schemeClr val="tx1">
                    <a:lumMod val="75000"/>
                  </a:schemeClr>
                </a:solidFill>
              </a:rPr>
              <a:t>was another dynastic capital built around the same time. Surviving buildings here include the Mausoleum of Cyrus II, a fortified terrace and the remains of the royal palace.</a:t>
            </a:r>
          </a:p>
          <a:p>
            <a:pPr algn="l" rtl="0"/>
            <a:endParaRPr lang="fa-IR" sz="2400" dirty="0"/>
          </a:p>
        </p:txBody>
      </p:sp>
    </p:spTree>
    <p:extLst>
      <p:ext uri="{BB962C8B-B14F-4D97-AF65-F5344CB8AC3E}">
        <p14:creationId xmlns:p14="http://schemas.microsoft.com/office/powerpoint/2010/main" val="1308518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7" presetClass="emph" presetSubtype="2" repeatCount="2000" fill="hold" nodeType="clickEffect">
                                  <p:stCondLst>
                                    <p:cond delay="0"/>
                                  </p:stCondLst>
                                  <p:childTnLst>
                                    <p:animClr clrSpc="rgb" dir="cw">
                                      <p:cBhvr>
                                        <p:cTn id="11" dur="500" fill="hold"/>
                                        <p:tgtEl>
                                          <p:spTgt spid="5"/>
                                        </p:tgtEl>
                                        <p:attrNameLst>
                                          <p:attrName>stroke.color</p:attrName>
                                        </p:attrNameLst>
                                      </p:cBhvr>
                                      <p:to>
                                        <a:srgbClr val="FF0000"/>
                                      </p:to>
                                    </p:animClr>
                                    <p:set>
                                      <p:cBhvr>
                                        <p:cTn id="12" dur="500" fill="hold"/>
                                        <p:tgtEl>
                                          <p:spTgt spid="5"/>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gnosis.us.com/wp-content/uploads/2013/01/Achaemenid-Empire4.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93726" y="1204424"/>
            <a:ext cx="5800513" cy="304724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022803" y="532531"/>
            <a:ext cx="8142357" cy="584775"/>
          </a:xfrm>
          <a:prstGeom prst="rect">
            <a:avLst/>
          </a:prstGeom>
          <a:noFill/>
        </p:spPr>
        <p:txBody>
          <a:bodyPr wrap="none" lIns="91440" tIns="45720" rIns="91440" bIns="45720">
            <a:spAutoFit/>
          </a:bodyPr>
          <a:lstStyle/>
          <a:p>
            <a:pPr algn="ctr"/>
            <a:r>
              <a:rPr lang="en-US" sz="3200" b="1" cap="none" spc="0" dirty="0" smtClean="0">
                <a:ln w="0"/>
                <a:solidFill>
                  <a:schemeClr val="tx1">
                    <a:lumMod val="75000"/>
                  </a:schemeClr>
                </a:solidFill>
                <a:effectLst>
                  <a:reflection blurRad="6350" stA="53000" endA="300" endPos="35500" dir="5400000" sy="-90000" algn="bl" rotWithShape="0"/>
                </a:effectLst>
                <a:latin typeface="Rockwell" panose="02060603020205020403" pitchFamily="18" charset="0"/>
              </a:rPr>
              <a:t>Ten Top </a:t>
            </a:r>
            <a:r>
              <a:rPr lang="en-US" sz="3200" b="1" cap="none" spc="0" dirty="0" err="1" smtClean="0">
                <a:ln w="0"/>
                <a:solidFill>
                  <a:schemeClr val="tx1">
                    <a:lumMod val="75000"/>
                  </a:schemeClr>
                </a:solidFill>
                <a:effectLst>
                  <a:reflection blurRad="6350" stA="53000" endA="300" endPos="35500" dir="5400000" sy="-90000" algn="bl" rotWithShape="0"/>
                </a:effectLst>
                <a:latin typeface="Rockwell" panose="02060603020205020403" pitchFamily="18" charset="0"/>
              </a:rPr>
              <a:t>Achaemenid</a:t>
            </a:r>
            <a:r>
              <a:rPr lang="en-US" sz="3200" b="1" cap="none" spc="0" dirty="0" smtClean="0">
                <a:ln w="0"/>
                <a:solidFill>
                  <a:schemeClr val="tx1">
                    <a:lumMod val="75000"/>
                  </a:schemeClr>
                </a:solidFill>
                <a:effectLst>
                  <a:reflection blurRad="6350" stA="53000" endA="300" endPos="35500" dir="5400000" sy="-90000" algn="bl" rotWithShape="0"/>
                </a:effectLst>
                <a:latin typeface="Rockwell" panose="02060603020205020403" pitchFamily="18" charset="0"/>
              </a:rPr>
              <a:t> Empire </a:t>
            </a:r>
            <a:r>
              <a:rPr lang="en-US" sz="3200" b="1" cap="none" spc="0" dirty="0" err="1" smtClean="0">
                <a:ln w="0"/>
                <a:solidFill>
                  <a:schemeClr val="tx1">
                    <a:lumMod val="75000"/>
                  </a:schemeClr>
                </a:solidFill>
                <a:effectLst>
                  <a:reflection blurRad="6350" stA="53000" endA="300" endPos="35500" dir="5400000" sy="-90000" algn="bl" rotWithShape="0"/>
                </a:effectLst>
                <a:latin typeface="Rockwell" panose="02060603020205020403" pitchFamily="18" charset="0"/>
              </a:rPr>
              <a:t>Articafts</a:t>
            </a:r>
            <a:r>
              <a:rPr lang="en-US" sz="3200" b="1" cap="none" spc="0" dirty="0" smtClean="0">
                <a:ln w="0"/>
                <a:solidFill>
                  <a:schemeClr val="tx1">
                    <a:lumMod val="75000"/>
                  </a:schemeClr>
                </a:solidFill>
                <a:effectLst>
                  <a:reflection blurRad="6350" stA="53000" endA="300" endPos="35500" dir="5400000" sy="-90000" algn="bl" rotWithShape="0"/>
                </a:effectLst>
                <a:latin typeface="Rockwell" panose="02060603020205020403" pitchFamily="18" charset="0"/>
              </a:rPr>
              <a:t>   </a:t>
            </a:r>
            <a:endParaRPr lang="en-US" sz="3200" b="1" cap="none" spc="0" dirty="0">
              <a:ln w="0"/>
              <a:solidFill>
                <a:schemeClr val="tx1">
                  <a:lumMod val="75000"/>
                </a:schemeClr>
              </a:solidFill>
              <a:effectLst>
                <a:reflection blurRad="6350" stA="53000" endA="300" endPos="35500" dir="5400000" sy="-90000" algn="bl" rotWithShape="0"/>
              </a:effectLst>
              <a:latin typeface="Rockwell" panose="02060603020205020403" pitchFamily="18" charset="0"/>
            </a:endParaRPr>
          </a:p>
        </p:txBody>
      </p:sp>
      <p:pic>
        <p:nvPicPr>
          <p:cNvPr id="3082" name="Picture 10" descr="http://www.gnosis.us.com/wp-content/uploads/2013/01/Cyrus-Cylin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6184" y="4731364"/>
            <a:ext cx="3885746" cy="18268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4997" y="4571763"/>
            <a:ext cx="6096000" cy="1754326"/>
          </a:xfrm>
          <a:prstGeom prst="rect">
            <a:avLst/>
          </a:prstGeom>
        </p:spPr>
        <p:txBody>
          <a:bodyPr>
            <a:spAutoFit/>
          </a:bodyPr>
          <a:lstStyle/>
          <a:p>
            <a:pPr algn="l"/>
            <a:r>
              <a:rPr lang="en-US" b="1" dirty="0">
                <a:solidFill>
                  <a:schemeClr val="tx1">
                    <a:lumMod val="50000"/>
                  </a:schemeClr>
                </a:solidFill>
                <a:latin typeface="garamand"/>
              </a:rPr>
              <a:t>The Cyrus Cylinder is an ancient clay cylinder, now broken into several fragments, on which is written a declaration in </a:t>
            </a:r>
            <a:r>
              <a:rPr lang="en-US" b="1" dirty="0" err="1">
                <a:solidFill>
                  <a:schemeClr val="tx1">
                    <a:lumMod val="50000"/>
                  </a:schemeClr>
                </a:solidFill>
                <a:latin typeface="garamand"/>
              </a:rPr>
              <a:t>Akkadian</a:t>
            </a:r>
            <a:r>
              <a:rPr lang="en-US" b="1" dirty="0">
                <a:solidFill>
                  <a:schemeClr val="tx1">
                    <a:lumMod val="50000"/>
                  </a:schemeClr>
                </a:solidFill>
                <a:latin typeface="garamand"/>
              </a:rPr>
              <a:t> cuneiform script in the name of the </a:t>
            </a:r>
            <a:r>
              <a:rPr lang="en-US" b="1" dirty="0" err="1">
                <a:solidFill>
                  <a:schemeClr val="tx1">
                    <a:lumMod val="50000"/>
                  </a:schemeClr>
                </a:solidFill>
                <a:latin typeface="garamand"/>
              </a:rPr>
              <a:t>Achaemenid</a:t>
            </a:r>
            <a:r>
              <a:rPr lang="en-US" b="1" dirty="0">
                <a:solidFill>
                  <a:schemeClr val="tx1">
                    <a:lumMod val="50000"/>
                  </a:schemeClr>
                </a:solidFill>
                <a:latin typeface="garamand"/>
              </a:rPr>
              <a:t> king Cyrus the Great. It dates from the 6th century BC and was discovered in the ruins of Babylon in Mesopotamia </a:t>
            </a:r>
            <a:r>
              <a:rPr lang="en-US" b="1" dirty="0" smtClean="0">
                <a:solidFill>
                  <a:schemeClr val="tx1">
                    <a:lumMod val="50000"/>
                  </a:schemeClr>
                </a:solidFill>
                <a:latin typeface="garamand"/>
              </a:rPr>
              <a:t>in 1879. </a:t>
            </a:r>
            <a:endParaRPr lang="en-US" b="1" dirty="0">
              <a:solidFill>
                <a:schemeClr val="tx1">
                  <a:lumMod val="50000"/>
                </a:schemeClr>
              </a:solidFill>
            </a:endParaRPr>
          </a:p>
        </p:txBody>
      </p:sp>
      <p:sp>
        <p:nvSpPr>
          <p:cNvPr id="7" name="Rectangle 11"/>
          <p:cNvSpPr>
            <a:spLocks noChangeArrowheads="1"/>
          </p:cNvSpPr>
          <p:nvPr/>
        </p:nvSpPr>
        <p:spPr bwMode="auto">
          <a:xfrm>
            <a:off x="942522" y="1483824"/>
            <a:ext cx="2957324" cy="2708434"/>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smtClean="0">
                <a:ln>
                  <a:noFill/>
                </a:ln>
                <a:solidFill>
                  <a:schemeClr val="accent3">
                    <a:lumMod val="20000"/>
                    <a:lumOff val="80000"/>
                  </a:schemeClr>
                </a:solidFill>
                <a:effectLst/>
                <a:latin typeface="garamand"/>
              </a:rPr>
              <a:t>Kalardasht</a:t>
            </a:r>
            <a:r>
              <a:rPr kumimoji="0" lang="en-US" altLang="en-US" sz="1400" b="1" i="0" u="none" strike="noStrike" cap="none" normalizeH="0" baseline="0" dirty="0" smtClean="0">
                <a:ln>
                  <a:noFill/>
                </a:ln>
                <a:solidFill>
                  <a:schemeClr val="accent3">
                    <a:lumMod val="20000"/>
                    <a:lumOff val="80000"/>
                  </a:schemeClr>
                </a:solidFill>
                <a:effectLst/>
                <a:latin typeface="garamand"/>
              </a:rPr>
              <a:t> Gold Cup </a:t>
            </a:r>
            <a:r>
              <a:rPr kumimoji="0" lang="en-US" altLang="en-US" sz="1000" b="0" i="0" u="none" strike="noStrike" cap="none" normalizeH="0" baseline="0" dirty="0" smtClean="0">
                <a:ln>
                  <a:noFill/>
                </a:ln>
                <a:solidFill>
                  <a:schemeClr val="accent3">
                    <a:lumMod val="20000"/>
                    <a:lumOff val="80000"/>
                  </a:schemeClr>
                </a:solidFill>
                <a:effectLst/>
              </a:rPr>
              <a:t/>
            </a:r>
            <a:br>
              <a:rPr kumimoji="0" lang="en-US" altLang="en-US" sz="1000" b="0" i="0" u="none" strike="noStrike" cap="none" normalizeH="0" baseline="0" dirty="0" smtClean="0">
                <a:ln>
                  <a:noFill/>
                </a:ln>
                <a:solidFill>
                  <a:schemeClr val="accent3">
                    <a:lumMod val="20000"/>
                    <a:lumOff val="80000"/>
                  </a:schemeClr>
                </a:solidFill>
                <a:effectLst/>
              </a:rPr>
            </a:br>
            <a:r>
              <a:rPr kumimoji="0" lang="en-US" altLang="en-US" sz="1400" b="1" i="0" u="none" strike="noStrike" cap="none" normalizeH="0" baseline="0" dirty="0" smtClean="0">
                <a:ln>
                  <a:noFill/>
                </a:ln>
                <a:solidFill>
                  <a:schemeClr val="accent3">
                    <a:lumMod val="20000"/>
                    <a:lumOff val="80000"/>
                  </a:schemeClr>
                </a:solidFill>
                <a:effectLst/>
                <a:latin typeface="garamand"/>
                <a:hlinkClick r:id="rId4"/>
              </a:rPr>
              <a:t>  </a:t>
            </a:r>
            <a:r>
              <a:rPr kumimoji="0" lang="en-US" altLang="en-US" sz="15600" b="0" i="0" u="none" strike="noStrike" cap="none" normalizeH="0" baseline="0" dirty="0" smtClean="0">
                <a:ln>
                  <a:noFill/>
                </a:ln>
                <a:solidFill>
                  <a:schemeClr val="accent3">
                    <a:lumMod val="20000"/>
                    <a:lumOff val="80000"/>
                  </a:schemeClr>
                </a:solidFill>
                <a:effectLst/>
              </a:rPr>
              <a:t> </a:t>
            </a:r>
            <a:endParaRPr kumimoji="0" lang="en-US" altLang="en-US" sz="1400" b="1" i="0" u="none" strike="noStrike" cap="none" normalizeH="0" baseline="0" dirty="0" smtClean="0">
              <a:ln>
                <a:noFill/>
              </a:ln>
              <a:solidFill>
                <a:schemeClr val="accent3">
                  <a:lumMod val="20000"/>
                  <a:lumOff val="80000"/>
                </a:schemeClr>
              </a:solidFill>
              <a:effectLst/>
              <a:latin typeface="garamand"/>
            </a:endParaRPr>
          </a:p>
        </p:txBody>
      </p:sp>
      <p:pic>
        <p:nvPicPr>
          <p:cNvPr id="3084" name="Picture 12" descr="http://www.gnosis.us.com/wp-content/uploads/2013/01/Kalardasht-Gold-Cup-300x222.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6961" y="2141155"/>
            <a:ext cx="2068445" cy="1493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97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0"/>
                                  </p:stCondLst>
                                  <p:childTnLst>
                                    <p:animEffect transition="out" filter="fade">
                                      <p:cBhvr>
                                        <p:cTn id="6" dur="1000" tmFilter="0, 0; .2, .5; .8, .5; 1, 0"/>
                                        <p:tgtEl>
                                          <p:spTgt spid="6"/>
                                        </p:tgtEl>
                                      </p:cBhvr>
                                    </p:animEffect>
                                    <p:animScale>
                                      <p:cBhvr>
                                        <p:cTn id="7"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gnosis.us.com/wp-content/uploads/2013/01/Achaemenid-Empi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716" y="1036794"/>
            <a:ext cx="2973100" cy="19176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http://www.gnosis.us.com/wp-content/uploads/2013/01/Achaemenid-Empir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1864" y="536001"/>
            <a:ext cx="6441273" cy="414572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gnosis.us.com/wp-content/uploads/2013/01/Achaemenid-Empi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107388" y="4995326"/>
            <a:ext cx="1453241" cy="17052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classconnection.s3.amazonaws.com/318/flashcards/249318/jpg/process131810926869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060" y="3161285"/>
            <a:ext cx="4890756" cy="33909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ncrypted-tbn2.gstatic.com/images?q=tbn:ANd9GcQbFbrD8haHjkQrFeh-s31y2pKDu_CME3Q3v_GD8p84BWCRamk11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4031" y="4837933"/>
            <a:ext cx="1698469" cy="202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076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99717" y="498203"/>
            <a:ext cx="7177598" cy="83099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4800" b="1" dirty="0" smtClean="0"/>
              <a:t>Religious Monuments</a:t>
            </a:r>
            <a:endParaRPr lang="en-US" sz="4800" b="1" dirty="0"/>
          </a:p>
        </p:txBody>
      </p:sp>
      <p:sp>
        <p:nvSpPr>
          <p:cNvPr id="5" name="Content Placeholder 2"/>
          <p:cNvSpPr>
            <a:spLocks noGrp="1"/>
          </p:cNvSpPr>
          <p:nvPr>
            <p:ph idx="1"/>
          </p:nvPr>
        </p:nvSpPr>
        <p:spPr>
          <a:xfrm>
            <a:off x="1124050" y="1450883"/>
            <a:ext cx="10729116" cy="5082119"/>
          </a:xfrm>
        </p:spPr>
        <p:txBody>
          <a:bodyPr>
            <a:noAutofit/>
          </a:bodyPr>
          <a:lstStyle/>
          <a:p>
            <a:pPr algn="l" rtl="0"/>
            <a:endParaRPr lang="en-US" sz="2400" b="1" dirty="0" smtClean="0"/>
          </a:p>
          <a:p>
            <a:pPr algn="l" rtl="0">
              <a:lnSpc>
                <a:spcPct val="100000"/>
              </a:lnSpc>
            </a:pPr>
            <a:r>
              <a:rPr lang="en-US" sz="2000" b="1" i="1" dirty="0" err="1">
                <a:solidFill>
                  <a:schemeClr val="tx1">
                    <a:lumMod val="50000"/>
                  </a:schemeClr>
                </a:solidFill>
              </a:rPr>
              <a:t>Chogha</a:t>
            </a:r>
            <a:r>
              <a:rPr lang="en-US" sz="2000" b="1" dirty="0">
                <a:solidFill>
                  <a:schemeClr val="tx1">
                    <a:lumMod val="50000"/>
                  </a:schemeClr>
                </a:solidFill>
              </a:rPr>
              <a:t> in </a:t>
            </a:r>
            <a:r>
              <a:rPr lang="en-US" sz="2000" b="1" dirty="0" err="1" smtClean="0">
                <a:solidFill>
                  <a:schemeClr val="tx1">
                    <a:lumMod val="50000"/>
                  </a:schemeClr>
                </a:solidFill>
              </a:rPr>
              <a:t>Bakhtiari</a:t>
            </a:r>
            <a:r>
              <a:rPr lang="en-US" sz="2000" b="1" dirty="0">
                <a:solidFill>
                  <a:schemeClr val="tx1">
                    <a:lumMod val="50000"/>
                  </a:schemeClr>
                </a:solidFill>
              </a:rPr>
              <a:t> means "hill". </a:t>
            </a:r>
            <a:r>
              <a:rPr lang="en-US" sz="2000" b="1" i="1" dirty="0" err="1">
                <a:solidFill>
                  <a:schemeClr val="tx1">
                    <a:lumMod val="50000"/>
                  </a:schemeClr>
                </a:solidFill>
              </a:rPr>
              <a:t>Choga</a:t>
            </a:r>
            <a:r>
              <a:rPr lang="en-US" sz="2000" b="1" i="1" dirty="0">
                <a:solidFill>
                  <a:schemeClr val="tx1">
                    <a:lumMod val="50000"/>
                  </a:schemeClr>
                </a:solidFill>
              </a:rPr>
              <a:t> </a:t>
            </a:r>
            <a:r>
              <a:rPr lang="en-US" sz="2000" b="1" i="1" dirty="0" err="1">
                <a:solidFill>
                  <a:schemeClr val="tx1">
                    <a:lumMod val="50000"/>
                  </a:schemeClr>
                </a:solidFill>
              </a:rPr>
              <a:t>Zanbil</a:t>
            </a:r>
            <a:r>
              <a:rPr lang="en-US" sz="2000" b="1" dirty="0">
                <a:solidFill>
                  <a:schemeClr val="tx1">
                    <a:lumMod val="50000"/>
                  </a:schemeClr>
                </a:solidFill>
              </a:rPr>
              <a:t> means 'basket </a:t>
            </a:r>
            <a:r>
              <a:rPr lang="en-US" sz="2000" b="1" dirty="0" smtClean="0">
                <a:solidFill>
                  <a:schemeClr val="tx1">
                    <a:lumMod val="50000"/>
                  </a:schemeClr>
                </a:solidFill>
              </a:rPr>
              <a:t>mount. It </a:t>
            </a:r>
            <a:r>
              <a:rPr lang="en-US" sz="2000" b="1" dirty="0">
                <a:solidFill>
                  <a:schemeClr val="tx1">
                    <a:lumMod val="50000"/>
                  </a:schemeClr>
                </a:solidFill>
              </a:rPr>
              <a:t>was built about 1250 BC by the king </a:t>
            </a:r>
            <a:r>
              <a:rPr lang="en-US" sz="2000" b="1" dirty="0" err="1" smtClean="0">
                <a:solidFill>
                  <a:schemeClr val="tx1">
                    <a:lumMod val="50000"/>
                  </a:schemeClr>
                </a:solidFill>
              </a:rPr>
              <a:t>Untash-Napirisha</a:t>
            </a:r>
            <a:r>
              <a:rPr lang="en-US" sz="2000" b="1" dirty="0" smtClean="0">
                <a:solidFill>
                  <a:schemeClr val="tx1">
                    <a:lumMod val="50000"/>
                  </a:schemeClr>
                </a:solidFill>
              </a:rPr>
              <a:t>, mainly </a:t>
            </a:r>
            <a:r>
              <a:rPr lang="en-US" sz="2000" b="1" dirty="0">
                <a:solidFill>
                  <a:schemeClr val="tx1">
                    <a:lumMod val="50000"/>
                  </a:schemeClr>
                </a:solidFill>
              </a:rPr>
              <a:t>to honor the great </a:t>
            </a:r>
            <a:r>
              <a:rPr lang="en-US" sz="2000" b="1" dirty="0" smtClean="0">
                <a:solidFill>
                  <a:schemeClr val="tx1">
                    <a:lumMod val="50000"/>
                  </a:schemeClr>
                </a:solidFill>
              </a:rPr>
              <a:t>god </a:t>
            </a:r>
            <a:r>
              <a:rPr lang="en-US" sz="2000" b="1" dirty="0" err="1" smtClean="0">
                <a:solidFill>
                  <a:schemeClr val="tx1">
                    <a:lumMod val="50000"/>
                  </a:schemeClr>
                </a:solidFill>
              </a:rPr>
              <a:t>Inshushinak</a:t>
            </a:r>
            <a:r>
              <a:rPr lang="en-US" sz="2000" b="1" dirty="0" smtClean="0">
                <a:solidFill>
                  <a:schemeClr val="tx1">
                    <a:lumMod val="50000"/>
                  </a:schemeClr>
                </a:solidFill>
              </a:rPr>
              <a:t>.  </a:t>
            </a:r>
            <a:r>
              <a:rPr lang="en-US" sz="2000" b="1" dirty="0">
                <a:solidFill>
                  <a:schemeClr val="tx1">
                    <a:lumMod val="50000"/>
                  </a:schemeClr>
                </a:solidFill>
              </a:rPr>
              <a:t>Its original name was </a:t>
            </a:r>
            <a:r>
              <a:rPr lang="en-US" sz="2000" b="1" i="1" dirty="0" err="1">
                <a:solidFill>
                  <a:schemeClr val="tx1">
                    <a:lumMod val="50000"/>
                  </a:schemeClr>
                </a:solidFill>
              </a:rPr>
              <a:t>Dur</a:t>
            </a:r>
            <a:r>
              <a:rPr lang="en-US" sz="2000" b="1" i="1" dirty="0">
                <a:solidFill>
                  <a:schemeClr val="tx1">
                    <a:lumMod val="50000"/>
                  </a:schemeClr>
                </a:solidFill>
              </a:rPr>
              <a:t> </a:t>
            </a:r>
            <a:r>
              <a:rPr lang="en-US" sz="2000" b="1" i="1" dirty="0" err="1">
                <a:solidFill>
                  <a:schemeClr val="tx1">
                    <a:lumMod val="50000"/>
                  </a:schemeClr>
                </a:solidFill>
              </a:rPr>
              <a:t>Untash</a:t>
            </a:r>
            <a:r>
              <a:rPr lang="en-US" sz="2000" b="1" dirty="0">
                <a:solidFill>
                  <a:schemeClr val="tx1">
                    <a:lumMod val="50000"/>
                  </a:schemeClr>
                </a:solidFill>
              </a:rPr>
              <a:t>, which means 'town of </a:t>
            </a:r>
            <a:r>
              <a:rPr lang="en-US" sz="2000" b="1" dirty="0" err="1">
                <a:solidFill>
                  <a:schemeClr val="tx1">
                    <a:lumMod val="50000"/>
                  </a:schemeClr>
                </a:solidFill>
              </a:rPr>
              <a:t>Untash</a:t>
            </a:r>
            <a:r>
              <a:rPr lang="en-US" sz="2000" b="1" dirty="0">
                <a:solidFill>
                  <a:schemeClr val="tx1">
                    <a:lumMod val="50000"/>
                  </a:schemeClr>
                </a:solidFill>
              </a:rPr>
              <a:t>', but it is unlikely that many people, besides priests and servants, ever lived there. The complex is protected by three concentric walls which define the main areas of the 'town'. The inner area is wholly taken up with a great ziggurat dedicated to the main god, which was built over an earlier square temple with storage rooms also built by </a:t>
            </a:r>
            <a:r>
              <a:rPr lang="en-US" sz="2000" b="1" dirty="0" err="1">
                <a:solidFill>
                  <a:schemeClr val="tx1">
                    <a:lumMod val="50000"/>
                  </a:schemeClr>
                </a:solidFill>
              </a:rPr>
              <a:t>Untash-Napirisha</a:t>
            </a:r>
            <a:r>
              <a:rPr lang="en-US" sz="2000" b="1" dirty="0" smtClean="0">
                <a:solidFill>
                  <a:schemeClr val="tx1">
                    <a:lumMod val="50000"/>
                  </a:schemeClr>
                </a:solidFill>
              </a:rPr>
              <a:t>.</a:t>
            </a:r>
            <a:r>
              <a:rPr lang="en-US" sz="2000" b="1" baseline="30000" dirty="0" smtClean="0">
                <a:solidFill>
                  <a:schemeClr val="tx1">
                    <a:lumMod val="50000"/>
                  </a:schemeClr>
                </a:solidFill>
              </a:rPr>
              <a:t> </a:t>
            </a:r>
            <a:r>
              <a:rPr lang="en-US" sz="2000" b="1" dirty="0" smtClean="0">
                <a:solidFill>
                  <a:schemeClr val="tx1">
                    <a:lumMod val="50000"/>
                  </a:schemeClr>
                </a:solidFill>
              </a:rPr>
              <a:t>The </a:t>
            </a:r>
            <a:r>
              <a:rPr lang="en-US" sz="2000" b="1" dirty="0">
                <a:solidFill>
                  <a:schemeClr val="tx1">
                    <a:lumMod val="50000"/>
                  </a:schemeClr>
                </a:solidFill>
              </a:rPr>
              <a:t>middle area holds eleven temples for lesser gods. It is believed that twenty-two temples were originally planned, but the king died before they could be finished, and his successors discontinued the building work. In the outer area are royal palaces, a funerary palace containing five  royal tombs.</a:t>
            </a:r>
          </a:p>
          <a:p>
            <a:pPr algn="l" rtl="0">
              <a:lnSpc>
                <a:spcPct val="100000"/>
              </a:lnSpc>
            </a:pPr>
            <a:r>
              <a:rPr lang="en-US" sz="2000" b="1" dirty="0" smtClean="0">
                <a:solidFill>
                  <a:schemeClr val="tx1">
                    <a:lumMod val="50000"/>
                  </a:schemeClr>
                </a:solidFill>
              </a:rPr>
              <a:t>The </a:t>
            </a:r>
            <a:r>
              <a:rPr lang="en-US" sz="2000" b="1" dirty="0">
                <a:solidFill>
                  <a:schemeClr val="tx1">
                    <a:lumMod val="50000"/>
                  </a:schemeClr>
                </a:solidFill>
              </a:rPr>
              <a:t>ziggurat is considered to be the best preserved example in the </a:t>
            </a:r>
            <a:r>
              <a:rPr lang="en-US" sz="2000" b="1" dirty="0" smtClean="0">
                <a:solidFill>
                  <a:schemeClr val="tx1">
                    <a:lumMod val="50000"/>
                  </a:schemeClr>
                </a:solidFill>
              </a:rPr>
              <a:t>world In </a:t>
            </a:r>
            <a:r>
              <a:rPr lang="en-US" sz="2000" b="1" dirty="0">
                <a:solidFill>
                  <a:schemeClr val="tx1">
                    <a:lumMod val="50000"/>
                  </a:schemeClr>
                </a:solidFill>
              </a:rPr>
              <a:t>1979, </a:t>
            </a:r>
            <a:r>
              <a:rPr lang="en-US" sz="2000" b="1" dirty="0" err="1">
                <a:solidFill>
                  <a:schemeClr val="tx1">
                    <a:lumMod val="50000"/>
                  </a:schemeClr>
                </a:solidFill>
              </a:rPr>
              <a:t>Chogha</a:t>
            </a:r>
            <a:r>
              <a:rPr lang="en-US" sz="2000" b="1" dirty="0">
                <a:solidFill>
                  <a:schemeClr val="tx1">
                    <a:lumMod val="50000"/>
                  </a:schemeClr>
                </a:solidFill>
              </a:rPr>
              <a:t> </a:t>
            </a:r>
            <a:r>
              <a:rPr lang="en-US" sz="2000" b="1" dirty="0" err="1">
                <a:solidFill>
                  <a:schemeClr val="tx1">
                    <a:lumMod val="50000"/>
                  </a:schemeClr>
                </a:solidFill>
              </a:rPr>
              <a:t>Zanbil</a:t>
            </a:r>
            <a:r>
              <a:rPr lang="en-US" sz="2000" b="1" dirty="0">
                <a:solidFill>
                  <a:schemeClr val="tx1">
                    <a:lumMod val="50000"/>
                  </a:schemeClr>
                </a:solidFill>
              </a:rPr>
              <a:t> became the first Iranian site to be inscribed on the </a:t>
            </a:r>
            <a:r>
              <a:rPr lang="en-US" sz="2000" b="1" dirty="0" smtClean="0">
                <a:solidFill>
                  <a:schemeClr val="tx1">
                    <a:lumMod val="50000"/>
                  </a:schemeClr>
                </a:solidFill>
              </a:rPr>
              <a:t>UNESCO World </a:t>
            </a:r>
            <a:r>
              <a:rPr lang="en-US" sz="2000" b="1" dirty="0" err="1" smtClean="0">
                <a:solidFill>
                  <a:schemeClr val="tx1">
                    <a:lumMod val="50000"/>
                  </a:schemeClr>
                </a:solidFill>
              </a:rPr>
              <a:t>Herritage</a:t>
            </a:r>
            <a:r>
              <a:rPr lang="en-US" sz="2000" b="1" dirty="0">
                <a:solidFill>
                  <a:schemeClr val="tx1">
                    <a:lumMod val="50000"/>
                  </a:schemeClr>
                </a:solidFill>
              </a:rPr>
              <a:t> </a:t>
            </a:r>
            <a:r>
              <a:rPr lang="en-US" sz="2000" b="1" dirty="0" smtClean="0">
                <a:solidFill>
                  <a:schemeClr val="tx1">
                    <a:lumMod val="50000"/>
                  </a:schemeClr>
                </a:solidFill>
              </a:rPr>
              <a:t>List. </a:t>
            </a:r>
            <a:endParaRPr lang="en-US" sz="2000" b="1" dirty="0">
              <a:solidFill>
                <a:schemeClr val="tx1">
                  <a:lumMod val="50000"/>
                </a:schemeClr>
              </a:solidFill>
            </a:endParaRPr>
          </a:p>
          <a:p>
            <a:pPr algn="l" rtl="0"/>
            <a:endParaRPr lang="en-US" sz="2000" b="1" dirty="0">
              <a:solidFill>
                <a:schemeClr val="tx1">
                  <a:lumMod val="50000"/>
                </a:schemeClr>
              </a:solidFill>
            </a:endParaRPr>
          </a:p>
          <a:p>
            <a:pPr algn="l"/>
            <a:endParaRPr lang="en-US" sz="2000" b="1" dirty="0" smtClean="0"/>
          </a:p>
          <a:p>
            <a:pPr algn="l"/>
            <a:endParaRPr lang="en-US" sz="2400" b="1" dirty="0"/>
          </a:p>
        </p:txBody>
      </p:sp>
    </p:spTree>
    <p:extLst>
      <p:ext uri="{BB962C8B-B14F-4D97-AF65-F5344CB8AC3E}">
        <p14:creationId xmlns:p14="http://schemas.microsoft.com/office/powerpoint/2010/main" val="3860445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4"/>
                                        </p:tgtEl>
                                        <p:attrNameLst>
                                          <p:attrName>style.color</p:attrName>
                                        </p:attrNameLst>
                                      </p:cBhvr>
                                      <p:to>
                                        <a:srgbClr val="262626"/>
                                      </p:to>
                                    </p:animClr>
                                    <p:animClr clrSpc="rgb" dir="cw">
                                      <p:cBhvr>
                                        <p:cTn id="7" dur="500" fill="hold"/>
                                        <p:tgtEl>
                                          <p:spTgt spid="4"/>
                                        </p:tgtEl>
                                        <p:attrNameLst>
                                          <p:attrName>fillcolor</p:attrName>
                                        </p:attrNameLst>
                                      </p:cBhvr>
                                      <p:to>
                                        <a:srgbClr val="262626"/>
                                      </p:to>
                                    </p:animClr>
                                    <p:set>
                                      <p:cBhvr>
                                        <p:cTn id="8" dur="500" fill="hold"/>
                                        <p:tgtEl>
                                          <p:spTgt spid="4"/>
                                        </p:tgtEl>
                                        <p:attrNameLst>
                                          <p:attrName>fill.type</p:attrName>
                                        </p:attrNameLst>
                                      </p:cBhvr>
                                      <p:to>
                                        <p:strVal val="solid"/>
                                      </p:to>
                                    </p:set>
                                    <p:set>
                                      <p:cBhvr>
                                        <p:cTn id="9" dur="500" fill="hold"/>
                                        <p:tgtEl>
                                          <p:spTgt spid="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6" presetClass="emph" presetSubtype="0" fill="hold" grpId="0" nodeType="clickEffect">
                                  <p:stCondLst>
                                    <p:cond delay="0"/>
                                  </p:stCondLst>
                                  <p:iterate type="lt">
                                    <p:tmPct val="4000"/>
                                  </p:iterate>
                                  <p:childTnLst>
                                    <p:set>
                                      <p:cBhvr override="childStyle">
                                        <p:cTn id="13" dur="500" fill="hold"/>
                                        <p:tgtEl>
                                          <p:spTgt spid="5">
                                            <p:txEl>
                                              <p:pRg st="1" end="1"/>
                                            </p:txEl>
                                          </p:spTgt>
                                        </p:tgtEl>
                                        <p:attrNameLst>
                                          <p:attrName>style.color</p:attrName>
                                        </p:attrNameLst>
                                      </p:cBhvr>
                                      <p:to>
                                        <p:clrVal>
                                          <a:srgbClr val="FFFF00"/>
                                        </p:clrVal>
                                      </p:to>
                                    </p:set>
                                    <p:set>
                                      <p:cBhvr>
                                        <p:cTn id="14" dur="500" fill="hold"/>
                                        <p:tgtEl>
                                          <p:spTgt spid="5">
                                            <p:txEl>
                                              <p:pRg st="1" end="1"/>
                                            </p:txEl>
                                          </p:spTgt>
                                        </p:tgtEl>
                                        <p:attrNameLst>
                                          <p:attrName>fillcolor</p:attrName>
                                        </p:attrNameLst>
                                      </p:cBhvr>
                                      <p:to>
                                        <p:clrVal>
                                          <a:srgbClr val="FFFF00"/>
                                        </p:clrVal>
                                      </p:to>
                                    </p:set>
                                    <p:set>
                                      <p:cBhvr>
                                        <p:cTn id="15" dur="500" fill="hold"/>
                                        <p:tgtEl>
                                          <p:spTgt spid="5">
                                            <p:txEl>
                                              <p:pRg st="1" end="1"/>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6" presetClass="emph" presetSubtype="0" fill="hold" grpId="0" nodeType="clickEffect">
                                  <p:stCondLst>
                                    <p:cond delay="0"/>
                                  </p:stCondLst>
                                  <p:iterate type="lt">
                                    <p:tmPct val="4000"/>
                                  </p:iterate>
                                  <p:childTnLst>
                                    <p:set>
                                      <p:cBhvr override="childStyle">
                                        <p:cTn id="19" dur="500" fill="hold"/>
                                        <p:tgtEl>
                                          <p:spTgt spid="5">
                                            <p:txEl>
                                              <p:pRg st="2" end="2"/>
                                            </p:txEl>
                                          </p:spTgt>
                                        </p:tgtEl>
                                        <p:attrNameLst>
                                          <p:attrName>style.color</p:attrName>
                                        </p:attrNameLst>
                                      </p:cBhvr>
                                      <p:to>
                                        <p:clrVal>
                                          <a:srgbClr val="FFFF00"/>
                                        </p:clrVal>
                                      </p:to>
                                    </p:set>
                                    <p:set>
                                      <p:cBhvr>
                                        <p:cTn id="20" dur="500" fill="hold"/>
                                        <p:tgtEl>
                                          <p:spTgt spid="5">
                                            <p:txEl>
                                              <p:pRg st="2" end="2"/>
                                            </p:txEl>
                                          </p:spTgt>
                                        </p:tgtEl>
                                        <p:attrNameLst>
                                          <p:attrName>fillcolor</p:attrName>
                                        </p:attrNameLst>
                                      </p:cBhvr>
                                      <p:to>
                                        <p:clrVal>
                                          <a:srgbClr val="FFFF00"/>
                                        </p:clrVal>
                                      </p:to>
                                    </p:set>
                                    <p:set>
                                      <p:cBhvr>
                                        <p:cTn id="21" dur="500" fill="hold"/>
                                        <p:tgtEl>
                                          <p:spTgt spid="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rtl="0"/>
            <a:r>
              <a:rPr lang="en-US" dirty="0"/>
              <a:t/>
            </a:r>
            <a:br>
              <a:rPr lang="en-US" dirty="0"/>
            </a:br>
            <a:r>
              <a:rPr lang="en-US" dirty="0"/>
              <a:t> </a:t>
            </a:r>
            <a:br>
              <a:rPr lang="en-US" dirty="0"/>
            </a:br>
            <a:endParaRPr lang="en-US" dirty="0"/>
          </a:p>
        </p:txBody>
      </p:sp>
      <p:sp>
        <p:nvSpPr>
          <p:cNvPr id="3" name="Subtitle 2"/>
          <p:cNvSpPr>
            <a:spLocks noGrp="1"/>
          </p:cNvSpPr>
          <p:nvPr>
            <p:ph type="subTitle" idx="1"/>
          </p:nvPr>
        </p:nvSpPr>
        <p:spPr>
          <a:xfrm>
            <a:off x="710457" y="1299400"/>
            <a:ext cx="7066534" cy="3823443"/>
          </a:xfrm>
        </p:spPr>
        <p:txBody>
          <a:bodyPr>
            <a:normAutofit fontScale="92500" lnSpcReduction="10000"/>
          </a:bodyPr>
          <a:lstStyle/>
          <a:p>
            <a:r>
              <a:rPr lang="en-US" sz="2400" dirty="0">
                <a:latin typeface="Bookman Old Style" panose="02050604050505020204" pitchFamily="18" charset="0"/>
              </a:rPr>
              <a:t>New project will commence in </a:t>
            </a:r>
            <a:r>
              <a:rPr lang="en-US" sz="2400" dirty="0" err="1">
                <a:latin typeface="Bookman Old Style" panose="02050604050505020204" pitchFamily="18" charset="0"/>
              </a:rPr>
              <a:t>Khomat</a:t>
            </a:r>
            <a:r>
              <a:rPr lang="en-US" sz="2400" dirty="0">
                <a:latin typeface="Bookman Old Style" panose="02050604050505020204" pitchFamily="18" charset="0"/>
              </a:rPr>
              <a:t> village on the </a:t>
            </a:r>
            <a:r>
              <a:rPr lang="en-US" sz="2400" dirty="0" err="1">
                <a:latin typeface="Bookman Old Style" panose="02050604050505020204" pitchFamily="18" charset="0"/>
              </a:rPr>
              <a:t>Chogha</a:t>
            </a:r>
            <a:r>
              <a:rPr lang="en-US" sz="2400" dirty="0">
                <a:latin typeface="Bookman Old Style" panose="02050604050505020204" pitchFamily="18" charset="0"/>
              </a:rPr>
              <a:t> </a:t>
            </a:r>
            <a:r>
              <a:rPr lang="en-US" sz="2400" dirty="0" err="1">
                <a:latin typeface="Bookman Old Style" panose="02050604050505020204" pitchFamily="18" charset="0"/>
              </a:rPr>
              <a:t>Zanbil</a:t>
            </a:r>
            <a:r>
              <a:rPr lang="en-US" sz="2400" dirty="0">
                <a:latin typeface="Bookman Old Style" panose="02050604050505020204" pitchFamily="18" charset="0"/>
              </a:rPr>
              <a:t> site. </a:t>
            </a:r>
            <a:br>
              <a:rPr lang="en-US" sz="2400" dirty="0">
                <a:latin typeface="Bookman Old Style" panose="02050604050505020204" pitchFamily="18" charset="0"/>
              </a:rPr>
            </a:br>
            <a:r>
              <a:rPr lang="en-US" sz="2400" dirty="0" smtClean="0"/>
              <a:t>The focus of this project is to </a:t>
            </a:r>
            <a:r>
              <a:rPr lang="en-US" sz="2400" dirty="0"/>
              <a:t>support a </a:t>
            </a:r>
            <a:r>
              <a:rPr lang="en-US" sz="2400" dirty="0" smtClean="0"/>
              <a:t>improve tourism </a:t>
            </a:r>
            <a:r>
              <a:rPr lang="en-US" sz="2400" dirty="0"/>
              <a:t>industry, and provide the </a:t>
            </a:r>
            <a:r>
              <a:rPr lang="en-US" sz="2400" dirty="0" smtClean="0"/>
              <a:t>requisite </a:t>
            </a:r>
            <a:r>
              <a:rPr lang="en-US" sz="2400" dirty="0"/>
              <a:t>resources for preserving the heritage sites.</a:t>
            </a:r>
            <a:br>
              <a:rPr lang="en-US" sz="2400" dirty="0"/>
            </a:br>
            <a:r>
              <a:rPr lang="en-US" sz="2400" dirty="0"/>
              <a:t>Facilities considered for the project include lodging, coffee shops, foot paths, parking and air conditioning.</a:t>
            </a:r>
            <a:br>
              <a:rPr lang="en-US" sz="2400" dirty="0"/>
            </a:br>
            <a:r>
              <a:rPr lang="en-US" sz="2400" dirty="0"/>
              <a:t>The </a:t>
            </a:r>
            <a:r>
              <a:rPr lang="en-US" sz="2400" dirty="0" err="1"/>
              <a:t>Shushtar</a:t>
            </a:r>
            <a:r>
              <a:rPr lang="en-US" sz="2400" dirty="0"/>
              <a:t> hydraulic system and </a:t>
            </a:r>
            <a:r>
              <a:rPr lang="en-US" sz="2400" dirty="0" err="1"/>
              <a:t>Chogha</a:t>
            </a:r>
            <a:r>
              <a:rPr lang="en-US" sz="2400" dirty="0"/>
              <a:t> </a:t>
            </a:r>
            <a:r>
              <a:rPr lang="en-US" sz="2400" dirty="0" err="1"/>
              <a:t>Zanbil</a:t>
            </a:r>
            <a:r>
              <a:rPr lang="en-US" sz="2400" dirty="0"/>
              <a:t> historical site, in Khuzestan Province, are already inscribed on the world heritage list and the ancient city of Susa will be inscribed in the near future.</a:t>
            </a:r>
          </a:p>
        </p:txBody>
      </p:sp>
      <p:pic>
        <p:nvPicPr>
          <p:cNvPr id="1026" name="Picture 2" descr="http://financialtribune.com/sites/default/files/field/image/C05_f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9187" y="1803405"/>
            <a:ext cx="3800928" cy="2138022"/>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4825388" y="367061"/>
            <a:ext cx="6555036" cy="426154"/>
          </a:xfrm>
          <a:prstGeom prst="rect">
            <a:avLst/>
          </a:prstGeom>
        </p:spPr>
        <p:txBody>
          <a:bodyPr vert="horz" lIns="91440" tIns="45720" rIns="91440" bIns="45720" rtlCol="0">
            <a:normAutofit fontScale="92500" lnSpcReduction="10000"/>
          </a:bodyPr>
          <a:lstStyle>
            <a:lvl1pPr marL="0" indent="0" algn="l" defTabSz="914400" rtl="1"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2800" b="1" i="1" dirty="0" smtClean="0"/>
              <a:t>Religious Monuments </a:t>
            </a:r>
            <a:r>
              <a:rPr lang="en-US" sz="2800" b="1" i="1" dirty="0" err="1" smtClean="0"/>
              <a:t>Chogha</a:t>
            </a:r>
            <a:r>
              <a:rPr lang="en-US" sz="2800" b="1" i="1" dirty="0" smtClean="0"/>
              <a:t> </a:t>
            </a:r>
            <a:r>
              <a:rPr lang="en-US" sz="2800" b="1" i="1" dirty="0" err="1" smtClean="0"/>
              <a:t>Zanbil</a:t>
            </a:r>
            <a:r>
              <a:rPr lang="en-US" sz="2800" b="1" i="1" dirty="0" smtClean="0"/>
              <a:t> </a:t>
            </a:r>
            <a:endParaRPr lang="en-US" sz="2800" b="1" i="1" dirty="0"/>
          </a:p>
          <a:p>
            <a:pPr algn="ctr"/>
            <a:endParaRPr lang="en-US" sz="3200" b="1" i="1" dirty="0"/>
          </a:p>
        </p:txBody>
      </p:sp>
    </p:spTree>
    <p:extLst>
      <p:ext uri="{BB962C8B-B14F-4D97-AF65-F5344CB8AC3E}">
        <p14:creationId xmlns:p14="http://schemas.microsoft.com/office/powerpoint/2010/main" val="2711711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55672" y="618832"/>
            <a:ext cx="6466114" cy="923330"/>
          </a:xfrm>
          <a:prstGeom prst="rect">
            <a:avLst/>
          </a:prstGeom>
          <a:noFill/>
        </p:spPr>
        <p:txBody>
          <a:bodyPr wrap="square" lIns="91440" tIns="45720" rIns="91440" bIns="45720">
            <a:spAutoFit/>
          </a:bodyPr>
          <a:lstStyle/>
          <a:p>
            <a:pPr algn="ctr"/>
            <a:r>
              <a:rPr lang="en-US" sz="5400" b="1" dirty="0" smtClean="0"/>
              <a:t>Trade Monuments</a:t>
            </a:r>
          </a:p>
        </p:txBody>
      </p:sp>
      <p:sp>
        <p:nvSpPr>
          <p:cNvPr id="5" name="Content Placeholder 2"/>
          <p:cNvSpPr>
            <a:spLocks noGrp="1"/>
          </p:cNvSpPr>
          <p:nvPr>
            <p:ph idx="1"/>
          </p:nvPr>
        </p:nvSpPr>
        <p:spPr>
          <a:xfrm>
            <a:off x="248194" y="1542162"/>
            <a:ext cx="11717383" cy="5132958"/>
          </a:xfrm>
        </p:spPr>
        <p:txBody>
          <a:bodyPr>
            <a:noAutofit/>
          </a:bodyPr>
          <a:lstStyle/>
          <a:p>
            <a:pPr algn="l" rtl="0">
              <a:lnSpc>
                <a:spcPct val="150000"/>
              </a:lnSpc>
            </a:pPr>
            <a:r>
              <a:rPr lang="en-US" sz="2400" dirty="0" smtClean="0"/>
              <a:t>Two </a:t>
            </a:r>
            <a:r>
              <a:rPr lang="en-US" sz="2400" dirty="0"/>
              <a:t>of Iran’s monuments </a:t>
            </a:r>
            <a:r>
              <a:rPr lang="en-US" sz="2400" dirty="0" smtClean="0"/>
              <a:t>owned </a:t>
            </a:r>
            <a:r>
              <a:rPr lang="en-US" sz="2400" dirty="0"/>
              <a:t>their existence to ancient trade routes. Bam is a desert city that rose from the site of an oasis. It formed an important stopping point on many ancient trade routes. The period between the seventh and 11th centuries was the high point of </a:t>
            </a:r>
            <a:r>
              <a:rPr lang="en-US" sz="2400" dirty="0" err="1"/>
              <a:t>Bam’s</a:t>
            </a:r>
            <a:r>
              <a:rPr lang="en-US" sz="2400" dirty="0"/>
              <a:t> prosperity, as merchants traded their goods and it became known for the production of both cotton and silk. A more recent trading environment–albeit still dating from the 13th century–survives at Tabriz in the east of the country. The bazaar complex was constructed using red bricks and includes spaces for commercial activities, education, religion and social gatherings.</a:t>
            </a:r>
          </a:p>
          <a:p>
            <a:pPr algn="l" rtl="0"/>
            <a:endParaRPr lang="fa-IR" sz="2800" dirty="0"/>
          </a:p>
        </p:txBody>
      </p:sp>
    </p:spTree>
    <p:extLst>
      <p:ext uri="{BB962C8B-B14F-4D97-AF65-F5344CB8AC3E}">
        <p14:creationId xmlns:p14="http://schemas.microsoft.com/office/powerpoint/2010/main" val="17509718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repeatCount="2000" fill="hold" grpId="0" nodeType="clickEffect">
                                  <p:stCondLst>
                                    <p:cond delay="0"/>
                                  </p:stCondLst>
                                  <p:iterate type="lt">
                                    <p:tmPct val="4000"/>
                                  </p:iterate>
                                  <p:childTnLst>
                                    <p:set>
                                      <p:cBhvr override="childStyle">
                                        <p:cTn id="6" dur="500" fill="hold"/>
                                        <p:tgtEl>
                                          <p:spTgt spid="4"/>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2000" fill="hold"/>
                                        <p:tgtEl>
                                          <p:spTgt spid="5">
                                            <p:txEl>
                                              <p:pRg st="0" end="0"/>
                                            </p:txEl>
                                          </p:spTgt>
                                        </p:tgtEl>
                                        <p:attrNameLst>
                                          <p:attrName>style.color</p:attrName>
                                        </p:attrNameLst>
                                      </p:cBhvr>
                                      <p:to>
                                        <a:srgbClr val="00B0F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78086" y="408213"/>
            <a:ext cx="6221185" cy="707886"/>
          </a:xfrm>
          <a:prstGeom prst="rect">
            <a:avLst/>
          </a:prstGeom>
          <a:noFill/>
        </p:spPr>
        <p:txBody>
          <a:bodyPr wrap="square" lIns="91440" tIns="45720" rIns="91440" bIns="45720">
            <a:spAutoFit/>
          </a:bodyPr>
          <a:lstStyle/>
          <a:p>
            <a:r>
              <a:rPr lang="en-US" sz="4000" b="1" dirty="0" smtClean="0"/>
              <a:t>Outdoor Monuments</a:t>
            </a:r>
            <a:endParaRPr lang="en-US" sz="4000" b="1" dirty="0"/>
          </a:p>
        </p:txBody>
      </p:sp>
      <p:sp>
        <p:nvSpPr>
          <p:cNvPr id="5" name="Content Placeholder 2"/>
          <p:cNvSpPr>
            <a:spLocks noGrp="1"/>
          </p:cNvSpPr>
          <p:nvPr>
            <p:ph idx="1"/>
          </p:nvPr>
        </p:nvSpPr>
        <p:spPr>
          <a:xfrm>
            <a:off x="982852" y="1343320"/>
            <a:ext cx="10349178" cy="5514679"/>
          </a:xfrm>
        </p:spPr>
        <p:txBody>
          <a:bodyPr>
            <a:noAutofit/>
          </a:bodyPr>
          <a:lstStyle/>
          <a:p>
            <a:pPr algn="l" rtl="0">
              <a:lnSpc>
                <a:spcPct val="100000"/>
              </a:lnSpc>
            </a:pPr>
            <a:r>
              <a:rPr lang="en-US" sz="2600" dirty="0" err="1" smtClean="0">
                <a:solidFill>
                  <a:schemeClr val="tx1">
                    <a:lumMod val="50000"/>
                  </a:schemeClr>
                </a:solidFill>
                <a:latin typeface="Bookman Old Style" panose="02050604050505020204" pitchFamily="18" charset="0"/>
              </a:rPr>
              <a:t>Shushtar</a:t>
            </a:r>
            <a:r>
              <a:rPr lang="en-US" sz="2600" dirty="0" smtClean="0">
                <a:solidFill>
                  <a:schemeClr val="tx1">
                    <a:lumMod val="50000"/>
                  </a:schemeClr>
                </a:solidFill>
                <a:latin typeface="Bookman Old Style" panose="02050604050505020204" pitchFamily="18" charset="0"/>
              </a:rPr>
              <a:t> </a:t>
            </a:r>
            <a:r>
              <a:rPr lang="en-US" sz="2600" dirty="0">
                <a:solidFill>
                  <a:schemeClr val="tx1">
                    <a:lumMod val="50000"/>
                  </a:schemeClr>
                </a:solidFill>
                <a:latin typeface="Bookman Old Style" panose="02050604050505020204" pitchFamily="18" charset="0"/>
              </a:rPr>
              <a:t>is the location of a very early and ingenious use of water to power mills and irrigate 40,000 hectares of farmland. Dating from the fifth century B.C., the </a:t>
            </a:r>
            <a:r>
              <a:rPr lang="en-US" sz="2600" dirty="0" err="1">
                <a:solidFill>
                  <a:schemeClr val="tx1">
                    <a:lumMod val="50000"/>
                  </a:schemeClr>
                </a:solidFill>
                <a:latin typeface="Bookman Old Style" panose="02050604050505020204" pitchFamily="18" charset="0"/>
              </a:rPr>
              <a:t>Shushtar</a:t>
            </a:r>
            <a:r>
              <a:rPr lang="en-US" sz="2600" dirty="0">
                <a:solidFill>
                  <a:schemeClr val="tx1">
                    <a:lumMod val="50000"/>
                  </a:schemeClr>
                </a:solidFill>
                <a:latin typeface="Bookman Old Style" panose="02050604050505020204" pitchFamily="18" charset="0"/>
              </a:rPr>
              <a:t> hydraulic system draws water from the Karun River to the city of </a:t>
            </a:r>
            <a:r>
              <a:rPr lang="en-US" sz="2600" dirty="0" err="1">
                <a:solidFill>
                  <a:schemeClr val="tx1">
                    <a:lumMod val="50000"/>
                  </a:schemeClr>
                </a:solidFill>
                <a:latin typeface="Bookman Old Style" panose="02050604050505020204" pitchFamily="18" charset="0"/>
              </a:rPr>
              <a:t>Shushtar</a:t>
            </a:r>
            <a:r>
              <a:rPr lang="en-US" sz="2600" dirty="0">
                <a:solidFill>
                  <a:schemeClr val="tx1">
                    <a:lumMod val="50000"/>
                  </a:schemeClr>
                </a:solidFill>
                <a:latin typeface="Bookman Old Style" panose="02050604050505020204" pitchFamily="18" charset="0"/>
              </a:rPr>
              <a:t> via a series of underground tunnels. </a:t>
            </a:r>
            <a:endParaRPr lang="en-US" sz="2600" dirty="0" smtClean="0">
              <a:solidFill>
                <a:schemeClr val="tx1">
                  <a:lumMod val="50000"/>
                </a:schemeClr>
              </a:solidFill>
              <a:latin typeface="Bookman Old Style" panose="02050604050505020204" pitchFamily="18" charset="0"/>
            </a:endParaRPr>
          </a:p>
          <a:p>
            <a:pPr algn="l" rtl="0">
              <a:lnSpc>
                <a:spcPct val="100000"/>
              </a:lnSpc>
            </a:pPr>
            <a:r>
              <a:rPr lang="en-US" sz="2600" dirty="0" smtClean="0">
                <a:solidFill>
                  <a:schemeClr val="tx1">
                    <a:lumMod val="50000"/>
                  </a:schemeClr>
                </a:solidFill>
                <a:latin typeface="Bookman Old Style" panose="02050604050505020204" pitchFamily="18" charset="0"/>
              </a:rPr>
              <a:t>The </a:t>
            </a:r>
            <a:r>
              <a:rPr lang="en-US" sz="2600" dirty="0">
                <a:solidFill>
                  <a:schemeClr val="tx1">
                    <a:lumMod val="50000"/>
                  </a:schemeClr>
                </a:solidFill>
                <a:latin typeface="Bookman Old Style" panose="02050604050505020204" pitchFamily="18" charset="0"/>
              </a:rPr>
              <a:t>Persian Garden is in fact nine gardens scattered across Iran. Each was designed in the Persian style with four distinct areas intended to represent the Zoroastrian elements of water, sky, earth and plants. Taken as a whole, the gardens represented Eden, a paradise on Earth. The largest garden, </a:t>
            </a:r>
            <a:r>
              <a:rPr lang="en-US" sz="2600" dirty="0" err="1">
                <a:solidFill>
                  <a:schemeClr val="tx1">
                    <a:lumMod val="50000"/>
                  </a:schemeClr>
                </a:solidFill>
                <a:latin typeface="Bookman Old Style" panose="02050604050505020204" pitchFamily="18" charset="0"/>
              </a:rPr>
              <a:t>Bagh</a:t>
            </a:r>
            <a:r>
              <a:rPr lang="en-US" sz="2600" dirty="0">
                <a:solidFill>
                  <a:schemeClr val="tx1">
                    <a:lumMod val="50000"/>
                  </a:schemeClr>
                </a:solidFill>
                <a:latin typeface="Bookman Old Style" panose="02050604050505020204" pitchFamily="18" charset="0"/>
              </a:rPr>
              <a:t>-e </a:t>
            </a:r>
            <a:r>
              <a:rPr lang="en-US" sz="2600" dirty="0" err="1">
                <a:solidFill>
                  <a:schemeClr val="tx1">
                    <a:lumMod val="50000"/>
                  </a:schemeClr>
                </a:solidFill>
                <a:latin typeface="Bookman Old Style" panose="02050604050505020204" pitchFamily="18" charset="0"/>
              </a:rPr>
              <a:t>Abas</a:t>
            </a:r>
            <a:r>
              <a:rPr lang="en-US" sz="2600" dirty="0">
                <a:solidFill>
                  <a:schemeClr val="tx1">
                    <a:lumMod val="50000"/>
                  </a:schemeClr>
                </a:solidFill>
                <a:latin typeface="Bookman Old Style" panose="02050604050505020204" pitchFamily="18" charset="0"/>
              </a:rPr>
              <a:t> Abad stands close to the shore of the Caspian Sea and covers 420 hectares, while the oldest of the gardens is part of the complex at </a:t>
            </a:r>
            <a:r>
              <a:rPr lang="en-US" sz="2600" dirty="0" err="1" smtClean="0">
                <a:solidFill>
                  <a:schemeClr val="tx1">
                    <a:lumMod val="50000"/>
                  </a:schemeClr>
                </a:solidFill>
                <a:latin typeface="Bookman Old Style" panose="02050604050505020204" pitchFamily="18" charset="0"/>
              </a:rPr>
              <a:t>Pasargad</a:t>
            </a:r>
            <a:r>
              <a:rPr lang="en-US" sz="2600" dirty="0" smtClean="0">
                <a:solidFill>
                  <a:schemeClr val="tx1">
                    <a:lumMod val="50000"/>
                  </a:schemeClr>
                </a:solidFill>
                <a:latin typeface="Bookman Old Style" panose="02050604050505020204" pitchFamily="18" charset="0"/>
              </a:rPr>
              <a:t>. </a:t>
            </a:r>
            <a:endParaRPr lang="en-US" sz="2600" dirty="0">
              <a:solidFill>
                <a:schemeClr val="tx1">
                  <a:lumMod val="50000"/>
                </a:schemeClr>
              </a:solidFill>
              <a:latin typeface="Bookman Old Style" panose="02050604050505020204" pitchFamily="18" charset="0"/>
            </a:endParaRPr>
          </a:p>
          <a:p>
            <a:endParaRPr lang="fa-IR" sz="2800" dirty="0"/>
          </a:p>
        </p:txBody>
      </p:sp>
    </p:spTree>
    <p:extLst>
      <p:ext uri="{BB962C8B-B14F-4D97-AF65-F5344CB8AC3E}">
        <p14:creationId xmlns:p14="http://schemas.microsoft.com/office/powerpoint/2010/main" val="418949950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 0 L 0.067 0.04 C 0.081 0.049 0.102 0.054 0.124 0.054 C 0.149 0.054 0.169 0.049 0.183 0.04 L 0.25 0 E"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0" dur="2000" fill="hold"/>
                                        <p:tgtEl>
                                          <p:spTgt spid="5">
                                            <p:txEl>
                                              <p:pRg st="0" end="0"/>
                                            </p:txEl>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4" dur="2000" fill="hold"/>
                                        <p:tgtEl>
                                          <p:spTgt spid="5">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theme/theme1.xml><?xml version="1.0" encoding="utf-8"?>
<a:theme xmlns:a="http://schemas.openxmlformats.org/drawingml/2006/main" name="Vapor Trail">
  <a:themeElements>
    <a:clrScheme name="Custom 1">
      <a:dk1>
        <a:srgbClr val="D5F4EE"/>
      </a:dk1>
      <a:lt1>
        <a:srgbClr val="00B050"/>
      </a:lt1>
      <a:dk2>
        <a:srgbClr val="DADADA"/>
      </a:dk2>
      <a:lt2>
        <a:srgbClr val="DADADA"/>
      </a:lt2>
      <a:accent1>
        <a:srgbClr val="FFFF00"/>
      </a:accent1>
      <a:accent2>
        <a:srgbClr val="FE801A"/>
      </a:accent2>
      <a:accent3>
        <a:srgbClr val="E9BF35"/>
      </a:accent3>
      <a:accent4>
        <a:srgbClr val="81BB42"/>
      </a:accent4>
      <a:accent5>
        <a:srgbClr val="32C7A9"/>
      </a:accent5>
      <a:accent6>
        <a:srgbClr val="FFFF00"/>
      </a:accent6>
      <a:hlink>
        <a:srgbClr val="FFC000"/>
      </a:hlink>
      <a:folHlink>
        <a:srgbClr val="FFFF00"/>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396</TotalTime>
  <Words>968</Words>
  <Application>Microsoft Office PowerPoint</Application>
  <PresentationFormat>Widescreen</PresentationFormat>
  <Paragraphs>55</Paragraphs>
  <Slides>21</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Algerian</vt:lpstr>
      <vt:lpstr>Andalus</vt:lpstr>
      <vt:lpstr>Arabic Typesetting</vt:lpstr>
      <vt:lpstr>Arial</vt:lpstr>
      <vt:lpstr>Bookman Old Style</vt:lpstr>
      <vt:lpstr>Century Gothic</vt:lpstr>
      <vt:lpstr>Courier New</vt:lpstr>
      <vt:lpstr>garamand</vt:lpstr>
      <vt:lpstr>Marker Felt</vt:lpstr>
      <vt:lpstr>Monotype Corsiva</vt:lpstr>
      <vt:lpstr>MV Boli</vt:lpstr>
      <vt:lpstr>Rockwell</vt:lpstr>
      <vt:lpstr>Times New Roman</vt:lpstr>
      <vt:lpstr>Vapor Trail</vt:lpstr>
      <vt:lpstr>In the name of god</vt:lpstr>
      <vt:lpstr>Places and prespectives</vt:lpstr>
      <vt:lpstr>PowerPoint Presentation</vt:lpstr>
      <vt:lpstr>PowerPoint Presentation</vt:lpstr>
      <vt:lpstr>PowerPoint Presentation</vt:lpstr>
      <vt:lpstr>PowerPoint Presentation</vt:lpstr>
      <vt:lpstr>   </vt:lpstr>
      <vt:lpstr>PowerPoint Presentation</vt:lpstr>
      <vt:lpstr>PowerPoint Presentation</vt:lpstr>
      <vt:lpstr>Saadi cemetery</vt:lpstr>
      <vt:lpstr>Photos of saadi tomb</vt:lpstr>
      <vt:lpstr>Chehel sotoun palace</vt:lpstr>
      <vt:lpstr>Chehel sotoun palace</vt:lpstr>
      <vt:lpstr>Pictures of Chehel Sotoun</vt:lpstr>
      <vt:lpstr>Azadi tower in Tehran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name of god</dc:title>
  <dc:creator>firouzeh mohammadi</dc:creator>
  <cp:lastModifiedBy>User</cp:lastModifiedBy>
  <cp:revision>46</cp:revision>
  <dcterms:created xsi:type="dcterms:W3CDTF">2015-12-05T18:40:41Z</dcterms:created>
  <dcterms:modified xsi:type="dcterms:W3CDTF">2016-01-05T19:05:10Z</dcterms:modified>
</cp:coreProperties>
</file>