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7" r:id="rId12"/>
    <p:sldId id="266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1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6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9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4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4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7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5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4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16A2-B3FD-47A6-8EBD-40CB679AE950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AFFA-8D31-4E79-93B7-6B220377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9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ce.com/19959-russian-meteor-explosion-all-you-need-about-chelyabinsk-s-surprise-space-rock-video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SPACE EXPLORATION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054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ru-RU" dirty="0" smtClean="0"/>
              <a:t>Created by  </a:t>
            </a:r>
            <a:r>
              <a:rPr lang="ru-RU" altLang="ru-RU" dirty="0" smtClean="0"/>
              <a:t>8</a:t>
            </a:r>
            <a:r>
              <a:rPr lang="en-US" altLang="ru-RU" dirty="0" smtClean="0"/>
              <a:t> grade, school </a:t>
            </a:r>
            <a:r>
              <a:rPr lang="ru-RU" altLang="ru-RU" dirty="0"/>
              <a:t>№</a:t>
            </a:r>
            <a:r>
              <a:rPr lang="en-US" altLang="ru-RU" dirty="0" smtClean="0"/>
              <a:t>7</a:t>
            </a:r>
            <a:r>
              <a:rPr lang="en-US" altLang="ru-RU" dirty="0" smtClean="0"/>
              <a:t>, </a:t>
            </a:r>
            <a:r>
              <a:rPr lang="en-US" altLang="ru-RU" dirty="0" err="1" smtClean="0"/>
              <a:t>Korolyov</a:t>
            </a:r>
            <a:r>
              <a:rPr lang="en-US" altLang="ru-RU" dirty="0" smtClean="0"/>
              <a:t>, Russia</a:t>
            </a:r>
          </a:p>
          <a:p>
            <a:pPr>
              <a:lnSpc>
                <a:spcPct val="80000"/>
              </a:lnSpc>
            </a:pPr>
            <a:r>
              <a:rPr lang="en-US" altLang="ru-RU" dirty="0" smtClean="0"/>
              <a:t>Sponsoring teacher                 Margarita </a:t>
            </a:r>
            <a:r>
              <a:rPr lang="en-US" altLang="ru-RU" dirty="0" err="1" smtClean="0"/>
              <a:t>Astakhova</a:t>
            </a:r>
            <a:endParaRPr lang="en-US" altLang="ru-RU" dirty="0" smtClean="0"/>
          </a:p>
          <a:p>
            <a:pPr>
              <a:lnSpc>
                <a:spcPct val="80000"/>
              </a:lnSpc>
            </a:pPr>
            <a:r>
              <a:rPr lang="en-US" altLang="ru-RU" dirty="0" smtClean="0"/>
              <a:t>Contributions from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dirty="0" smtClean="0"/>
              <a:t>         countries:                                                  teachers: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dirty="0" smtClean="0"/>
              <a:t>     Chelyabinsk, Russia                                   Olga </a:t>
            </a:r>
            <a:r>
              <a:rPr lang="en-US" altLang="ru-RU" dirty="0" err="1" smtClean="0"/>
              <a:t>Timofeeva</a:t>
            </a:r>
            <a:endParaRPr lang="en-US" altLang="ru-RU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dirty="0"/>
              <a:t> </a:t>
            </a:r>
            <a:r>
              <a:rPr lang="en-US" altLang="ru-RU" dirty="0" smtClean="0"/>
              <a:t>    </a:t>
            </a:r>
            <a:r>
              <a:rPr lang="en-US" altLang="ru-RU" dirty="0" err="1" smtClean="0"/>
              <a:t>Kumertau</a:t>
            </a:r>
            <a:r>
              <a:rPr lang="en-US" altLang="ru-RU" dirty="0" smtClean="0"/>
              <a:t>, Bashkortostan                         </a:t>
            </a:r>
            <a:r>
              <a:rPr lang="en-US" altLang="ru-RU" dirty="0" err="1" smtClean="0"/>
              <a:t>Aigul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Gazizova</a:t>
            </a:r>
            <a:endParaRPr lang="en-US" altLang="ru-RU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Starie</a:t>
            </a:r>
            <a:r>
              <a:rPr lang="en-US" dirty="0" smtClean="0"/>
              <a:t> </a:t>
            </a:r>
            <a:r>
              <a:rPr lang="en-US" dirty="0" err="1" smtClean="0"/>
              <a:t>Dorogy</a:t>
            </a:r>
            <a:r>
              <a:rPr lang="en-US" dirty="0" smtClean="0"/>
              <a:t>, Belarus                               Natasha </a:t>
            </a:r>
            <a:r>
              <a:rPr lang="en-US" dirty="0" err="1" smtClean="0"/>
              <a:t>Belozorovich</a:t>
            </a: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     Chisinau, Moldova                                      Elena </a:t>
            </a:r>
            <a:r>
              <a:rPr lang="en-US" dirty="0" err="1" smtClean="0"/>
              <a:t>Bogoeva</a:t>
            </a:r>
            <a:endParaRPr lang="ru-RU" dirty="0"/>
          </a:p>
        </p:txBody>
      </p:sp>
      <p:pic>
        <p:nvPicPr>
          <p:cNvPr id="1026" name="Picture 2" descr="https://iearn.org/assets/icons/flags/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9" y="3710534"/>
            <a:ext cx="342801" cy="2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earn.org/assets/icons/flags/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3" y="4211741"/>
            <a:ext cx="342801" cy="2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earn.org/assets/icons/flags/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8" y="5167931"/>
            <a:ext cx="336000" cy="23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earn.org/assets/icons/flags/b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07" y="4702550"/>
            <a:ext cx="342801" cy="2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47" y="840726"/>
            <a:ext cx="3867443" cy="34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ctrTitle"/>
          </p:nvPr>
        </p:nvSpPr>
        <p:spPr bwMode="auto">
          <a:xfrm>
            <a:off x="3143251" y="1"/>
            <a:ext cx="6316663" cy="836613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b="1"/>
              <a:t>GAGARIN’S ARRIVAL</a:t>
            </a:r>
            <a:endParaRPr lang="ru-RU" sz="3200" b="1"/>
          </a:p>
        </p:txBody>
      </p:sp>
      <p:sp>
        <p:nvSpPr>
          <p:cNvPr id="37891" name="Rectangle 3"/>
          <p:cNvSpPr>
            <a:spLocks noGrp="1"/>
          </p:cNvSpPr>
          <p:nvPr>
            <p:ph type="subTitle" idx="1"/>
          </p:nvPr>
        </p:nvSpPr>
        <p:spPr>
          <a:xfrm>
            <a:off x="1703389" y="981076"/>
            <a:ext cx="8785225" cy="5565775"/>
          </a:xfrm>
        </p:spPr>
        <p:txBody>
          <a:bodyPr/>
          <a:lstStyle/>
          <a:p>
            <a:r>
              <a:rPr lang="en-US" smtClean="0"/>
              <a:t>The great cosmonaut arrived in Chisinau in April, 1966 and spent three days here. Gagarin planted a maple tree in </a:t>
            </a:r>
            <a:r>
              <a:rPr lang="ru-RU" smtClean="0"/>
              <a:t>the Alley of Friendship </a:t>
            </a:r>
            <a:r>
              <a:rPr lang="en-US" smtClean="0"/>
              <a:t>in Pushkin’s Park and a linden – near “Shipka” movie theater, and tried a hominy at a wedding of simple Moldavian couple and delivered a speech in Moldova State University beginning it with "Drazh Tovareshch!“ .</a:t>
            </a:r>
            <a:endParaRPr lang="ru-RU" smtClean="0"/>
          </a:p>
          <a:p>
            <a:endParaRPr lang="ru-RU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45024"/>
            <a:ext cx="4572000" cy="299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3357563"/>
            <a:ext cx="45005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95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How are students involved in space research?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Bashkortostan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2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404664"/>
            <a:ext cx="8568952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students are involved </a:t>
            </a:r>
            <a:br>
              <a:rPr lang="en-US" dirty="0" smtClean="0"/>
            </a:br>
            <a:r>
              <a:rPr lang="en-US" dirty="0" smtClean="0"/>
              <a:t>in competitions devoted to space exploration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2564904"/>
            <a:ext cx="4824536" cy="42930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/>
              <a:t>Our students participate </a:t>
            </a:r>
            <a:r>
              <a:rPr lang="en-US" dirty="0" smtClean="0"/>
              <a:t>in the contest for the Cup of the first Russian astronaut Yuri Gagarin. Also, this year our students have taken part in the competition on creating the </a:t>
            </a:r>
            <a:r>
              <a:rPr lang="en-US" dirty="0"/>
              <a:t>logo for the crew of the spaceship Soyuz TMA. </a:t>
            </a:r>
            <a:r>
              <a:rPr lang="en-US" dirty="0" smtClean="0"/>
              <a:t>The first prize went to the </a:t>
            </a:r>
            <a:r>
              <a:rPr lang="en-US" dirty="0"/>
              <a:t>14-year-old </a:t>
            </a:r>
            <a:r>
              <a:rPr lang="en-US" dirty="0" err="1"/>
              <a:t>Nastya</a:t>
            </a:r>
            <a:r>
              <a:rPr lang="en-US" dirty="0"/>
              <a:t> </a:t>
            </a:r>
            <a:r>
              <a:rPr lang="en-US" dirty="0" err="1" smtClean="0"/>
              <a:t>Mestyashova</a:t>
            </a:r>
            <a:r>
              <a:rPr lang="en-US" dirty="0" smtClean="0"/>
              <a:t> from </a:t>
            </a:r>
            <a:r>
              <a:rPr lang="en-US" dirty="0" err="1" smtClean="0"/>
              <a:t>Sakmara</a:t>
            </a:r>
            <a:r>
              <a:rPr lang="en-US" dirty="0" smtClean="0"/>
              <a:t>, Orenburg region, Russia.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780928"/>
            <a:ext cx="36004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365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Chelybinsk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Russia is country of first astronaut that is why more and more Russian people seek to know more than world knows about space. I live in Chelyabinsk; Chelyabinsk was the area of meteor that is why our school was learning a lot about this topic.</a:t>
            </a:r>
            <a:br>
              <a:rPr lang="en-US" dirty="0"/>
            </a:br>
            <a:r>
              <a:rPr lang="en-US" dirty="0"/>
              <a:t>The Chelyabinsk meteor was a </a:t>
            </a:r>
            <a:r>
              <a:rPr lang="en-US" dirty="0" smtClean="0"/>
              <a:t>super bolide </a:t>
            </a:r>
            <a:r>
              <a:rPr lang="en-US" dirty="0"/>
              <a:t>caused by a near-Earth asteroid that entered Earth's atmosphere over Russia on 15 February 2013 at about 09:20 , with a speed of 19.16 ± 0.15 kilometers per second (60,000–69,000 km/h or 40,000]–42,900 mph). It quickly became a brilliant super bolide meteor over the southern Ural region. The light from the meteor was brighter than the Sun, up to 100 km away. It was observed over a wide area of the region and in neighboring republics. Some eyewitnesses also felt intense heat from the fireball.</a:t>
            </a:r>
            <a:br>
              <a:rPr lang="en-US" dirty="0"/>
            </a:br>
            <a:r>
              <a:rPr lang="en-US" dirty="0"/>
              <a:t>The bulk of the object's energy was absorbed by the atmosphere, with a total kinetic energy before atmospheric impact equivalent to approximately 500 kilotons of TNT , 20–30 times more energy than was released from the atomic bomb detonated at Hiroshima.</a:t>
            </a:r>
            <a:br>
              <a:rPr lang="en-US" dirty="0"/>
            </a:br>
            <a:r>
              <a:rPr lang="en-US" dirty="0">
                <a:hlinkClick r:id="rId2"/>
              </a:rPr>
              <a:t>http://www.space.com/19959-russian-meteor-explosion-all-you-need-about-chelyabinsk-s-surprise-space-rock-video.html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about our lessons about space? Junior School has been reinforced this topic  by creating a variety of projects and exhibitions, who knows, maybe these young geniuses in the future will have mission to Mars?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5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Tell us about museums of space exploration you have been to.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188744"/>
          </a:xfrm>
        </p:spPr>
        <p:txBody>
          <a:bodyPr/>
          <a:lstStyle/>
          <a:p>
            <a:r>
              <a:rPr lang="en-US" dirty="0" smtClean="0"/>
              <a:t>Museums of space exploration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484784"/>
            <a:ext cx="8748464" cy="27363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In our </a:t>
            </a:r>
            <a:r>
              <a:rPr lang="en-US" dirty="0" smtClean="0"/>
              <a:t>capital city, Ufa, there is </a:t>
            </a:r>
            <a:r>
              <a:rPr lang="en-US" dirty="0"/>
              <a:t>a </a:t>
            </a:r>
            <a:r>
              <a:rPr lang="en-US" dirty="0" smtClean="0"/>
              <a:t>planetarium. This </a:t>
            </a:r>
            <a:r>
              <a:rPr lang="en-US" dirty="0"/>
              <a:t>planetarium is very interesting and </a:t>
            </a:r>
            <a:r>
              <a:rPr lang="en-US" dirty="0" smtClean="0"/>
              <a:t>you can learn </a:t>
            </a:r>
            <a:r>
              <a:rPr lang="en-US" dirty="0"/>
              <a:t>a lot </a:t>
            </a:r>
            <a:r>
              <a:rPr lang="en-US" dirty="0" smtClean="0"/>
              <a:t>about space there.</a:t>
            </a:r>
            <a:endParaRPr lang="en-US" dirty="0"/>
          </a:p>
        </p:txBody>
      </p:sp>
      <p:pic>
        <p:nvPicPr>
          <p:cNvPr id="5122" name="Picture 2" descr="http://astrolab.ru/i/art/pr0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645024"/>
            <a:ext cx="6299951" cy="3212976"/>
          </a:xfrm>
          <a:prstGeom prst="rect">
            <a:avLst/>
          </a:prstGeom>
          <a:noFill/>
        </p:spPr>
      </p:pic>
      <p:pic>
        <p:nvPicPr>
          <p:cNvPr id="5126" name="Picture 6" descr="http://www.gorobzor.ru/public/articles/878/planetari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2564904"/>
            <a:ext cx="2457450" cy="2857500"/>
          </a:xfrm>
          <a:prstGeom prst="rect">
            <a:avLst/>
          </a:prstGeom>
          <a:noFill/>
        </p:spPr>
      </p:pic>
      <p:pic>
        <p:nvPicPr>
          <p:cNvPr id="5124" name="Picture 4" descr="http://go4.imgsmail.ru/imgpreview?key=3894d17ea97ad3e1&amp;mb=imgdb_preview_15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6350" y="4653136"/>
            <a:ext cx="1771650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474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 bwMode="auto">
          <a:xfrm>
            <a:off x="2351089" y="1"/>
            <a:ext cx="8066087" cy="836613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/>
              <a:t>           SPACE EXPLORATION MUSEUM</a:t>
            </a:r>
            <a:endParaRPr lang="ru-RU" sz="3200" b="1"/>
          </a:p>
        </p:txBody>
      </p:sp>
      <p:sp>
        <p:nvSpPr>
          <p:cNvPr id="33795" name="Rectangle 3"/>
          <p:cNvSpPr>
            <a:spLocks noGrp="1"/>
          </p:cNvSpPr>
          <p:nvPr>
            <p:ph type="subTitle" idx="1"/>
          </p:nvPr>
        </p:nvSpPr>
        <p:spPr>
          <a:xfrm>
            <a:off x="1524001" y="908051"/>
            <a:ext cx="8748713" cy="55657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Chisinau</a:t>
            </a:r>
            <a:r>
              <a:rPr lang="ru-RU" dirty="0" smtClean="0"/>
              <a:t> </a:t>
            </a:r>
            <a:r>
              <a:rPr lang="ru-RU" dirty="0" err="1" smtClean="0"/>
              <a:t>there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 </a:t>
            </a:r>
            <a:r>
              <a:rPr lang="ru-RU" dirty="0" err="1" smtClean="0"/>
              <a:t>one</a:t>
            </a:r>
            <a:r>
              <a:rPr lang="ru-RU" dirty="0" smtClean="0"/>
              <a:t> </a:t>
            </a:r>
            <a:r>
              <a:rPr lang="ru-RU" dirty="0" err="1" smtClean="0"/>
              <a:t>small</a:t>
            </a:r>
            <a:r>
              <a:rPr lang="ru-RU" dirty="0" smtClean="0"/>
              <a:t>, </a:t>
            </a:r>
            <a:r>
              <a:rPr lang="ru-RU" dirty="0" err="1" smtClean="0"/>
              <a:t>but</a:t>
            </a:r>
            <a:r>
              <a:rPr lang="ru-RU" dirty="0" smtClean="0"/>
              <a:t> </a:t>
            </a:r>
            <a:r>
              <a:rPr lang="ru-RU" dirty="0" err="1" smtClean="0"/>
              <a:t>very</a:t>
            </a:r>
            <a:r>
              <a:rPr lang="ru-RU" dirty="0" smtClean="0"/>
              <a:t> </a:t>
            </a:r>
            <a:r>
              <a:rPr lang="ru-RU" dirty="0" err="1" smtClean="0"/>
              <a:t>interesting</a:t>
            </a:r>
            <a:r>
              <a:rPr lang="en-US" dirty="0" smtClean="0"/>
              <a:t> </a:t>
            </a:r>
          </a:p>
          <a:p>
            <a:pPr algn="l">
              <a:buFont typeface="Wingdings" pitchFamily="2" charset="2"/>
              <a:buNone/>
            </a:pPr>
            <a:r>
              <a:rPr lang="ru-RU" dirty="0" err="1" smtClean="0"/>
              <a:t>museum</a:t>
            </a:r>
            <a:r>
              <a:rPr lang="ru-RU" dirty="0" smtClean="0"/>
              <a:t>.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exposition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it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 </a:t>
            </a:r>
            <a:r>
              <a:rPr lang="ru-RU" dirty="0" err="1" smtClean="0"/>
              <a:t>devoted</a:t>
            </a:r>
            <a:r>
              <a:rPr lang="ru-RU" dirty="0" smtClean="0"/>
              <a:t> </a:t>
            </a:r>
            <a:r>
              <a:rPr lang="en-US" dirty="0" smtClean="0"/>
              <a:t>to </a:t>
            </a:r>
            <a:r>
              <a:rPr lang="ru-RU" dirty="0" err="1" smtClean="0"/>
              <a:t>space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pPr algn="l">
              <a:buFont typeface="Wingdings" pitchFamily="2" charset="2"/>
              <a:buNone/>
            </a:pPr>
            <a:r>
              <a:rPr lang="ru-RU" dirty="0" err="1" smtClean="0"/>
              <a:t>It</a:t>
            </a:r>
            <a:r>
              <a:rPr lang="ru-RU" dirty="0" smtClean="0"/>
              <a:t> </a:t>
            </a:r>
            <a:r>
              <a:rPr lang="en-US" dirty="0" smtClean="0"/>
              <a:t>was founded </a:t>
            </a:r>
            <a:r>
              <a:rPr lang="ru-RU" dirty="0" err="1" smtClean="0"/>
              <a:t>in</a:t>
            </a:r>
            <a:r>
              <a:rPr lang="ru-RU" dirty="0" smtClean="0"/>
              <a:t> 1970s </a:t>
            </a:r>
            <a:r>
              <a:rPr lang="ru-RU" dirty="0" err="1" smtClean="0"/>
              <a:t>on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basis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one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city</a:t>
            </a:r>
            <a:r>
              <a:rPr lang="ru-RU" dirty="0" smtClean="0"/>
              <a:t> </a:t>
            </a:r>
          </a:p>
          <a:p>
            <a:pPr algn="l">
              <a:buFont typeface="Wingdings" pitchFamily="2" charset="2"/>
              <a:buNone/>
            </a:pPr>
            <a:r>
              <a:rPr lang="ru-RU" dirty="0" err="1" smtClean="0"/>
              <a:t>schools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museum</a:t>
            </a:r>
            <a:endParaRPr lang="ru-RU" dirty="0" smtClean="0"/>
          </a:p>
          <a:p>
            <a:pPr algn="l">
              <a:buFont typeface="Wingdings" pitchFamily="2" charset="2"/>
              <a:buNone/>
            </a:pPr>
            <a:r>
              <a:rPr lang="ru-RU" dirty="0" err="1" smtClean="0"/>
              <a:t>received</a:t>
            </a:r>
            <a:r>
              <a:rPr lang="ru-RU" dirty="0" smtClean="0"/>
              <a:t> </a:t>
            </a:r>
            <a:r>
              <a:rPr lang="ru-RU" dirty="0" err="1" smtClean="0"/>
              <a:t>its</a:t>
            </a:r>
            <a:r>
              <a:rPr lang="ru-RU" dirty="0" smtClean="0"/>
              <a:t> </a:t>
            </a:r>
            <a:r>
              <a:rPr lang="ru-RU" dirty="0" err="1" smtClean="0"/>
              <a:t>second</a:t>
            </a:r>
            <a:endParaRPr lang="ru-RU" dirty="0" smtClean="0"/>
          </a:p>
          <a:p>
            <a:pPr algn="l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 err="1" smtClean="0"/>
              <a:t>breath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2001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</a:p>
          <a:p>
            <a:pPr algn="l">
              <a:buFont typeface="Wingdings" pitchFamily="2" charset="2"/>
              <a:buNone/>
            </a:pPr>
            <a:r>
              <a:rPr lang="ru-RU" dirty="0" err="1" smtClean="0"/>
              <a:t>since</a:t>
            </a:r>
            <a:r>
              <a:rPr lang="ru-RU" dirty="0" smtClean="0"/>
              <a:t> </a:t>
            </a:r>
            <a:r>
              <a:rPr lang="ru-RU" dirty="0" err="1" smtClean="0"/>
              <a:t>then</a:t>
            </a:r>
            <a:r>
              <a:rPr lang="ru-RU" dirty="0" smtClean="0"/>
              <a:t>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been</a:t>
            </a:r>
            <a:endParaRPr lang="ru-RU" dirty="0" smtClean="0"/>
          </a:p>
          <a:p>
            <a:pPr algn="l">
              <a:buFont typeface="Wingdings" pitchFamily="2" charset="2"/>
              <a:buNone/>
            </a:pPr>
            <a:r>
              <a:rPr lang="ru-RU" dirty="0" err="1" smtClean="0"/>
              <a:t>constantly</a:t>
            </a:r>
            <a:r>
              <a:rPr lang="ru-RU" dirty="0" smtClean="0"/>
              <a:t> </a:t>
            </a:r>
            <a:r>
              <a:rPr lang="ru-RU" dirty="0" err="1" smtClean="0"/>
              <a:t>opened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endParaRPr lang="ru-RU" dirty="0" smtClean="0"/>
          </a:p>
          <a:p>
            <a:pPr algn="l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 err="1" smtClean="0"/>
              <a:t>all</a:t>
            </a:r>
            <a:r>
              <a:rPr lang="ru-RU" dirty="0" smtClean="0"/>
              <a:t> </a:t>
            </a:r>
            <a:r>
              <a:rPr lang="ru-RU" dirty="0" err="1" smtClean="0"/>
              <a:t>visitors</a:t>
            </a:r>
            <a:r>
              <a:rPr lang="ru-RU" dirty="0" smtClean="0"/>
              <a:t>.</a:t>
            </a:r>
            <a:r>
              <a:rPr lang="en-US" dirty="0" smtClean="0"/>
              <a:t> The </a:t>
            </a:r>
            <a:r>
              <a:rPr lang="ru-RU" dirty="0" err="1" smtClean="0"/>
              <a:t>Museum</a:t>
            </a:r>
            <a:r>
              <a:rPr lang="ru-RU" dirty="0" smtClean="0"/>
              <a:t>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E</a:t>
            </a:r>
            <a:r>
              <a:rPr lang="ru-RU" dirty="0" err="1" smtClean="0"/>
              <a:t>xhibits</a:t>
            </a:r>
            <a:r>
              <a:rPr lang="en-US" dirty="0" smtClean="0"/>
              <a:t> are</a:t>
            </a:r>
            <a:r>
              <a:rPr lang="ru-RU" dirty="0" smtClean="0"/>
              <a:t> </a:t>
            </a:r>
            <a:r>
              <a:rPr lang="ru-RU" dirty="0" err="1" smtClean="0"/>
              <a:t>witnesses</a:t>
            </a:r>
            <a:r>
              <a:rPr lang="en-US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</a:p>
          <a:p>
            <a:pPr algn="l">
              <a:buFont typeface="Wingdings" pitchFamily="2" charset="2"/>
              <a:buNone/>
            </a:pPr>
            <a:r>
              <a:rPr lang="ru-RU" dirty="0" smtClean="0"/>
              <a:t>a </a:t>
            </a:r>
            <a:r>
              <a:rPr lang="ru-RU" dirty="0" err="1" smtClean="0"/>
              <a:t>great</a:t>
            </a:r>
            <a:r>
              <a:rPr lang="ru-RU" dirty="0" smtClean="0"/>
              <a:t> </a:t>
            </a:r>
            <a:r>
              <a:rPr lang="ru-RU" dirty="0" err="1" smtClean="0"/>
              <a:t>epoch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origin</a:t>
            </a:r>
            <a:endParaRPr lang="ru-RU" dirty="0" smtClean="0"/>
          </a:p>
          <a:p>
            <a:pPr algn="l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space</a:t>
            </a:r>
            <a:r>
              <a:rPr lang="ru-RU" dirty="0" smtClean="0"/>
              <a:t> </a:t>
            </a:r>
            <a:r>
              <a:rPr lang="ru-RU" dirty="0" err="1" smtClean="0"/>
              <a:t>flights</a:t>
            </a:r>
            <a:r>
              <a:rPr lang="ru-RU" dirty="0" smtClean="0"/>
              <a:t>. </a:t>
            </a:r>
          </a:p>
          <a:p>
            <a:pPr algn="l">
              <a:buFont typeface="Wingdings" pitchFamily="2" charset="2"/>
              <a:buNone/>
            </a:pPr>
            <a:r>
              <a:rPr lang="ru-RU" sz="2000" i="1" dirty="0" err="1"/>
              <a:t>Its</a:t>
            </a:r>
            <a:r>
              <a:rPr lang="ru-RU" sz="2000" i="1" dirty="0"/>
              <a:t> </a:t>
            </a:r>
            <a:r>
              <a:rPr lang="en-US" sz="2000" i="1" dirty="0"/>
              <a:t>address: </a:t>
            </a:r>
            <a:r>
              <a:rPr lang="en-US" sz="2000" i="1" dirty="0" err="1"/>
              <a:t>Krynguluy</a:t>
            </a:r>
            <a:r>
              <a:rPr lang="en-US" sz="2000" i="1" dirty="0"/>
              <a:t> St., 7. </a:t>
            </a:r>
            <a:endParaRPr lang="ru-RU" sz="2000" i="1" dirty="0"/>
          </a:p>
          <a:p>
            <a:pPr algn="l"/>
            <a:endParaRPr lang="ru-RU" sz="2000" i="1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9911" y="2212218"/>
            <a:ext cx="5003800" cy="449103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80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Does your country have a satellite?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ctrTitle"/>
          </p:nvPr>
        </p:nvSpPr>
        <p:spPr bwMode="auto">
          <a:xfrm>
            <a:off x="3143250" y="0"/>
            <a:ext cx="7524750" cy="69215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/>
              <a:t>MOLDOVA AND A SATELLITE</a:t>
            </a:r>
            <a:endParaRPr lang="ru-RU" sz="3200" b="1"/>
          </a:p>
        </p:txBody>
      </p:sp>
      <p:sp>
        <p:nvSpPr>
          <p:cNvPr id="35843" name="Rectangle 3"/>
          <p:cNvSpPr>
            <a:spLocks noGrp="1"/>
          </p:cNvSpPr>
          <p:nvPr>
            <p:ph type="subTitle" idx="1"/>
          </p:nvPr>
        </p:nvSpPr>
        <p:spPr>
          <a:xfrm>
            <a:off x="1524000" y="981076"/>
            <a:ext cx="9144000" cy="542131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400" dirty="0" smtClean="0"/>
              <a:t>Our country has not got a satellite yet. But an </a:t>
            </a:r>
            <a:r>
              <a:rPr lang="ru-RU" sz="2400" dirty="0" err="1" smtClean="0"/>
              <a:t>artificial</a:t>
            </a:r>
            <a:r>
              <a:rPr lang="ru-RU" sz="2400" dirty="0" smtClean="0"/>
              <a:t> </a:t>
            </a:r>
            <a:r>
              <a:rPr lang="ru-RU" sz="2400" dirty="0" err="1" smtClean="0"/>
              <a:t>satellite</a:t>
            </a:r>
            <a:r>
              <a:rPr lang="ru-RU" sz="2400" dirty="0" smtClean="0"/>
              <a:t> </a:t>
            </a:r>
            <a:r>
              <a:rPr lang="ru-RU" sz="2400" dirty="0" err="1" smtClean="0"/>
              <a:t>called</a:t>
            </a:r>
            <a:r>
              <a:rPr lang="ru-RU" sz="2400" dirty="0" smtClean="0"/>
              <a:t> “</a:t>
            </a:r>
            <a:r>
              <a:rPr lang="ru-RU" sz="2400" dirty="0" err="1" smtClean="0"/>
              <a:t>Satum</a:t>
            </a:r>
            <a:r>
              <a:rPr lang="ru-RU" sz="2400" dirty="0" smtClean="0"/>
              <a:t>" </a:t>
            </a:r>
            <a:r>
              <a:rPr lang="ru-RU" sz="2400" dirty="0" err="1" smtClean="0"/>
              <a:t>has</a:t>
            </a:r>
            <a:r>
              <a:rPr lang="ru-RU" sz="2400" dirty="0" smtClean="0"/>
              <a:t> </a:t>
            </a:r>
            <a:r>
              <a:rPr lang="ru-RU" sz="2400" dirty="0" err="1" smtClean="0"/>
              <a:t>been</a:t>
            </a:r>
            <a:r>
              <a:rPr lang="ru-RU" sz="2400" dirty="0" smtClean="0"/>
              <a:t> </a:t>
            </a:r>
            <a:r>
              <a:rPr lang="ru-RU" sz="2400" dirty="0" err="1" smtClean="0"/>
              <a:t>under</a:t>
            </a:r>
            <a:r>
              <a:rPr lang="ru-RU" sz="2400" dirty="0" smtClean="0"/>
              <a:t> </a:t>
            </a:r>
            <a:r>
              <a:rPr lang="ru-RU" sz="2400" dirty="0" err="1" smtClean="0"/>
              <a:t>development</a:t>
            </a:r>
            <a:r>
              <a:rPr lang="ru-RU" sz="2400" dirty="0" smtClean="0"/>
              <a:t> </a:t>
            </a:r>
            <a:r>
              <a:rPr lang="ru-RU" sz="2400" dirty="0" err="1" smtClean="0"/>
              <a:t>for</a:t>
            </a:r>
            <a:r>
              <a:rPr lang="ru-RU" sz="2400" dirty="0" smtClean="0"/>
              <a:t> </a:t>
            </a:r>
            <a:r>
              <a:rPr lang="ru-RU" sz="2400" dirty="0" err="1" smtClean="0"/>
              <a:t>three</a:t>
            </a:r>
            <a:r>
              <a:rPr lang="ru-RU" sz="2400" dirty="0" smtClean="0"/>
              <a:t> </a:t>
            </a:r>
            <a:r>
              <a:rPr lang="ru-RU" sz="2400" dirty="0" err="1" smtClean="0"/>
              <a:t>years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Moldovan</a:t>
            </a:r>
            <a:r>
              <a:rPr lang="ru-RU" sz="2400" dirty="0" smtClean="0"/>
              <a:t> </a:t>
            </a:r>
            <a:r>
              <a:rPr lang="ru-RU" sz="2400" dirty="0" err="1" smtClean="0"/>
              <a:t>Technical</a:t>
            </a:r>
            <a:r>
              <a:rPr lang="ru-RU" sz="2400" dirty="0" smtClean="0"/>
              <a:t> </a:t>
            </a:r>
            <a:r>
              <a:rPr lang="ru-RU" sz="2400" dirty="0" err="1" smtClean="0"/>
              <a:t>University</a:t>
            </a:r>
            <a:r>
              <a:rPr lang="en-US" sz="2400" dirty="0" smtClean="0"/>
              <a:t>. It is being made </a:t>
            </a:r>
            <a:r>
              <a:rPr lang="ru-RU" sz="2400" dirty="0" smtClean="0"/>
              <a:t> </a:t>
            </a:r>
            <a:r>
              <a:rPr lang="ru-RU" sz="2400" dirty="0" err="1" smtClean="0"/>
              <a:t>by</a:t>
            </a:r>
            <a:r>
              <a:rPr lang="ru-RU" sz="2400" dirty="0" smtClean="0"/>
              <a:t> a </a:t>
            </a:r>
            <a:r>
              <a:rPr lang="ru-RU" sz="2400" dirty="0" err="1" smtClean="0"/>
              <a:t>group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en-US" sz="2400" dirty="0"/>
              <a:t> </a:t>
            </a:r>
            <a:r>
              <a:rPr lang="ru-RU" sz="2400" dirty="0" err="1" smtClean="0"/>
              <a:t>young</a:t>
            </a:r>
            <a:r>
              <a:rPr lang="ru-RU" sz="2400" dirty="0" smtClean="0"/>
              <a:t> </a:t>
            </a:r>
            <a:r>
              <a:rPr lang="ru-RU" sz="2400" dirty="0" err="1" smtClean="0"/>
              <a:t>engineers</a:t>
            </a:r>
            <a:r>
              <a:rPr lang="en-US" sz="2400" dirty="0" smtClean="0"/>
              <a:t>. The </a:t>
            </a:r>
            <a:r>
              <a:rPr lang="ru-RU" sz="2400" dirty="0" err="1" smtClean="0"/>
              <a:t>Kid</a:t>
            </a:r>
            <a:r>
              <a:rPr lang="ru-RU" sz="2400" dirty="0" smtClean="0"/>
              <a:t> " </a:t>
            </a:r>
            <a:r>
              <a:rPr lang="ru-RU" sz="2400" dirty="0" err="1" smtClean="0"/>
              <a:t>Satum</a:t>
            </a:r>
            <a:r>
              <a:rPr lang="ru-RU" sz="2400" dirty="0" smtClean="0"/>
              <a:t> " (</a:t>
            </a:r>
            <a:r>
              <a:rPr lang="ru-RU" sz="2400" dirty="0" err="1" smtClean="0"/>
              <a:t>it</a:t>
            </a:r>
            <a:r>
              <a:rPr lang="ru-RU" sz="2400" dirty="0" smtClean="0"/>
              <a:t> </a:t>
            </a:r>
            <a:r>
              <a:rPr lang="ru-RU" sz="2400" dirty="0" err="1" smtClean="0"/>
              <a:t>measures</a:t>
            </a:r>
            <a:r>
              <a:rPr lang="ru-RU" sz="2400" dirty="0" smtClean="0"/>
              <a:t> </a:t>
            </a:r>
            <a:r>
              <a:rPr lang="ru-RU" sz="2400" dirty="0" err="1" smtClean="0"/>
              <a:t>just</a:t>
            </a:r>
            <a:r>
              <a:rPr lang="ru-RU" sz="2400" dirty="0" smtClean="0"/>
              <a:t> 10x10x10 </a:t>
            </a:r>
            <a:r>
              <a:rPr lang="ru-RU" sz="2400" dirty="0" err="1" smtClean="0"/>
              <a:t>cm</a:t>
            </a:r>
            <a:r>
              <a:rPr lang="ru-RU" sz="2400" dirty="0" smtClean="0"/>
              <a:t>) </a:t>
            </a:r>
            <a:r>
              <a:rPr lang="ru-RU" sz="2400" dirty="0" err="1" smtClean="0"/>
              <a:t>is</a:t>
            </a:r>
            <a:r>
              <a:rPr lang="ru-RU" sz="2400" dirty="0" smtClean="0"/>
              <a:t> </a:t>
            </a:r>
            <a:r>
              <a:rPr lang="ru-RU" sz="2400" dirty="0" err="1" smtClean="0"/>
              <a:t>designed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assist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mapping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monitoring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en-US" sz="2400" dirty="0"/>
              <a:t> </a:t>
            </a:r>
            <a:r>
              <a:rPr lang="ru-RU" sz="2400" dirty="0" err="1" smtClean="0"/>
              <a:t>ecological</a:t>
            </a:r>
            <a:r>
              <a:rPr lang="ru-RU" sz="2400" dirty="0" smtClean="0"/>
              <a:t> </a:t>
            </a:r>
            <a:r>
              <a:rPr lang="ru-RU" sz="2400" dirty="0" err="1" smtClean="0"/>
              <a:t>state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rivers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lakes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Moldova</a:t>
            </a:r>
            <a:r>
              <a:rPr lang="ru-RU" sz="2400" dirty="0" smtClean="0"/>
              <a:t>.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space</a:t>
            </a:r>
            <a:r>
              <a:rPr lang="ru-RU" sz="2400" dirty="0" smtClean="0"/>
              <a:t> </a:t>
            </a:r>
            <a:r>
              <a:rPr lang="ru-RU" sz="2400" dirty="0" err="1" smtClean="0"/>
              <a:t>it</a:t>
            </a:r>
            <a:r>
              <a:rPr lang="ru-RU" sz="2400" dirty="0" smtClean="0"/>
              <a:t> </a:t>
            </a:r>
            <a:r>
              <a:rPr lang="ru-RU" sz="2400" dirty="0" err="1" smtClean="0"/>
              <a:t>is</a:t>
            </a:r>
            <a:r>
              <a:rPr lang="ru-RU" sz="2400" dirty="0" smtClean="0"/>
              <a:t> </a:t>
            </a:r>
            <a:r>
              <a:rPr lang="ru-RU" sz="2400" dirty="0" err="1" smtClean="0"/>
              <a:t>planned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start</a:t>
            </a:r>
            <a:r>
              <a:rPr lang="ru-RU" sz="2400" dirty="0" smtClean="0"/>
              <a:t> </a:t>
            </a:r>
            <a:r>
              <a:rPr lang="ru-RU" sz="2400" dirty="0" err="1" smtClean="0"/>
              <a:t>either</a:t>
            </a:r>
            <a:r>
              <a:rPr lang="ru-RU" sz="2400" dirty="0" smtClean="0"/>
              <a:t> </a:t>
            </a:r>
            <a:r>
              <a:rPr lang="ru-RU" sz="2400" dirty="0" err="1" smtClean="0"/>
              <a:t>by</a:t>
            </a:r>
            <a:r>
              <a:rPr lang="ru-RU" sz="2400" dirty="0" smtClean="0"/>
              <a:t> </a:t>
            </a:r>
            <a:r>
              <a:rPr lang="ru-RU" sz="2400" dirty="0" err="1" smtClean="0"/>
              <a:t>using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European</a:t>
            </a:r>
            <a:r>
              <a:rPr lang="ru-RU" sz="2400" dirty="0" smtClean="0"/>
              <a:t> </a:t>
            </a:r>
            <a:r>
              <a:rPr lang="ru-RU" sz="2400" dirty="0" err="1" smtClean="0"/>
              <a:t>rocket</a:t>
            </a:r>
            <a:r>
              <a:rPr lang="ru-RU" sz="2400" dirty="0" smtClean="0"/>
              <a:t> "</a:t>
            </a:r>
            <a:r>
              <a:rPr lang="ru-RU" sz="2400" dirty="0" err="1" smtClean="0"/>
              <a:t>Vega</a:t>
            </a:r>
            <a:r>
              <a:rPr lang="ru-RU" sz="2400" dirty="0" smtClean="0"/>
              <a:t>" </a:t>
            </a:r>
            <a:r>
              <a:rPr lang="ru-RU" sz="2400" dirty="0" err="1" smtClean="0"/>
              <a:t>or</a:t>
            </a:r>
            <a:r>
              <a:rPr lang="ru-RU" sz="2400" dirty="0" smtClean="0"/>
              <a:t> </a:t>
            </a:r>
            <a:r>
              <a:rPr lang="en-US" sz="2400" dirty="0" smtClean="0"/>
              <a:t>by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Russian</a:t>
            </a:r>
            <a:r>
              <a:rPr lang="ru-RU" sz="2400" dirty="0" smtClean="0"/>
              <a:t> "</a:t>
            </a:r>
            <a:r>
              <a:rPr lang="ru-RU" sz="2400" dirty="0" err="1" smtClean="0"/>
              <a:t>Soyuz</a:t>
            </a:r>
            <a:r>
              <a:rPr lang="ru-RU" sz="2400" dirty="0" smtClean="0"/>
              <a:t>" ." </a:t>
            </a:r>
            <a:r>
              <a:rPr lang="ru-RU" sz="2400" dirty="0" err="1" smtClean="0"/>
              <a:t>Satum</a:t>
            </a:r>
            <a:r>
              <a:rPr lang="ru-RU" sz="2400" dirty="0" smtClean="0"/>
              <a:t> " </a:t>
            </a:r>
            <a:r>
              <a:rPr lang="ru-RU" sz="2400" dirty="0" err="1" smtClean="0"/>
              <a:t>is</a:t>
            </a:r>
            <a:r>
              <a:rPr lang="ru-RU" sz="2400" dirty="0" smtClean="0"/>
              <a:t> </a:t>
            </a:r>
            <a:r>
              <a:rPr lang="ru-RU" sz="2400" dirty="0" err="1" smtClean="0"/>
              <a:t>also</a:t>
            </a:r>
            <a:r>
              <a:rPr lang="ru-RU" sz="2400" dirty="0" smtClean="0"/>
              <a:t> </a:t>
            </a:r>
            <a:r>
              <a:rPr lang="ru-RU" sz="2400" dirty="0" err="1" smtClean="0"/>
              <a:t>called</a:t>
            </a:r>
            <a:r>
              <a:rPr lang="ru-RU" sz="2400" dirty="0" smtClean="0"/>
              <a:t> " </a:t>
            </a:r>
            <a:r>
              <a:rPr lang="ru-RU" sz="2400" dirty="0" err="1" smtClean="0"/>
              <a:t>nanosatellite</a:t>
            </a:r>
            <a:r>
              <a:rPr lang="ru-RU" sz="2400" dirty="0" smtClean="0"/>
              <a:t> "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endParaRPr lang="ru-RU" dirty="0" smtClean="0"/>
          </a:p>
        </p:txBody>
      </p:sp>
      <p:pic>
        <p:nvPicPr>
          <p:cNvPr id="35844" name="Picture 6" descr="26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506" y="3869522"/>
            <a:ext cx="424815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5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9856" y="548680"/>
            <a:ext cx="4002832" cy="2088232"/>
          </a:xfrm>
        </p:spPr>
        <p:txBody>
          <a:bodyPr>
            <a:noAutofit/>
          </a:bodyPr>
          <a:lstStyle/>
          <a:p>
            <a:r>
              <a:rPr lang="en-US" dirty="0"/>
              <a:t>So far Belarus has no satellites but soon it will have.</a:t>
            </a:r>
            <a:endParaRPr lang="ru-RU" dirty="0"/>
          </a:p>
        </p:txBody>
      </p:sp>
      <p:pic>
        <p:nvPicPr>
          <p:cNvPr id="2050" name="Picture 2" descr="Международная Космическая Станц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15" y="2204864"/>
            <a:ext cx="2620011" cy="19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67808" y="3284984"/>
            <a:ext cx="5400600" cy="2736304"/>
          </a:xfrm>
        </p:spPr>
        <p:txBody>
          <a:bodyPr>
            <a:normAutofit/>
          </a:bodyPr>
          <a:lstStyle/>
          <a:p>
            <a:r>
              <a:rPr lang="en-US" sz="2800" dirty="0"/>
              <a:t>Belarusian high-end satellite is planning to be </a:t>
            </a:r>
            <a:r>
              <a:rPr lang="en-US" sz="2800" dirty="0" smtClean="0"/>
              <a:t>launched </a:t>
            </a:r>
            <a:r>
              <a:rPr lang="en-US" sz="2800" dirty="0"/>
              <a:t>into orbit in 2017.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41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Goal Of The Project: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en-US" sz="3600" b="1" dirty="0"/>
              <a:t>To learn how </a:t>
            </a:r>
            <a:r>
              <a:rPr lang="en-US" sz="3600" b="1" dirty="0" smtClean="0"/>
              <a:t>our circle’s communities </a:t>
            </a:r>
            <a:r>
              <a:rPr lang="en-US" sz="3600" b="1" dirty="0"/>
              <a:t>participate in space exploration </a:t>
            </a:r>
            <a:r>
              <a:rPr lang="en-US" sz="3600" b="1" dirty="0" smtClean="0"/>
              <a:t>projects.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How is your community involved in space exploration?</a:t>
            </a:r>
            <a:endParaRPr lang="ru-RU" dirty="0"/>
          </a:p>
          <a:p>
            <a:r>
              <a:rPr lang="en-US" dirty="0"/>
              <a:t>2. How are students involved in space research?</a:t>
            </a:r>
            <a:endParaRPr lang="ru-RU" dirty="0"/>
          </a:p>
          <a:p>
            <a:r>
              <a:rPr lang="en-US" dirty="0"/>
              <a:t>3. Tell us about museums of space exploration you have been to.</a:t>
            </a:r>
            <a:endParaRPr lang="ru-RU" dirty="0"/>
          </a:p>
          <a:p>
            <a:r>
              <a:rPr lang="en-US" dirty="0"/>
              <a:t>4. Does your country have a satellite?</a:t>
            </a:r>
            <a:endParaRPr lang="ru-RU" dirty="0"/>
          </a:p>
          <a:p>
            <a:r>
              <a:rPr lang="en-US" dirty="0"/>
              <a:t>5. How many astronauts are there in your community? Tell us about one of them.</a:t>
            </a:r>
            <a:endParaRPr lang="ru-RU" dirty="0"/>
          </a:p>
          <a:p>
            <a:r>
              <a:rPr lang="en-US" dirty="0"/>
              <a:t>6.  Which questions would you ask the astronauts working on board the International Space </a:t>
            </a:r>
            <a:r>
              <a:rPr lang="en-US" dirty="0" smtClean="0"/>
              <a:t>Station</a:t>
            </a:r>
            <a:r>
              <a:rPr lang="en-US" dirty="0"/>
              <a:t>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5. How many astronauts are there in your community? Tell us about one of them.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Bashkortostan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7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748464" cy="864096"/>
          </a:xfrm>
        </p:spPr>
        <p:txBody>
          <a:bodyPr/>
          <a:lstStyle/>
          <a:p>
            <a:pPr algn="ctr"/>
            <a:r>
              <a:rPr lang="en-US" sz="4800" dirty="0"/>
              <a:t>Astronauts in our republic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052736"/>
            <a:ext cx="8568952" cy="158417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dirty="0" smtClean="0"/>
              <a:t>Here are the citizens of the republic who made a powerful contribution to the implementation of Federal programs for space exploration.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1544" y="5517233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Sultanov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 astronaut-tester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www.fkr02.ru/i/people/sultanov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2636912"/>
            <a:ext cx="2252294" cy="2742432"/>
          </a:xfrm>
          <a:prstGeom prst="rect">
            <a:avLst/>
          </a:prstGeom>
          <a:noFill/>
        </p:spPr>
      </p:pic>
      <p:pic>
        <p:nvPicPr>
          <p:cNvPr id="3078" name="Picture 6" descr="http://www.fkr02.ru/i/people/plyukh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248" y="2492896"/>
            <a:ext cx="2030626" cy="238897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96200" y="4941168"/>
            <a:ext cx="27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Plyukhov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provided maintenance of starts-up of the piloted spacecrafts in the water area of the World Ocean.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http://www.fkr02.ru/i/people/esko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896" y="2564905"/>
            <a:ext cx="1946886" cy="22904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67808" y="4869160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Nikolai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Eskov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carried out tasks of chemical ensuring tests of intercontinental strategic rockets and space objects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499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3200" b="1"/>
              <a:t>ASTRANAUTS/ COSMONAUTS IN MOLDOVA</a:t>
            </a:r>
            <a:r>
              <a:rPr lang="en-US" cap="none" smtClean="0"/>
              <a:t> </a:t>
            </a:r>
            <a:endParaRPr lang="ru-RU" cap="none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2351088" y="1557339"/>
            <a:ext cx="7467600" cy="4873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Unfortunately, there is no </a:t>
            </a:r>
          </a:p>
          <a:p>
            <a:pPr marL="0" indent="0">
              <a:buNone/>
            </a:pPr>
            <a:r>
              <a:rPr lang="en-US" dirty="0" smtClean="0"/>
              <a:t>astronauts in our </a:t>
            </a:r>
          </a:p>
          <a:p>
            <a:pPr marL="0" indent="0">
              <a:buNone/>
            </a:pPr>
            <a:r>
              <a:rPr lang="en-US" dirty="0" smtClean="0"/>
              <a:t>country.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6363" y="1557338"/>
            <a:ext cx="33829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2935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72816"/>
            <a:ext cx="2627784" cy="115212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Belarusian cosmonaut Oleg </a:t>
            </a:r>
            <a:r>
              <a:rPr lang="en-US" sz="4000" b="1" dirty="0" err="1" smtClean="0"/>
              <a:t>Novitsky</a:t>
            </a:r>
            <a:endParaRPr lang="ru-RU" sz="4000" b="1" dirty="0"/>
          </a:p>
        </p:txBody>
      </p:sp>
      <p:pic>
        <p:nvPicPr>
          <p:cNvPr id="3076" name="Picture 4" descr="http://www.cherven.by/wp-content/uploads/2014/01/c1b0f5696dca9680ae07c234730019798c33a59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r="156"/>
          <a:stretch>
            <a:fillRect/>
          </a:stretch>
        </p:blipFill>
        <p:spPr bwMode="auto">
          <a:xfrm>
            <a:off x="4511824" y="332656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03512" y="4869160"/>
            <a:ext cx="8784976" cy="1512168"/>
          </a:xfrm>
        </p:spPr>
        <p:txBody>
          <a:bodyPr>
            <a:noAutofit/>
          </a:bodyPr>
          <a:lstStyle/>
          <a:p>
            <a:r>
              <a:rPr lang="en-US" sz="2000" dirty="0"/>
              <a:t>Oleg </a:t>
            </a:r>
            <a:r>
              <a:rPr lang="en-US" sz="2000" dirty="0" err="1"/>
              <a:t>Novitsky</a:t>
            </a:r>
            <a:r>
              <a:rPr lang="en-US" sz="2000" dirty="0"/>
              <a:t>, born October 12, 1971 in </a:t>
            </a:r>
            <a:r>
              <a:rPr lang="en-US" sz="2000" dirty="0" err="1"/>
              <a:t>Cherven</a:t>
            </a:r>
            <a:r>
              <a:rPr lang="en-US" sz="2000" dirty="0"/>
              <a:t>, Minsk region, in 1988 - graduated from high school number 2 in the town of </a:t>
            </a:r>
            <a:r>
              <a:rPr lang="en-US" sz="2000" dirty="0" err="1"/>
              <a:t>Cherven</a:t>
            </a:r>
            <a:r>
              <a:rPr lang="en-US" sz="2000" dirty="0"/>
              <a:t>, in 1994 - Kachin Higher Military Aviation School, and in 2006 - </a:t>
            </a:r>
            <a:r>
              <a:rPr lang="en-US" sz="2000" b="1" dirty="0"/>
              <a:t>Gagarin Air Force Academy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3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 Which questions would you ask the astronauts working on board the International Space Station?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Bashkortostan 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2636912"/>
            <a:ext cx="8604448" cy="37186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1. Is </a:t>
            </a:r>
            <a:r>
              <a:rPr lang="en-US" dirty="0"/>
              <a:t>it easy to stay in space?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2</a:t>
            </a:r>
            <a:r>
              <a:rPr lang="en-US" dirty="0" smtClean="0"/>
              <a:t>. What are the most </a:t>
            </a:r>
            <a:r>
              <a:rPr lang="en-US" dirty="0"/>
              <a:t>interesting </a:t>
            </a:r>
            <a:r>
              <a:rPr lang="en-US" dirty="0" smtClean="0"/>
              <a:t>effects you can </a:t>
            </a:r>
            <a:r>
              <a:rPr lang="en-US" dirty="0"/>
              <a:t>observe in </a:t>
            </a:r>
            <a:r>
              <a:rPr lang="en-US" dirty="0" smtClean="0"/>
              <a:t>the space</a:t>
            </a:r>
            <a:r>
              <a:rPr lang="en-US" dirty="0"/>
              <a:t>?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3. Do you like </a:t>
            </a:r>
            <a:r>
              <a:rPr lang="en-US" dirty="0"/>
              <a:t>to be in space?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4. What are the </a:t>
            </a:r>
            <a:r>
              <a:rPr lang="en-US" dirty="0" smtClean="0"/>
              <a:t>main characteristics </a:t>
            </a:r>
            <a:r>
              <a:rPr lang="en-US" dirty="0"/>
              <a:t>of the astronauts</a:t>
            </a:r>
            <a:r>
              <a:rPr lang="en-US" dirty="0" smtClean="0"/>
              <a:t>?</a:t>
            </a:r>
          </a:p>
          <a:p>
            <a:pPr marL="68580" indent="0">
              <a:buNone/>
            </a:pPr>
            <a:r>
              <a:rPr lang="en-US" dirty="0"/>
              <a:t>5. </a:t>
            </a:r>
            <a:r>
              <a:rPr lang="en-US" dirty="0" smtClean="0"/>
              <a:t>Did you </a:t>
            </a:r>
            <a:r>
              <a:rPr lang="en-US" dirty="0"/>
              <a:t>know </a:t>
            </a:r>
            <a:r>
              <a:rPr lang="en-US" dirty="0" smtClean="0"/>
              <a:t>that you would become an astronaut when you were a child?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98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3200" b="1" dirty="0" smtClean="0"/>
              <a:t>Moldova</a:t>
            </a:r>
            <a:endParaRPr lang="ru-RU" sz="3200" b="1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31549" y="2023241"/>
            <a:ext cx="7993063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How </a:t>
            </a:r>
            <a:r>
              <a:rPr lang="en-US" sz="2400" dirty="0"/>
              <a:t>do you cope with stress?</a:t>
            </a:r>
          </a:p>
          <a:p>
            <a:pPr>
              <a:buFontTx/>
              <a:buChar char="-"/>
            </a:pPr>
            <a:r>
              <a:rPr lang="en-US" sz="2400" dirty="0"/>
              <a:t>Are you afraid to be dragged by Black Holes?</a:t>
            </a:r>
          </a:p>
          <a:p>
            <a:pPr>
              <a:buFontTx/>
              <a:buChar char="-"/>
            </a:pPr>
            <a:r>
              <a:rPr lang="en-US" sz="2400" dirty="0"/>
              <a:t>Have you ever seen meteorites fall from the space station?</a:t>
            </a:r>
            <a:r>
              <a:rPr lang="ru-RU" sz="2400" dirty="0"/>
              <a:t> 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Do you believe that we aren't lonely in the Universe?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endParaRPr lang="en-US" sz="2400" dirty="0">
              <a:cs typeface="Arial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413" y="3975100"/>
            <a:ext cx="482441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54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496944" cy="1512168"/>
          </a:xfrm>
        </p:spPr>
        <p:txBody>
          <a:bodyPr>
            <a:normAutofit/>
          </a:bodyPr>
          <a:lstStyle/>
          <a:p>
            <a:pPr algn="ctr"/>
            <a:r>
              <a:rPr lang="en-US" sz="4400" b="1" smtClean="0"/>
              <a:t>Belarus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5520" y="1844824"/>
            <a:ext cx="7844408" cy="3528392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chemeClr val="tx1"/>
                </a:solidFill>
              </a:rPr>
              <a:t>Is food in tubes delicious?</a:t>
            </a:r>
          </a:p>
          <a:p>
            <a:r>
              <a:rPr lang="en-US" sz="3200" smtClean="0">
                <a:solidFill>
                  <a:schemeClr val="tx1"/>
                </a:solidFill>
              </a:rPr>
              <a:t>Do you sleep well in space?</a:t>
            </a:r>
          </a:p>
          <a:p>
            <a:r>
              <a:rPr lang="en-US" sz="3200" smtClean="0">
                <a:solidFill>
                  <a:schemeClr val="tx1"/>
                </a:solidFill>
              </a:rPr>
              <a:t>Is it scary to fly in a rocket?</a:t>
            </a:r>
          </a:p>
          <a:p>
            <a:r>
              <a:rPr lang="en-US" sz="3200" smtClean="0">
                <a:solidFill>
                  <a:schemeClr val="tx1"/>
                </a:solidFill>
              </a:rPr>
              <a:t>Is the space beautiful?</a:t>
            </a:r>
          </a:p>
          <a:p>
            <a:r>
              <a:rPr lang="en-US" sz="3200" smtClean="0">
                <a:solidFill>
                  <a:schemeClr val="tx1"/>
                </a:solidFill>
              </a:rPr>
              <a:t>What do you do in your spare time in a rocket?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0" y="1687913"/>
            <a:ext cx="10047383" cy="51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is your community involved in space exploration?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450" y="1927952"/>
            <a:ext cx="10047384" cy="4930048"/>
          </a:xfrm>
        </p:spPr>
        <p:txBody>
          <a:bodyPr/>
          <a:lstStyle/>
          <a:p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Bashkortostan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In Ufa the 58th regional office of the Russian Federation of Astronautics was solemnly opened in 2010. 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Russian Federation of Astronautics is the non-political </a:t>
            </a:r>
          </a:p>
          <a:p>
            <a:pPr marL="0" indent="0" algn="just">
              <a:buNone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voluntary all-Russian public organization uniting citizens and</a:t>
            </a:r>
          </a:p>
          <a:p>
            <a:pPr marL="0" indent="0" algn="just">
              <a:buNone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organizations for the purpose of promoting Russian Astronautics. </a:t>
            </a:r>
          </a:p>
          <a:p>
            <a:endParaRPr lang="ru-RU" dirty="0"/>
          </a:p>
        </p:txBody>
      </p:sp>
      <p:pic>
        <p:nvPicPr>
          <p:cNvPr id="4" name="Picture 6" descr="http://www.fkr02.ru/i/about/fk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505" y="365125"/>
            <a:ext cx="981075" cy="120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6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947" y="53197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Belarus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564395"/>
            <a:ext cx="5157787" cy="4153359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en-US" sz="8000" b="0" dirty="0" smtClean="0"/>
              <a:t>The observatory at Minsk Planetarium - is a socially significant urban site, the only public astronomical observatory in the city and Belarus.</a:t>
            </a:r>
            <a:endParaRPr lang="ru-RU" sz="8000" b="0" dirty="0"/>
          </a:p>
        </p:txBody>
      </p:sp>
      <p:pic>
        <p:nvPicPr>
          <p:cNvPr id="7" name="Picture 6" descr="Осенние наблюде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0738" y="2505075"/>
            <a:ext cx="2667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effectLst>
            <a:glow rad="63500">
              <a:schemeClr val="accent3">
                <a:alpha val="40000"/>
              </a:schemeClr>
            </a:glo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 bwMode="auto">
          <a:xfrm>
            <a:off x="1981200" y="1"/>
            <a:ext cx="8362950" cy="1196975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cap="none" dirty="0" smtClean="0"/>
              <a:t>                </a:t>
            </a:r>
            <a:r>
              <a:rPr lang="en-US" sz="3600" b="1" dirty="0"/>
              <a:t>MOLDOVA AND SPACE   </a:t>
            </a:r>
            <a:br>
              <a:rPr lang="en-US" sz="3600" b="1" dirty="0"/>
            </a:br>
            <a:r>
              <a:rPr lang="en-US" sz="3600" b="1" dirty="0"/>
              <a:t>                    EXPLORATION</a:t>
            </a:r>
            <a:endParaRPr lang="ru-RU" sz="3600" b="1" dirty="0"/>
          </a:p>
        </p:txBody>
      </p:sp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1847851" y="1196975"/>
            <a:ext cx="8259763" cy="5348288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The Republic of Moldova has contributed a lot in space exploration. </a:t>
            </a:r>
          </a:p>
          <a:p>
            <a:pPr marL="0" indent="0" algn="l" eaLnBrk="1" hangingPunct="1">
              <a:buNone/>
            </a:pPr>
            <a:r>
              <a:rPr lang="en-US" dirty="0" smtClean="0"/>
              <a:t>It was Moldovan scientists who invented a new technology of fruit and vegetable sublimation.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ru-RU" dirty="0" smtClean="0"/>
              <a:t>Tubas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most</a:t>
            </a:r>
            <a:r>
              <a:rPr lang="ru-RU" dirty="0" smtClean="0"/>
              <a:t> </a:t>
            </a:r>
            <a:r>
              <a:rPr lang="ru-RU" dirty="0" err="1" smtClean="0"/>
              <a:t>various</a:t>
            </a:r>
            <a:r>
              <a:rPr lang="ru-RU" dirty="0" smtClean="0"/>
              <a:t> </a:t>
            </a:r>
            <a:r>
              <a:rPr lang="ru-RU" dirty="0" err="1" smtClean="0"/>
              <a:t>sizes</a:t>
            </a:r>
            <a:r>
              <a:rPr lang="ru-RU" dirty="0" smtClean="0"/>
              <a:t> </a:t>
            </a:r>
            <a:r>
              <a:rPr lang="ru-RU" dirty="0" err="1" smtClean="0"/>
              <a:t>with</a:t>
            </a:r>
            <a:r>
              <a:rPr lang="ru-RU" dirty="0" smtClean="0"/>
              <a:t> </a:t>
            </a:r>
            <a:r>
              <a:rPr lang="ru-RU" dirty="0" err="1" smtClean="0"/>
              <a:t>porridge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endParaRPr lang="ru-RU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 err="1" smtClean="0"/>
              <a:t>juice</a:t>
            </a:r>
            <a:r>
              <a:rPr lang="ru-RU" dirty="0" smtClean="0"/>
              <a:t>, </a:t>
            </a:r>
            <a:r>
              <a:rPr lang="ru-RU" dirty="0" err="1" smtClean="0"/>
              <a:t>soups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endParaRPr lang="ru-RU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 err="1" smtClean="0"/>
              <a:t>garnishes</a:t>
            </a:r>
            <a:r>
              <a:rPr lang="ru-RU" dirty="0" smtClean="0"/>
              <a:t>, </a:t>
            </a:r>
            <a:r>
              <a:rPr lang="ru-RU" dirty="0" err="1" smtClean="0"/>
              <a:t>salads</a:t>
            </a:r>
            <a:r>
              <a:rPr lang="ru-RU" dirty="0" smtClean="0"/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forcemeat</a:t>
            </a:r>
            <a:r>
              <a:rPr lang="ru-RU" dirty="0" smtClean="0"/>
              <a:t> </a:t>
            </a:r>
            <a:r>
              <a:rPr lang="ru-RU" dirty="0" err="1" smtClean="0"/>
              <a:t>were</a:t>
            </a:r>
            <a:endParaRPr lang="ru-RU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demand</a:t>
            </a:r>
            <a:r>
              <a:rPr lang="ru-RU" dirty="0" smtClean="0"/>
              <a:t> </a:t>
            </a:r>
            <a:r>
              <a:rPr lang="ru-RU" dirty="0" err="1" smtClean="0"/>
              <a:t>up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ru-RU" dirty="0" smtClean="0"/>
              <a:t>1982.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0856" y="3479800"/>
            <a:ext cx="504031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1981200" y="274639"/>
            <a:ext cx="8362950" cy="1209675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 b="1" dirty="0"/>
              <a:t>                  </a:t>
            </a:r>
            <a:br>
              <a:rPr lang="en-US" sz="3200" b="1" dirty="0"/>
            </a:br>
            <a:r>
              <a:rPr lang="en-US" sz="3200" b="1" dirty="0"/>
              <a:t>                  </a:t>
            </a:r>
            <a:r>
              <a:rPr lang="en-US" sz="3600" b="1" dirty="0"/>
              <a:t>MOLDOVA AND SPACE </a:t>
            </a:r>
            <a:br>
              <a:rPr lang="en-US" sz="3600" b="1" dirty="0"/>
            </a:br>
            <a:r>
              <a:rPr lang="en-US" sz="3600" b="1" dirty="0"/>
              <a:t>                            EXPLORATION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1981200" y="1412875"/>
            <a:ext cx="7467600" cy="506095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dirty="0" err="1" smtClean="0"/>
              <a:t>Then</a:t>
            </a:r>
            <a:r>
              <a:rPr lang="ru-RU" sz="4000" dirty="0" smtClean="0"/>
              <a:t> </a:t>
            </a:r>
            <a:r>
              <a:rPr lang="ru-RU" sz="4000" dirty="0" err="1" smtClean="0"/>
              <a:t>special</a:t>
            </a:r>
            <a:r>
              <a:rPr lang="ru-RU" sz="4000" dirty="0" smtClean="0"/>
              <a:t> </a:t>
            </a:r>
            <a:r>
              <a:rPr lang="ru-RU" sz="4000" dirty="0" err="1" smtClean="0"/>
              <a:t>vacuum</a:t>
            </a:r>
            <a:r>
              <a:rPr lang="ru-RU" sz="4000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dirty="0" err="1" smtClean="0"/>
              <a:t>packages</a:t>
            </a:r>
            <a:r>
              <a:rPr lang="ru-RU" sz="4000" dirty="0" smtClean="0"/>
              <a:t> </a:t>
            </a:r>
            <a:r>
              <a:rPr lang="en-US" sz="4000" dirty="0" smtClean="0"/>
              <a:t>were</a:t>
            </a:r>
            <a:endParaRPr lang="ru-RU" sz="4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 smtClean="0"/>
              <a:t>D</a:t>
            </a:r>
            <a:r>
              <a:rPr lang="ru-RU" sz="4000" dirty="0" err="1" smtClean="0"/>
              <a:t>eveloped</a:t>
            </a:r>
            <a:r>
              <a:rPr lang="en-US" sz="4000" dirty="0" smtClean="0"/>
              <a:t> </a:t>
            </a:r>
            <a:r>
              <a:rPr lang="ru-RU" sz="4000" dirty="0" err="1" smtClean="0"/>
              <a:t>and</a:t>
            </a:r>
            <a:r>
              <a:rPr lang="ru-RU" sz="4000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dirty="0" err="1" smtClean="0"/>
              <a:t>sublimated</a:t>
            </a:r>
            <a:r>
              <a:rPr lang="ru-RU" sz="4000" dirty="0" smtClean="0"/>
              <a:t> </a:t>
            </a:r>
            <a:r>
              <a:rPr lang="ru-RU" sz="4000" dirty="0" err="1" smtClean="0"/>
              <a:t>products</a:t>
            </a:r>
            <a:r>
              <a:rPr lang="ru-RU" sz="4000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dirty="0" err="1" smtClean="0"/>
              <a:t>received</a:t>
            </a:r>
            <a:r>
              <a:rPr lang="ru-RU" sz="4000" dirty="0" smtClean="0"/>
              <a:t> </a:t>
            </a:r>
            <a:r>
              <a:rPr lang="ru-RU" sz="4000" dirty="0" err="1" smtClean="0"/>
              <a:t>new</a:t>
            </a:r>
            <a:endParaRPr lang="ru-RU" sz="4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dirty="0" err="1" smtClean="0"/>
              <a:t>pack</a:t>
            </a:r>
            <a:r>
              <a:rPr lang="en-US" sz="4000" dirty="0" smtClean="0"/>
              <a:t>ag</a:t>
            </a:r>
            <a:r>
              <a:rPr lang="ru-RU" sz="4000" dirty="0" err="1" smtClean="0"/>
              <a:t>ing</a:t>
            </a:r>
            <a:r>
              <a:rPr lang="ru-RU" sz="4000" dirty="0" smtClean="0"/>
              <a:t>. </a:t>
            </a:r>
          </a:p>
          <a:p>
            <a:endParaRPr lang="ru-RU" sz="3600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3338" y="1557338"/>
            <a:ext cx="3600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42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1703388" y="1052513"/>
            <a:ext cx="864076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dirty="0"/>
          </a:p>
          <a:p>
            <a:r>
              <a:rPr lang="en-US" sz="3200" b="1" dirty="0"/>
              <a:t>The device “Oasis"</a:t>
            </a:r>
            <a:r>
              <a:rPr lang="en-US" sz="3200" dirty="0"/>
              <a:t> </a:t>
            </a:r>
            <a:r>
              <a:rPr lang="en-US" sz="3200" b="1" dirty="0"/>
              <a:t>for the production of biomass in -orbit  is also the invention of the Moldovan scientists. “Oasis” grew “cosmic </a:t>
            </a:r>
            <a:r>
              <a:rPr lang="en-US" sz="3200" b="1" dirty="0" err="1" smtClean="0"/>
              <a:t>meat”and</a:t>
            </a:r>
            <a:r>
              <a:rPr lang="en-US" sz="3200" b="1" dirty="0" smtClean="0"/>
              <a:t> </a:t>
            </a:r>
            <a:r>
              <a:rPr lang="en-US" sz="3200" b="1" dirty="0"/>
              <a:t>cosmonaut </a:t>
            </a:r>
          </a:p>
          <a:p>
            <a:r>
              <a:rPr lang="en-US" sz="3200" b="1" dirty="0" err="1"/>
              <a:t>Lebedev</a:t>
            </a:r>
            <a:r>
              <a:rPr lang="en-US" sz="3200" b="1" dirty="0"/>
              <a:t> cooked </a:t>
            </a:r>
          </a:p>
          <a:p>
            <a:r>
              <a:rPr lang="en-US" sz="3200" b="1" dirty="0"/>
              <a:t>meatballs on board</a:t>
            </a:r>
          </a:p>
          <a:p>
            <a:r>
              <a:rPr lang="en-US" sz="3200" b="1" dirty="0"/>
              <a:t> "Soyuz-13".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981200" y="1"/>
            <a:ext cx="82184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 b="1">
                <a:solidFill>
                  <a:schemeClr val="tx2"/>
                </a:solidFill>
                <a:latin typeface="Century Schoolbook"/>
              </a:rPr>
              <a:t>                        </a:t>
            </a:r>
            <a:br>
              <a:rPr lang="en-US" sz="3200" b="1">
                <a:solidFill>
                  <a:schemeClr val="tx2"/>
                </a:solidFill>
                <a:latin typeface="Century Schoolbook"/>
              </a:rPr>
            </a:br>
            <a:r>
              <a:rPr lang="en-US" sz="3200" b="1">
                <a:solidFill>
                  <a:schemeClr val="tx2"/>
                </a:solidFill>
                <a:latin typeface="Century Schoolbook"/>
              </a:rPr>
              <a:t>                    MOLDOVA AND SPACE </a:t>
            </a:r>
            <a:br>
              <a:rPr lang="en-US" sz="3200" b="1">
                <a:solidFill>
                  <a:schemeClr val="tx2"/>
                </a:solidFill>
                <a:latin typeface="Century Schoolbook"/>
              </a:rPr>
            </a:br>
            <a:r>
              <a:rPr lang="en-US" sz="3200" b="1">
                <a:solidFill>
                  <a:schemeClr val="tx2"/>
                </a:solidFill>
                <a:latin typeface="Century Schoolbook"/>
              </a:rPr>
              <a:t>                            EXPLORATION</a:t>
            </a:r>
            <a:endParaRPr lang="ru-RU" sz="3200" b="1">
              <a:solidFill>
                <a:schemeClr val="tx2"/>
              </a:solidFill>
              <a:latin typeface="Century Schoolbook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1490" y="3006894"/>
            <a:ext cx="49688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9226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ctrTitle"/>
          </p:nvPr>
        </p:nvSpPr>
        <p:spPr bwMode="auto">
          <a:xfrm>
            <a:off x="855786" y="95933"/>
            <a:ext cx="8291513" cy="12827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b="1" dirty="0"/>
              <a:t>                           </a:t>
            </a:r>
            <a:br>
              <a:rPr lang="en-US" sz="2800" b="1" dirty="0"/>
            </a:br>
            <a:r>
              <a:rPr lang="en-US" sz="2800" b="1" dirty="0"/>
              <a:t>                           </a:t>
            </a:r>
            <a:r>
              <a:rPr lang="en-US" sz="3200" b="1" dirty="0"/>
              <a:t>MOLDOVA AND SPACE </a:t>
            </a:r>
            <a:br>
              <a:rPr lang="en-US" sz="3200" b="1" dirty="0"/>
            </a:br>
            <a:r>
              <a:rPr lang="en-US" sz="3200" b="1" dirty="0"/>
              <a:t>                                    EXPLORATION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2771" name="Rectangle 3"/>
          <p:cNvSpPr>
            <a:spLocks noGrp="1"/>
          </p:cNvSpPr>
          <p:nvPr>
            <p:ph type="subTitle" idx="1"/>
          </p:nvPr>
        </p:nvSpPr>
        <p:spPr>
          <a:xfrm>
            <a:off x="1169916" y="1378633"/>
            <a:ext cx="8893175" cy="5479367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dirty="0"/>
              <a:t> </a:t>
            </a:r>
            <a:r>
              <a:rPr lang="ru-RU" sz="2000" dirty="0" err="1"/>
              <a:t>American</a:t>
            </a:r>
            <a:r>
              <a:rPr lang="ru-RU" sz="2000" dirty="0"/>
              <a:t> </a:t>
            </a:r>
            <a:r>
              <a:rPr lang="ru-RU" sz="2000" dirty="0" err="1"/>
              <a:t>scientists</a:t>
            </a:r>
            <a:r>
              <a:rPr lang="ru-RU" sz="2000" dirty="0"/>
              <a:t> </a:t>
            </a:r>
            <a:r>
              <a:rPr lang="ru-RU" sz="2000" dirty="0" err="1"/>
              <a:t>worked</a:t>
            </a:r>
            <a:r>
              <a:rPr lang="ru-RU" sz="2000" dirty="0"/>
              <a:t> </a:t>
            </a:r>
            <a:r>
              <a:rPr lang="ru-RU" sz="2000" dirty="0" err="1"/>
              <a:t>decades</a:t>
            </a:r>
            <a:r>
              <a:rPr lang="ru-RU" sz="2000" dirty="0"/>
              <a:t> </a:t>
            </a:r>
            <a:r>
              <a:rPr lang="ru-RU" sz="2000" dirty="0" err="1"/>
              <a:t>on</a:t>
            </a:r>
            <a:r>
              <a:rPr lang="ru-RU" sz="2000" dirty="0"/>
              <a:t> a </a:t>
            </a:r>
            <a:r>
              <a:rPr lang="ru-RU" sz="2000" dirty="0" err="1"/>
              <a:t>problem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records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conditions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weightlessness</a:t>
            </a:r>
            <a:r>
              <a:rPr lang="ru-RU" sz="2000" dirty="0"/>
              <a:t>. </a:t>
            </a:r>
            <a:r>
              <a:rPr lang="ru-RU" sz="2000" dirty="0" err="1"/>
              <a:t>They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/>
              <a:t>spent</a:t>
            </a:r>
            <a:r>
              <a:rPr lang="ru-RU" sz="2000" dirty="0"/>
              <a:t> </a:t>
            </a:r>
            <a:r>
              <a:rPr lang="ru-RU" sz="2000" dirty="0" err="1"/>
              <a:t>about</a:t>
            </a:r>
            <a:r>
              <a:rPr lang="ru-RU" sz="2000" dirty="0"/>
              <a:t> </a:t>
            </a:r>
            <a:r>
              <a:rPr lang="ru-RU" sz="2000" dirty="0" err="1"/>
              <a:t>one</a:t>
            </a:r>
            <a:r>
              <a:rPr lang="ru-RU" sz="2000" dirty="0"/>
              <a:t> </a:t>
            </a:r>
            <a:r>
              <a:rPr lang="ru-RU" sz="2000" dirty="0" err="1"/>
              <a:t>million</a:t>
            </a:r>
            <a:r>
              <a:rPr lang="ru-RU" sz="2000" dirty="0"/>
              <a:t> </a:t>
            </a:r>
            <a:r>
              <a:rPr lang="ru-RU" sz="2000" dirty="0" err="1"/>
              <a:t>dollars</a:t>
            </a:r>
            <a:r>
              <a:rPr lang="ru-RU" sz="2000" dirty="0"/>
              <a:t>. </a:t>
            </a:r>
            <a:r>
              <a:rPr lang="ru-RU" sz="2000" dirty="0" err="1"/>
              <a:t>But</a:t>
            </a:r>
            <a:endParaRPr lang="ru-RU" sz="20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everything</a:t>
            </a:r>
            <a:r>
              <a:rPr lang="ru-RU" sz="2000" dirty="0"/>
              <a:t> </a:t>
            </a:r>
            <a:r>
              <a:rPr lang="ru-RU" sz="2000" dirty="0" err="1"/>
              <a:t>was</a:t>
            </a:r>
            <a:r>
              <a:rPr lang="ru-RU" sz="2000" dirty="0"/>
              <a:t>  </a:t>
            </a:r>
            <a:r>
              <a:rPr lang="ru-RU" sz="2000" dirty="0" err="1"/>
              <a:t>ineffective</a:t>
            </a:r>
            <a:r>
              <a:rPr lang="ru-RU" sz="2000" dirty="0"/>
              <a:t>: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ink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ball</a:t>
            </a:r>
            <a:r>
              <a:rPr lang="ru-RU" sz="2000" dirty="0"/>
              <a:t> </a:t>
            </a:r>
            <a:r>
              <a:rPr lang="ru-RU" sz="2000" dirty="0" err="1"/>
              <a:t>pens</a:t>
            </a:r>
            <a:r>
              <a:rPr lang="ru-RU" sz="2000" dirty="0"/>
              <a:t> </a:t>
            </a:r>
            <a:r>
              <a:rPr lang="ru-RU" sz="2000" dirty="0" err="1"/>
              <a:t>refused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leak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necessary</a:t>
            </a:r>
            <a:r>
              <a:rPr lang="ru-RU" sz="2000" dirty="0"/>
              <a:t> </a:t>
            </a:r>
            <a:r>
              <a:rPr lang="ru-RU" sz="2000" dirty="0" err="1"/>
              <a:t>direction</a:t>
            </a:r>
            <a:r>
              <a:rPr lang="ru-RU" sz="2000" dirty="0"/>
              <a:t> </a:t>
            </a:r>
            <a:r>
              <a:rPr lang="ru-RU" sz="2000" dirty="0" err="1"/>
              <a:t>flatly</a:t>
            </a:r>
            <a:r>
              <a:rPr lang="ru-RU" sz="2000" dirty="0"/>
              <a:t>,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would</a:t>
            </a:r>
            <a:r>
              <a:rPr lang="ru-RU" sz="2000" dirty="0"/>
              <a:t> </a:t>
            </a:r>
            <a:r>
              <a:rPr lang="ru-RU" sz="2000" dirty="0" err="1"/>
              <a:t>break</a:t>
            </a:r>
            <a:r>
              <a:rPr lang="ru-RU" sz="2000" dirty="0"/>
              <a:t> </a:t>
            </a:r>
            <a:r>
              <a:rPr lang="ru-RU" sz="2000" dirty="0" err="1"/>
              <a:t>into</a:t>
            </a:r>
            <a:r>
              <a:rPr lang="ru-RU" sz="2000" dirty="0"/>
              <a:t> a </a:t>
            </a:r>
            <a:r>
              <a:rPr lang="ru-RU" sz="2000" dirty="0" err="1"/>
              <a:t>thousand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smallest</a:t>
            </a:r>
            <a:endParaRPr lang="ru-RU" sz="20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drops</a:t>
            </a:r>
            <a:r>
              <a:rPr lang="ru-RU" sz="2000" dirty="0"/>
              <a:t> </a:t>
            </a:r>
            <a:r>
              <a:rPr lang="ru-RU" sz="2000" dirty="0" err="1"/>
              <a:t>all</a:t>
            </a:r>
            <a:r>
              <a:rPr lang="ru-RU" sz="2000" dirty="0"/>
              <a:t> </a:t>
            </a:r>
            <a:r>
              <a:rPr lang="ru-RU" sz="2000" dirty="0" err="1"/>
              <a:t>over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station</a:t>
            </a:r>
            <a:r>
              <a:rPr lang="ru-RU" sz="2000" dirty="0"/>
              <a:t>.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Chisinau</a:t>
            </a:r>
            <a:r>
              <a:rPr lang="ru-RU" sz="2000" dirty="0"/>
              <a:t> </a:t>
            </a:r>
            <a:r>
              <a:rPr lang="ru-RU" sz="2000" dirty="0" err="1"/>
              <a:t>workers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scientists</a:t>
            </a:r>
            <a:endParaRPr lang="ru-RU" sz="20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</a:t>
            </a:r>
            <a:r>
              <a:rPr lang="ru-RU" sz="2000" dirty="0" err="1"/>
              <a:t>had</a:t>
            </a:r>
            <a:r>
              <a:rPr lang="ru-RU" sz="2000" dirty="0"/>
              <a:t> </a:t>
            </a:r>
            <a:r>
              <a:rPr lang="ru-RU" sz="2000" dirty="0" err="1"/>
              <a:t>no</a:t>
            </a:r>
            <a:r>
              <a:rPr lang="ru-RU" sz="2000" dirty="0"/>
              <a:t> </a:t>
            </a:r>
            <a:r>
              <a:rPr lang="ru-RU" sz="2000" dirty="0" err="1"/>
              <a:t>one</a:t>
            </a:r>
            <a:r>
              <a:rPr lang="ru-RU" sz="2000" dirty="0"/>
              <a:t> </a:t>
            </a:r>
            <a:r>
              <a:rPr lang="ru-RU" sz="2000" dirty="0" err="1"/>
              <a:t>million</a:t>
            </a:r>
            <a:r>
              <a:rPr lang="ru-RU" sz="2000" dirty="0"/>
              <a:t> </a:t>
            </a:r>
            <a:r>
              <a:rPr lang="ru-RU" sz="2000" dirty="0" err="1"/>
              <a:t>dollars</a:t>
            </a:r>
            <a:r>
              <a:rPr lang="ru-RU" sz="2000" dirty="0"/>
              <a:t>, </a:t>
            </a:r>
            <a:r>
              <a:rPr lang="ru-RU" sz="2000" dirty="0" err="1"/>
              <a:t>they</a:t>
            </a:r>
            <a:r>
              <a:rPr lang="ru-RU" sz="2000" dirty="0"/>
              <a:t>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worked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salary</a:t>
            </a:r>
            <a:r>
              <a:rPr lang="ru-RU" sz="2000" dirty="0"/>
              <a:t>. </a:t>
            </a:r>
            <a:r>
              <a:rPr lang="ru-RU" sz="2000" dirty="0" err="1"/>
              <a:t>But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Party</a:t>
            </a:r>
            <a:r>
              <a:rPr lang="ru-RU" sz="2000" dirty="0"/>
              <a:t> </a:t>
            </a:r>
            <a:r>
              <a:rPr lang="ru-RU" sz="2000" dirty="0" err="1"/>
              <a:t>told</a:t>
            </a:r>
            <a:r>
              <a:rPr lang="ru-RU" sz="2000" dirty="0"/>
              <a:t> «</a:t>
            </a:r>
            <a:r>
              <a:rPr lang="ru-RU" sz="2000" dirty="0" err="1"/>
              <a:t>It</a:t>
            </a:r>
            <a:r>
              <a:rPr lang="ru-RU" sz="2000" dirty="0"/>
              <a:t> </a:t>
            </a:r>
            <a:r>
              <a:rPr lang="ru-RU" sz="2000" dirty="0" err="1"/>
              <a:t>is</a:t>
            </a:r>
            <a:r>
              <a:rPr lang="ru-RU" sz="2000" dirty="0"/>
              <a:t> </a:t>
            </a:r>
            <a:r>
              <a:rPr lang="ru-RU" sz="2000" dirty="0" err="1"/>
              <a:t>necessary</a:t>
            </a:r>
            <a:r>
              <a:rPr lang="ru-RU" sz="2000" dirty="0"/>
              <a:t>!».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And</a:t>
            </a:r>
            <a:r>
              <a:rPr lang="ru-RU" sz="2000" dirty="0"/>
              <a:t> 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pencil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mechanical</a:t>
            </a:r>
            <a:r>
              <a:rPr lang="ru-RU" sz="2000" dirty="0"/>
              <a:t>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giving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a </a:t>
            </a:r>
            <a:r>
              <a:rPr lang="ru-RU" sz="2000" dirty="0" err="1"/>
              <a:t>lead</a:t>
            </a:r>
            <a:r>
              <a:rPr lang="ru-RU" sz="2000" dirty="0"/>
              <a:t> </a:t>
            </a:r>
            <a:r>
              <a:rPr lang="en-US" sz="2000" dirty="0" smtClean="0"/>
              <a:t>was</a:t>
            </a:r>
            <a:r>
              <a:rPr lang="ru-RU" sz="2000" dirty="0" smtClean="0"/>
              <a:t> </a:t>
            </a:r>
            <a:endParaRPr lang="ru-RU" sz="20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err="1"/>
              <a:t>invented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 algn="l">
              <a:lnSpc>
                <a:spcPct val="80000"/>
              </a:lnSpc>
            </a:pPr>
            <a:r>
              <a:rPr lang="en-US" sz="3200" dirty="0"/>
              <a:t>It is still in use!</a:t>
            </a:r>
            <a:r>
              <a:rPr lang="ru-RU" sz="3200" dirty="0"/>
              <a:t> 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32772" name="Picture 4" descr="148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604" y="2887271"/>
            <a:ext cx="4186110" cy="3970729"/>
          </a:xfrm>
          <a:prstGeom prst="rect">
            <a:avLst/>
          </a:prstGeom>
          <a:pattFill prst="pct70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78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92314" y="260350"/>
            <a:ext cx="7775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                    MOLDOVA AND SPACE </a:t>
            </a:r>
          </a:p>
          <a:p>
            <a:r>
              <a:rPr lang="en-US" sz="3200" b="1">
                <a:solidFill>
                  <a:schemeClr val="tx2"/>
                </a:solidFill>
              </a:rPr>
              <a:t>                          EXPLORATION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74825" y="1700214"/>
            <a:ext cx="86423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/>
              <a:t>There is another but a little-known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b="1"/>
              <a:t>invention: a reusable film roll. </a:t>
            </a:r>
            <a:r>
              <a:rPr lang="ru-RU" sz="2400" b="1"/>
              <a:t>Each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/>
              <a:t>shot of a film is covered by several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/>
              <a:t>layers of special photosensitive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/>
              <a:t>connection that allowed to use it to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/>
              <a:t>thousand times -well then, tell, if it 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/>
              <a:t>differs from the modern multipurpose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/>
              <a:t>technics?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ru-RU" sz="2400" b="1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700213"/>
            <a:ext cx="28956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6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1161</Words>
  <Application>Microsoft Office PowerPoint</Application>
  <PresentationFormat>Широкоэкранный</PresentationFormat>
  <Paragraphs>135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Aharoni</vt:lpstr>
      <vt:lpstr>Arial</vt:lpstr>
      <vt:lpstr>Calibri</vt:lpstr>
      <vt:lpstr>Calibri Light</vt:lpstr>
      <vt:lpstr>Century Schoolbook</vt:lpstr>
      <vt:lpstr>Wingdings</vt:lpstr>
      <vt:lpstr>Тема Office</vt:lpstr>
      <vt:lpstr>SPACE EXPLORATION</vt:lpstr>
      <vt:lpstr>Goal Of The Project:  To learn how our circle’s communities participate in space exploration projects.</vt:lpstr>
      <vt:lpstr>How is your community involved in space exploration? </vt:lpstr>
      <vt:lpstr>Belarus</vt:lpstr>
      <vt:lpstr>                MOLDOVA AND SPACE                        EXPLORATION</vt:lpstr>
      <vt:lpstr>                                     MOLDOVA AND SPACE                              EXPLORATION </vt:lpstr>
      <vt:lpstr>Презентация PowerPoint</vt:lpstr>
      <vt:lpstr>                                                       MOLDOVA AND SPACE                                      EXPLORATION </vt:lpstr>
      <vt:lpstr>Презентация PowerPoint</vt:lpstr>
      <vt:lpstr>GAGARIN’S ARRIVAL</vt:lpstr>
      <vt:lpstr>2. How are students involved in space research? </vt:lpstr>
      <vt:lpstr>Our students are involved  in competitions devoted to space exploration</vt:lpstr>
      <vt:lpstr>Chelybinsk</vt:lpstr>
      <vt:lpstr>3. Tell us about museums of space exploration you have been to. </vt:lpstr>
      <vt:lpstr>Museums of space exploration</vt:lpstr>
      <vt:lpstr>           SPACE EXPLORATION MUSEUM</vt:lpstr>
      <vt:lpstr>4. Does your country have a satellite? </vt:lpstr>
      <vt:lpstr>MOLDOVA AND A SATELLITE</vt:lpstr>
      <vt:lpstr>So far Belarus has no satellites but soon it will have.</vt:lpstr>
      <vt:lpstr>5. How many astronauts are there in your community? Tell us about one of them. </vt:lpstr>
      <vt:lpstr>Astronauts in our republic</vt:lpstr>
      <vt:lpstr>ASTRANAUTS/ COSMONAUTS IN MOLDOVA </vt:lpstr>
      <vt:lpstr>Belarusian cosmonaut Oleg Novitsky</vt:lpstr>
      <vt:lpstr>6.  Which questions would you ask the astronauts working on board the International Space Station?</vt:lpstr>
      <vt:lpstr> Bashkortostan  </vt:lpstr>
      <vt:lpstr>Moldova</vt:lpstr>
      <vt:lpstr>Belarus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EXPLORATION</dc:title>
  <dc:creator>Маргарита</dc:creator>
  <cp:lastModifiedBy>Маргарита</cp:lastModifiedBy>
  <cp:revision>18</cp:revision>
  <dcterms:created xsi:type="dcterms:W3CDTF">2015-12-20T09:17:54Z</dcterms:created>
  <dcterms:modified xsi:type="dcterms:W3CDTF">2016-01-04T14:52:24Z</dcterms:modified>
</cp:coreProperties>
</file>