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4" r:id="rId1"/>
  </p:sldMasterIdLst>
  <p:sldIdLst>
    <p:sldId id="256" r:id="rId2"/>
    <p:sldId id="257" r:id="rId3"/>
    <p:sldId id="258" r:id="rId4"/>
    <p:sldId id="259" r:id="rId5"/>
    <p:sldId id="260" r:id="rId6"/>
    <p:sldId id="268" r:id="rId7"/>
    <p:sldId id="269" r:id="rId8"/>
    <p:sldId id="270" r:id="rId9"/>
    <p:sldId id="271" r:id="rId10"/>
    <p:sldId id="272"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F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46" autoAdjust="0"/>
    <p:restoredTop sz="94660"/>
  </p:normalViewPr>
  <p:slideViewPr>
    <p:cSldViewPr snapToGrid="0">
      <p:cViewPr varScale="1">
        <p:scale>
          <a:sx n="92" d="100"/>
          <a:sy n="92" d="100"/>
        </p:scale>
        <p:origin x="1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4151" y="990600"/>
            <a:ext cx="8460403"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4150" y="4267200"/>
            <a:ext cx="8460403"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61BEF0D-F0BB-DE4B-95CE-6DB70DBA9567}" type="datetimeFigureOut">
              <a:rPr lang="en-US" smtClean="0"/>
              <a:pPr/>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824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61BEF0D-F0BB-DE4B-95CE-6DB70DBA9567}" type="datetimeFigureOut">
              <a:rPr lang="en-US" smtClean="0"/>
              <a:pPr/>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215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4554" y="381000"/>
            <a:ext cx="1905494"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4151" y="381000"/>
            <a:ext cx="8307964"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61BEF0D-F0BB-DE4B-95CE-6DB70DBA9567}" type="datetimeFigureOut">
              <a:rPr lang="en-US" smtClean="0"/>
              <a:pPr/>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741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647F38-B617-4D2F-AE0A-013F0C4D2C57}"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13207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151" y="2057401"/>
            <a:ext cx="8460404"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4151" y="4876800"/>
            <a:ext cx="8460404"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335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4149" y="1676400"/>
            <a:ext cx="470124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3651" y="1676401"/>
            <a:ext cx="4701240"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5BFA754-D5C3-4E66-96A6-867B257F58DC}" type="datetimeFigureOut">
              <a:rPr lang="en-US" smtClean="0"/>
              <a:t>5/10/2016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44947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4150" y="1676400"/>
            <a:ext cx="4702367"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4150" y="2516458"/>
            <a:ext cx="4702367"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3367" y="1676400"/>
            <a:ext cx="4704484"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516458"/>
            <a:ext cx="4704484"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61BEF0D-F0BB-DE4B-95CE-6DB70DBA9567}" type="datetimeFigureOut">
              <a:rPr lang="en-US" smtClean="0"/>
              <a:pPr/>
              <a:t>5/10/2016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534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61BEF0D-F0BB-DE4B-95CE-6DB70DBA9567}" type="datetimeFigureOut">
              <a:rPr lang="en-US" smtClean="0"/>
              <a:pPr/>
              <a:t>5/10/2016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01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332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835" y="1676400"/>
            <a:ext cx="3810992" cy="243840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94150" y="685800"/>
            <a:ext cx="6173808"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2835" y="4191000"/>
            <a:ext cx="3810992"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088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836" y="1676400"/>
            <a:ext cx="3810992" cy="2438400"/>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522809" y="0"/>
            <a:ext cx="5945149"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2836" y="4191000"/>
            <a:ext cx="3810992"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381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832" y="0"/>
            <a:ext cx="11355169"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Placeholder 1"/>
          <p:cNvSpPr>
            <a:spLocks noGrp="1"/>
          </p:cNvSpPr>
          <p:nvPr>
            <p:ph type="title"/>
          </p:nvPr>
        </p:nvSpPr>
        <p:spPr>
          <a:xfrm>
            <a:off x="1294150" y="381000"/>
            <a:ext cx="9603701"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4150" y="1676400"/>
            <a:ext cx="9603701"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72113" y="6356352"/>
            <a:ext cx="2844800"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B61BEF0D-F0BB-DE4B-95CE-6DB70DBA9567}" type="datetimeFigureOut">
              <a:rPr lang="en-US" smtClean="0"/>
              <a:pPr/>
              <a:t>5/10/2016</a:t>
            </a:fld>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8053323" y="6356352"/>
            <a:ext cx="2844800"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298120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r" defTabSz="914400" rtl="1"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r" defTabSz="914400" rtl="1"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r" defTabSz="914400" rtl="1"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r" defTabSz="914400" rtl="1"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r" defTabSz="914400" rtl="1"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r" defTabSz="914400" rtl="1"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r" defTabSz="914400" rtl="1"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r" defTabSz="914400" rtl="1"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r" defTabSz="914400" rtl="1"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589" y="1462004"/>
            <a:ext cx="7727323" cy="1515533"/>
          </a:xfrm>
        </p:spPr>
        <p:txBody>
          <a:bodyPr/>
          <a:lstStyle/>
          <a:p>
            <a:pPr algn="ctr" rtl="0"/>
            <a:r>
              <a:rPr lang="en-US" sz="4000" dirty="0" smtClean="0">
                <a:latin typeface="Comic Sans MS" panose="030F0702030302020204" pitchFamily="66" charset="0"/>
              </a:rPr>
              <a:t>     </a:t>
            </a:r>
            <a:r>
              <a:rPr lang="en-US" sz="4000" dirty="0" smtClean="0">
                <a:solidFill>
                  <a:srgbClr val="FF0000"/>
                </a:solidFill>
                <a:latin typeface="Comic Sans MS" panose="030F0702030302020204" pitchFamily="66" charset="0"/>
              </a:rPr>
              <a:t>“ </a:t>
            </a:r>
            <a:r>
              <a:rPr lang="en-US" sz="4000" dirty="0" smtClean="0">
                <a:latin typeface="Comic Sans MS" panose="030F0702030302020204" pitchFamily="66" charset="0"/>
              </a:rPr>
              <a:t>How </a:t>
            </a:r>
            <a:r>
              <a:rPr lang="en-US" sz="4000" dirty="0" smtClean="0">
                <a:latin typeface="Comic Sans MS" panose="030F0702030302020204" pitchFamily="66" charset="0"/>
              </a:rPr>
              <a:t>To Save The </a:t>
            </a:r>
            <a:r>
              <a:rPr lang="fa-IR" sz="4000" dirty="0" smtClean="0">
                <a:latin typeface="Comic Sans MS" panose="030F0702030302020204" pitchFamily="66" charset="0"/>
              </a:rPr>
              <a:t>       </a:t>
            </a:r>
            <a:r>
              <a:rPr lang="en-US" sz="4400" dirty="0" smtClean="0">
                <a:solidFill>
                  <a:srgbClr val="207F8C"/>
                </a:solidFill>
                <a:latin typeface="Comic Sans MS" panose="030F0702030302020204" pitchFamily="66" charset="0"/>
              </a:rPr>
              <a:t>Rivers </a:t>
            </a:r>
            <a:r>
              <a:rPr lang="en-US" sz="4400" dirty="0" smtClean="0">
                <a:solidFill>
                  <a:srgbClr val="FF0000"/>
                </a:solidFill>
                <a:latin typeface="Comic Sans MS" panose="030F0702030302020204" pitchFamily="66" charset="0"/>
              </a:rPr>
              <a:t>”</a:t>
            </a:r>
            <a:endParaRPr lang="fa-IR" sz="4000" dirty="0">
              <a:latin typeface="Comic Sans MS" panose="030F0702030302020204" pitchFamily="66" charset="0"/>
            </a:endParaRPr>
          </a:p>
        </p:txBody>
      </p:sp>
      <p:sp>
        <p:nvSpPr>
          <p:cNvPr id="3" name="Subtitle 2"/>
          <p:cNvSpPr>
            <a:spLocks noGrp="1"/>
          </p:cNvSpPr>
          <p:nvPr>
            <p:ph type="subTitle" idx="1"/>
          </p:nvPr>
        </p:nvSpPr>
        <p:spPr>
          <a:xfrm>
            <a:off x="2228758" y="3979568"/>
            <a:ext cx="6277289" cy="2761474"/>
          </a:xfrm>
        </p:spPr>
        <p:txBody>
          <a:bodyPr>
            <a:normAutofit fontScale="25000" lnSpcReduction="20000"/>
          </a:bodyPr>
          <a:lstStyle/>
          <a:p>
            <a:pPr algn="ctr"/>
            <a:r>
              <a:rPr lang="en-US" dirty="0" smtClean="0">
                <a:latin typeface="Comic Sans MS" panose="030F0702030302020204" pitchFamily="66" charset="0"/>
              </a:rPr>
              <a:t>Presented by :</a:t>
            </a:r>
          </a:p>
          <a:p>
            <a:pPr algn="ctr" rtl="0"/>
            <a:endParaRPr lang="en-US" sz="2800" dirty="0" smtClean="0">
              <a:latin typeface="Comic Sans MS" panose="030F0702030302020204" pitchFamily="66" charset="0"/>
            </a:endParaRPr>
          </a:p>
          <a:p>
            <a:pPr algn="ctr" rtl="0">
              <a:lnSpc>
                <a:spcPct val="220000"/>
              </a:lnSpc>
            </a:pPr>
            <a:r>
              <a:rPr lang="en-US" sz="8000" dirty="0" smtClean="0">
                <a:latin typeface="Comic Sans MS" panose="030F0702030302020204" pitchFamily="66" charset="0"/>
              </a:rPr>
              <a:t>Radin Shahdaei </a:t>
            </a:r>
          </a:p>
          <a:p>
            <a:pPr algn="ctr" rtl="0">
              <a:lnSpc>
                <a:spcPct val="220000"/>
              </a:lnSpc>
            </a:pPr>
            <a:r>
              <a:rPr lang="en-US" sz="8000" dirty="0" err="1" smtClean="0">
                <a:latin typeface="Comic Sans MS" panose="030F0702030302020204" pitchFamily="66" charset="0"/>
              </a:rPr>
              <a:t>Alireza</a:t>
            </a:r>
            <a:r>
              <a:rPr lang="en-US" sz="8000" dirty="0" smtClean="0">
                <a:latin typeface="Comic Sans MS" panose="030F0702030302020204" pitchFamily="66" charset="0"/>
              </a:rPr>
              <a:t> </a:t>
            </a:r>
            <a:r>
              <a:rPr lang="en-US" sz="8000" dirty="0" err="1" smtClean="0">
                <a:latin typeface="Comic Sans MS" panose="030F0702030302020204" pitchFamily="66" charset="0"/>
              </a:rPr>
              <a:t>Hosseini</a:t>
            </a:r>
            <a:endParaRPr lang="en-US" sz="8000" dirty="0" smtClean="0">
              <a:latin typeface="Comic Sans MS" panose="030F0702030302020204" pitchFamily="66" charset="0"/>
            </a:endParaRPr>
          </a:p>
          <a:p>
            <a:pPr algn="ctr" rtl="0">
              <a:lnSpc>
                <a:spcPct val="220000"/>
              </a:lnSpc>
            </a:pPr>
            <a:r>
              <a:rPr lang="en-US" sz="8000" dirty="0" smtClean="0">
                <a:latin typeface="Comic Sans MS" panose="030F0702030302020204" pitchFamily="66" charset="0"/>
              </a:rPr>
              <a:t>From Elementary  </a:t>
            </a:r>
            <a:r>
              <a:rPr lang="en-US" sz="8000" dirty="0" err="1" smtClean="0">
                <a:latin typeface="Comic Sans MS" panose="030F0702030302020204" pitchFamily="66" charset="0"/>
              </a:rPr>
              <a:t>Mehraein</a:t>
            </a:r>
            <a:r>
              <a:rPr lang="en-US" sz="8000" dirty="0" smtClean="0">
                <a:latin typeface="Comic Sans MS" panose="030F0702030302020204" pitchFamily="66" charset="0"/>
              </a:rPr>
              <a:t> School</a:t>
            </a:r>
          </a:p>
          <a:p>
            <a:pPr algn="ctr" rtl="0">
              <a:lnSpc>
                <a:spcPct val="220000"/>
              </a:lnSpc>
            </a:pPr>
            <a:r>
              <a:rPr lang="en-US" sz="8000" dirty="0" smtClean="0">
                <a:latin typeface="Comic Sans MS" panose="030F0702030302020204" pitchFamily="66" charset="0"/>
              </a:rPr>
              <a:t>Iran Tehran </a:t>
            </a:r>
          </a:p>
          <a:p>
            <a:pPr algn="ctr" rtl="0"/>
            <a:endParaRPr lang="en-US" sz="2800" dirty="0" smtClean="0">
              <a:latin typeface="Comic Sans MS" panose="030F0702030302020204" pitchFamily="66" charset="0"/>
            </a:endParaRPr>
          </a:p>
          <a:p>
            <a:pPr algn="ctr" rtl="0"/>
            <a:endParaRPr lang="en-US" sz="2800" dirty="0" smtClean="0">
              <a:latin typeface="Comic Sans MS" panose="030F0702030302020204" pitchFamily="66" charset="0"/>
            </a:endParaRPr>
          </a:p>
          <a:p>
            <a:pPr algn="ctr" rtl="0"/>
            <a:endParaRPr lang="fa-IR" sz="2800" dirty="0">
              <a:latin typeface="Comic Sans MS" panose="030F0702030302020204" pitchFamily="66" charset="0"/>
            </a:endParaRPr>
          </a:p>
        </p:txBody>
      </p:sp>
    </p:spTree>
    <p:extLst>
      <p:ext uri="{BB962C8B-B14F-4D97-AF65-F5344CB8AC3E}">
        <p14:creationId xmlns:p14="http://schemas.microsoft.com/office/powerpoint/2010/main" val="1190053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par>
                          <p:cTn id="11" fill="hold">
                            <p:stCondLst>
                              <p:cond delay="750"/>
                            </p:stCondLst>
                            <p:childTnLst>
                              <p:par>
                                <p:cTn id="12" presetID="49" presetClass="entr" presetSubtype="0" de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3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35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35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7" dur="350"/>
                                        <p:tgtEl>
                                          <p:spTgt spid="3">
                                            <p:txEl>
                                              <p:pRg st="0" end="0"/>
                                            </p:txEl>
                                          </p:spTgt>
                                        </p:tgtEl>
                                      </p:cBhvr>
                                    </p:animEffect>
                                  </p:childTnLst>
                                </p:cTn>
                              </p:par>
                            </p:childTnLst>
                          </p:cTn>
                        </p:par>
                        <p:par>
                          <p:cTn id="18" fill="hold">
                            <p:stCondLst>
                              <p:cond delay="1100"/>
                            </p:stCondLst>
                            <p:childTnLst>
                              <p:par>
                                <p:cTn id="19" presetID="49" presetClass="entr" presetSubtype="0" decel="10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35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35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35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4" dur="35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35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35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35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2" dur="35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35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35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35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0" dur="35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35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35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35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48" dur="3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Comic Sans MS" panose="030F0702030302020204" pitchFamily="66" charset="0"/>
              </a:rPr>
              <a:t>Images</a:t>
            </a:r>
            <a:endParaRPr lang="fa-IR" sz="54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5296" y="2545973"/>
            <a:ext cx="2297639" cy="1528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163" y="4522181"/>
            <a:ext cx="2297639" cy="1528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9860" y="4456021"/>
            <a:ext cx="2305994" cy="152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922" y="4430263"/>
            <a:ext cx="2163958" cy="1620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7202" y="2493585"/>
            <a:ext cx="2163958" cy="1620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4956" y="2639603"/>
            <a:ext cx="2297639" cy="1528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43281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 calcmode="lin" valueType="num">
                                      <p:cBhvr>
                                        <p:cTn id="13" dur="500" fill="hold"/>
                                        <p:tgtEl>
                                          <p:spTgt spid="10"/>
                                        </p:tgtEl>
                                        <p:attrNameLst>
                                          <p:attrName>style.rotation</p:attrName>
                                        </p:attrNameLst>
                                      </p:cBhvr>
                                      <p:tavLst>
                                        <p:tav tm="0">
                                          <p:val>
                                            <p:fltVal val="360"/>
                                          </p:val>
                                        </p:tav>
                                        <p:tav tm="100000">
                                          <p:val>
                                            <p:fltVal val="0"/>
                                          </p:val>
                                        </p:tav>
                                      </p:tavLst>
                                    </p:anim>
                                    <p:animEffect transition="in" filter="fade">
                                      <p:cBhvr>
                                        <p:cTn id="14" dur="500"/>
                                        <p:tgtEl>
                                          <p:spTgt spid="10"/>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360"/>
                                          </p:val>
                                        </p:tav>
                                        <p:tav tm="100000">
                                          <p:val>
                                            <p:fltVal val="0"/>
                                          </p:val>
                                        </p:tav>
                                      </p:tavLst>
                                    </p:anim>
                                    <p:animEffect transition="in" filter="fade">
                                      <p:cBhvr>
                                        <p:cTn id="32" dur="500"/>
                                        <p:tgtEl>
                                          <p:spTgt spid="9"/>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 calcmode="lin" valueType="num">
                                      <p:cBhvr>
                                        <p:cTn id="37" dur="500" fill="hold"/>
                                        <p:tgtEl>
                                          <p:spTgt spid="4"/>
                                        </p:tgtEl>
                                        <p:attrNameLst>
                                          <p:attrName>style.rotation</p:attrName>
                                        </p:attrNameLst>
                                      </p:cBhvr>
                                      <p:tavLst>
                                        <p:tav tm="0">
                                          <p:val>
                                            <p:fltVal val="360"/>
                                          </p:val>
                                        </p:tav>
                                        <p:tav tm="100000">
                                          <p:val>
                                            <p:fltVal val="0"/>
                                          </p:val>
                                        </p:tav>
                                      </p:tavLst>
                                    </p:anim>
                                    <p:animEffect transition="in" filter="fade">
                                      <p:cBhvr>
                                        <p:cTn id="38" dur="500"/>
                                        <p:tgtEl>
                                          <p:spTgt spid="4"/>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 calcmode="lin" valueType="num">
                                      <p:cBhvr>
                                        <p:cTn id="43" dur="500" fill="hold"/>
                                        <p:tgtEl>
                                          <p:spTgt spid="7"/>
                                        </p:tgtEl>
                                        <p:attrNameLst>
                                          <p:attrName>style.rotation</p:attrName>
                                        </p:attrNameLst>
                                      </p:cBhvr>
                                      <p:tavLst>
                                        <p:tav tm="0">
                                          <p:val>
                                            <p:fltVal val="360"/>
                                          </p:val>
                                        </p:tav>
                                        <p:tav tm="100000">
                                          <p:val>
                                            <p:fltVal val="0"/>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156" y="1070263"/>
            <a:ext cx="9135687" cy="3667991"/>
          </a:xfrm>
        </p:spPr>
        <p:txBody>
          <a:bodyPr>
            <a:noAutofit/>
          </a:bodyPr>
          <a:lstStyle/>
          <a:p>
            <a:pPr algn="ctr"/>
            <a:r>
              <a:rPr lang="en-US" sz="16600" dirty="0" smtClean="0">
                <a:latin typeface="Comic Sans MS" panose="030F0702030302020204" pitchFamily="66" charset="0"/>
              </a:rPr>
              <a:t>The end</a:t>
            </a:r>
            <a:br>
              <a:rPr lang="en-US" sz="16600" dirty="0" smtClean="0">
                <a:latin typeface="Comic Sans MS" panose="030F0702030302020204" pitchFamily="66" charset="0"/>
              </a:rPr>
            </a:br>
            <a:r>
              <a:rPr lang="en-US" sz="16600" dirty="0">
                <a:latin typeface="Comic Sans MS" panose="030F0702030302020204" pitchFamily="66" charset="0"/>
              </a:rPr>
              <a:t/>
            </a:r>
            <a:br>
              <a:rPr lang="en-US" sz="16600" dirty="0">
                <a:latin typeface="Comic Sans MS" panose="030F0702030302020204" pitchFamily="66" charset="0"/>
              </a:rPr>
            </a:br>
            <a:r>
              <a:rPr lang="en-US" sz="16600" dirty="0" smtClean="0">
                <a:latin typeface="Comic Sans MS" panose="030F0702030302020204" pitchFamily="66" charset="0"/>
              </a:rPr>
              <a:t/>
            </a:r>
            <a:br>
              <a:rPr lang="en-US" sz="16600" dirty="0" smtClean="0">
                <a:latin typeface="Comic Sans MS" panose="030F0702030302020204" pitchFamily="66" charset="0"/>
              </a:rPr>
            </a:br>
            <a:r>
              <a:rPr lang="en-US" sz="7200" dirty="0" smtClean="0">
                <a:latin typeface="Broadway" panose="04040905080B02020502" pitchFamily="82" charset="0"/>
              </a:rPr>
              <a:t>Thanks For Your </a:t>
            </a:r>
            <a:r>
              <a:rPr lang="en-US" sz="7200" dirty="0">
                <a:latin typeface="Broadway" panose="04040905080B02020502" pitchFamily="82" charset="0"/>
              </a:rPr>
              <a:t>A</a:t>
            </a:r>
            <a:r>
              <a:rPr lang="en-US" sz="7200" dirty="0" smtClean="0">
                <a:latin typeface="Broadway" panose="04040905080B02020502" pitchFamily="82" charset="0"/>
              </a:rPr>
              <a:t>ttention</a:t>
            </a:r>
            <a:r>
              <a:rPr lang="en-US" sz="7200" dirty="0">
                <a:latin typeface="Broadway" panose="04040905080B02020502" pitchFamily="82" charset="0"/>
              </a:rPr>
              <a:t/>
            </a:r>
            <a:br>
              <a:rPr lang="en-US" sz="7200" dirty="0">
                <a:latin typeface="Broadway" panose="04040905080B02020502" pitchFamily="82" charset="0"/>
              </a:rPr>
            </a:br>
            <a:endParaRPr lang="fa-IR" sz="7200" dirty="0">
              <a:latin typeface="Broadway" panose="04040905080B02020502" pitchFamily="82" charset="0"/>
            </a:endParaRPr>
          </a:p>
        </p:txBody>
      </p:sp>
    </p:spTree>
    <p:extLst>
      <p:ext uri="{BB962C8B-B14F-4D97-AF65-F5344CB8AC3E}">
        <p14:creationId xmlns:p14="http://schemas.microsoft.com/office/powerpoint/2010/main" val="2285415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after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160" y="935665"/>
            <a:ext cx="5881576" cy="768226"/>
          </a:xfrm>
        </p:spPr>
        <p:txBody>
          <a:bodyPr/>
          <a:lstStyle/>
          <a:p>
            <a:pPr rtl="0"/>
            <a:r>
              <a:rPr lang="en-US" dirty="0" smtClean="0">
                <a:solidFill>
                  <a:srgbClr val="FF0000"/>
                </a:solidFill>
                <a:latin typeface="Comic Sans MS" panose="030F0702030302020204" pitchFamily="66" charset="0"/>
              </a:rPr>
              <a:t>“</a:t>
            </a:r>
            <a:r>
              <a:rPr lang="en-US" dirty="0" smtClean="0">
                <a:latin typeface="Comic Sans MS" panose="030F0702030302020204" pitchFamily="66" charset="0"/>
              </a:rPr>
              <a:t> Danger For the </a:t>
            </a:r>
            <a:r>
              <a:rPr lang="en-US" dirty="0" smtClean="0">
                <a:solidFill>
                  <a:srgbClr val="207F8C"/>
                </a:solidFill>
                <a:latin typeface="Comic Sans MS" panose="030F0702030302020204" pitchFamily="66" charset="0"/>
              </a:rPr>
              <a:t>Rivers </a:t>
            </a:r>
            <a:r>
              <a:rPr lang="en-US" dirty="0" smtClean="0">
                <a:solidFill>
                  <a:srgbClr val="FF0000"/>
                </a:solidFill>
                <a:latin typeface="Comic Sans MS" panose="030F0702030302020204" pitchFamily="66" charset="0"/>
              </a:rPr>
              <a:t>”</a:t>
            </a:r>
            <a:endParaRPr lang="fa-IR" dirty="0">
              <a:solidFill>
                <a:srgbClr val="FF0000"/>
              </a:solidFill>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347" y="1990388"/>
            <a:ext cx="5531559" cy="3318936"/>
          </a:xfrm>
          <a:prstGeom prst="rect">
            <a:avLst/>
          </a:prstGeom>
          <a:ln>
            <a:noFill/>
          </a:ln>
          <a:effectLst>
            <a:softEdge rad="112500"/>
          </a:effectLst>
        </p:spPr>
      </p:pic>
      <p:pic>
        <p:nvPicPr>
          <p:cNvPr id="6" name="Picture 6" descr="https://encrypted-tbn3.gstatic.com/images?q=tbn:ANd9GcQlELdiQiQlcNaz9AI7PftJ2apPGxhLui8U9yWh5CMnrYux9Vz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7713" y="966450"/>
            <a:ext cx="2238375" cy="20478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559137" y="4436639"/>
            <a:ext cx="2459823" cy="2022058"/>
          </a:xfrm>
          <a:prstGeom prst="rect">
            <a:avLst/>
          </a:prstGeom>
        </p:spPr>
      </p:pic>
      <p:sp>
        <p:nvSpPr>
          <p:cNvPr id="9" name="Content Placeholder 2"/>
          <p:cNvSpPr>
            <a:spLocks noGrp="1"/>
          </p:cNvSpPr>
          <p:nvPr>
            <p:ph idx="1"/>
          </p:nvPr>
        </p:nvSpPr>
        <p:spPr>
          <a:xfrm>
            <a:off x="1294151" y="1676400"/>
            <a:ext cx="4088340" cy="4495800"/>
          </a:xfrm>
        </p:spPr>
        <p:txBody>
          <a:bodyPr>
            <a:normAutofit fontScale="92500"/>
          </a:bodyPr>
          <a:lstStyle/>
          <a:p>
            <a:pPr marL="0" indent="0" algn="l" rtl="0">
              <a:lnSpc>
                <a:spcPct val="150000"/>
              </a:lnSpc>
              <a:buNone/>
            </a:pPr>
            <a:r>
              <a:rPr lang="en-US" dirty="0" smtClean="0">
                <a:latin typeface="Comic Sans MS" panose="030F0702030302020204" pitchFamily="66" charset="0"/>
              </a:rPr>
              <a:t>As you know more than 70% of the planet earth is contained of water. But only 1% of it is accessible drinkable, and day by day the water is decreasing. So We have to protect the water and DO NOT POLLUTE IT.</a:t>
            </a:r>
            <a:endParaRPr lang="fa-IR" dirty="0">
              <a:latin typeface="Comic Sans MS" panose="030F0702030302020204" pitchFamily="66" charset="0"/>
            </a:endParaRPr>
          </a:p>
        </p:txBody>
      </p:sp>
    </p:spTree>
    <p:extLst>
      <p:ext uri="{BB962C8B-B14F-4D97-AF65-F5344CB8AC3E}">
        <p14:creationId xmlns:p14="http://schemas.microsoft.com/office/powerpoint/2010/main" val="1155503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750"/>
                                        <p:tgtEl>
                                          <p:spTgt spid="4"/>
                                        </p:tgtEl>
                                      </p:cBhvr>
                                    </p:animEffect>
                                  </p:childTnLst>
                                </p:cTn>
                              </p:par>
                            </p:childTnLst>
                          </p:cTn>
                        </p:par>
                        <p:par>
                          <p:cTn id="14" fill="hold">
                            <p:stCondLst>
                              <p:cond delay="2750"/>
                            </p:stCondLst>
                            <p:childTnLst>
                              <p:par>
                                <p:cTn id="15" presetID="31" presetClass="entr" presetSubtype="0"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p:cTn id="1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9" dur="5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391" y="266442"/>
            <a:ext cx="6240618" cy="1143000"/>
          </a:xfrm>
        </p:spPr>
        <p:txBody>
          <a:bodyPr>
            <a:normAutofit fontScale="90000"/>
          </a:bodyPr>
          <a:lstStyle/>
          <a:p>
            <a:pPr algn="ctr" rtl="0"/>
            <a:r>
              <a:rPr lang="en-US" dirty="0" smtClean="0">
                <a:solidFill>
                  <a:srgbClr val="FF0000"/>
                </a:solidFill>
                <a:latin typeface="Comic Sans MS" panose="030F0702030302020204" pitchFamily="66" charset="0"/>
              </a:rPr>
              <a:t>“</a:t>
            </a:r>
            <a:r>
              <a:rPr lang="en-US" dirty="0" smtClean="0">
                <a:latin typeface="Comic Sans MS" panose="030F0702030302020204" pitchFamily="66" charset="0"/>
              </a:rPr>
              <a:t> </a:t>
            </a:r>
            <a:r>
              <a:rPr lang="en-US" sz="3200" dirty="0" smtClean="0">
                <a:latin typeface="Comic Sans MS" panose="030F0702030302020204" pitchFamily="66" charset="0"/>
              </a:rPr>
              <a:t>How to protect the </a:t>
            </a:r>
            <a:r>
              <a:rPr lang="en-US" sz="3200" dirty="0" smtClean="0">
                <a:solidFill>
                  <a:srgbClr val="207F8C"/>
                </a:solidFill>
                <a:latin typeface="Comic Sans MS" panose="030F0702030302020204" pitchFamily="66" charset="0"/>
              </a:rPr>
              <a:t>Rivers</a:t>
            </a:r>
            <a:r>
              <a:rPr lang="en-US" sz="3200" dirty="0" smtClean="0">
                <a:latin typeface="Comic Sans MS" panose="030F0702030302020204" pitchFamily="66" charset="0"/>
              </a:rPr>
              <a:t> in Our </a:t>
            </a:r>
            <a:br>
              <a:rPr lang="en-US" sz="3200" dirty="0" smtClean="0">
                <a:latin typeface="Comic Sans MS" panose="030F0702030302020204" pitchFamily="66" charset="0"/>
              </a:rPr>
            </a:br>
            <a:r>
              <a:rPr lang="en-US" sz="3200" dirty="0" smtClean="0">
                <a:latin typeface="Comic Sans MS" panose="030F0702030302020204" pitchFamily="66" charset="0"/>
              </a:rPr>
              <a:t>HOMES </a:t>
            </a:r>
            <a:r>
              <a:rPr lang="en-US" sz="3200" dirty="0" smtClean="0">
                <a:solidFill>
                  <a:srgbClr val="FF0000"/>
                </a:solidFill>
                <a:latin typeface="Comic Sans MS" panose="030F0702030302020204" pitchFamily="66" charset="0"/>
              </a:rPr>
              <a:t>”</a:t>
            </a:r>
            <a:endParaRPr lang="fa-IR" sz="3200" dirty="0">
              <a:solidFill>
                <a:srgbClr val="FF0000"/>
              </a:solidFill>
              <a:latin typeface="Comic Sans MS" panose="030F0702030302020204" pitchFamily="66" charset="0"/>
            </a:endParaRPr>
          </a:p>
        </p:txBody>
      </p:sp>
      <p:pic>
        <p:nvPicPr>
          <p:cNvPr id="3076" name="Picture 4" descr="http://tiki.oneworld.org/pollution/dem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677" y="544698"/>
            <a:ext cx="3025566" cy="255798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mage.slidesharecdn.com/water-pollution-and-treatment-1234887888240184-1/95/water-pollution-and-treatment-4-728.jpg?cb=12348663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4009" y="2964454"/>
            <a:ext cx="4583935" cy="343795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1294151" y="1676399"/>
            <a:ext cx="5719714" cy="4849091"/>
          </a:xfrm>
        </p:spPr>
        <p:txBody>
          <a:bodyPr>
            <a:noAutofit/>
          </a:bodyPr>
          <a:lstStyle/>
          <a:p>
            <a:pPr algn="l" rtl="0">
              <a:buClr>
                <a:schemeClr val="accent1">
                  <a:lumMod val="75000"/>
                </a:schemeClr>
              </a:buClr>
              <a:buFont typeface="Wingdings" panose="05000000000000000000" pitchFamily="2" charset="2"/>
              <a:buChar char="Ø"/>
            </a:pPr>
            <a:r>
              <a:rPr lang="en-US" sz="1600" b="1" dirty="0">
                <a:latin typeface="Comic Sans MS" panose="030F0702030302020204" pitchFamily="66" charset="0"/>
              </a:rPr>
              <a:t>Run washing machines &amp; dishwashers only when they’re full</a:t>
            </a:r>
            <a:r>
              <a:rPr lang="en-US" sz="1600" dirty="0">
                <a:latin typeface="Comic Sans MS" panose="030F0702030302020204" pitchFamily="66" charset="0"/>
              </a:rPr>
              <a:t>. Large loads = less water used. And save energy by turning off the auto-dry setting and letting your dishes dry naturally.</a:t>
            </a:r>
          </a:p>
          <a:p>
            <a:pPr algn="l" rtl="0">
              <a:buClr>
                <a:schemeClr val="accent1">
                  <a:lumMod val="75000"/>
                </a:schemeClr>
              </a:buClr>
              <a:buFont typeface="Wingdings" panose="05000000000000000000" pitchFamily="2" charset="2"/>
              <a:buChar char="Ø"/>
            </a:pPr>
            <a:r>
              <a:rPr lang="en-US" sz="1600" dirty="0">
                <a:latin typeface="Comic Sans MS" panose="030F0702030302020204" pitchFamily="66" charset="0"/>
              </a:rPr>
              <a:t>Keeping a timer in your bathroom will help you </a:t>
            </a:r>
            <a:r>
              <a:rPr lang="en-US" sz="1600" b="1" dirty="0">
                <a:latin typeface="Comic Sans MS" panose="030F0702030302020204" pitchFamily="66" charset="0"/>
              </a:rPr>
              <a:t>take a shorter shower</a:t>
            </a:r>
            <a:r>
              <a:rPr lang="en-US" sz="1600" dirty="0">
                <a:latin typeface="Comic Sans MS" panose="030F0702030302020204" pitchFamily="66" charset="0"/>
              </a:rPr>
              <a:t>. And please turn off the faucet while brushing your teeth. All that perfectly clean tap water is just going down the drain.</a:t>
            </a:r>
          </a:p>
          <a:p>
            <a:pPr algn="l" rtl="0">
              <a:buClr>
                <a:schemeClr val="accent1">
                  <a:lumMod val="75000"/>
                </a:schemeClr>
              </a:buClr>
              <a:buFont typeface="Wingdings" panose="05000000000000000000" pitchFamily="2" charset="2"/>
              <a:buChar char="Ø"/>
            </a:pPr>
            <a:r>
              <a:rPr lang="en-US" sz="1600" b="1" dirty="0">
                <a:latin typeface="Comic Sans MS" panose="030F0702030302020204" pitchFamily="66" charset="0"/>
              </a:rPr>
              <a:t>Turn off lights and unplug chargers</a:t>
            </a:r>
            <a:r>
              <a:rPr lang="en-US" sz="1600" dirty="0">
                <a:latin typeface="Comic Sans MS" panose="030F0702030302020204" pitchFamily="66" charset="0"/>
              </a:rPr>
              <a:t>. Water is used in all forms of energy generation. It can take over 4 gallons of water to keep a 60-watt light bulb lit for 12 hours.</a:t>
            </a:r>
          </a:p>
          <a:p>
            <a:pPr algn="l" rtl="0">
              <a:buClr>
                <a:schemeClr val="accent1">
                  <a:lumMod val="75000"/>
                </a:schemeClr>
              </a:buClr>
              <a:buFont typeface="Wingdings" panose="05000000000000000000" pitchFamily="2" charset="2"/>
              <a:buChar char="Ø"/>
            </a:pPr>
            <a:r>
              <a:rPr lang="en-US" sz="1600" b="1" dirty="0">
                <a:latin typeface="Comic Sans MS" panose="030F0702030302020204" pitchFamily="66" charset="0"/>
              </a:rPr>
              <a:t>Use </a:t>
            </a:r>
            <a:r>
              <a:rPr lang="en-US" sz="1600" b="1" dirty="0" smtClean="0">
                <a:latin typeface="Comic Sans MS" panose="030F0702030302020204" pitchFamily="66" charset="0"/>
              </a:rPr>
              <a:t>cleaning </a:t>
            </a:r>
            <a:r>
              <a:rPr lang="en-US" sz="1600" b="1" dirty="0">
                <a:latin typeface="Comic Sans MS" panose="030F0702030302020204" pitchFamily="66" charset="0"/>
              </a:rPr>
              <a:t>products</a:t>
            </a:r>
            <a:r>
              <a:rPr lang="en-US" sz="1600" dirty="0">
                <a:latin typeface="Comic Sans MS" panose="030F0702030302020204" pitchFamily="66" charset="0"/>
              </a:rPr>
              <a:t>. The water that goes down your drains will eventually flow into streams and bays.</a:t>
            </a:r>
          </a:p>
          <a:p>
            <a:pPr algn="l" rtl="0">
              <a:buClr>
                <a:schemeClr val="accent1">
                  <a:lumMod val="75000"/>
                </a:schemeClr>
              </a:buClr>
              <a:buFont typeface="Wingdings" panose="05000000000000000000" pitchFamily="2" charset="2"/>
              <a:buChar char="Ø"/>
            </a:pPr>
            <a:r>
              <a:rPr lang="en-US" sz="1600" b="1" dirty="0">
                <a:latin typeface="Comic Sans MS" panose="030F0702030302020204" pitchFamily="66" charset="0"/>
              </a:rPr>
              <a:t>Skip meat for one meal a week</a:t>
            </a:r>
            <a:r>
              <a:rPr lang="en-US" sz="1600" dirty="0">
                <a:latin typeface="Comic Sans MS" panose="030F0702030302020204" pitchFamily="66" charset="0"/>
              </a:rPr>
              <a:t>. It can take about 600 gallons of water to produce a hamburger. (Think of all the grain that’s grown to feed the cattle.)</a:t>
            </a:r>
          </a:p>
          <a:p>
            <a:pPr algn="l" rtl="0">
              <a:buClr>
                <a:schemeClr val="accent1">
                  <a:lumMod val="75000"/>
                </a:schemeClr>
              </a:buClr>
              <a:buFont typeface="Wingdings" panose="05000000000000000000" pitchFamily="2" charset="2"/>
              <a:buChar char="Ø"/>
            </a:pPr>
            <a:endParaRPr lang="fa-IR" sz="1600" dirty="0">
              <a:latin typeface="Comic Sans MS" panose="030F0702030302020204" pitchFamily="66" charset="0"/>
            </a:endParaRPr>
          </a:p>
        </p:txBody>
      </p:sp>
    </p:spTree>
    <p:extLst>
      <p:ext uri="{BB962C8B-B14F-4D97-AF65-F5344CB8AC3E}">
        <p14:creationId xmlns:p14="http://schemas.microsoft.com/office/powerpoint/2010/main" val="21628432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49714"/>
                                  </p:iterate>
                                  <p:childTnLst>
                                    <p:set>
                                      <p:cBhvr>
                                        <p:cTn id="6" dur="1" fill="hold">
                                          <p:stCondLst>
                                            <p:cond delay="0"/>
                                          </p:stCondLst>
                                        </p:cTn>
                                        <p:tgtEl>
                                          <p:spTgt spid="2"/>
                                        </p:tgtEl>
                                        <p:attrNameLst>
                                          <p:attrName>style.visibility</p:attrName>
                                        </p:attrNameLst>
                                      </p:cBhvr>
                                      <p:to>
                                        <p:strVal val="visible"/>
                                      </p:to>
                                    </p:set>
                                    <p:set>
                                      <p:cBhvr>
                                        <p:cTn id="7" dur="91" fill="hold">
                                          <p:stCondLst>
                                            <p:cond delay="0"/>
                                          </p:stCondLst>
                                        </p:cTn>
                                        <p:tgtEl>
                                          <p:spTgt spid="2"/>
                                        </p:tgtEl>
                                        <p:attrNameLst>
                                          <p:attrName>style.rotation</p:attrName>
                                        </p:attrNameLst>
                                      </p:cBhvr>
                                      <p:to>
                                        <p:strVal val="-45.0"/>
                                      </p:to>
                                    </p:set>
                                    <p:anim calcmode="lin" valueType="num">
                                      <p:cBhvr>
                                        <p:cTn id="8" dur="91" fill="hold">
                                          <p:stCondLst>
                                            <p:cond delay="91"/>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91"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91"/>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199"/>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382"/>
                            </p:stCondLst>
                            <p:childTnLst>
                              <p:par>
                                <p:cTn id="13" presetID="42"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anim calcmode="lin" valueType="num">
                                      <p:cBhvr>
                                        <p:cTn id="1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3882"/>
                            </p:stCondLst>
                            <p:childTnLst>
                              <p:par>
                                <p:cTn id="19" presetID="42" presetClass="entr" presetSubtype="0" fill="hold" grpId="0"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anim calcmode="lin" valueType="num">
                                      <p:cBhvr>
                                        <p:cTn id="2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4382"/>
                            </p:stCondLst>
                            <p:childTnLst>
                              <p:par>
                                <p:cTn id="25" presetID="42" presetClass="entr" presetSubtype="0" fill="hold" grpId="0"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anim calcmode="lin" valueType="num">
                                      <p:cBhvr>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882"/>
                            </p:stCondLst>
                            <p:childTnLst>
                              <p:par>
                                <p:cTn id="31" presetID="42" presetClass="entr" presetSubtype="0" fill="hold" grpId="0" nodeType="after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anim calcmode="lin" valueType="num">
                                      <p:cBhvr>
                                        <p:cTn id="3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382"/>
                            </p:stCondLst>
                            <p:childTnLst>
                              <p:par>
                                <p:cTn id="37" presetID="42" presetClass="entr" presetSubtype="0" fill="hold" grpId="0" nodeType="after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500"/>
                                        <p:tgtEl>
                                          <p:spTgt spid="7">
                                            <p:txEl>
                                              <p:pRg st="4" end="4"/>
                                            </p:txEl>
                                          </p:spTgt>
                                        </p:tgtEl>
                                      </p:cBhvr>
                                    </p:animEffect>
                                    <p:anim calcmode="lin" valueType="num">
                                      <p:cBhvr>
                                        <p:cTn id="4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smtClean="0">
                <a:solidFill>
                  <a:srgbClr val="FF0000"/>
                </a:solidFill>
                <a:latin typeface="Comic Sans MS" panose="030F0702030302020204" pitchFamily="66" charset="0"/>
              </a:rPr>
              <a:t>“</a:t>
            </a:r>
            <a:r>
              <a:rPr lang="en-US" dirty="0" smtClean="0">
                <a:latin typeface="Comic Sans MS" panose="030F0702030302020204" pitchFamily="66" charset="0"/>
              </a:rPr>
              <a:t> Water is From </a:t>
            </a:r>
            <a:r>
              <a:rPr lang="en-US" dirty="0" smtClean="0">
                <a:solidFill>
                  <a:srgbClr val="207F8C"/>
                </a:solidFill>
                <a:latin typeface="Comic Sans MS" panose="030F0702030302020204" pitchFamily="66" charset="0"/>
              </a:rPr>
              <a:t>River </a:t>
            </a:r>
            <a:r>
              <a:rPr lang="en-US" dirty="0" smtClean="0">
                <a:solidFill>
                  <a:srgbClr val="FF0000"/>
                </a:solidFill>
                <a:latin typeface="Comic Sans MS" panose="030F0702030302020204" pitchFamily="66" charset="0"/>
              </a:rPr>
              <a:t>”</a:t>
            </a:r>
            <a:endParaRPr lang="fa-IR"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1540100" y="2466781"/>
            <a:ext cx="3585691" cy="3318936"/>
          </a:xfrm>
        </p:spPr>
        <p:txBody>
          <a:bodyPr/>
          <a:lstStyle/>
          <a:p>
            <a:pPr marL="0" indent="0" algn="l" rtl="0">
              <a:buNone/>
            </a:pPr>
            <a:r>
              <a:rPr lang="en-US" dirty="0" smtClean="0">
                <a:latin typeface="Comic Sans MS" panose="030F0702030302020204" pitchFamily="66" charset="0"/>
              </a:rPr>
              <a:t>Water that we use is came from rivers. we can’t use the water of the oceans or the rain, either. So if we use less water, we are actually saving the rivers.</a:t>
            </a:r>
            <a:endParaRPr lang="fa-IR" dirty="0">
              <a:latin typeface="Comic Sans MS" panose="030F0702030302020204" pitchFamily="66" charset="0"/>
            </a:endParaRPr>
          </a:p>
        </p:txBody>
      </p:sp>
      <p:grpSp>
        <p:nvGrpSpPr>
          <p:cNvPr id="40" name="Group 39"/>
          <p:cNvGrpSpPr/>
          <p:nvPr/>
        </p:nvGrpSpPr>
        <p:grpSpPr>
          <a:xfrm>
            <a:off x="2691684" y="5334001"/>
            <a:ext cx="1481071" cy="525885"/>
            <a:chOff x="5531474" y="2680955"/>
            <a:chExt cx="3576374" cy="1199880"/>
          </a:xfrm>
        </p:grpSpPr>
        <p:grpSp>
          <p:nvGrpSpPr>
            <p:cNvPr id="6" name="Group 5"/>
            <p:cNvGrpSpPr/>
            <p:nvPr/>
          </p:nvGrpSpPr>
          <p:grpSpPr>
            <a:xfrm>
              <a:off x="5602308" y="2768959"/>
              <a:ext cx="257578" cy="360610"/>
              <a:chOff x="5370490" y="2575773"/>
              <a:chExt cx="978794" cy="1300767"/>
            </a:xfrm>
          </p:grpSpPr>
          <p:sp>
            <p:nvSpPr>
              <p:cNvPr id="4" name="Diamond 3"/>
              <p:cNvSpPr/>
              <p:nvPr/>
            </p:nvSpPr>
            <p:spPr>
              <a:xfrm>
                <a:off x="5409126" y="2575773"/>
                <a:ext cx="914400" cy="126213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Oval 4"/>
              <p:cNvSpPr/>
              <p:nvPr/>
            </p:nvSpPr>
            <p:spPr>
              <a:xfrm>
                <a:off x="5370490" y="2931374"/>
                <a:ext cx="978794" cy="94516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7" name="Group 6"/>
            <p:cNvGrpSpPr/>
            <p:nvPr/>
          </p:nvGrpSpPr>
          <p:grpSpPr>
            <a:xfrm>
              <a:off x="6102439" y="3500909"/>
              <a:ext cx="257578" cy="360610"/>
              <a:chOff x="5370490" y="2575773"/>
              <a:chExt cx="978794" cy="1300767"/>
            </a:xfrm>
          </p:grpSpPr>
          <p:sp>
            <p:nvSpPr>
              <p:cNvPr id="8" name="Diamond 7"/>
              <p:cNvSpPr/>
              <p:nvPr/>
            </p:nvSpPr>
            <p:spPr>
              <a:xfrm>
                <a:off x="5409126" y="2575773"/>
                <a:ext cx="914400" cy="126213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Oval 8"/>
              <p:cNvSpPr/>
              <p:nvPr/>
            </p:nvSpPr>
            <p:spPr>
              <a:xfrm>
                <a:off x="5370490" y="2931374"/>
                <a:ext cx="978794" cy="94516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10" name="Group 9"/>
            <p:cNvGrpSpPr/>
            <p:nvPr/>
          </p:nvGrpSpPr>
          <p:grpSpPr>
            <a:xfrm>
              <a:off x="6347136" y="2985753"/>
              <a:ext cx="257578" cy="360610"/>
              <a:chOff x="5370490" y="2575773"/>
              <a:chExt cx="978794" cy="1300767"/>
            </a:xfrm>
          </p:grpSpPr>
          <p:sp>
            <p:nvSpPr>
              <p:cNvPr id="11" name="Diamond 10"/>
              <p:cNvSpPr/>
              <p:nvPr/>
            </p:nvSpPr>
            <p:spPr>
              <a:xfrm>
                <a:off x="5409126" y="2575773"/>
                <a:ext cx="914400" cy="126213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Oval 11"/>
              <p:cNvSpPr/>
              <p:nvPr/>
            </p:nvSpPr>
            <p:spPr>
              <a:xfrm>
                <a:off x="5370490" y="2931374"/>
                <a:ext cx="978794" cy="94516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13" name="Group 12"/>
            <p:cNvGrpSpPr/>
            <p:nvPr/>
          </p:nvGrpSpPr>
          <p:grpSpPr>
            <a:xfrm>
              <a:off x="6937418" y="2816179"/>
              <a:ext cx="257578" cy="360610"/>
              <a:chOff x="5370490" y="2575773"/>
              <a:chExt cx="978794" cy="1300767"/>
            </a:xfrm>
          </p:grpSpPr>
          <p:sp>
            <p:nvSpPr>
              <p:cNvPr id="14" name="Diamond 13"/>
              <p:cNvSpPr/>
              <p:nvPr/>
            </p:nvSpPr>
            <p:spPr>
              <a:xfrm>
                <a:off x="5409126" y="2575773"/>
                <a:ext cx="914400" cy="126213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5370490" y="2931374"/>
                <a:ext cx="978794" cy="94516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16" name="Group 15"/>
            <p:cNvGrpSpPr/>
            <p:nvPr/>
          </p:nvGrpSpPr>
          <p:grpSpPr>
            <a:xfrm>
              <a:off x="5531474" y="3393583"/>
              <a:ext cx="257578" cy="360610"/>
              <a:chOff x="5370490" y="2575773"/>
              <a:chExt cx="978794" cy="1300767"/>
            </a:xfrm>
          </p:grpSpPr>
          <p:sp>
            <p:nvSpPr>
              <p:cNvPr id="17" name="Diamond 16"/>
              <p:cNvSpPr/>
              <p:nvPr/>
            </p:nvSpPr>
            <p:spPr>
              <a:xfrm>
                <a:off x="5409126" y="2575773"/>
                <a:ext cx="914400" cy="126213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Oval 17"/>
              <p:cNvSpPr/>
              <p:nvPr/>
            </p:nvSpPr>
            <p:spPr>
              <a:xfrm>
                <a:off x="5370490" y="2931374"/>
                <a:ext cx="978794" cy="94516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19" name="Group 18"/>
            <p:cNvGrpSpPr/>
            <p:nvPr/>
          </p:nvGrpSpPr>
          <p:grpSpPr>
            <a:xfrm>
              <a:off x="6817215" y="3391437"/>
              <a:ext cx="257578" cy="360610"/>
              <a:chOff x="5370490" y="2575773"/>
              <a:chExt cx="978794" cy="1300767"/>
            </a:xfrm>
          </p:grpSpPr>
          <p:sp>
            <p:nvSpPr>
              <p:cNvPr id="20" name="Diamond 19"/>
              <p:cNvSpPr/>
              <p:nvPr/>
            </p:nvSpPr>
            <p:spPr>
              <a:xfrm>
                <a:off x="5409126" y="2575773"/>
                <a:ext cx="914400" cy="126213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Oval 20"/>
              <p:cNvSpPr/>
              <p:nvPr/>
            </p:nvSpPr>
            <p:spPr>
              <a:xfrm>
                <a:off x="5370490" y="2931374"/>
                <a:ext cx="978794" cy="94516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22" name="Group 21"/>
            <p:cNvGrpSpPr/>
            <p:nvPr/>
          </p:nvGrpSpPr>
          <p:grpSpPr>
            <a:xfrm>
              <a:off x="7499795" y="3095221"/>
              <a:ext cx="257578" cy="360610"/>
              <a:chOff x="5370490" y="2575773"/>
              <a:chExt cx="978794" cy="1300767"/>
            </a:xfrm>
          </p:grpSpPr>
          <p:sp>
            <p:nvSpPr>
              <p:cNvPr id="23" name="Diamond 22"/>
              <p:cNvSpPr/>
              <p:nvPr/>
            </p:nvSpPr>
            <p:spPr>
              <a:xfrm>
                <a:off x="5409126" y="2575773"/>
                <a:ext cx="914400" cy="126213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Oval 23"/>
              <p:cNvSpPr/>
              <p:nvPr/>
            </p:nvSpPr>
            <p:spPr>
              <a:xfrm>
                <a:off x="5370490" y="2931374"/>
                <a:ext cx="978794" cy="94516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25" name="Group 24"/>
            <p:cNvGrpSpPr/>
            <p:nvPr/>
          </p:nvGrpSpPr>
          <p:grpSpPr>
            <a:xfrm>
              <a:off x="7654340" y="3520225"/>
              <a:ext cx="257578" cy="360610"/>
              <a:chOff x="5370490" y="2575773"/>
              <a:chExt cx="978794" cy="1300767"/>
            </a:xfrm>
          </p:grpSpPr>
          <p:sp>
            <p:nvSpPr>
              <p:cNvPr id="26" name="Diamond 25"/>
              <p:cNvSpPr/>
              <p:nvPr/>
            </p:nvSpPr>
            <p:spPr>
              <a:xfrm>
                <a:off x="5409126" y="2575773"/>
                <a:ext cx="914400" cy="126213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Oval 26"/>
              <p:cNvSpPr/>
              <p:nvPr/>
            </p:nvSpPr>
            <p:spPr>
              <a:xfrm>
                <a:off x="5370490" y="2931374"/>
                <a:ext cx="978794" cy="94516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28" name="Group 27"/>
            <p:cNvGrpSpPr/>
            <p:nvPr/>
          </p:nvGrpSpPr>
          <p:grpSpPr>
            <a:xfrm>
              <a:off x="7768103" y="2680955"/>
              <a:ext cx="257578" cy="360610"/>
              <a:chOff x="5370490" y="2575773"/>
              <a:chExt cx="978794" cy="1300767"/>
            </a:xfrm>
          </p:grpSpPr>
          <p:sp>
            <p:nvSpPr>
              <p:cNvPr id="29" name="Diamond 28"/>
              <p:cNvSpPr/>
              <p:nvPr/>
            </p:nvSpPr>
            <p:spPr>
              <a:xfrm>
                <a:off x="5409126" y="2575773"/>
                <a:ext cx="914400" cy="126213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Oval 29"/>
              <p:cNvSpPr/>
              <p:nvPr/>
            </p:nvSpPr>
            <p:spPr>
              <a:xfrm>
                <a:off x="5370490" y="2931374"/>
                <a:ext cx="978794" cy="94516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31" name="Group 30"/>
            <p:cNvGrpSpPr/>
            <p:nvPr/>
          </p:nvGrpSpPr>
          <p:grpSpPr>
            <a:xfrm>
              <a:off x="8283601" y="3363530"/>
              <a:ext cx="257578" cy="360610"/>
              <a:chOff x="5370490" y="2575773"/>
              <a:chExt cx="978794" cy="1300767"/>
            </a:xfrm>
          </p:grpSpPr>
          <p:sp>
            <p:nvSpPr>
              <p:cNvPr id="32" name="Diamond 31"/>
              <p:cNvSpPr/>
              <p:nvPr/>
            </p:nvSpPr>
            <p:spPr>
              <a:xfrm>
                <a:off x="5409126" y="2575773"/>
                <a:ext cx="914400" cy="126213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Oval 32"/>
              <p:cNvSpPr/>
              <p:nvPr/>
            </p:nvSpPr>
            <p:spPr>
              <a:xfrm>
                <a:off x="5370490" y="2931374"/>
                <a:ext cx="978794" cy="94516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34" name="Group 33"/>
            <p:cNvGrpSpPr/>
            <p:nvPr/>
          </p:nvGrpSpPr>
          <p:grpSpPr>
            <a:xfrm>
              <a:off x="8219209" y="2848379"/>
              <a:ext cx="257578" cy="360610"/>
              <a:chOff x="5370490" y="2575773"/>
              <a:chExt cx="978794" cy="1300767"/>
            </a:xfrm>
          </p:grpSpPr>
          <p:sp>
            <p:nvSpPr>
              <p:cNvPr id="35" name="Diamond 34"/>
              <p:cNvSpPr/>
              <p:nvPr/>
            </p:nvSpPr>
            <p:spPr>
              <a:xfrm>
                <a:off x="5409126" y="2575773"/>
                <a:ext cx="914400" cy="126213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6" name="Oval 35"/>
              <p:cNvSpPr/>
              <p:nvPr/>
            </p:nvSpPr>
            <p:spPr>
              <a:xfrm>
                <a:off x="5370490" y="2931374"/>
                <a:ext cx="978794" cy="94516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37" name="Group 36"/>
            <p:cNvGrpSpPr/>
            <p:nvPr/>
          </p:nvGrpSpPr>
          <p:grpSpPr>
            <a:xfrm>
              <a:off x="8850270" y="2938530"/>
              <a:ext cx="257578" cy="360610"/>
              <a:chOff x="5370490" y="2575773"/>
              <a:chExt cx="978794" cy="1300767"/>
            </a:xfrm>
          </p:grpSpPr>
          <p:sp>
            <p:nvSpPr>
              <p:cNvPr id="38" name="Diamond 37"/>
              <p:cNvSpPr/>
              <p:nvPr/>
            </p:nvSpPr>
            <p:spPr>
              <a:xfrm>
                <a:off x="5409126" y="2575773"/>
                <a:ext cx="914400" cy="126213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9" name="Oval 38"/>
              <p:cNvSpPr/>
              <p:nvPr/>
            </p:nvSpPr>
            <p:spPr>
              <a:xfrm>
                <a:off x="5370490" y="2931374"/>
                <a:ext cx="978794" cy="94516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838" y="2415265"/>
            <a:ext cx="4934554" cy="3284562"/>
          </a:xfrm>
          <a:prstGeom prst="rect">
            <a:avLst/>
          </a:prstGeom>
          <a:ln>
            <a:noFill/>
          </a:ln>
          <a:effectLst>
            <a:softEdge rad="112500"/>
          </a:effectLst>
        </p:spPr>
      </p:pic>
    </p:spTree>
    <p:extLst>
      <p:ext uri="{BB962C8B-B14F-4D97-AF65-F5344CB8AC3E}">
        <p14:creationId xmlns:p14="http://schemas.microsoft.com/office/powerpoint/2010/main" val="39031287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par>
                          <p:cTn id="14" fill="hold">
                            <p:stCondLst>
                              <p:cond delay="2500"/>
                            </p:stCondLst>
                            <p:childTnLst>
                              <p:par>
                                <p:cTn id="15" presetID="47"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9" presetClass="entr" presetSubtype="0" decel="10000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 calcmode="lin" valueType="num">
                                      <p:cBhvr>
                                        <p:cTn id="25" dur="500" fill="hold"/>
                                        <p:tgtEl>
                                          <p:spTgt spid="41"/>
                                        </p:tgtEl>
                                        <p:attrNameLst>
                                          <p:attrName>style.rotation</p:attrName>
                                        </p:attrNameLst>
                                      </p:cBhvr>
                                      <p:tavLst>
                                        <p:tav tm="0">
                                          <p:val>
                                            <p:fltVal val="360"/>
                                          </p:val>
                                        </p:tav>
                                        <p:tav tm="100000">
                                          <p:val>
                                            <p:fltVal val="0"/>
                                          </p:val>
                                        </p:tav>
                                      </p:tavLst>
                                    </p:anim>
                                    <p:animEffect transition="in" filter="fade">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68" y="340241"/>
            <a:ext cx="9601196" cy="771683"/>
          </a:xfrm>
        </p:spPr>
        <p:txBody>
          <a:bodyPr/>
          <a:lstStyle/>
          <a:p>
            <a:pPr algn="ctr" rtl="0"/>
            <a:r>
              <a:rPr lang="en-US" dirty="0" smtClean="0">
                <a:solidFill>
                  <a:srgbClr val="FF0000"/>
                </a:solidFill>
                <a:latin typeface="Comic Sans MS" panose="030F0702030302020204" pitchFamily="66" charset="0"/>
              </a:rPr>
              <a:t>“</a:t>
            </a:r>
            <a:r>
              <a:rPr lang="en-US" dirty="0" smtClean="0">
                <a:latin typeface="Comic Sans MS" panose="030F0702030302020204" pitchFamily="66" charset="0"/>
              </a:rPr>
              <a:t> Do Not Pollute The </a:t>
            </a:r>
            <a:r>
              <a:rPr lang="en-US" dirty="0" smtClean="0">
                <a:solidFill>
                  <a:srgbClr val="207F8C"/>
                </a:solidFill>
                <a:latin typeface="Comic Sans MS" panose="030F0702030302020204" pitchFamily="66" charset="0"/>
              </a:rPr>
              <a:t>Rivers </a:t>
            </a:r>
            <a:r>
              <a:rPr lang="en-US" dirty="0" smtClean="0">
                <a:solidFill>
                  <a:srgbClr val="FF0000"/>
                </a:solidFill>
                <a:latin typeface="Comic Sans MS" panose="030F0702030302020204" pitchFamily="66" charset="0"/>
              </a:rPr>
              <a:t>”</a:t>
            </a:r>
            <a:r>
              <a:rPr lang="en-US" dirty="0" smtClean="0">
                <a:solidFill>
                  <a:srgbClr val="207F8C"/>
                </a:solidFill>
                <a:latin typeface="Comic Sans MS" panose="030F0702030302020204" pitchFamily="66" charset="0"/>
              </a:rPr>
              <a:t> </a:t>
            </a:r>
            <a:endParaRPr lang="fa-IR" dirty="0">
              <a:solidFill>
                <a:srgbClr val="207F8C"/>
              </a:solidFill>
            </a:endParaRPr>
          </a:p>
        </p:txBody>
      </p:sp>
      <p:pic>
        <p:nvPicPr>
          <p:cNvPr id="2050" name="Picture 2" descr="http://eschooltoday.com/pollution/water-pollution/images/water-pollution-kills-fis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513" y="1291660"/>
            <a:ext cx="2545005" cy="18257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iki.oneworld.org/pollution/no_swimm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545" y="3501736"/>
            <a:ext cx="2505386" cy="23425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iki.oneworld.org/energy/dying_friend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4163" y="3501736"/>
            <a:ext cx="2502711" cy="234253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1400859" y="1291660"/>
            <a:ext cx="4957411" cy="4960284"/>
          </a:xfrm>
        </p:spPr>
        <p:txBody>
          <a:bodyPr>
            <a:noAutofit/>
          </a:bodyPr>
          <a:lstStyle/>
          <a:p>
            <a:pPr marL="0" indent="0" algn="l" rtl="0">
              <a:lnSpc>
                <a:spcPct val="220000"/>
              </a:lnSpc>
              <a:buNone/>
            </a:pPr>
            <a:r>
              <a:rPr lang="en-US" sz="1600" dirty="0" smtClean="0">
                <a:latin typeface="Comic Sans MS" panose="030F0702030302020204" pitchFamily="66" charset="0"/>
              </a:rPr>
              <a:t>If we pollute the rivers or oceans, we’re actually killing ourselves, beside of killing the fish and making the water dirty. We can’t drink that water either. So we have to let the rivers be clean. The first move is to </a:t>
            </a:r>
            <a:r>
              <a:rPr lang="en-US" sz="1600" b="1" dirty="0" smtClean="0">
                <a:latin typeface="Comic Sans MS" panose="030F0702030302020204" pitchFamily="66" charset="0"/>
              </a:rPr>
              <a:t>DO NOT </a:t>
            </a:r>
            <a:r>
              <a:rPr lang="en-US" sz="1600" dirty="0" smtClean="0">
                <a:latin typeface="Comic Sans MS" panose="030F0702030302020204" pitchFamily="66" charset="0"/>
              </a:rPr>
              <a:t>throw our trash in the water. The other way is to </a:t>
            </a:r>
            <a:r>
              <a:rPr lang="en-US" sz="1600" b="1" dirty="0" smtClean="0">
                <a:latin typeface="Comic Sans MS" panose="030F0702030302020204" pitchFamily="66" charset="0"/>
              </a:rPr>
              <a:t>CLEAN</a:t>
            </a:r>
            <a:r>
              <a:rPr lang="en-US" sz="1600" dirty="0" smtClean="0">
                <a:latin typeface="Comic Sans MS" panose="030F0702030302020204" pitchFamily="66" charset="0"/>
              </a:rPr>
              <a:t> the rivers. This can make other people to do this, too. Also we can </a:t>
            </a:r>
            <a:r>
              <a:rPr lang="en-US" sz="1600" b="1" dirty="0" smtClean="0">
                <a:latin typeface="Comic Sans MS" panose="030F0702030302020204" pitchFamily="66" charset="0"/>
              </a:rPr>
              <a:t>BE IN THE SITES OR DONATIONS </a:t>
            </a:r>
            <a:r>
              <a:rPr lang="en-US" sz="1600" dirty="0" smtClean="0">
                <a:latin typeface="Comic Sans MS" panose="030F0702030302020204" pitchFamily="66" charset="0"/>
              </a:rPr>
              <a:t>that save the environment.</a:t>
            </a:r>
            <a:endParaRPr lang="fa-IR" sz="1600" dirty="0">
              <a:latin typeface="Comic Sans MS" panose="030F0702030302020204" pitchFamily="66" charset="0"/>
            </a:endParaRPr>
          </a:p>
        </p:txBody>
      </p:sp>
    </p:spTree>
    <p:extLst>
      <p:ext uri="{BB962C8B-B14F-4D97-AF65-F5344CB8AC3E}">
        <p14:creationId xmlns:p14="http://schemas.microsoft.com/office/powerpoint/2010/main" val="9785225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2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2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16" dur="2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2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dirty="0" smtClean="0">
                <a:solidFill>
                  <a:srgbClr val="FF0000"/>
                </a:solidFill>
                <a:latin typeface="Comic Sans MS" panose="030F0702030302020204" pitchFamily="66" charset="0"/>
              </a:rPr>
              <a:t>“ </a:t>
            </a:r>
            <a:r>
              <a:rPr lang="en-US" dirty="0" smtClean="0">
                <a:latin typeface="Comic Sans MS" panose="030F0702030302020204" pitchFamily="66" charset="0"/>
              </a:rPr>
              <a:t>What does pollute the </a:t>
            </a:r>
            <a:r>
              <a:rPr lang="en-US" dirty="0" smtClean="0">
                <a:solidFill>
                  <a:srgbClr val="207F8C"/>
                </a:solidFill>
                <a:latin typeface="Comic Sans MS" panose="030F0702030302020204" pitchFamily="66" charset="0"/>
              </a:rPr>
              <a:t>water</a:t>
            </a:r>
            <a:r>
              <a:rPr lang="en-US" dirty="0" smtClean="0">
                <a:solidFill>
                  <a:srgbClr val="00B0F0"/>
                </a:solidFill>
                <a:latin typeface="Comic Sans MS" panose="030F0702030302020204" pitchFamily="66" charset="0"/>
              </a:rPr>
              <a:t> </a:t>
            </a:r>
            <a:r>
              <a:rPr lang="en-US" dirty="0" smtClean="0">
                <a:solidFill>
                  <a:srgbClr val="FF0000"/>
                </a:solidFill>
                <a:latin typeface="Comic Sans MS" panose="030F0702030302020204" pitchFamily="66" charset="0"/>
              </a:rPr>
              <a:t>”</a:t>
            </a:r>
            <a:endParaRPr lang="fa-IR" dirty="0">
              <a:solidFill>
                <a:srgbClr val="FF0000"/>
              </a:solidFill>
              <a:latin typeface="Comic Sans MS" panose="030F0702030302020204" pitchFamily="66" charset="0"/>
            </a:endParaRPr>
          </a:p>
        </p:txBody>
      </p:sp>
      <p:pic>
        <p:nvPicPr>
          <p:cNvPr id="1026" name="Picture 2" descr="http://waterquest0.tripod.com/waterpollu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483" y="1913625"/>
            <a:ext cx="5458932" cy="32895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48083" y="5285003"/>
            <a:ext cx="5597732" cy="307777"/>
          </a:xfrm>
          <a:prstGeom prst="rect">
            <a:avLst/>
          </a:prstGeom>
        </p:spPr>
        <p:txBody>
          <a:bodyPr wrap="square">
            <a:spAutoFit/>
          </a:bodyPr>
          <a:lstStyle/>
          <a:p>
            <a:r>
              <a:rPr lang="en-US" sz="1400" b="1" i="1" dirty="0">
                <a:solidFill>
                  <a:srgbClr val="000000"/>
                </a:solidFill>
                <a:latin typeface="Arial" panose="020B0604020202020204" pitchFamily="34" charset="0"/>
              </a:rPr>
              <a:t>This diagram shows the many things that can pollute the </a:t>
            </a:r>
            <a:r>
              <a:rPr lang="en-US" sz="1400" b="1" i="1" dirty="0" smtClean="0">
                <a:solidFill>
                  <a:srgbClr val="000000"/>
                </a:solidFill>
                <a:latin typeface="Arial" panose="020B0604020202020204" pitchFamily="34" charset="0"/>
              </a:rPr>
              <a:t>water</a:t>
            </a:r>
            <a:r>
              <a:rPr lang="en-US" sz="1400" b="1" i="1" dirty="0" smtClean="0">
                <a:solidFill>
                  <a:srgbClr val="000000"/>
                </a:solidFill>
                <a:latin typeface="Arial" panose="020B0604020202020204" pitchFamily="34" charset="0"/>
              </a:rPr>
              <a:t>. </a:t>
            </a:r>
            <a:endParaRPr lang="en-US" sz="1400" dirty="0"/>
          </a:p>
        </p:txBody>
      </p:sp>
      <p:sp>
        <p:nvSpPr>
          <p:cNvPr id="7" name="Content Placeholder 2"/>
          <p:cNvSpPr>
            <a:spLocks noGrp="1"/>
          </p:cNvSpPr>
          <p:nvPr>
            <p:ph idx="1"/>
          </p:nvPr>
        </p:nvSpPr>
        <p:spPr>
          <a:xfrm>
            <a:off x="1294151" y="1676400"/>
            <a:ext cx="4784532" cy="4495800"/>
          </a:xfrm>
        </p:spPr>
        <p:txBody>
          <a:bodyPr>
            <a:normAutofit fontScale="70000" lnSpcReduction="20000"/>
          </a:bodyPr>
          <a:lstStyle/>
          <a:p>
            <a:pPr marL="0" indent="0" algn="l" rtl="0">
              <a:lnSpc>
                <a:spcPct val="160000"/>
              </a:lnSpc>
              <a:buNone/>
            </a:pPr>
            <a:r>
              <a:rPr lang="en-US" b="1" dirty="0" smtClean="0">
                <a:latin typeface="Comic Sans MS" panose="030F0702030302020204" pitchFamily="66" charset="0"/>
              </a:rPr>
              <a:t>The water that we can drink is 1% of the whole water in earth , and more than half of it is so polluted that we can’t use them , but what does pollute the waters ? Nearly all of the big cities and ports , dumb their wastewater in the rivers and the sea , and also big ships that carry oil and oil products and pipes that carry oil and oil products under water , might have a hole and the oil will go into the water and rivers and lakes and pollute them.</a:t>
            </a:r>
            <a:endParaRPr lang="fa-IR" b="1" dirty="0">
              <a:latin typeface="Comic Sans MS" panose="030F0702030302020204" pitchFamily="66" charset="0"/>
            </a:endParaRPr>
          </a:p>
        </p:txBody>
      </p:sp>
    </p:spTree>
    <p:extLst>
      <p:ext uri="{BB962C8B-B14F-4D97-AF65-F5344CB8AC3E}">
        <p14:creationId xmlns:p14="http://schemas.microsoft.com/office/powerpoint/2010/main" val="1056244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anim calcmode="lin" valueType="num">
                                      <p:cBhvr>
                                        <p:cTn id="14"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644" y="982132"/>
            <a:ext cx="9601196" cy="1303867"/>
          </a:xfrm>
        </p:spPr>
        <p:txBody>
          <a:bodyPr>
            <a:normAutofit/>
          </a:bodyPr>
          <a:lstStyle/>
          <a:p>
            <a:pPr algn="ctr"/>
            <a:r>
              <a:rPr lang="en-US" sz="5400" dirty="0" smtClean="0">
                <a:latin typeface="Comic Sans MS" panose="030F0702030302020204" pitchFamily="66" charset="0"/>
              </a:rPr>
              <a:t>Images</a:t>
            </a:r>
            <a:r>
              <a:rPr lang="fa-IR" sz="5400" dirty="0" smtClean="0">
                <a:latin typeface="Comic Sans MS" panose="030F0702030302020204" pitchFamily="66" charset="0"/>
              </a:rPr>
              <a:t> </a:t>
            </a:r>
            <a:endParaRPr lang="fa-IR" sz="54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119" y="2603101"/>
            <a:ext cx="3084532" cy="2136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024" y="2617309"/>
            <a:ext cx="3141653" cy="2090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543" y="2617309"/>
            <a:ext cx="3141653" cy="2090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1900708" y="4997003"/>
            <a:ext cx="8685725" cy="400110"/>
          </a:xfrm>
          <a:prstGeom prst="rect">
            <a:avLst/>
          </a:prstGeom>
          <a:noFill/>
        </p:spPr>
        <p:txBody>
          <a:bodyPr wrap="square" rtlCol="1">
            <a:spAutoFit/>
          </a:bodyPr>
          <a:lstStyle/>
          <a:p>
            <a:pPr algn="l" rtl="0"/>
            <a:r>
              <a:rPr lang="en-US" sz="2000" dirty="0" smtClean="0">
                <a:latin typeface="Comic Sans MS" panose="030F0702030302020204" pitchFamily="66" charset="0"/>
              </a:rPr>
              <a:t> Big cities and ports dump their wastewater in the rivers and the sea</a:t>
            </a:r>
            <a:endParaRPr lang="fa-IR" sz="2000" dirty="0"/>
          </a:p>
        </p:txBody>
      </p:sp>
    </p:spTree>
    <p:extLst>
      <p:ext uri="{BB962C8B-B14F-4D97-AF65-F5344CB8AC3E}">
        <p14:creationId xmlns:p14="http://schemas.microsoft.com/office/powerpoint/2010/main" val="10667020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9" presetClass="entr" presetSubtype="0" decel="10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childTnLst>
                          </p:cTn>
                        </p:par>
                        <p:par>
                          <p:cTn id="24" fill="hold">
                            <p:stCondLst>
                              <p:cond delay="2250"/>
                            </p:stCondLst>
                            <p:childTnLst>
                              <p:par>
                                <p:cTn id="25" presetID="49" presetClass="entr" presetSubtype="0" decel="10000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 calcmode="lin" valueType="num">
                                      <p:cBhvr>
                                        <p:cTn id="29" dur="500" fill="hold"/>
                                        <p:tgtEl>
                                          <p:spTgt spid="7"/>
                                        </p:tgtEl>
                                        <p:attrNameLst>
                                          <p:attrName>style.rotation</p:attrName>
                                        </p:attrNameLst>
                                      </p:cBhvr>
                                      <p:tavLst>
                                        <p:tav tm="0">
                                          <p:val>
                                            <p:fltVal val="360"/>
                                          </p:val>
                                        </p:tav>
                                        <p:tav tm="100000">
                                          <p:val>
                                            <p:fltVal val="0"/>
                                          </p:val>
                                        </p:tav>
                                      </p:tavLst>
                                    </p:anim>
                                    <p:animEffect transition="in" filter="fade">
                                      <p:cBhvr>
                                        <p:cTn id="30" dur="500"/>
                                        <p:tgtEl>
                                          <p:spTgt spid="7"/>
                                        </p:tgtEl>
                                      </p:cBhvr>
                                    </p:animEffect>
                                  </p:childTnLst>
                                </p:cTn>
                              </p:par>
                            </p:childTnLst>
                          </p:cTn>
                        </p:par>
                        <p:par>
                          <p:cTn id="31" fill="hold">
                            <p:stCondLst>
                              <p:cond delay="2750"/>
                            </p:stCondLst>
                            <p:childTnLst>
                              <p:par>
                                <p:cTn id="32" presetID="16" presetClass="entr" presetSubtype="21"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smtClean="0">
                <a:solidFill>
                  <a:srgbClr val="FF0000"/>
                </a:solidFill>
                <a:latin typeface="Comic Sans MS" panose="030F0702030302020204" pitchFamily="66" charset="0"/>
              </a:rPr>
              <a:t>“ </a:t>
            </a:r>
            <a:r>
              <a:rPr lang="en-US" dirty="0" smtClean="0">
                <a:solidFill>
                  <a:srgbClr val="207F8C"/>
                </a:solidFill>
                <a:latin typeface="Comic Sans MS" panose="030F0702030302020204" pitchFamily="66" charset="0"/>
              </a:rPr>
              <a:t>Water</a:t>
            </a:r>
            <a:r>
              <a:rPr lang="en-US" dirty="0" smtClean="0">
                <a:latin typeface="Comic Sans MS" panose="030F0702030302020204" pitchFamily="66" charset="0"/>
              </a:rPr>
              <a:t> pollution problems </a:t>
            </a:r>
            <a:r>
              <a:rPr lang="en-US" dirty="0" smtClean="0">
                <a:solidFill>
                  <a:srgbClr val="FF0000"/>
                </a:solidFill>
                <a:latin typeface="Comic Sans MS" panose="030F0702030302020204" pitchFamily="66" charset="0"/>
              </a:rPr>
              <a:t>”</a:t>
            </a:r>
            <a:endParaRPr lang="fa-IR"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1295401" y="2556932"/>
            <a:ext cx="5749343" cy="3318936"/>
          </a:xfrm>
        </p:spPr>
        <p:txBody>
          <a:bodyPr>
            <a:normAutofit lnSpcReduction="10000"/>
          </a:bodyPr>
          <a:lstStyle/>
          <a:p>
            <a:pPr marL="0" indent="0" algn="l" rtl="0">
              <a:buNone/>
            </a:pPr>
            <a:r>
              <a:rPr lang="en-US" dirty="0" smtClean="0">
                <a:latin typeface="Comic Sans MS" panose="030F0702030302020204" pitchFamily="66" charset="0"/>
              </a:rPr>
              <a:t>As I said , less than 0.5% of the water in earth is drinkable , and we are polluting the rivers and ocean more and more. People dump wastewater and trash in rivers and also they throw away some dangerous chemicals in the rivers that they don’t need. So more people won’t have fresh and drinkable water by the time goes on. That causes more people to die from hunger and from being thirsty.</a:t>
            </a:r>
            <a:endParaRPr lang="fa-IR"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665" y="2668386"/>
            <a:ext cx="4180355" cy="2781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19604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097" y="943496"/>
            <a:ext cx="9601196" cy="1303867"/>
          </a:xfrm>
        </p:spPr>
        <p:txBody>
          <a:bodyPr>
            <a:normAutofit/>
          </a:bodyPr>
          <a:lstStyle/>
          <a:p>
            <a:pPr algn="ctr" rtl="0"/>
            <a:r>
              <a:rPr lang="en-US" sz="6000" dirty="0" smtClean="0">
                <a:latin typeface="Comic Sans MS" panose="030F0702030302020204" pitchFamily="66" charset="0"/>
              </a:rPr>
              <a:t> </a:t>
            </a:r>
            <a:r>
              <a:rPr lang="en-US" sz="6000" dirty="0" smtClean="0">
                <a:solidFill>
                  <a:srgbClr val="FF0000"/>
                </a:solidFill>
                <a:latin typeface="Comic Sans MS" panose="030F0702030302020204" pitchFamily="66" charset="0"/>
              </a:rPr>
              <a:t>“</a:t>
            </a:r>
            <a:r>
              <a:rPr lang="en-US" sz="6000" dirty="0" smtClean="0">
                <a:latin typeface="Comic Sans MS" panose="030F0702030302020204" pitchFamily="66" charset="0"/>
              </a:rPr>
              <a:t> Fish Problems </a:t>
            </a:r>
            <a:r>
              <a:rPr lang="en-US" sz="6000" dirty="0" smtClean="0">
                <a:solidFill>
                  <a:srgbClr val="FF0000"/>
                </a:solidFill>
                <a:latin typeface="Comic Sans MS" panose="030F0702030302020204" pitchFamily="66" charset="0"/>
              </a:rPr>
              <a:t>”</a:t>
            </a:r>
            <a:endParaRPr lang="fa-IR" sz="6000"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1295402" y="2556932"/>
            <a:ext cx="6058436" cy="3318936"/>
          </a:xfrm>
        </p:spPr>
        <p:txBody>
          <a:bodyPr>
            <a:normAutofit lnSpcReduction="10000"/>
          </a:bodyPr>
          <a:lstStyle/>
          <a:p>
            <a:pPr marL="0" indent="0" algn="l" rtl="0">
              <a:buNone/>
            </a:pPr>
            <a:r>
              <a:rPr lang="en-US" sz="2800" dirty="0" smtClean="0">
                <a:latin typeface="Comic Sans MS" panose="030F0702030302020204" pitchFamily="66" charset="0"/>
              </a:rPr>
              <a:t>by dumping dangerous chemicals and wastewater and trash in the water, fish and other animals in water will be in a big and horrible danger. Fish will die by the chemicals , turtles will eat plastic bags instead of jelly fish and plastic will be stuck to pelicans head.</a:t>
            </a:r>
            <a:endParaRPr lang="fa-IR" sz="2800"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4" y="2943817"/>
            <a:ext cx="3667334" cy="2133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68339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4" dur="500"/>
                                        <p:tgtEl>
                                          <p:spTgt spid="3">
                                            <p:txEl>
                                              <p:pRg st="0" end="0"/>
                                            </p:txEl>
                                          </p:spTgt>
                                        </p:tgtEl>
                                      </p:cBhvr>
                                    </p:animEffect>
                                  </p:childTnLst>
                                </p:cTn>
                              </p:par>
                            </p:childTnLst>
                          </p:cTn>
                        </p:par>
                        <p:par>
                          <p:cTn id="15" fill="hold">
                            <p:stCondLst>
                              <p:cond delay="2500"/>
                            </p:stCondLst>
                            <p:childTnLst>
                              <p:par>
                                <p:cTn id="16" presetID="3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rrrrrrr">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rrrrrrr" id="{5EAB3620-892A-459A-9794-B8C74E9B2C8E}" vid="{01619EE6-B6A0-4D66-B16F-693B56F0783F}"/>
    </a:ext>
  </a:extLst>
</a:theme>
</file>

<file path=docProps/app.xml><?xml version="1.0" encoding="utf-8"?>
<Properties xmlns="http://schemas.openxmlformats.org/officeDocument/2006/extended-properties" xmlns:vt="http://schemas.openxmlformats.org/officeDocument/2006/docPropsVTypes">
  <Template/>
  <TotalTime>828</TotalTime>
  <Words>540</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Broadway</vt:lpstr>
      <vt:lpstr>Comic Sans MS</vt:lpstr>
      <vt:lpstr>Euphemia</vt:lpstr>
      <vt:lpstr>Wingdings</vt:lpstr>
      <vt:lpstr>rrrrrrr</vt:lpstr>
      <vt:lpstr>     “ How To Save The        Rivers ”</vt:lpstr>
      <vt:lpstr>“ Danger For the Rivers ”</vt:lpstr>
      <vt:lpstr>“ How to protect the Rivers in Our  HOMES ”</vt:lpstr>
      <vt:lpstr>“ Water is From River ”</vt:lpstr>
      <vt:lpstr>“ Do Not Pollute The Rivers ” </vt:lpstr>
      <vt:lpstr>“ What does pollute the water ”</vt:lpstr>
      <vt:lpstr>Images </vt:lpstr>
      <vt:lpstr>“ Water pollution problems ”</vt:lpstr>
      <vt:lpstr> “ Fish Problems ”</vt:lpstr>
      <vt:lpstr>Images</vt:lpstr>
      <vt:lpstr>The end   Thanks For Your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To Save The        Rivers ”</dc:title>
  <dc:creator>Radin Shahdaei</dc:creator>
  <cp:lastModifiedBy>User</cp:lastModifiedBy>
  <cp:revision>33</cp:revision>
  <dcterms:created xsi:type="dcterms:W3CDTF">2016-02-23T14:41:36Z</dcterms:created>
  <dcterms:modified xsi:type="dcterms:W3CDTF">2016-05-10T02:59:42Z</dcterms:modified>
</cp:coreProperties>
</file>