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5"/>
  </p:notesMasterIdLst>
  <p:sldIdLst>
    <p:sldId id="258" r:id="rId2"/>
    <p:sldId id="259" r:id="rId3"/>
    <p:sldId id="301" r:id="rId4"/>
    <p:sldId id="261" r:id="rId5"/>
    <p:sldId id="262" r:id="rId6"/>
    <p:sldId id="263" r:id="rId7"/>
    <p:sldId id="264" r:id="rId8"/>
    <p:sldId id="302" r:id="rId9"/>
    <p:sldId id="266" r:id="rId10"/>
    <p:sldId id="267" r:id="rId11"/>
    <p:sldId id="268" r:id="rId12"/>
    <p:sldId id="269" r:id="rId13"/>
    <p:sldId id="303"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 id="304"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D6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52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10BDAD-3291-434E-9B00-8573F0175F70}" type="datetimeFigureOut">
              <a:rPr lang="ru-RU" smtClean="0"/>
              <a:t>09.01.2017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E4F66-49B5-4949-8303-770403F2F69B}"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01B1A-DFD3-440A-BFE5-48A7030499EA}" type="slidenum">
              <a:rPr lang="en-US" smtClean="0"/>
              <a:pPr/>
              <a:t>41</a:t>
            </a:fld>
            <a:endParaRPr lang="en-US"/>
          </a:p>
        </p:txBody>
      </p:sp>
    </p:spTree>
    <p:extLst>
      <p:ext uri="{BB962C8B-B14F-4D97-AF65-F5344CB8AC3E}">
        <p14:creationId xmlns:p14="http://schemas.microsoft.com/office/powerpoint/2010/main" xmlns="" val="195695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3352800"/>
            <a:ext cx="7086600" cy="704850"/>
          </a:xfrm>
        </p:spPr>
        <p:txBody>
          <a:bodyPr/>
          <a:lstStyle>
            <a:lvl1pPr>
              <a:defRPr sz="4000"/>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1066800" y="3978275"/>
            <a:ext cx="7086600" cy="441325"/>
          </a:xfrm>
        </p:spPr>
        <p:txBody>
          <a:bodyPr/>
          <a:lstStyle>
            <a:lvl1pPr marL="0" indent="0" algn="ctr">
              <a:buFontTx/>
              <a:buNone/>
              <a:defRPr sz="2800">
                <a:solidFill>
                  <a:schemeClr val="bg2"/>
                </a:solidFill>
              </a:defRPr>
            </a:lvl1pPr>
          </a:lstStyle>
          <a:p>
            <a:r>
              <a:rPr lang="ru-RU" smtClean="0"/>
              <a:t>Образец подзаголовка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4650" y="274638"/>
            <a:ext cx="2114550" cy="63547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81000" y="274638"/>
            <a:ext cx="6191250" cy="63547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90600" y="1143000"/>
            <a:ext cx="3848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91100" y="1143000"/>
            <a:ext cx="3848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74638"/>
            <a:ext cx="8458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990600" y="1143000"/>
            <a:ext cx="78486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fontAlgn="base" hangingPunct="1">
        <a:spcBef>
          <a:spcPct val="0"/>
        </a:spcBef>
        <a:spcAft>
          <a:spcPct val="0"/>
        </a:spcAft>
        <a:defRPr sz="4400">
          <a:solidFill>
            <a:schemeClr val="bg2"/>
          </a:solidFill>
          <a:latin typeface="+mj-lt"/>
          <a:ea typeface="+mj-ea"/>
          <a:cs typeface="+mj-cs"/>
        </a:defRPr>
      </a:lvl1pPr>
      <a:lvl2pPr algn="ctr" rtl="0" eaLnBrk="1" fontAlgn="base" hangingPunct="1">
        <a:spcBef>
          <a:spcPct val="0"/>
        </a:spcBef>
        <a:spcAft>
          <a:spcPct val="0"/>
        </a:spcAft>
        <a:defRPr sz="4400">
          <a:solidFill>
            <a:schemeClr val="bg2"/>
          </a:solidFill>
          <a:latin typeface="Microsoft Sans Serif" pitchFamily="34" charset="0"/>
        </a:defRPr>
      </a:lvl2pPr>
      <a:lvl3pPr algn="ctr" rtl="0" eaLnBrk="1" fontAlgn="base" hangingPunct="1">
        <a:spcBef>
          <a:spcPct val="0"/>
        </a:spcBef>
        <a:spcAft>
          <a:spcPct val="0"/>
        </a:spcAft>
        <a:defRPr sz="4400">
          <a:solidFill>
            <a:schemeClr val="bg2"/>
          </a:solidFill>
          <a:latin typeface="Microsoft Sans Serif" pitchFamily="34" charset="0"/>
        </a:defRPr>
      </a:lvl3pPr>
      <a:lvl4pPr algn="ctr" rtl="0" eaLnBrk="1" fontAlgn="base" hangingPunct="1">
        <a:spcBef>
          <a:spcPct val="0"/>
        </a:spcBef>
        <a:spcAft>
          <a:spcPct val="0"/>
        </a:spcAft>
        <a:defRPr sz="4400">
          <a:solidFill>
            <a:schemeClr val="bg2"/>
          </a:solidFill>
          <a:latin typeface="Microsoft Sans Serif" pitchFamily="34" charset="0"/>
        </a:defRPr>
      </a:lvl4pPr>
      <a:lvl5pPr algn="ctr" rtl="0" eaLnBrk="1" fontAlgn="base" hangingPunct="1">
        <a:spcBef>
          <a:spcPct val="0"/>
        </a:spcBef>
        <a:spcAft>
          <a:spcPct val="0"/>
        </a:spcAft>
        <a:defRPr sz="4400">
          <a:solidFill>
            <a:schemeClr val="bg2"/>
          </a:solidFill>
          <a:latin typeface="Microsoft Sans Serif" pitchFamily="34" charset="0"/>
        </a:defRPr>
      </a:lvl5pPr>
      <a:lvl6pPr marL="457200" algn="ctr" rtl="0" eaLnBrk="1" fontAlgn="base" hangingPunct="1">
        <a:spcBef>
          <a:spcPct val="0"/>
        </a:spcBef>
        <a:spcAft>
          <a:spcPct val="0"/>
        </a:spcAft>
        <a:defRPr sz="4400">
          <a:solidFill>
            <a:schemeClr val="bg2"/>
          </a:solidFill>
          <a:latin typeface="Microsoft Sans Serif" pitchFamily="34" charset="0"/>
        </a:defRPr>
      </a:lvl6pPr>
      <a:lvl7pPr marL="914400" algn="ctr" rtl="0" eaLnBrk="1" fontAlgn="base" hangingPunct="1">
        <a:spcBef>
          <a:spcPct val="0"/>
        </a:spcBef>
        <a:spcAft>
          <a:spcPct val="0"/>
        </a:spcAft>
        <a:defRPr sz="4400">
          <a:solidFill>
            <a:schemeClr val="bg2"/>
          </a:solidFill>
          <a:latin typeface="Microsoft Sans Serif" pitchFamily="34" charset="0"/>
        </a:defRPr>
      </a:lvl7pPr>
      <a:lvl8pPr marL="1371600" algn="ctr" rtl="0" eaLnBrk="1" fontAlgn="base" hangingPunct="1">
        <a:spcBef>
          <a:spcPct val="0"/>
        </a:spcBef>
        <a:spcAft>
          <a:spcPct val="0"/>
        </a:spcAft>
        <a:defRPr sz="4400">
          <a:solidFill>
            <a:schemeClr val="bg2"/>
          </a:solidFill>
          <a:latin typeface="Microsoft Sans Serif" pitchFamily="34" charset="0"/>
        </a:defRPr>
      </a:lvl8pPr>
      <a:lvl9pPr marL="1828800" algn="ctr" rtl="0" eaLnBrk="1" fontAlgn="base" hangingPunct="1">
        <a:spcBef>
          <a:spcPct val="0"/>
        </a:spcBef>
        <a:spcAft>
          <a:spcPct val="0"/>
        </a:spcAft>
        <a:defRPr sz="4400">
          <a:solidFill>
            <a:schemeClr val="bg2"/>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9.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jpeg"/></Relationships>
</file>

<file path=ppt/slides/_rels/slide4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348880"/>
            <a:ext cx="8424936" cy="704850"/>
          </a:xfrm>
        </p:spPr>
        <p:txBody>
          <a:bodyPr/>
          <a:lstStyle/>
          <a:p>
            <a:r>
              <a:rPr lang="en-US" b="1" dirty="0" smtClean="0"/>
              <a:t>National Parks of Belarus and Iran</a:t>
            </a:r>
            <a:endParaRPr lang="ru-RU" b="1" dirty="0"/>
          </a:p>
        </p:txBody>
      </p:sp>
      <p:sp>
        <p:nvSpPr>
          <p:cNvPr id="4" name="Подзаголовок 3"/>
          <p:cNvSpPr>
            <a:spLocks noGrp="1"/>
          </p:cNvSpPr>
          <p:nvPr>
            <p:ph type="subTitle" idx="1"/>
          </p:nvPr>
        </p:nvSpPr>
        <p:spPr>
          <a:xfrm>
            <a:off x="6300192" y="4005064"/>
            <a:ext cx="2664296" cy="2696123"/>
          </a:xfrm>
          <a:prstGeom prst="rect">
            <a:avLst/>
          </a:prstGeom>
        </p:spPr>
        <p:txBody>
          <a:bodyPr wrap="square">
            <a:spAutoFit/>
          </a:bodyPr>
          <a:lstStyle/>
          <a:p>
            <a:pPr algn="l"/>
            <a:r>
              <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rPr>
              <a:t>Prepared by</a:t>
            </a:r>
          </a:p>
          <a:p>
            <a:pPr algn="l"/>
            <a:r>
              <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rPr>
              <a:t>Students of the </a:t>
            </a:r>
            <a:r>
              <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rPr>
              <a:t>6</a:t>
            </a:r>
            <a:r>
              <a:rPr lang="en-US" sz="1800" b="1" baseline="30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rPr>
              <a:t>th</a:t>
            </a:r>
            <a:r>
              <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rPr>
              <a:t> </a:t>
            </a:r>
            <a:r>
              <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rPr>
              <a:t>form</a:t>
            </a:r>
          </a:p>
          <a:p>
            <a:pPr algn="l"/>
            <a:r>
              <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rPr>
              <a:t>Gymnasia </a:t>
            </a:r>
            <a:r>
              <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rPr>
              <a:t>No.1</a:t>
            </a:r>
          </a:p>
          <a:p>
            <a:pPr algn="l"/>
            <a:r>
              <a:rPr lang="en-US" sz="1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rPr>
              <a:t>Starye</a:t>
            </a:r>
            <a:r>
              <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rPr>
              <a:t> </a:t>
            </a:r>
            <a:r>
              <a:rPr lang="en-US" sz="1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rPr>
              <a:t>Dorogi</a:t>
            </a:r>
            <a:endPar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endParaRPr>
          </a:p>
          <a:p>
            <a:pPr algn="l"/>
            <a:r>
              <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rPr>
              <a:t>Belarus</a:t>
            </a:r>
          </a:p>
          <a:p>
            <a:pPr algn="l"/>
            <a:r>
              <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rPr>
              <a:t>Teacher </a:t>
            </a:r>
          </a:p>
          <a:p>
            <a:pPr algn="l"/>
            <a:r>
              <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rPr>
              <a:t>Natasha </a:t>
            </a:r>
            <a:r>
              <a:rPr lang="en-US" sz="1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rPr>
              <a:t>Belozorovich</a:t>
            </a:r>
            <a:endPar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endParaRPr>
          </a:p>
          <a:p>
            <a:pPr algn="l"/>
            <a:r>
              <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rPr>
              <a:t>2016</a:t>
            </a:r>
            <a:endParaRPr lang="en-U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dern No. 20" pitchFamily="18" charset="0"/>
            </a:endParaRPr>
          </a:p>
        </p:txBody>
      </p:sp>
      <p:pic>
        <p:nvPicPr>
          <p:cNvPr id="5" name="Picture 5" descr="LCTitleGlobe3"/>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23528" y="4005064"/>
            <a:ext cx="2592288" cy="2592288"/>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9"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0" fill="hold"/>
                                        <p:tgtEl>
                                          <p:spTgt spid="5"/>
                                        </p:tgtEl>
                                        <p:attrNameLst>
                                          <p:attrName>ppt_w</p:attrName>
                                        </p:attrNameLst>
                                      </p:cBhvr>
                                      <p:tavLst>
                                        <p:tav tm="0" fmla="#ppt_w*sin(2.5*pi*$)">
                                          <p:val>
                                            <p:fltVal val="0"/>
                                          </p:val>
                                        </p:tav>
                                        <p:tav tm="100000">
                                          <p:val>
                                            <p:fltVal val="1"/>
                                          </p:val>
                                        </p:tav>
                                      </p:tavLst>
                                    </p:anim>
                                    <p:anim calcmode="lin" valueType="num">
                                      <p:cBhvr>
                                        <p:cTn id="11"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21481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ANIMALS:</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 name="Рисунок 2" descr="i (1).jpg"/>
          <p:cNvPicPr>
            <a:picLocks noChangeAspect="1"/>
          </p:cNvPicPr>
          <p:nvPr/>
        </p:nvPicPr>
        <p:blipFill>
          <a:blip r:embed="rId2" cstate="print"/>
          <a:stretch>
            <a:fillRect/>
          </a:stretch>
        </p:blipFill>
        <p:spPr>
          <a:xfrm>
            <a:off x="102880" y="4286256"/>
            <a:ext cx="4469120" cy="2571744"/>
          </a:xfrm>
          <a:prstGeom prst="rect">
            <a:avLst/>
          </a:prstGeom>
        </p:spPr>
      </p:pic>
      <p:pic>
        <p:nvPicPr>
          <p:cNvPr id="4" name="Рисунок 3" descr="767624.jpg"/>
          <p:cNvPicPr>
            <a:picLocks noChangeAspect="1"/>
          </p:cNvPicPr>
          <p:nvPr/>
        </p:nvPicPr>
        <p:blipFill>
          <a:blip r:embed="rId3" cstate="print"/>
          <a:stretch>
            <a:fillRect/>
          </a:stretch>
        </p:blipFill>
        <p:spPr>
          <a:xfrm>
            <a:off x="3584728" y="1214422"/>
            <a:ext cx="5559272" cy="3286147"/>
          </a:xfrm>
          <a:prstGeom prst="rect">
            <a:avLst/>
          </a:prstGeom>
        </p:spPr>
      </p:pic>
      <p:sp>
        <p:nvSpPr>
          <p:cNvPr id="5" name="Прямоугольник 4"/>
          <p:cNvSpPr/>
          <p:nvPr/>
        </p:nvSpPr>
        <p:spPr>
          <a:xfrm>
            <a:off x="285721" y="3357562"/>
            <a:ext cx="35719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Deer</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Прямоугольник 5"/>
          <p:cNvSpPr/>
          <p:nvPr/>
        </p:nvSpPr>
        <p:spPr>
          <a:xfrm>
            <a:off x="4643438" y="142852"/>
            <a:ext cx="450056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Rabbit</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928794"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Area:</a:t>
            </a:r>
            <a:endParaRPr lang="ru-RU"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Прямоугольник 2"/>
          <p:cNvSpPr/>
          <p:nvPr/>
        </p:nvSpPr>
        <p:spPr>
          <a:xfrm>
            <a:off x="1857357" y="0"/>
            <a:ext cx="3929089" cy="1754326"/>
          </a:xfrm>
          <a:prstGeom prst="rect">
            <a:avLst/>
          </a:prstGeom>
          <a:noFill/>
        </p:spPr>
        <p:txBody>
          <a:bodyPr wrap="squar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More than </a:t>
            </a:r>
          </a:p>
          <a:p>
            <a:pPr algn="ct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Прямоугольник 3"/>
          <p:cNvSpPr/>
          <p:nvPr/>
        </p:nvSpPr>
        <p:spPr>
          <a:xfrm>
            <a:off x="5286380" y="0"/>
            <a:ext cx="3857620" cy="1754326"/>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180,000 </a:t>
            </a:r>
          </a:p>
          <a:p>
            <a:pPr algn="ctr"/>
            <a:endPar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Прямоугольник 4"/>
          <p:cNvSpPr/>
          <p:nvPr/>
        </p:nvSpPr>
        <p:spPr>
          <a:xfrm>
            <a:off x="1571605" y="857232"/>
            <a:ext cx="600079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Hectares</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Рисунок 6" descr="3.jpg"/>
          <p:cNvPicPr>
            <a:picLocks noChangeAspect="1"/>
          </p:cNvPicPr>
          <p:nvPr/>
        </p:nvPicPr>
        <p:blipFill>
          <a:blip r:embed="rId2" cstate="print"/>
          <a:stretch>
            <a:fillRect/>
          </a:stretch>
        </p:blipFill>
        <p:spPr>
          <a:xfrm>
            <a:off x="0" y="1611635"/>
            <a:ext cx="9144000" cy="524257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23330"/>
          </a:xfrm>
          <a:prstGeom prst="rect">
            <a:avLst/>
          </a:prstGeom>
          <a:noFill/>
        </p:spPr>
        <p:txBody>
          <a:bodyPr wrap="squar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Opened in:</a:t>
            </a:r>
            <a:endParaRPr lang="ru-RU"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Прямоугольник 2"/>
          <p:cNvSpPr/>
          <p:nvPr/>
        </p:nvSpPr>
        <p:spPr>
          <a:xfrm>
            <a:off x="0" y="928670"/>
            <a:ext cx="9144000" cy="1754326"/>
          </a:xfrm>
          <a:prstGeom prst="rect">
            <a:avLst/>
          </a:prstGeom>
          <a:noFill/>
        </p:spPr>
        <p:txBody>
          <a:bodyPr wrap="squar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1969,1988</a:t>
            </a:r>
          </a:p>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1996-National Park)</a:t>
            </a:r>
            <a:endParaRPr lang="ru-RU"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 name="Рисунок 3" descr="s000252_950278.jpg"/>
          <p:cNvPicPr>
            <a:picLocks noChangeAspect="1"/>
          </p:cNvPicPr>
          <p:nvPr/>
        </p:nvPicPr>
        <p:blipFill>
          <a:blip r:embed="rId2" cstate="print"/>
          <a:stretch>
            <a:fillRect/>
          </a:stretch>
        </p:blipFill>
        <p:spPr>
          <a:xfrm>
            <a:off x="1461844" y="2857496"/>
            <a:ext cx="5896237" cy="4019016"/>
          </a:xfrm>
          <a:prstGeom prst="rect">
            <a:avLst/>
          </a:prstGeom>
        </p:spPr>
      </p:pic>
      <p:pic>
        <p:nvPicPr>
          <p:cNvPr id="5" name="Рисунок 4" descr="La6qi18Z8LwgnZdsAr1qy1GwCwo.gif"/>
          <p:cNvPicPr>
            <a:picLocks noChangeAspect="1"/>
          </p:cNvPicPr>
          <p:nvPr/>
        </p:nvPicPr>
        <p:blipFill>
          <a:blip r:embed="rId3"/>
          <a:stretch>
            <a:fillRect/>
          </a:stretch>
        </p:blipFill>
        <p:spPr>
          <a:xfrm>
            <a:off x="4567237" y="3424237"/>
            <a:ext cx="9525" cy="95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57290" y="285728"/>
            <a:ext cx="6786610" cy="2585323"/>
          </a:xfrm>
          <a:prstGeom prst="rect">
            <a:avLst/>
          </a:prstGeom>
          <a:noFill/>
        </p:spPr>
        <p:txBody>
          <a:bodyPr wrap="square" lIns="91440" tIns="45720" rIns="91440" bIns="45720">
            <a:spAutoFit/>
          </a:bodyPr>
          <a:lstStyle/>
          <a:p>
            <a:pPr algn="ct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Belovezhskaya</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Pushcha</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National Park</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Рисунок 4" descr="6.jpg"/>
          <p:cNvPicPr>
            <a:picLocks noChangeAspect="1"/>
          </p:cNvPicPr>
          <p:nvPr/>
        </p:nvPicPr>
        <p:blipFill>
          <a:blip r:embed="rId2" cstate="print"/>
          <a:stretch>
            <a:fillRect/>
          </a:stretch>
        </p:blipFill>
        <p:spPr>
          <a:xfrm>
            <a:off x="1928794" y="2714620"/>
            <a:ext cx="5587266" cy="3719523"/>
          </a:xfrm>
          <a:prstGeom prst="rect">
            <a:avLst/>
          </a:prstGeom>
          <a:ln w="190500" cap="sq">
            <a:solidFill>
              <a:srgbClr val="C8C6BD"/>
            </a:solidFill>
            <a:prstDash val="solid"/>
            <a:miter lim="800000"/>
          </a:ln>
          <a:effectLst>
            <a:outerShdw blurRad="254000" algn="bl" rotWithShape="0">
              <a:srgbClr val="000000">
                <a:alpha val="43000"/>
              </a:srgbClr>
            </a:outerShdw>
            <a:reflection blurRad="6350" stA="50000" endA="300" endPos="90000" dir="5400000" sy="-100000" algn="bl" rotWithShape="0"/>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jpg"/>
          <p:cNvPicPr>
            <a:picLocks noChangeAspect="1"/>
          </p:cNvPicPr>
          <p:nvPr/>
        </p:nvPicPr>
        <p:blipFill>
          <a:blip r:embed="rId2" cstate="print"/>
          <a:stretch>
            <a:fillRect/>
          </a:stretch>
        </p:blipFill>
        <p:spPr>
          <a:xfrm>
            <a:off x="2214546" y="1809715"/>
            <a:ext cx="4500594" cy="5048285"/>
          </a:xfrm>
          <a:prstGeom prst="rect">
            <a:avLst/>
          </a:prstGeom>
        </p:spPr>
      </p:pic>
      <p:sp>
        <p:nvSpPr>
          <p:cNvPr id="3" name="Прямоугольник 2"/>
          <p:cNvSpPr/>
          <p:nvPr/>
        </p:nvSpPr>
        <p:spPr>
          <a:xfrm>
            <a:off x="928662" y="0"/>
            <a:ext cx="6955750" cy="2585323"/>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Area: more than </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150.000 hectares</a:t>
            </a:r>
          </a:p>
          <a:p>
            <a:pPr algn="ct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27656 0.65092 C -0.2559 0.66967 -0.26145 0.66203 -0.2217 0.66412 C -0.21423 0.6662 -0.21024 0.66991 -0.20329 0.67315 C -0.19392 0.67106 -0.18923 0.66736 -0.18003 0.67083 C -0.17656 0.67199 -0.16996 0.67523 -0.16996 0.67523 C -0.15607 0.67407 -0.13993 0.67477 -0.12656 0.66852 C -0.12222 0.66273 -0.1177 0.65671 -0.11336 0.65092 C -0.10989 0.64629 -0.10503 0.63518 -0.10503 0.63518 C -0.10086 0.61944 -0.10347 0.62592 -0.09826 0.61528 C -0.09878 0.60717 -0.09739 0.59815 -0.09999 0.59074 C -0.10156 0.58611 -0.12118 0.57477 -0.12499 0.57315 C -0.12743 0.56967 -0.13107 0.56782 -0.13333 0.56412 C -0.13541 0.56041 -0.13541 0.55532 -0.13663 0.55092 C -0.13784 0.53611 -0.14253 0.51435 -0.13836 0.49977 C -0.13749 0.49676 -0.13385 0.49676 -0.13159 0.49537 C -0.12361 0.48426 -0.10711 0.48541 -0.0967 0.48426 C -0.0934 0.48264 -0.08993 0.48102 -0.08663 0.47963 C -0.08489 0.47893 -0.08333 0.47824 -0.08159 0.47754 C -0.07829 0.47616 -0.0717 0.47315 -0.0717 0.47315 C -0.07048 0.47153 -0.06892 0.47037 -0.06822 0.46852 C -0.06666 0.46435 -0.06493 0.45532 -0.06493 0.45532 C -0.06597 0.44352 -0.06493 0.43078 -0.06822 0.41967 C -0.07274 0.40416 -0.08003 0.40532 -0.08836 0.39977 C -0.09756 0.39375 -0.09322 0.39166 -0.10503 0.38866 C -0.10972 0.37986 -0.11545 0.37315 -0.11996 0.36412 C -0.12395 0.35625 -0.12517 0.34815 -0.13003 0.3419 C -0.12812 0.31666 -0.12534 0.28935 -0.10503 0.27963 C -0.09652 0.26898 -0.07447 0.26504 -0.06336 0.25972 C -0.05902 0.25416 -0.05503 0.25092 -0.05156 0.24421 C -0.04756 0.22731 -0.04565 0.20995 -0.04166 0.19305 C -0.04461 0.16713 -0.03975 0.19143 -0.05156 0.16852 C -0.05381 0.16412 -0.05833 0.15532 -0.05833 0.15532 C -0.06822 0.11273 -0.05243 0.0743 -0.0217 0.05972 C -0.01631 0.05278 -0.01649 0.04768 -0.00989 0.0419 C -0.00937 0.03958 -0.00902 0.03727 -0.00833 0.03518 C -0.00746 0.03287 -0.00555 0.03125 -0.00503 0.0287 C -0.00329 0.02153 -0.00329 0.01366 -0.00156 0.00648 C -0.00104 0.00416 9.16667E-6 -0.00023 9.16667E-6 -0.00023 " pathEditMode="relative" ptsTypes="fffffffffffffffffffffffffffffffffffffA">
                                      <p:cBhvr>
                                        <p:cTn id="6" dur="2000" fill="hold"/>
                                        <p:tgtEl>
                                          <p:spTgt spid="3"/>
                                        </p:tgtEl>
                                        <p:attrNameLst>
                                          <p:attrName>ppt_x</p:attrName>
                                          <p:attrName>ppt_y</p:attrName>
                                        </p:attrNameLst>
                                      </p:cBhvr>
                                    </p:animMotion>
                                  </p:childTnLst>
                                </p:cTn>
                              </p:par>
                              <p:par>
                                <p:cTn id="7" presetID="48" presetClass="entr" presetSubtype="0" accel="5000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2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 dur="2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11" dur="2000" fill="hold"/>
                                        <p:tgtEl>
                                          <p:spTgt spid="2"/>
                                        </p:tgtEl>
                                        <p:attrNameLst>
                                          <p:attrName>ppt_y</p:attrName>
                                        </p:attrNameLst>
                                      </p:cBhvr>
                                      <p:tavLst>
                                        <p:tav tm="0">
                                          <p:val>
                                            <p:strVal val="#ppt_y"/>
                                          </p:val>
                                        </p:tav>
                                        <p:tav tm="100000">
                                          <p:val>
                                            <p:strVal val="#ppt_y"/>
                                          </p:val>
                                        </p:tav>
                                      </p:tavLst>
                                    </p:anim>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jpg"/>
          <p:cNvPicPr>
            <a:picLocks noChangeAspect="1"/>
          </p:cNvPicPr>
          <p:nvPr/>
        </p:nvPicPr>
        <p:blipFill>
          <a:blip r:embed="rId2" cstate="print"/>
          <a:stretch>
            <a:fillRect/>
          </a:stretch>
        </p:blipFill>
        <p:spPr>
          <a:xfrm>
            <a:off x="1714480" y="2518141"/>
            <a:ext cx="5786478" cy="4339859"/>
          </a:xfrm>
          <a:prstGeom prst="rect">
            <a:avLst/>
          </a:prstGeom>
        </p:spPr>
      </p:pic>
      <p:sp>
        <p:nvSpPr>
          <p:cNvPr id="4" name="Прямоугольник 3"/>
          <p:cNvSpPr/>
          <p:nvPr/>
        </p:nvSpPr>
        <p:spPr>
          <a:xfrm>
            <a:off x="0" y="1"/>
            <a:ext cx="91440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Opened in:1932(1991-</a:t>
            </a:r>
          </a:p>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National Park),a protected </a:t>
            </a:r>
          </a:p>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territory-since 15</a:t>
            </a:r>
            <a:r>
              <a:rPr lang="en-US" sz="4800" b="1"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century</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par>
                                <p:cTn id="8" presetID="0" presetClass="path" presetSubtype="0" accel="50000" decel="50000" fill="hold" grpId="0" nodeType="withEffect">
                                  <p:stCondLst>
                                    <p:cond delay="0"/>
                                  </p:stCondLst>
                                  <p:childTnLst>
                                    <p:animMotion origin="layout" path="M -0.18333 -0.36898 C -0.18645 -0.3456 -0.18836 -0.32176 -0.19166 -0.29815 C -0.19218 -0.28102 -0.19236 -0.26389 -0.1934 -0.24676 C -0.19444 -0.22731 -0.19982 -0.20648 -0.20173 -0.1868 C -0.20312 -0.14514 -0.19913 -0.09537 -0.20677 -0.05579 C -0.20798 -0.01504 -0.21076 0.01945 -0.20833 0.05972 C -0.20763 0.0713 -0.20434 0.0956 -0.20173 0.10625 C -0.19826 0.12083 -0.19878 0.10996 -0.1967 0.12199 C -0.19322 0.14236 -0.19739 0.12871 -0.19166 0.14445 C -0.19045 0.20301 -0.1934 0.20764 -0.18333 0.2463 C -0.18541 0.27639 -0.1901 0.30509 -0.19166 0.33542 C -0.19045 0.36574 -0.1901 0.39861 -0.17343 0.42199 C -0.16996 0.43519 -0.16006 0.44653 -0.15 0.45093 C -0.14114 0.4632 -0.13836 0.46042 -0.12343 0.46181 C -0.11163 0.46597 -0.10034 0.46736 -0.08836 0.46435 C -0.07586 0.45579 -0.06944 0.43773 -0.05677 0.42847 C -0.05555 0.42662 -0.05486 0.42384 -0.05329 0.42199 C -0.0519 0.42083 -0.04947 0.42176 -0.04843 0.41991 C -0.04704 0.41736 -0.04809 0.41343 -0.0467 0.41088 C -0.04513 0.40787 -0.04218 0.40695 -0.0401 0.40417 C -0.03715 0.40093 -0.03177 0.39306 -0.03177 0.39306 C -0.02864 0.38125 -0.01684 0.35787 -0.01006 0.34861 C -0.00833 0.3419 -0.00798 0.34005 -0.00503 0.33333 C -0.00295 0.32871 0.00157 0.31968 0.00157 0.31968 C 0.00521 0.30162 0.00087 0.31945 0.0066 0.3044 C 0.0099 0.2956 0.0099 0.28658 0.01337 0.27778 C 0.01494 0.26412 0.01789 0.25093 0.01997 0.23773 C 0.02275 0.15324 0.03073 0.06806 0.01997 -0.01597 C 0.01511 -0.00926 0.00712 -1.48148E-6 -4.72222E-6 -1.48148E-6 " pathEditMode="relative" ptsTypes="ffffffffffffffffffffffffffffA">
                                      <p:cBhvr>
                                        <p:cTn id="9"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0"/>
            <a:ext cx="8302273" cy="2585323"/>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There are 59 species of </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mammals,250 species of</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birds</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Рисунок 4" descr="5.jpg"/>
          <p:cNvPicPr>
            <a:picLocks noChangeAspect="1"/>
          </p:cNvPicPr>
          <p:nvPr/>
        </p:nvPicPr>
        <p:blipFill>
          <a:blip r:embed="rId2" cstate="print"/>
          <a:stretch>
            <a:fillRect/>
          </a:stretch>
        </p:blipFill>
        <p:spPr>
          <a:xfrm>
            <a:off x="0" y="2428868"/>
            <a:ext cx="4214822" cy="2809881"/>
          </a:xfrm>
          <a:prstGeom prst="rect">
            <a:avLst/>
          </a:prstGeom>
        </p:spPr>
      </p:pic>
      <p:sp>
        <p:nvSpPr>
          <p:cNvPr id="6" name="TextBox 5"/>
          <p:cNvSpPr txBox="1"/>
          <p:nvPr/>
        </p:nvSpPr>
        <p:spPr>
          <a:xfrm>
            <a:off x="0" y="2428868"/>
            <a:ext cx="3714776" cy="369332"/>
          </a:xfrm>
          <a:prstGeom prst="rect">
            <a:avLst/>
          </a:prstGeom>
          <a:noFill/>
        </p:spPr>
        <p:txBody>
          <a:bodyPr wrap="square" rtlCol="0">
            <a:spAutoFit/>
          </a:bodyPr>
          <a:lstStyle/>
          <a:p>
            <a:r>
              <a:rPr lang="en-US" dirty="0" smtClean="0">
                <a:solidFill>
                  <a:srgbClr val="FF0000"/>
                </a:solidFill>
              </a:rPr>
              <a:t>Lynx</a:t>
            </a:r>
            <a:endParaRPr lang="ru-RU" dirty="0">
              <a:solidFill>
                <a:srgbClr val="FF0000"/>
              </a:solidFill>
            </a:endParaRPr>
          </a:p>
        </p:txBody>
      </p:sp>
      <p:pic>
        <p:nvPicPr>
          <p:cNvPr id="7" name="Рисунок 6" descr="4.jpg"/>
          <p:cNvPicPr>
            <a:picLocks noChangeAspect="1"/>
          </p:cNvPicPr>
          <p:nvPr/>
        </p:nvPicPr>
        <p:blipFill>
          <a:blip r:embed="rId3" cstate="print"/>
          <a:stretch>
            <a:fillRect/>
          </a:stretch>
        </p:blipFill>
        <p:spPr>
          <a:xfrm>
            <a:off x="4214809" y="2428868"/>
            <a:ext cx="4182341" cy="2786082"/>
          </a:xfrm>
          <a:prstGeom prst="rect">
            <a:avLst/>
          </a:prstGeom>
        </p:spPr>
      </p:pic>
      <p:sp>
        <p:nvSpPr>
          <p:cNvPr id="8" name="TextBox 7"/>
          <p:cNvSpPr txBox="1"/>
          <p:nvPr/>
        </p:nvSpPr>
        <p:spPr>
          <a:xfrm>
            <a:off x="4214810" y="2428868"/>
            <a:ext cx="2000264" cy="369332"/>
          </a:xfrm>
          <a:prstGeom prst="rect">
            <a:avLst/>
          </a:prstGeom>
          <a:noFill/>
        </p:spPr>
        <p:txBody>
          <a:bodyPr wrap="square" rtlCol="0">
            <a:spAutoFit/>
          </a:bodyPr>
          <a:lstStyle/>
          <a:p>
            <a:r>
              <a:rPr lang="en-US" dirty="0" smtClean="0">
                <a:solidFill>
                  <a:srgbClr val="FF0000"/>
                </a:solidFill>
              </a:rPr>
              <a:t>Eagle</a:t>
            </a:r>
            <a:endParaRPr lang="ru-RU" dirty="0">
              <a:solidFill>
                <a:srgbClr val="FF0000"/>
              </a:solidFill>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1200" fill="hold">
                                          <p:stCondLst>
                                            <p:cond delay="0"/>
                                          </p:stCondLst>
                                        </p:cTn>
                                        <p:tgtEl>
                                          <p:spTgt spid="5"/>
                                        </p:tgtEl>
                                        <p:attrNameLst>
                                          <p:attrName>ppt_x</p:attrName>
                                        </p:attrNameLst>
                                      </p:cBhvr>
                                    </p:anim>
                                    <p:anim from="0" to="-1.0" calcmode="lin" valueType="num">
                                      <p:cBhvr>
                                        <p:cTn id="8" dur="400" decel="50000" autoRev="1" fill="hold">
                                          <p:stCondLst>
                                            <p:cond delay="1200"/>
                                          </p:stCondLst>
                                        </p:cTn>
                                        <p:tgtEl>
                                          <p:spTgt spid="5"/>
                                        </p:tgtEl>
                                        <p:attrNameLst>
                                          <p:attrName>xshear</p:attrName>
                                        </p:attrNameLst>
                                      </p:cBhvr>
                                    </p:anim>
                                    <p:animScale>
                                      <p:cBhvr>
                                        <p:cTn id="9" dur="400" decel="100000" autoRev="1" fill="hold">
                                          <p:stCondLst>
                                            <p:cond delay="1200"/>
                                          </p:stCondLst>
                                        </p:cTn>
                                        <p:tgtEl>
                                          <p:spTgt spid="5"/>
                                        </p:tgtEl>
                                      </p:cBhvr>
                                      <p:from x="100000" y="100000"/>
                                      <p:to x="80000" y="100000"/>
                                    </p:animScale>
                                    <p:anim by="(#ppt_h/3+#ppt_w*0.1)" calcmode="lin" valueType="num">
                                      <p:cBhvr additive="sum">
                                        <p:cTn id="10" dur="400" decel="100000" autoRev="1" fill="hold">
                                          <p:stCondLst>
                                            <p:cond delay="1200"/>
                                          </p:stCondLst>
                                        </p:cTn>
                                        <p:tgtEl>
                                          <p:spTgt spid="5"/>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from="(-#ppt_w/2)" to="(#ppt_x)" calcmode="lin" valueType="num">
                                      <p:cBhvr>
                                        <p:cTn id="19" dur="1200" fill="hold">
                                          <p:stCondLst>
                                            <p:cond delay="0"/>
                                          </p:stCondLst>
                                        </p:cTn>
                                        <p:tgtEl>
                                          <p:spTgt spid="4"/>
                                        </p:tgtEl>
                                        <p:attrNameLst>
                                          <p:attrName>ppt_x</p:attrName>
                                        </p:attrNameLst>
                                      </p:cBhvr>
                                    </p:anim>
                                    <p:anim from="0" to="-1.0" calcmode="lin" valueType="num">
                                      <p:cBhvr>
                                        <p:cTn id="20" dur="400" decel="50000" autoRev="1" fill="hold">
                                          <p:stCondLst>
                                            <p:cond delay="1200"/>
                                          </p:stCondLst>
                                        </p:cTn>
                                        <p:tgtEl>
                                          <p:spTgt spid="4"/>
                                        </p:tgtEl>
                                        <p:attrNameLst>
                                          <p:attrName>xshear</p:attrName>
                                        </p:attrNameLst>
                                      </p:cBhvr>
                                    </p:anim>
                                    <p:animScale>
                                      <p:cBhvr>
                                        <p:cTn id="21" dur="400" decel="100000" autoRev="1" fill="hold">
                                          <p:stCondLst>
                                            <p:cond delay="1200"/>
                                          </p:stCondLst>
                                        </p:cTn>
                                        <p:tgtEl>
                                          <p:spTgt spid="4"/>
                                        </p:tgtEl>
                                      </p:cBhvr>
                                      <p:from x="100000" y="100000"/>
                                      <p:to x="80000" y="100000"/>
                                    </p:animScale>
                                    <p:anim by="(#ppt_h/3+#ppt_w*0.1)" calcmode="lin" valueType="num">
                                      <p:cBhvr additive="sum">
                                        <p:cTn id="22" dur="400" decel="100000" autoRev="1" fill="hold">
                                          <p:stCondLst>
                                            <p:cond delay="12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2714644" cy="369332"/>
          </a:xfrm>
          <a:prstGeom prst="rect">
            <a:avLst/>
          </a:prstGeom>
          <a:noFill/>
        </p:spPr>
        <p:txBody>
          <a:bodyPr wrap="square" rtlCol="0">
            <a:spAutoFit/>
          </a:bodyPr>
          <a:lstStyle/>
          <a:p>
            <a:r>
              <a:rPr lang="en-US" dirty="0" smtClean="0">
                <a:solidFill>
                  <a:srgbClr val="FF0000"/>
                </a:solidFill>
              </a:rPr>
              <a:t>Deer</a:t>
            </a:r>
            <a:endParaRPr lang="ru-RU" dirty="0">
              <a:solidFill>
                <a:srgbClr val="FF0000"/>
              </a:solidFill>
            </a:endParaRPr>
          </a:p>
        </p:txBody>
      </p:sp>
      <p:pic>
        <p:nvPicPr>
          <p:cNvPr id="4" name="Рисунок 3" descr="7.jpg"/>
          <p:cNvPicPr>
            <a:picLocks noChangeAspect="1"/>
          </p:cNvPicPr>
          <p:nvPr/>
        </p:nvPicPr>
        <p:blipFill>
          <a:blip r:embed="rId2" cstate="print"/>
          <a:stretch>
            <a:fillRect/>
          </a:stretch>
        </p:blipFill>
        <p:spPr>
          <a:xfrm>
            <a:off x="3714744" y="-1"/>
            <a:ext cx="4946855" cy="3286125"/>
          </a:xfrm>
          <a:prstGeom prst="rect">
            <a:avLst/>
          </a:prstGeom>
        </p:spPr>
      </p:pic>
      <p:pic>
        <p:nvPicPr>
          <p:cNvPr id="6" name="Рисунок 5" descr="8.jpg"/>
          <p:cNvPicPr>
            <a:picLocks noChangeAspect="1"/>
          </p:cNvPicPr>
          <p:nvPr/>
        </p:nvPicPr>
        <p:blipFill>
          <a:blip r:embed="rId3" cstate="print"/>
          <a:stretch>
            <a:fillRect/>
          </a:stretch>
        </p:blipFill>
        <p:spPr>
          <a:xfrm>
            <a:off x="0" y="3286124"/>
            <a:ext cx="4000500" cy="3000375"/>
          </a:xfrm>
          <a:prstGeom prst="rect">
            <a:avLst/>
          </a:prstGeom>
        </p:spPr>
      </p:pic>
      <p:pic>
        <p:nvPicPr>
          <p:cNvPr id="7" name="Рисунок 6" descr="12.jpg"/>
          <p:cNvPicPr>
            <a:picLocks noChangeAspect="1"/>
          </p:cNvPicPr>
          <p:nvPr/>
        </p:nvPicPr>
        <p:blipFill>
          <a:blip r:embed="rId4" cstate="print"/>
          <a:stretch>
            <a:fillRect/>
          </a:stretch>
        </p:blipFill>
        <p:spPr>
          <a:xfrm>
            <a:off x="6886575" y="3286124"/>
            <a:ext cx="2257425" cy="3333750"/>
          </a:xfrm>
          <a:prstGeom prst="rect">
            <a:avLst/>
          </a:prstGeom>
        </p:spPr>
      </p:pic>
      <p:pic>
        <p:nvPicPr>
          <p:cNvPr id="8" name="Рисунок 7" descr="9.jpg"/>
          <p:cNvPicPr>
            <a:picLocks noChangeAspect="1"/>
          </p:cNvPicPr>
          <p:nvPr/>
        </p:nvPicPr>
        <p:blipFill>
          <a:blip r:embed="rId5" cstate="print"/>
          <a:stretch>
            <a:fillRect/>
          </a:stretch>
        </p:blipFill>
        <p:spPr>
          <a:xfrm>
            <a:off x="3643306" y="3286124"/>
            <a:ext cx="3574451" cy="2566273"/>
          </a:xfrm>
          <a:prstGeom prst="rect">
            <a:avLst/>
          </a:prstGeom>
        </p:spPr>
      </p:pic>
      <p:sp>
        <p:nvSpPr>
          <p:cNvPr id="10" name="TextBox 9"/>
          <p:cNvSpPr txBox="1"/>
          <p:nvPr/>
        </p:nvSpPr>
        <p:spPr>
          <a:xfrm>
            <a:off x="214282" y="3357562"/>
            <a:ext cx="2214546" cy="369332"/>
          </a:xfrm>
          <a:prstGeom prst="rect">
            <a:avLst/>
          </a:prstGeom>
          <a:noFill/>
        </p:spPr>
        <p:txBody>
          <a:bodyPr wrap="square" rtlCol="0">
            <a:spAutoFit/>
          </a:bodyPr>
          <a:lstStyle/>
          <a:p>
            <a:r>
              <a:rPr lang="en-US" dirty="0" smtClean="0">
                <a:solidFill>
                  <a:srgbClr val="FF0000"/>
                </a:solidFill>
              </a:rPr>
              <a:t>Elk</a:t>
            </a:r>
            <a:endParaRPr lang="ru-RU" dirty="0">
              <a:solidFill>
                <a:srgbClr val="FF0000"/>
              </a:solidFill>
            </a:endParaRPr>
          </a:p>
        </p:txBody>
      </p:sp>
      <p:sp>
        <p:nvSpPr>
          <p:cNvPr id="12" name="TextBox 11"/>
          <p:cNvSpPr txBox="1"/>
          <p:nvPr/>
        </p:nvSpPr>
        <p:spPr>
          <a:xfrm>
            <a:off x="3714744" y="0"/>
            <a:ext cx="2500330" cy="369332"/>
          </a:xfrm>
          <a:prstGeom prst="rect">
            <a:avLst/>
          </a:prstGeom>
          <a:noFill/>
        </p:spPr>
        <p:txBody>
          <a:bodyPr wrap="square" rtlCol="0">
            <a:spAutoFit/>
          </a:bodyPr>
          <a:lstStyle/>
          <a:p>
            <a:r>
              <a:rPr lang="en-US" dirty="0" smtClean="0">
                <a:solidFill>
                  <a:srgbClr val="FF0000"/>
                </a:solidFill>
              </a:rPr>
              <a:t>Wild boar</a:t>
            </a:r>
            <a:endParaRPr lang="ru-RU" dirty="0">
              <a:solidFill>
                <a:srgbClr val="FF0000"/>
              </a:solidFill>
            </a:endParaRPr>
          </a:p>
        </p:txBody>
      </p:sp>
      <p:pic>
        <p:nvPicPr>
          <p:cNvPr id="14" name="Рисунок 13" descr="2.jpg"/>
          <p:cNvPicPr>
            <a:picLocks noChangeAspect="1"/>
          </p:cNvPicPr>
          <p:nvPr/>
        </p:nvPicPr>
        <p:blipFill>
          <a:blip r:embed="rId6" cstate="print"/>
          <a:stretch>
            <a:fillRect/>
          </a:stretch>
        </p:blipFill>
        <p:spPr>
          <a:xfrm>
            <a:off x="0" y="0"/>
            <a:ext cx="3643306" cy="3215688"/>
          </a:xfrm>
          <a:prstGeom prst="rect">
            <a:avLst/>
          </a:prstGeom>
        </p:spPr>
      </p:pic>
      <p:sp>
        <p:nvSpPr>
          <p:cNvPr id="15" name="TextBox 14"/>
          <p:cNvSpPr txBox="1"/>
          <p:nvPr/>
        </p:nvSpPr>
        <p:spPr>
          <a:xfrm>
            <a:off x="214282" y="285728"/>
            <a:ext cx="1928826" cy="369332"/>
          </a:xfrm>
          <a:prstGeom prst="rect">
            <a:avLst/>
          </a:prstGeom>
          <a:noFill/>
        </p:spPr>
        <p:txBody>
          <a:bodyPr wrap="square" rtlCol="0">
            <a:spAutoFit/>
          </a:bodyPr>
          <a:lstStyle/>
          <a:p>
            <a:r>
              <a:rPr lang="en-US" dirty="0" smtClean="0">
                <a:solidFill>
                  <a:srgbClr val="FF0000"/>
                </a:solidFill>
              </a:rPr>
              <a:t>Deer</a:t>
            </a:r>
            <a:endParaRPr lang="ru-RU" dirty="0">
              <a:solidFill>
                <a:srgbClr val="FF0000"/>
              </a:solidFill>
            </a:endParaRPr>
          </a:p>
        </p:txBody>
      </p:sp>
      <p:sp>
        <p:nvSpPr>
          <p:cNvPr id="16" name="TextBox 15"/>
          <p:cNvSpPr txBox="1"/>
          <p:nvPr/>
        </p:nvSpPr>
        <p:spPr>
          <a:xfrm flipH="1">
            <a:off x="3714744" y="3357562"/>
            <a:ext cx="1214446" cy="369332"/>
          </a:xfrm>
          <a:prstGeom prst="rect">
            <a:avLst/>
          </a:prstGeom>
          <a:noFill/>
        </p:spPr>
        <p:txBody>
          <a:bodyPr wrap="square" rtlCol="0">
            <a:spAutoFit/>
          </a:bodyPr>
          <a:lstStyle/>
          <a:p>
            <a:r>
              <a:rPr lang="en-US" dirty="0" smtClean="0">
                <a:solidFill>
                  <a:srgbClr val="FF0000"/>
                </a:solidFill>
              </a:rPr>
              <a:t>Bison</a:t>
            </a:r>
            <a:endParaRPr lang="ru-RU" dirty="0">
              <a:solidFill>
                <a:srgbClr val="FF0000"/>
              </a:solidFill>
            </a:endParaRPr>
          </a:p>
        </p:txBody>
      </p:sp>
      <p:sp>
        <p:nvSpPr>
          <p:cNvPr id="17" name="TextBox 16"/>
          <p:cNvSpPr txBox="1"/>
          <p:nvPr/>
        </p:nvSpPr>
        <p:spPr>
          <a:xfrm>
            <a:off x="7286644" y="3286124"/>
            <a:ext cx="1143008" cy="369332"/>
          </a:xfrm>
          <a:prstGeom prst="rect">
            <a:avLst/>
          </a:prstGeom>
          <a:noFill/>
        </p:spPr>
        <p:txBody>
          <a:bodyPr wrap="square" rtlCol="0">
            <a:spAutoFit/>
          </a:bodyPr>
          <a:lstStyle/>
          <a:p>
            <a:r>
              <a:rPr lang="en-US" dirty="0" smtClean="0">
                <a:solidFill>
                  <a:srgbClr val="FF0000"/>
                </a:solidFill>
              </a:rPr>
              <a:t>Stork</a:t>
            </a:r>
            <a:endParaRPr lang="ru-RU" dirty="0">
              <a:solidFill>
                <a:srgbClr val="FF000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ppt_x"/>
                                          </p:val>
                                        </p:tav>
                                        <p:tav tm="100000">
                                          <p:val>
                                            <p:strVal val="#ppt_x"/>
                                          </p:val>
                                        </p:tav>
                                      </p:tavLst>
                                    </p:anim>
                                    <p:anim calcmode="lin" valueType="num">
                                      <p:cBhvr additive="base">
                                        <p:cTn id="8" dur="2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2000" fill="hold"/>
                                        <p:tgtEl>
                                          <p:spTgt spid="7"/>
                                        </p:tgtEl>
                                        <p:attrNameLst>
                                          <p:attrName>ppt_x</p:attrName>
                                        </p:attrNameLst>
                                      </p:cBhvr>
                                      <p:tavLst>
                                        <p:tav tm="0">
                                          <p:val>
                                            <p:strVal val="#ppt_x"/>
                                          </p:val>
                                        </p:tav>
                                        <p:tav tm="100000">
                                          <p:val>
                                            <p:strVal val="#ppt_x"/>
                                          </p:val>
                                        </p:tav>
                                      </p:tavLst>
                                    </p:anim>
                                    <p:anim calcmode="lin" valueType="num">
                                      <p:cBhvr additive="base">
                                        <p:cTn id="2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14290"/>
            <a:ext cx="8429684"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Trees:26 species</a:t>
            </a:r>
            <a:endParaRPr lang="ru-RU"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3" name="Рисунок 2" descr="13.jpg"/>
          <p:cNvPicPr>
            <a:picLocks noChangeAspect="1"/>
          </p:cNvPicPr>
          <p:nvPr/>
        </p:nvPicPr>
        <p:blipFill>
          <a:blip r:embed="rId2" cstate="print"/>
          <a:stretch>
            <a:fillRect/>
          </a:stretch>
        </p:blipFill>
        <p:spPr>
          <a:xfrm>
            <a:off x="0" y="1142984"/>
            <a:ext cx="3714735" cy="2786051"/>
          </a:xfrm>
          <a:prstGeom prst="rect">
            <a:avLst/>
          </a:prstGeom>
        </p:spPr>
      </p:pic>
      <p:pic>
        <p:nvPicPr>
          <p:cNvPr id="4" name="Рисунок 3" descr="15.jpg"/>
          <p:cNvPicPr>
            <a:picLocks noChangeAspect="1"/>
          </p:cNvPicPr>
          <p:nvPr/>
        </p:nvPicPr>
        <p:blipFill>
          <a:blip r:embed="rId3" cstate="print"/>
          <a:srcRect l="25001" t="1"/>
          <a:stretch>
            <a:fillRect/>
          </a:stretch>
        </p:blipFill>
        <p:spPr>
          <a:xfrm>
            <a:off x="6072198" y="1071546"/>
            <a:ext cx="3071802" cy="3071811"/>
          </a:xfrm>
          <a:prstGeom prst="rect">
            <a:avLst/>
          </a:prstGeom>
        </p:spPr>
      </p:pic>
      <p:pic>
        <p:nvPicPr>
          <p:cNvPr id="5" name="Рисунок 4" descr="16.jpg"/>
          <p:cNvPicPr>
            <a:picLocks noChangeAspect="1"/>
          </p:cNvPicPr>
          <p:nvPr/>
        </p:nvPicPr>
        <p:blipFill>
          <a:blip r:embed="rId4" cstate="print"/>
          <a:stretch>
            <a:fillRect/>
          </a:stretch>
        </p:blipFill>
        <p:spPr>
          <a:xfrm>
            <a:off x="0" y="3929066"/>
            <a:ext cx="4425008" cy="2928934"/>
          </a:xfrm>
          <a:prstGeom prst="rect">
            <a:avLst/>
          </a:prstGeom>
        </p:spPr>
      </p:pic>
      <p:pic>
        <p:nvPicPr>
          <p:cNvPr id="6" name="Рисунок 5" descr="14.jpg"/>
          <p:cNvPicPr>
            <a:picLocks noChangeAspect="1"/>
          </p:cNvPicPr>
          <p:nvPr/>
        </p:nvPicPr>
        <p:blipFill>
          <a:blip r:embed="rId5" cstate="print"/>
          <a:stretch>
            <a:fillRect/>
          </a:stretch>
        </p:blipFill>
        <p:spPr>
          <a:xfrm>
            <a:off x="3714744" y="1071546"/>
            <a:ext cx="2286000" cy="3048000"/>
          </a:xfrm>
          <a:prstGeom prst="rect">
            <a:avLst/>
          </a:prstGeom>
        </p:spPr>
      </p:pic>
      <p:sp>
        <p:nvSpPr>
          <p:cNvPr id="7" name="TextBox 6"/>
          <p:cNvSpPr txBox="1"/>
          <p:nvPr/>
        </p:nvSpPr>
        <p:spPr>
          <a:xfrm>
            <a:off x="0" y="4214818"/>
            <a:ext cx="3357554" cy="369332"/>
          </a:xfrm>
          <a:prstGeom prst="rect">
            <a:avLst/>
          </a:prstGeom>
          <a:noFill/>
        </p:spPr>
        <p:txBody>
          <a:bodyPr wrap="square" rtlCol="0">
            <a:spAutoFit/>
          </a:bodyPr>
          <a:lstStyle/>
          <a:p>
            <a:r>
              <a:rPr lang="en-US" dirty="0" smtClean="0">
                <a:solidFill>
                  <a:srgbClr val="FF0000"/>
                </a:solidFill>
              </a:rPr>
              <a:t>Birch-tree</a:t>
            </a:r>
            <a:endParaRPr lang="ru-RU" dirty="0">
              <a:solidFill>
                <a:srgbClr val="FF0000"/>
              </a:solidFill>
            </a:endParaRPr>
          </a:p>
        </p:txBody>
      </p:sp>
      <p:sp>
        <p:nvSpPr>
          <p:cNvPr id="8" name="TextBox 7"/>
          <p:cNvSpPr txBox="1"/>
          <p:nvPr/>
        </p:nvSpPr>
        <p:spPr>
          <a:xfrm>
            <a:off x="0" y="1214422"/>
            <a:ext cx="2285984" cy="369332"/>
          </a:xfrm>
          <a:prstGeom prst="rect">
            <a:avLst/>
          </a:prstGeom>
          <a:noFill/>
        </p:spPr>
        <p:txBody>
          <a:bodyPr wrap="square" rtlCol="0">
            <a:spAutoFit/>
          </a:bodyPr>
          <a:lstStyle/>
          <a:p>
            <a:r>
              <a:rPr lang="en-US" dirty="0" smtClean="0">
                <a:solidFill>
                  <a:srgbClr val="FF0000"/>
                </a:solidFill>
              </a:rPr>
              <a:t>Oak-tree</a:t>
            </a:r>
            <a:endParaRPr lang="ru-RU" dirty="0">
              <a:solidFill>
                <a:srgbClr val="FF0000"/>
              </a:solidFill>
            </a:endParaRPr>
          </a:p>
        </p:txBody>
      </p:sp>
      <p:pic>
        <p:nvPicPr>
          <p:cNvPr id="9" name="Рисунок 8" descr="17.jpg"/>
          <p:cNvPicPr>
            <a:picLocks noChangeAspect="1"/>
          </p:cNvPicPr>
          <p:nvPr/>
        </p:nvPicPr>
        <p:blipFill>
          <a:blip r:embed="rId6" cstate="print"/>
          <a:stretch>
            <a:fillRect/>
          </a:stretch>
        </p:blipFill>
        <p:spPr>
          <a:xfrm>
            <a:off x="4357686" y="4000500"/>
            <a:ext cx="3810000" cy="2857500"/>
          </a:xfrm>
          <a:prstGeom prst="rect">
            <a:avLst/>
          </a:prstGeom>
        </p:spPr>
      </p:pic>
      <p:sp>
        <p:nvSpPr>
          <p:cNvPr id="10" name="TextBox 9"/>
          <p:cNvSpPr txBox="1"/>
          <p:nvPr/>
        </p:nvSpPr>
        <p:spPr>
          <a:xfrm>
            <a:off x="6072198" y="1071546"/>
            <a:ext cx="2500330" cy="369332"/>
          </a:xfrm>
          <a:prstGeom prst="rect">
            <a:avLst/>
          </a:prstGeom>
          <a:noFill/>
        </p:spPr>
        <p:txBody>
          <a:bodyPr wrap="square" rtlCol="0">
            <a:spAutoFit/>
          </a:bodyPr>
          <a:lstStyle/>
          <a:p>
            <a:r>
              <a:rPr lang="en-US" dirty="0" smtClean="0">
                <a:solidFill>
                  <a:srgbClr val="FF0000"/>
                </a:solidFill>
              </a:rPr>
              <a:t>Ash-tree</a:t>
            </a:r>
            <a:endParaRPr lang="ru-RU" dirty="0">
              <a:solidFill>
                <a:srgbClr val="FF0000"/>
              </a:solidFill>
            </a:endParaRPr>
          </a:p>
        </p:txBody>
      </p:sp>
      <p:sp>
        <p:nvSpPr>
          <p:cNvPr id="11" name="TextBox 10"/>
          <p:cNvSpPr txBox="1"/>
          <p:nvPr/>
        </p:nvSpPr>
        <p:spPr>
          <a:xfrm>
            <a:off x="3714744" y="1071546"/>
            <a:ext cx="1857388" cy="369332"/>
          </a:xfrm>
          <a:prstGeom prst="rect">
            <a:avLst/>
          </a:prstGeom>
          <a:noFill/>
        </p:spPr>
        <p:txBody>
          <a:bodyPr wrap="square" rtlCol="0">
            <a:spAutoFit/>
          </a:bodyPr>
          <a:lstStyle/>
          <a:p>
            <a:r>
              <a:rPr lang="en-US" dirty="0" smtClean="0">
                <a:solidFill>
                  <a:srgbClr val="FF0000"/>
                </a:solidFill>
              </a:rPr>
              <a:t>Fir-tree</a:t>
            </a:r>
            <a:endParaRPr lang="ru-RU" dirty="0">
              <a:solidFill>
                <a:srgbClr val="FF0000"/>
              </a:solidFill>
            </a:endParaRPr>
          </a:p>
        </p:txBody>
      </p:sp>
      <p:cxnSp>
        <p:nvCxnSpPr>
          <p:cNvPr id="16" name="Прямая со стрелкой 15"/>
          <p:cNvCxnSpPr/>
          <p:nvPr/>
        </p:nvCxnSpPr>
        <p:spPr>
          <a:xfrm rot="16200000" flipH="1">
            <a:off x="2964645" y="2750339"/>
            <a:ext cx="271464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357686" y="1500174"/>
            <a:ext cx="42862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par>
                                <p:cTn id="17" presetID="5"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par>
                                <p:cTn id="20" presetID="0" presetClass="path" presetSubtype="0" accel="50000" decel="50000" fill="hold" grpId="0" nodeType="withEffect">
                                  <p:stCondLst>
                                    <p:cond delay="0"/>
                                  </p:stCondLst>
                                  <p:childTnLst>
                                    <p:animMotion origin="layout" path="M -0.51824 0.83542 C -0.51494 0.83403 -0.51077 0.83426 -0.50834 0.83102 C -0.5047 0.82616 -0.50192 0.82014 -0.49827 0.81528 C -0.49636 0.81274 -0.49359 0.81135 -0.49168 0.8088 C -0.48247 0.79653 -0.49116 0.80163 -0.48161 0.79769 C -0.47431 0.78797 -0.46077 0.77061 -0.45157 0.76644 C -0.43456 0.73658 -0.45591 0.77084 -0.44185 0.75533 C -0.43716 0.75047 -0.43438 0.74075 -0.42987 0.73542 C -0.4198 0.72362 -0.40834 0.71413 -0.39827 0.70209 C -0.38699 0.68866 -0.39584 0.69792 -0.38664 0.68195 C -0.37813 0.6669 -0.36963 0.65116 -0.35834 0.63982 C -0.3514 0.62223 -0.35938 0.63936 -0.34827 0.62431 C -0.34688 0.62246 -0.34636 0.61968 -0.34497 0.6176 C -0.34359 0.61459 -0.34185 0.61135 -0.33994 0.6088 C -0.33056 0.5963 -0.32136 0.58843 -0.30991 0.57987 C -0.30331 0.57501 -0.30261 0.57107 -0.29497 0.56876 C -0.28525 0.55834 -0.27449 0.54908 -0.2632 0.54213 C -0.25747 0.53866 -0.24654 0.53102 -0.24654 0.53102 C -0.24011 0.522 -0.22709 0.51459 -0.21824 0.5088 C -0.21043 0.49838 -0.20452 0.48565 -0.19654 0.47547 C -0.19341 0.46505 -0.19376 0.45926 -0.18664 0.45325 C -0.1856 0.45093 -0.18421 0.44908 -0.18352 0.44653 C -0.18265 0.44376 -0.18282 0.44028 -0.18178 0.43751 C -0.179 0.43126 -0.17397 0.42663 -0.17154 0.41991 C -0.16511 0.40186 -0.15747 0.3838 -0.15001 0.36644 C -0.14237 0.34862 -0.1297 0.33519 -0.12154 0.3176 C -0.11234 0.29769 -0.10018 0.26088 -0.0816 0.25325 C -0.075 0.23959 -0.08281 0.25278 -0.06996 0.24213 C -0.06788 0.24051 -0.06684 0.23727 -0.06494 0.23542 C -0.054 0.2257 -0.06581 0.2419 -0.05487 0.22871 C -0.0514 0.22454 -0.04827 0.21968 -0.04496 0.21528 C -0.04324 0.21297 -0.03994 0.2088 -0.03994 0.2088 C -0.0323 0.1882 -0.03681 0.19561 -0.02831 0.18426 C -0.02779 0.18056 -0.02743 0.17663 -0.02656 0.17315 C -0.0257 0.17014 -0.02396 0.1676 -0.02326 0.16436 C -0.01701 0.13681 -0.02604 0.16297 -0.01824 0.14213 C -0.0172 0.12663 -0.01685 0.11413 -0.01319 0.09977 C -0.01268 0.09306 -0.01268 0.08635 -0.01164 0.07987 C -0.00956 0.06644 -0.00348 0.05348 -0.00157 0.03982 C 0.00087 0.02223 -0.00036 0.03241 0.00174 0.0088 C 0.00121 0.00579 -5.55556E-6 -0.00023 -5.55556E-6 -0.00023 " pathEditMode="relative" ptsTypes="ffffffffffffffffffffffffffffffffffffffffA">
                                      <p:cBhvr>
                                        <p:cTn id="21" dur="1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24744"/>
            <a:ext cx="183896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iran</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323528" y="2334557"/>
            <a:ext cx="54006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Chitgar</a:t>
            </a:r>
            <a:r>
              <a:rPr lang="en-US"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 park</a:t>
            </a:r>
            <a:endParaRPr lang="fa-IR"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endParaRPr>
          </a:p>
        </p:txBody>
      </p:sp>
      <p:sp>
        <p:nvSpPr>
          <p:cNvPr id="4" name="Прямоугольник 3"/>
          <p:cNvSpPr/>
          <p:nvPr/>
        </p:nvSpPr>
        <p:spPr>
          <a:xfrm>
            <a:off x="323528" y="3205815"/>
            <a:ext cx="529208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Jamshidieh</a:t>
            </a:r>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 Park </a:t>
            </a:r>
            <a:endPar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p:txBody>
      </p:sp>
      <p:sp>
        <p:nvSpPr>
          <p:cNvPr id="5" name="Прямоугольник 4"/>
          <p:cNvSpPr/>
          <p:nvPr/>
        </p:nvSpPr>
        <p:spPr>
          <a:xfrm>
            <a:off x="323528" y="4077072"/>
            <a:ext cx="8496944"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Water and Fire Park </a:t>
            </a:r>
          </a:p>
          <a:p>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a:t>
            </a:r>
            <a:r>
              <a:rPr lang="en-US" sz="36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Ab</a:t>
            </a:r>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 o </a:t>
            </a:r>
            <a:r>
              <a:rPr lang="en-US" sz="36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Atash</a:t>
            </a:r>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 Park)</a:t>
            </a:r>
            <a:endPar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24744"/>
            <a:ext cx="341632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belarus</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323528" y="2204864"/>
            <a:ext cx="5400600"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Narochansky</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National Park </a:t>
            </a:r>
            <a:endParaRPr lang="ru-RU"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Прямоугольник 3"/>
          <p:cNvSpPr/>
          <p:nvPr/>
        </p:nvSpPr>
        <p:spPr>
          <a:xfrm>
            <a:off x="323528" y="3140968"/>
            <a:ext cx="5292080"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Pripuatsky</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National Park</a:t>
            </a: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Прямоугольник 4"/>
          <p:cNvSpPr/>
          <p:nvPr/>
        </p:nvSpPr>
        <p:spPr>
          <a:xfrm>
            <a:off x="323528" y="4077072"/>
            <a:ext cx="8496944"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Belovezhskaya</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32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Pushcha</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National Park</a:t>
            </a:r>
            <a:endParaRPr lang="ru-RU"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8861" y="332656"/>
            <a:ext cx="6620968" cy="779851"/>
          </a:xfrm>
        </p:spPr>
        <p:txBody>
          <a:bodyPr>
            <a:noAutofit/>
          </a:bodyPr>
          <a:lstStyle/>
          <a:p>
            <a:pPr algn="ctr"/>
            <a:r>
              <a:rPr lang="en-US" sz="4400" b="1" dirty="0" smtClean="0">
                <a:solidFill>
                  <a:schemeClr val="tx1"/>
                </a:solidFill>
                <a:latin typeface="+mj-lt"/>
                <a:cs typeface="Aharoni" panose="02010803020104030203" pitchFamily="2" charset="-79"/>
              </a:rPr>
              <a:t>Chitgar park</a:t>
            </a:r>
            <a:endParaRPr lang="fa-IR" sz="4400" b="1" dirty="0">
              <a:solidFill>
                <a:schemeClr val="tx1"/>
              </a:solidFill>
              <a:latin typeface="+mj-lt"/>
            </a:endParaRPr>
          </a:p>
        </p:txBody>
      </p:sp>
      <p:pic>
        <p:nvPicPr>
          <p:cNvPr id="4" name="Picture 6" descr="Image result for ‫دریاچه چیتگر‬‎"/>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4038600"/>
            <a:ext cx="3657770" cy="213465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Content Placeholder 3" descr="chitgar1.jpg"/>
          <p:cNvPicPr>
            <a:picLocks noChangeAspect="1"/>
          </p:cNvPicPr>
          <p:nvPr/>
        </p:nvPicPr>
        <p:blipFill>
          <a:blip r:embed="rId3" cstate="print"/>
          <a:stretch>
            <a:fillRect/>
          </a:stretch>
        </p:blipFill>
        <p:spPr>
          <a:xfrm>
            <a:off x="533400" y="3916294"/>
            <a:ext cx="4191000" cy="2274458"/>
          </a:xfrm>
          <a:prstGeom prst="rect">
            <a:avLst/>
          </a:prstGeom>
        </p:spPr>
      </p:pic>
      <p:pic>
        <p:nvPicPr>
          <p:cNvPr id="6" name="Picture 4" descr="دریاچه خلیج فارس"/>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05400" y="1576982"/>
            <a:ext cx="3622883" cy="217203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Related ima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 y="1576982"/>
            <a:ext cx="4045945" cy="214016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82000" cy="5867400"/>
          </a:xfrm>
        </p:spPr>
        <p:txBody>
          <a:bodyPr>
            <a:normAutofit fontScale="92500" lnSpcReduction="20000"/>
          </a:bodyPr>
          <a:lstStyle/>
          <a:p>
            <a:pPr marL="0" lvl="0" indent="0" algn="l" rtl="0">
              <a:lnSpc>
                <a:spcPct val="150000"/>
              </a:lnSpc>
              <a:buNone/>
            </a:pPr>
            <a:r>
              <a:rPr lang="en-US" sz="2900" b="1" i="1" dirty="0" smtClean="0">
                <a:solidFill>
                  <a:schemeClr val="tx1"/>
                </a:solidFill>
                <a:latin typeface="+mj-lt"/>
              </a:rPr>
              <a:t>Chitgar </a:t>
            </a:r>
            <a:r>
              <a:rPr lang="en-US" sz="2900" b="1" i="1" dirty="0">
                <a:solidFill>
                  <a:schemeClr val="tx1"/>
                </a:solidFill>
                <a:latin typeface="+mj-lt"/>
              </a:rPr>
              <a:t>Forest Park</a:t>
            </a:r>
            <a:r>
              <a:rPr lang="en-US" sz="2900" i="1" dirty="0">
                <a:solidFill>
                  <a:schemeClr val="tx1"/>
                </a:solidFill>
                <a:latin typeface="+mj-lt"/>
              </a:rPr>
              <a:t> </a:t>
            </a:r>
            <a:endParaRPr lang="en-US" sz="2900" i="1" dirty="0" smtClean="0">
              <a:solidFill>
                <a:schemeClr val="tx1"/>
              </a:solidFill>
              <a:latin typeface="+mj-lt"/>
            </a:endParaRPr>
          </a:p>
          <a:p>
            <a:pPr lvl="0" algn="l" rtl="0">
              <a:lnSpc>
                <a:spcPct val="150000"/>
              </a:lnSpc>
            </a:pPr>
            <a:r>
              <a:rPr lang="en-US" sz="2200" i="1" dirty="0" smtClean="0"/>
              <a:t>Chitgar Park is </a:t>
            </a:r>
            <a:r>
              <a:rPr lang="en-US" sz="2200" i="1" dirty="0"/>
              <a:t>situated in </a:t>
            </a:r>
            <a:r>
              <a:rPr lang="en-US" sz="2200" i="1" dirty="0" smtClean="0"/>
              <a:t>Tehran, Iran. </a:t>
            </a:r>
            <a:r>
              <a:rPr lang="en-US" sz="2200" i="1" dirty="0"/>
              <a:t>It is an artificial forest and covers an area of 14.5 square kilometers west of Tehran. It lies within the borders of </a:t>
            </a:r>
            <a:r>
              <a:rPr lang="en-US" sz="2200" i="1" dirty="0" smtClean="0"/>
              <a:t>Tehran strict 22. </a:t>
            </a:r>
            <a:r>
              <a:rPr lang="en-US" sz="2200" i="1" dirty="0"/>
              <a:t>It also has different ramps and facilities for cycling and skating. It is one of the largest parks of the province, and can be used throughout the year. This park is very popular with the population of </a:t>
            </a:r>
            <a:r>
              <a:rPr lang="en-US" sz="2200" i="1" dirty="0" smtClean="0"/>
              <a:t>Tehran </a:t>
            </a:r>
            <a:r>
              <a:rPr lang="en-US" sz="2200" i="1" dirty="0"/>
              <a:t>and </a:t>
            </a:r>
            <a:r>
              <a:rPr lang="en-US" sz="2200" i="1" dirty="0" smtClean="0"/>
              <a:t>Karaj, </a:t>
            </a:r>
            <a:r>
              <a:rPr lang="en-US" sz="2200" i="1" dirty="0"/>
              <a:t>and being situated on the way of the West-East wind in the province it has a purifying effect on Tehran's air.</a:t>
            </a:r>
          </a:p>
          <a:p>
            <a:pPr lvl="0" algn="l" rtl="0">
              <a:lnSpc>
                <a:spcPct val="150000"/>
              </a:lnSpc>
            </a:pPr>
            <a:r>
              <a:rPr lang="en-US" sz="2200" i="1" dirty="0"/>
              <a:t>The Chitgar Park is served by a highway and a metro line. The metro station is also called </a:t>
            </a:r>
            <a:r>
              <a:rPr lang="en-US" sz="2200" i="1" dirty="0" smtClean="0"/>
              <a:t>Chitgar . </a:t>
            </a:r>
            <a:r>
              <a:rPr lang="en-US" sz="2200" i="1" dirty="0"/>
              <a:t>The forest areas of this huge park are irrigated by the rivers </a:t>
            </a:r>
            <a:r>
              <a:rPr lang="en-US" sz="2200" i="1" dirty="0" smtClean="0"/>
              <a:t>Kan</a:t>
            </a:r>
            <a:r>
              <a:rPr lang="en-US" sz="2200" i="1" baseline="30000" dirty="0" smtClean="0"/>
              <a:t>]</a:t>
            </a:r>
            <a:r>
              <a:rPr lang="en-US" sz="2200" i="1" dirty="0" smtClean="0"/>
              <a:t> </a:t>
            </a:r>
            <a:r>
              <a:rPr lang="en-US" sz="2200" i="1" dirty="0"/>
              <a:t>and </a:t>
            </a:r>
            <a:r>
              <a:rPr lang="en-US" sz="2200" i="1" dirty="0" smtClean="0"/>
              <a:t>Vardavard. </a:t>
            </a:r>
            <a:r>
              <a:rPr lang="en-US" sz="2200" i="1" dirty="0"/>
              <a:t>A man-made lake is planned for construction between the two Chitgar hills.</a:t>
            </a:r>
          </a:p>
          <a:p>
            <a:pPr algn="l" rtl="0"/>
            <a:endParaRPr lang="en-US" dirty="0"/>
          </a:p>
          <a:p>
            <a:pPr marL="0" indent="0" algn="l" rtl="0">
              <a:buNone/>
            </a:pPr>
            <a:endParaRPr lang="fa-IR" dirty="0"/>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00" y="347949"/>
            <a:ext cx="5103852" cy="3995451"/>
          </a:xfrm>
        </p:spPr>
        <p:txBody>
          <a:bodyPr>
            <a:noAutofit/>
          </a:bodyPr>
          <a:lstStyle/>
          <a:p>
            <a:r>
              <a:rPr lang="en-US" sz="2000" b="1" i="1" dirty="0">
                <a:latin typeface="+mn-lt"/>
              </a:rPr>
              <a:t>Cycling </a:t>
            </a:r>
            <a:r>
              <a:rPr lang="en-US" sz="2000" b="1" i="1" dirty="0" smtClean="0">
                <a:latin typeface="+mn-lt"/>
              </a:rPr>
              <a:t>Track</a:t>
            </a:r>
            <a:r>
              <a:rPr lang="en-US" sz="1600" b="1" i="1" dirty="0" smtClean="0">
                <a:latin typeface="+mn-lt"/>
              </a:rPr>
              <a:t/>
            </a:r>
            <a:br>
              <a:rPr lang="en-US" sz="1600" b="1" i="1" dirty="0" smtClean="0">
                <a:latin typeface="+mn-lt"/>
              </a:rPr>
            </a:br>
            <a:r>
              <a:rPr lang="en-US" sz="1600" i="1" dirty="0" smtClean="0">
                <a:solidFill>
                  <a:schemeClr val="bg1"/>
                </a:solidFill>
                <a:latin typeface="+mn-lt"/>
              </a:rPr>
              <a:t>In </a:t>
            </a:r>
            <a:r>
              <a:rPr lang="en-US" sz="1600" i="1" dirty="0">
                <a:solidFill>
                  <a:schemeClr val="bg1"/>
                </a:solidFill>
                <a:latin typeface="+mn-lt"/>
              </a:rPr>
              <a:t>addition to nature trails in the forest park, resort recreational facilities such as horse riding, skating, track cycling and bike lanes in the park is designed.</a:t>
            </a:r>
            <a:br>
              <a:rPr lang="en-US" sz="1600" i="1" dirty="0">
                <a:solidFill>
                  <a:schemeClr val="bg1"/>
                </a:solidFill>
                <a:latin typeface="+mn-lt"/>
              </a:rPr>
            </a:br>
            <a:r>
              <a:rPr lang="en-US" sz="1600" i="1" dirty="0" smtClean="0">
                <a:solidFill>
                  <a:schemeClr val="bg1"/>
                </a:solidFill>
                <a:latin typeface="+mn-lt"/>
              </a:rPr>
              <a:t>  </a:t>
            </a:r>
            <a:r>
              <a:rPr lang="en-US" sz="1600" i="1" dirty="0">
                <a:solidFill>
                  <a:schemeClr val="bg1"/>
                </a:solidFill>
                <a:latin typeface="+mn-lt"/>
              </a:rPr>
              <a:t/>
            </a:r>
            <a:br>
              <a:rPr lang="en-US" sz="1600" i="1" dirty="0">
                <a:solidFill>
                  <a:schemeClr val="bg1"/>
                </a:solidFill>
                <a:latin typeface="+mn-lt"/>
              </a:rPr>
            </a:br>
            <a:r>
              <a:rPr lang="en-US" sz="1600" i="1" dirty="0" smtClean="0">
                <a:solidFill>
                  <a:schemeClr val="bg1"/>
                </a:solidFill>
                <a:latin typeface="+mn-lt"/>
              </a:rPr>
              <a:t>Chitgar </a:t>
            </a:r>
            <a:r>
              <a:rPr lang="en-US" sz="1600" i="1" dirty="0">
                <a:solidFill>
                  <a:schemeClr val="bg1"/>
                </a:solidFill>
                <a:latin typeface="+mn-lt"/>
              </a:rPr>
              <a:t>bike track is including track speed, endurance and mountain. Endurance track is inside the park and has crossed green route. Pine and cypress trees along the way have led to relatively cooler climate than the rest of the park on the way there. The endurance track with alternate routes around 7- 8 km.</a:t>
            </a:r>
            <a:br>
              <a:rPr lang="en-US" sz="1600" i="1" dirty="0">
                <a:solidFill>
                  <a:schemeClr val="bg1"/>
                </a:solidFill>
                <a:latin typeface="+mn-lt"/>
              </a:rPr>
            </a:br>
            <a:endParaRPr lang="en-US" sz="1600" i="1" dirty="0">
              <a:solidFill>
                <a:schemeClr val="bg1"/>
              </a:solidFill>
              <a:latin typeface="+mn-lt"/>
            </a:endParaRPr>
          </a:p>
        </p:txBody>
      </p:sp>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7797" r="7797"/>
          <a:stretch>
            <a:fillRect/>
          </a:stretch>
        </p:blipFill>
        <p:spPr>
          <a:xfrm>
            <a:off x="5490161" y="381000"/>
            <a:ext cx="2966242" cy="564851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6958" y="4343400"/>
            <a:ext cx="2543175" cy="180022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80093" y="4343400"/>
            <a:ext cx="2771775" cy="1790700"/>
          </a:xfrm>
          <a:prstGeom prst="rect">
            <a:avLst/>
          </a:prstGeom>
        </p:spPr>
      </p:pic>
    </p:spTree>
    <p:extLst>
      <p:ext uri="{BB962C8B-B14F-4D97-AF65-F5344CB8AC3E}">
        <p14:creationId xmlns:p14="http://schemas.microsoft.com/office/powerpoint/2010/main" xmlns="" val="1416588990"/>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701890" cy="914400"/>
          </a:xfrm>
        </p:spPr>
        <p:txBody>
          <a:bodyPr>
            <a:normAutofit fontScale="90000"/>
          </a:bodyPr>
          <a:lstStyle/>
          <a:p>
            <a:r>
              <a:rPr lang="en-US" sz="4000" b="1" i="1" dirty="0" smtClean="0">
                <a:latin typeface="Bookman Old Style" panose="02050604050505020204" pitchFamily="18" charset="0"/>
              </a:rPr>
              <a:t>Chitgar lake</a:t>
            </a:r>
            <a:r>
              <a:rPr lang="en-US" sz="4400" b="1" i="1" dirty="0">
                <a:latin typeface="Bookman Old Style" panose="02050604050505020204" pitchFamily="18" charset="0"/>
              </a:rPr>
              <a:t/>
            </a:r>
            <a:br>
              <a:rPr lang="en-US" sz="4400" b="1" i="1" dirty="0">
                <a:latin typeface="Bookman Old Style" panose="02050604050505020204" pitchFamily="18" charset="0"/>
              </a:rPr>
            </a:br>
            <a:endParaRPr lang="fa-IR" dirty="0"/>
          </a:p>
        </p:txBody>
      </p:sp>
      <p:sp>
        <p:nvSpPr>
          <p:cNvPr id="3" name="Content Placeholder 2"/>
          <p:cNvSpPr>
            <a:spLocks noGrp="1"/>
          </p:cNvSpPr>
          <p:nvPr>
            <p:ph idx="1"/>
          </p:nvPr>
        </p:nvSpPr>
        <p:spPr>
          <a:xfrm>
            <a:off x="533400" y="1110867"/>
            <a:ext cx="8077200" cy="5334000"/>
          </a:xfrm>
        </p:spPr>
        <p:txBody>
          <a:bodyPr>
            <a:normAutofit fontScale="25000" lnSpcReduction="20000"/>
          </a:bodyPr>
          <a:lstStyle/>
          <a:p>
            <a:pPr fontAlgn="base">
              <a:lnSpc>
                <a:spcPct val="170000"/>
              </a:lnSpc>
            </a:pPr>
            <a:r>
              <a:rPr lang="en-US" sz="6200" b="1" i="1" dirty="0" smtClean="0">
                <a:latin typeface="Bookman Old Style" panose="02050604050505020204" pitchFamily="18" charset="0"/>
              </a:rPr>
              <a:t>Khalij </a:t>
            </a:r>
            <a:r>
              <a:rPr lang="en-US" sz="6200" b="1" i="1" dirty="0">
                <a:latin typeface="Bookman Old Style" panose="02050604050505020204" pitchFamily="18" charset="0"/>
              </a:rPr>
              <a:t>Fars lake ( Persian Gulf )    Also known as Chitgar Lake  is a manmade lake located in west part of Tehran &amp; constructed in 2012 as an entertainment </a:t>
            </a:r>
            <a:r>
              <a:rPr lang="en-US" sz="6200" b="1" i="1" dirty="0" smtClean="0">
                <a:latin typeface="Bookman Old Style" panose="02050604050505020204" pitchFamily="18" charset="0"/>
              </a:rPr>
              <a:t>complex in Chitgar Park </a:t>
            </a:r>
            <a:r>
              <a:rPr lang="en-US" sz="6200" b="1" i="1" dirty="0">
                <a:latin typeface="Bookman Old Style" panose="02050604050505020204" pitchFamily="18" charset="0"/>
              </a:rPr>
              <a:t>. It takes 60 minute to get there from the city center considering the traffic. It is a new developed part of Tehran with the high rises in its surroundings . There is a Luna park nearby . The lake has an area of one hundred and thirty hectare but along with the Luna park and the attached garden it covers an area of 250 hectare. The initial plan of this lake dated back to </a:t>
            </a:r>
            <a:r>
              <a:rPr lang="en-US" sz="6200" b="1" i="1" dirty="0" smtClean="0">
                <a:latin typeface="Bookman Old Style" panose="02050604050505020204" pitchFamily="18" charset="0"/>
              </a:rPr>
              <a:t>many years ago but </a:t>
            </a:r>
            <a:r>
              <a:rPr lang="en-US" sz="6200" b="1" i="1" dirty="0">
                <a:latin typeface="Bookman Old Style" panose="02050604050505020204" pitchFamily="18" charset="0"/>
              </a:rPr>
              <a:t>the actual construction was just started in 2012 . The water led to the lake from Kan River in domains of </a:t>
            </a:r>
            <a:r>
              <a:rPr lang="en-US" sz="6200" b="1" i="1" dirty="0" smtClean="0">
                <a:latin typeface="Bookman Old Style" panose="02050604050505020204" pitchFamily="18" charset="0"/>
              </a:rPr>
              <a:t>Alborz</a:t>
            </a:r>
            <a:r>
              <a:rPr lang="en-US" sz="6200" b="1" i="1" dirty="0">
                <a:latin typeface="Bookman Old Style" panose="02050604050505020204" pitchFamily="18" charset="0"/>
              </a:rPr>
              <a:t> </a:t>
            </a:r>
            <a:r>
              <a:rPr lang="en-US" sz="6200" b="1" i="1" dirty="0" smtClean="0">
                <a:latin typeface="Bookman Old Style" panose="02050604050505020204" pitchFamily="18" charset="0"/>
              </a:rPr>
              <a:t>Mountain Chain. </a:t>
            </a:r>
            <a:r>
              <a:rPr lang="en-US" sz="6200" b="1" i="1" dirty="0">
                <a:latin typeface="Bookman Old Style" panose="02050604050505020204" pitchFamily="18" charset="0"/>
              </a:rPr>
              <a:t>It was reported that in the past few years , by existence of this lake , there are so many migrant birds which spend their winter on it . We recommend you to pay a visit there as an attraction to take some memorable pictures </a:t>
            </a:r>
            <a:r>
              <a:rPr lang="en-US" sz="6200" b="1" i="1" dirty="0" smtClean="0">
                <a:latin typeface="Bookman Old Style" panose="02050604050505020204" pitchFamily="18" charset="0"/>
              </a:rPr>
              <a:t>.</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0445" y="1219200"/>
            <a:ext cx="4157402" cy="225130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64260" y="672862"/>
            <a:ext cx="3776451" cy="28323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64260" y="3666435"/>
            <a:ext cx="3942431" cy="2628287"/>
          </a:xfrm>
          <a:prstGeom prst="rect">
            <a:avLst/>
          </a:prstGeom>
        </p:spPr>
      </p:pic>
      <p:sp>
        <p:nvSpPr>
          <p:cNvPr id="7" name="Content Placeholder 2"/>
          <p:cNvSpPr txBox="1">
            <a:spLocks/>
          </p:cNvSpPr>
          <p:nvPr/>
        </p:nvSpPr>
        <p:spPr>
          <a:xfrm>
            <a:off x="410544" y="152864"/>
            <a:ext cx="3505200" cy="870402"/>
          </a:xfrm>
          <a:prstGeom prst="rect">
            <a:avLst/>
          </a:prstGeom>
        </p:spPr>
        <p:txBody>
          <a:bodyPr>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fontAlgn="base">
              <a:lnSpc>
                <a:spcPct val="170000"/>
              </a:lnSpc>
              <a:buNone/>
            </a:pPr>
            <a:r>
              <a:rPr lang="en-US" sz="2800" b="1" i="1" dirty="0" smtClean="0"/>
              <a:t>Chitgar Lake</a:t>
            </a:r>
            <a:endParaRPr lang="en-US" sz="2800" b="1" i="1" dirty="0"/>
          </a:p>
        </p:txBody>
      </p:sp>
      <p:pic>
        <p:nvPicPr>
          <p:cNvPr id="1028" name="Picture 4" descr="Image result for ‫پرنده ها بر فراز چیتگر‬‎"/>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5546" y="3666435"/>
            <a:ext cx="4267200" cy="26282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378288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828800"/>
            <a:ext cx="5806047" cy="40158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txBox="1">
            <a:spLocks/>
          </p:cNvSpPr>
          <p:nvPr/>
        </p:nvSpPr>
        <p:spPr>
          <a:xfrm>
            <a:off x="1600200" y="990600"/>
            <a:ext cx="5410200" cy="591368"/>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dirty="0" smtClean="0"/>
              <a:t>Chitgar lake is a paradise for migrant birds </a:t>
            </a:r>
            <a:endParaRPr lang="fa-IR" sz="2000" b="1" i="1"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Jamshidieh</a:t>
            </a: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Park</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History of Jamshidieh Park </a:t>
            </a:r>
            <a:endParaRPr lang="en-US"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1163412" y="2633132"/>
            <a:ext cx="6817177" cy="2853268"/>
          </a:xfrm>
        </p:spPr>
        <p:txBody>
          <a:bodyPr>
            <a:normAutofit fontScale="62500" lnSpcReduction="20000"/>
          </a:bodyPr>
          <a:lstStyle/>
          <a:p>
            <a:pPr marL="0" indent="0" algn="just">
              <a:buNone/>
            </a:pPr>
            <a:r>
              <a:rPr lang="en-US" dirty="0">
                <a:solidFill>
                  <a:srgbClr val="00B050"/>
                </a:solidFill>
              </a:rPr>
              <a:t>Since 1950s, fast population growth in Tehran has created huge pressure for land on which to build, resulting in the destruction of many of the public and private gardens that once graced the city. As part of a wider range of measures to limit urban sprawl, Tehran Municipality has supported efforts to protect the natural environment of Alborz Mountains that form the city's northern perimeter. During the late 1970s, a 12-hectare park, Jamshidieh Stone Garden, was created at the foot of the mountains. It proved to be highly popular</a:t>
            </a:r>
            <a:r>
              <a:rPr lang="en-US" dirty="0" smtClean="0">
                <a:solidFill>
                  <a:srgbClr val="00B050"/>
                </a:solidFill>
              </a:rPr>
              <a:t>. </a:t>
            </a:r>
            <a:endParaRPr lang="en-US" dirty="0">
              <a:solidFill>
                <a:srgbClr val="00B050"/>
              </a:solidFill>
            </a:endParaRPr>
          </a:p>
        </p:txBody>
      </p:sp>
    </p:spTree>
    <p:extLst>
      <p:ext uri="{BB962C8B-B14F-4D97-AF65-F5344CB8AC3E}">
        <p14:creationId xmlns:p14="http://schemas.microsoft.com/office/powerpoint/2010/main" xmlns="" val="255445648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349" y="458451"/>
            <a:ext cx="7200897" cy="1303867"/>
          </a:xfrm>
        </p:spPr>
        <p:txBody>
          <a:bodyPr/>
          <a:lstStyle/>
          <a:p>
            <a:r>
              <a:rPr lang="en-US" dirty="0" smtClean="0"/>
              <a:t> </a:t>
            </a:r>
            <a:r>
              <a:rPr lang="en-US" b="1" i="1" dirty="0" smtClean="0">
                <a:solidFill>
                  <a:srgbClr val="19AF2B"/>
                </a:solidFill>
              </a:rPr>
              <a:t>Stony Ocean </a:t>
            </a:r>
            <a:endParaRPr lang="en-US" b="1" i="1" dirty="0">
              <a:solidFill>
                <a:srgbClr val="19AF2B"/>
              </a:solidFill>
            </a:endParaRPr>
          </a:p>
        </p:txBody>
      </p:sp>
      <p:pic>
        <p:nvPicPr>
          <p:cNvPr id="2052" name="Picture 4"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1286" y="668475"/>
            <a:ext cx="1570885" cy="26339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Image result for jamshidieh par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03726" y="1482400"/>
            <a:ext cx="2102668" cy="2099961"/>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Image result for jamshidieh par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424" y="668474"/>
            <a:ext cx="1676276" cy="2667840"/>
          </a:xfrm>
          <a:prstGeom prst="rect">
            <a:avLst/>
          </a:prstGeom>
          <a:noFill/>
          <a:extLst>
            <a:ext uri="{909E8E84-426E-40DD-AFC4-6F175D3DCCD1}">
              <a14:hiddenFill xmlns:a14="http://schemas.microsoft.com/office/drawing/2010/main" xmlns="">
                <a:solidFill>
                  <a:srgbClr val="FFFFFF"/>
                </a:solidFill>
              </a14:hiddenFill>
            </a:ext>
          </a:extLst>
        </p:spPr>
      </p:pic>
      <p:pic>
        <p:nvPicPr>
          <p:cNvPr id="2064" name="Picture 16" descr="Related ima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0316" y="3302441"/>
            <a:ext cx="7666962" cy="296495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8" descr="http://www.caoi.ir/images/igallery/resized/1601-1700/Ferdowsi_Garden_extension_of_Jamshidiye_stone_park_in_Tehran__1_-1614-800-506-7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95638" y="1482399"/>
            <a:ext cx="2193196" cy="1922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130492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2" y="1197430"/>
            <a:ext cx="7200897" cy="2079171"/>
          </a:xfrm>
        </p:spPr>
        <p:txBody>
          <a:bodyPr>
            <a:noAutofit/>
          </a:bodyPr>
          <a:lstStyle/>
          <a:p>
            <a:pPr algn="just">
              <a:spcBef>
                <a:spcPts val="600"/>
              </a:spcBef>
              <a:spcAft>
                <a:spcPts val="0"/>
              </a:spcAft>
            </a:pPr>
            <a:r>
              <a:rPr lang="en-US" sz="2000" dirty="0">
                <a:solidFill>
                  <a:srgbClr val="19AF2B"/>
                </a:solidFill>
                <a:ea typeface="Times New Roman" panose="02020603050405020304" pitchFamily="18" charset="0"/>
                <a:cs typeface="Arial" panose="020B0604020202020204" pitchFamily="34" charset="0"/>
              </a:rPr>
              <a:t>In the foothills of the Alborz Mountains, at the northernmost reaches of the city, is Jamshidieh Park, a favorite for budding mountaineers, hikers, and anyone who enjoys a good view.</a:t>
            </a:r>
            <a:endParaRPr lang="en-US" sz="2000" dirty="0">
              <a:solidFill>
                <a:srgbClr val="19AF2B"/>
              </a:solidFill>
              <a:ea typeface="Times New Roman" panose="02020603050405020304" pitchFamily="18" charset="0"/>
            </a:endParaRPr>
          </a:p>
          <a:p>
            <a:pPr algn="just">
              <a:spcBef>
                <a:spcPts val="600"/>
              </a:spcBef>
              <a:spcAft>
                <a:spcPts val="0"/>
              </a:spcAft>
            </a:pPr>
            <a:r>
              <a:rPr lang="en-US" sz="2000" dirty="0">
                <a:solidFill>
                  <a:srgbClr val="19AF2B"/>
                </a:solidFill>
                <a:ea typeface="Times New Roman" panose="02020603050405020304" pitchFamily="18" charset="0"/>
              </a:rPr>
              <a:t>This park is also known as Stone Garden, and offers a clean and relatively quiet atmosphere in which to enjoy the views and escape the smog. It’s the sort of place you could happily while away an entire afternoon sipping tea, chatting with random Tehranis and watching the lights of this huge city slowly come to life . If you’re feeling energetic, a steep trail leads from the northwest corner of the park (beyond the Turkomen restaurant) along the side of the mountain for about 5km to Darband, making a thigh-burning but enjoyable and relatively pollution-free hike. </a:t>
            </a:r>
            <a:r>
              <a:rPr lang="en-US" sz="2000" dirty="0">
                <a:solidFill>
                  <a:srgbClr val="19AF2B"/>
                </a:solidFill>
                <a:ea typeface="Times New Roman" panose="02020603050405020304" pitchFamily="18" charset="0"/>
                <a:cs typeface="Arial" panose="020B0604020202020204" pitchFamily="34" charset="0"/>
              </a:rPr>
              <a:t>Particularly picturesque after the first snowfall of winter. The park also has a restaurant and teahouse in the center.</a:t>
            </a:r>
            <a:endParaRPr lang="en-US" sz="2000" dirty="0">
              <a:solidFill>
                <a:srgbClr val="19AF2B"/>
              </a:solidFill>
              <a:ea typeface="Calibri" panose="020F0502020204030204" pitchFamily="34" charset="0"/>
              <a:cs typeface="Arial" panose="020B0604020202020204" pitchFamily="34" charset="0"/>
            </a:endParaRPr>
          </a:p>
          <a:p>
            <a:endParaRPr lang="en-US" sz="2000" i="1" dirty="0">
              <a:solidFill>
                <a:srgbClr val="00B050"/>
              </a:solidFill>
            </a:endParaRPr>
          </a:p>
        </p:txBody>
      </p:sp>
    </p:spTree>
    <p:extLst>
      <p:ext uri="{BB962C8B-B14F-4D97-AF65-F5344CB8AC3E}">
        <p14:creationId xmlns:p14="http://schemas.microsoft.com/office/powerpoint/2010/main" xmlns="" val="264680936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9672" y="1196752"/>
            <a:ext cx="5786478" cy="1938992"/>
          </a:xfrm>
          <a:prstGeom prst="rect">
            <a:avLst/>
          </a:prstGeom>
          <a:noFill/>
        </p:spPr>
        <p:txBody>
          <a:bodyPr wrap="square" lIns="91440" tIns="45720" rIns="91440" bIns="45720">
            <a:spAutoFit/>
          </a:bodyPr>
          <a:lstStyle/>
          <a:p>
            <a:pPr algn="ct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Narochansky</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National </a:t>
            </a:r>
          </a:p>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Park </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3" descr="D:\картинки\Новая папка\utro_07-09_dendrosad_6_0x0.jpg"/>
          <p:cNvPicPr>
            <a:picLocks noChangeAspect="1" noChangeArrowheads="1"/>
          </p:cNvPicPr>
          <p:nvPr/>
        </p:nvPicPr>
        <p:blipFill>
          <a:blip r:embed="rId2" cstate="print"/>
          <a:srcRect/>
          <a:stretch>
            <a:fillRect/>
          </a:stretch>
        </p:blipFill>
        <p:spPr bwMode="auto">
          <a:xfrm>
            <a:off x="2267744" y="2996952"/>
            <a:ext cx="4500594" cy="35971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7552" y="1166813"/>
            <a:ext cx="3929063" cy="39243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jamshidieh park tehra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38751" y="1347334"/>
            <a:ext cx="3839205" cy="38342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5627692"/>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Paths… Sitting areas…Cultural houses…</a:t>
            </a:r>
            <a:endParaRPr lang="en-US"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r>
              <a:rPr lang="en-US" sz="2800" dirty="0">
                <a:solidFill>
                  <a:srgbClr val="19AF2B"/>
                </a:solidFill>
              </a:rPr>
              <a:t>The primary intervention is a series of stone-pave paths and steps that rise up the hill, providing views over the city. Along these paths, areas for sitting, refreshment and entertainment have been created within the natural topography, including four cultural houses, built to represent the distinctive style of Iran's Azeri, Kurd, Turkmen and Zagros ethnic groups. The paths ultimately lead to a sculpture garden, being developed to the east and hiking trails into the upper valleys.</a:t>
            </a:r>
            <a:br>
              <a:rPr lang="en-US" sz="2800" dirty="0">
                <a:solidFill>
                  <a:srgbClr val="19AF2B"/>
                </a:solidFill>
              </a:rPr>
            </a:br>
            <a:endParaRPr lang="en-US" sz="2800" dirty="0">
              <a:solidFill>
                <a:srgbClr val="19AF2B"/>
              </a:solidFill>
            </a:endParaRPr>
          </a:p>
        </p:txBody>
      </p:sp>
    </p:spTree>
    <p:extLst>
      <p:ext uri="{BB962C8B-B14F-4D97-AF65-F5344CB8AC3E}">
        <p14:creationId xmlns:p14="http://schemas.microsoft.com/office/powerpoint/2010/main" xmlns="" val="235259662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3440055" cy="1256922"/>
          </a:xfrm>
        </p:spPr>
        <p:txBody>
          <a:bodyPr/>
          <a:lstStyle/>
          <a:p>
            <a:pPr algn="l"/>
            <a:r>
              <a:rPr lang="en-US" b="1" i="1" dirty="0" smtClean="0">
                <a:solidFill>
                  <a:srgbClr val="00B050"/>
                </a:solidFill>
              </a:rPr>
              <a:t>Ferdowsi Garden</a:t>
            </a:r>
            <a:endParaRPr lang="en-US" b="1" i="1" dirty="0">
              <a:solidFill>
                <a:srgbClr val="00B050"/>
              </a:solidFill>
            </a:endParaRPr>
          </a:p>
        </p:txBody>
      </p:sp>
      <p:sp>
        <p:nvSpPr>
          <p:cNvPr id="3" name="Content Placeholder 2"/>
          <p:cNvSpPr>
            <a:spLocks noGrp="1"/>
          </p:cNvSpPr>
          <p:nvPr>
            <p:ph idx="1"/>
          </p:nvPr>
        </p:nvSpPr>
        <p:spPr>
          <a:xfrm>
            <a:off x="5012872" y="594520"/>
            <a:ext cx="3690257" cy="5403385"/>
          </a:xfrm>
        </p:spPr>
        <p:txBody>
          <a:bodyPr>
            <a:noAutofit/>
          </a:bodyPr>
          <a:lstStyle/>
          <a:p>
            <a:pPr>
              <a:lnSpc>
                <a:spcPct val="120000"/>
              </a:lnSpc>
            </a:pPr>
            <a:r>
              <a:rPr lang="en-US" sz="1800" dirty="0" smtClean="0">
                <a:solidFill>
                  <a:srgbClr val="19AF2B"/>
                </a:solidFill>
              </a:rPr>
              <a:t>The </a:t>
            </a:r>
            <a:r>
              <a:rPr lang="en-US" sz="1800" dirty="0">
                <a:solidFill>
                  <a:srgbClr val="19AF2B"/>
                </a:solidFill>
              </a:rPr>
              <a:t>project, which was completed in 1997, enjoys great popularity and has had a direct and positive impact on the city, alleviating pressure for the development on the slopes of the Alborz Mountains and creating an environment, where people, nature and culture thrive. An imaginative reinterpretation of the traditional Persian "Paradise" garden adopted to modern needs, Ferdowsi Garden, pays testimony to the importance of environmental design within the overall process of urban development</a:t>
            </a:r>
            <a:r>
              <a:rPr lang="en-US" sz="1800" dirty="0" smtClean="0">
                <a:solidFill>
                  <a:srgbClr val="19AF2B"/>
                </a:solidFill>
              </a:rPr>
              <a:t>.</a:t>
            </a:r>
            <a:endParaRPr lang="en-US" sz="1600" i="1" dirty="0">
              <a:solidFill>
                <a:srgbClr val="19AF2B"/>
              </a:solidFill>
            </a:endParaRPr>
          </a:p>
          <a:p>
            <a:endParaRPr lang="en-US" sz="600" dirty="0"/>
          </a:p>
        </p:txBody>
      </p:sp>
      <p:pic>
        <p:nvPicPr>
          <p:cNvPr id="4102" name="Picture 6" descr="جمشیدیه در پاییز"/>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1158" y="1883230"/>
            <a:ext cx="3233830" cy="278828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Image result for ‫باغ فردوسی در پارک جمشیدیه‬‎"/>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83190" y="3448172"/>
            <a:ext cx="2929682" cy="25939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081264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837" y="3320142"/>
            <a:ext cx="2945324" cy="261937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Image result for jamshidieh par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77797" y="664714"/>
            <a:ext cx="2100757" cy="3228958"/>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www.caoi.ir/images/igallery/resized/1601-1700/Ferdowsi_Garden_extension_of_Jamshidiye_stone_park_in_Tehran__11_-1624-800-506-7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28175" y="3544644"/>
            <a:ext cx="2959281" cy="260170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mage result for jamshidieh park"/>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59517" y="707334"/>
            <a:ext cx="2389754" cy="31863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297292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2696"/>
            <a:ext cx="6154713" cy="838201"/>
          </a:xfrm>
        </p:spPr>
        <p:txBody>
          <a:bodyPr>
            <a:normAutofit/>
          </a:bodyPr>
          <a:lstStyle/>
          <a:p>
            <a:r>
              <a:rPr lang="en-US" sz="3600" dirty="0" smtClean="0">
                <a:latin typeface="Algerian" panose="04020705040A02060702" pitchFamily="82" charset="0"/>
                <a:cs typeface="CordiaUPC" panose="020B0304020202020204" pitchFamily="34" charset="-34"/>
              </a:rPr>
              <a:t>In the name of god </a:t>
            </a:r>
            <a:endParaRPr lang="en-US" sz="3600" dirty="0">
              <a:latin typeface="Algerian" panose="04020705040A02060702" pitchFamily="82" charset="0"/>
              <a:cs typeface="CordiaUPC" panose="020B0304020202020204" pitchFamily="34" charset="-34"/>
            </a:endParaRPr>
          </a:p>
        </p:txBody>
      </p:sp>
      <p:sp>
        <p:nvSpPr>
          <p:cNvPr id="3" name="Subtitle 2"/>
          <p:cNvSpPr>
            <a:spLocks noGrp="1"/>
          </p:cNvSpPr>
          <p:nvPr>
            <p:ph type="subTitle" idx="1"/>
          </p:nvPr>
        </p:nvSpPr>
        <p:spPr>
          <a:xfrm>
            <a:off x="304800" y="1866442"/>
            <a:ext cx="7696200" cy="1913466"/>
          </a:xfrm>
        </p:spPr>
        <p:txBody>
          <a:bodyPr>
            <a:noAutofit/>
          </a:bodyPr>
          <a:lstStyle/>
          <a:p>
            <a:pPr algn="l"/>
            <a:r>
              <a:rPr lang="en-US" sz="3200" b="1" dirty="0" smtClean="0">
                <a:ln>
                  <a:solidFill>
                    <a:schemeClr val="tx1">
                      <a:lumMod val="50000"/>
                    </a:schemeClr>
                  </a:solidFill>
                </a:ln>
                <a:solidFill>
                  <a:srgbClr val="FFFF00"/>
                </a:solidFill>
                <a:latin typeface="Algerian" panose="04020705040A02060702" pitchFamily="82" charset="0"/>
                <a:cs typeface="Aparajita" pitchFamily="34" charset="0"/>
              </a:rPr>
              <a:t>Water and fire Park </a:t>
            </a:r>
          </a:p>
          <a:p>
            <a:pPr algn="l"/>
            <a:r>
              <a:rPr lang="en-US" sz="3200" b="1" dirty="0" smtClean="0">
                <a:ln>
                  <a:solidFill>
                    <a:schemeClr val="tx1">
                      <a:lumMod val="50000"/>
                    </a:schemeClr>
                  </a:solidFill>
                </a:ln>
                <a:solidFill>
                  <a:srgbClr val="FFFF00"/>
                </a:solidFill>
                <a:latin typeface="Algerian" panose="04020705040A02060702" pitchFamily="82" charset="0"/>
                <a:cs typeface="Aparajita" pitchFamily="34" charset="0"/>
              </a:rPr>
              <a:t>(Ab </a:t>
            </a:r>
            <a:r>
              <a:rPr lang="en-US" sz="3200" b="1" dirty="0">
                <a:ln>
                  <a:solidFill>
                    <a:schemeClr val="tx1">
                      <a:lumMod val="50000"/>
                    </a:schemeClr>
                  </a:solidFill>
                </a:ln>
                <a:solidFill>
                  <a:srgbClr val="FFFF00"/>
                </a:solidFill>
                <a:latin typeface="Algerian" panose="04020705040A02060702" pitchFamily="82" charset="0"/>
                <a:cs typeface="Aparajita" pitchFamily="34" charset="0"/>
              </a:rPr>
              <a:t>o </a:t>
            </a:r>
            <a:r>
              <a:rPr lang="en-US" sz="3200" b="1" dirty="0" smtClean="0">
                <a:ln>
                  <a:solidFill>
                    <a:schemeClr val="tx1">
                      <a:lumMod val="50000"/>
                    </a:schemeClr>
                  </a:solidFill>
                </a:ln>
                <a:solidFill>
                  <a:srgbClr val="FFFF00"/>
                </a:solidFill>
                <a:latin typeface="Algerian" panose="04020705040A02060702" pitchFamily="82" charset="0"/>
                <a:cs typeface="Aparajita" pitchFamily="34" charset="0"/>
              </a:rPr>
              <a:t>Atash Park)</a:t>
            </a:r>
          </a:p>
          <a:p>
            <a:pPr algn="l"/>
            <a:r>
              <a:rPr lang="en-US" sz="3200" b="1" dirty="0" smtClean="0">
                <a:ln>
                  <a:solidFill>
                    <a:schemeClr val="tx1">
                      <a:lumMod val="50000"/>
                    </a:schemeClr>
                  </a:solidFill>
                </a:ln>
                <a:solidFill>
                  <a:srgbClr val="FFFF00"/>
                </a:solidFill>
                <a:latin typeface="Algerian" panose="04020705040A02060702" pitchFamily="82" charset="0"/>
                <a:cs typeface="Aparajita" pitchFamily="34" charset="0"/>
              </a:rPr>
              <a:t>Tehran </a:t>
            </a:r>
          </a:p>
          <a:p>
            <a:pPr algn="l"/>
            <a:r>
              <a:rPr lang="en-US" sz="3200" b="1" dirty="0" smtClean="0">
                <a:ln>
                  <a:solidFill>
                    <a:schemeClr val="tx1">
                      <a:lumMod val="50000"/>
                    </a:schemeClr>
                  </a:solidFill>
                </a:ln>
                <a:solidFill>
                  <a:srgbClr val="FFFF00"/>
                </a:solidFill>
                <a:latin typeface="Algerian" panose="04020705040A02060702" pitchFamily="82" charset="0"/>
                <a:cs typeface="Aparajita" pitchFamily="34" charset="0"/>
              </a:rPr>
              <a:t>Iran </a:t>
            </a:r>
            <a:br>
              <a:rPr lang="en-US" sz="3200" b="1" dirty="0" smtClean="0">
                <a:ln>
                  <a:solidFill>
                    <a:schemeClr val="tx1">
                      <a:lumMod val="50000"/>
                    </a:schemeClr>
                  </a:solidFill>
                </a:ln>
                <a:solidFill>
                  <a:srgbClr val="FFFF00"/>
                </a:solidFill>
                <a:latin typeface="Algerian" panose="04020705040A02060702" pitchFamily="82" charset="0"/>
                <a:cs typeface="Aparajita" pitchFamily="34" charset="0"/>
              </a:rPr>
            </a:br>
            <a:endParaRPr lang="en-US" sz="3200" b="1" dirty="0" smtClean="0">
              <a:ln>
                <a:solidFill>
                  <a:schemeClr val="tx1">
                    <a:lumMod val="50000"/>
                  </a:schemeClr>
                </a:solidFill>
              </a:ln>
              <a:solidFill>
                <a:srgbClr val="FFFF00"/>
              </a:solidFill>
              <a:latin typeface="Algerian" panose="04020705040A02060702" pitchFamily="82" charset="0"/>
              <a:cs typeface="Aparajit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38400" y="3276600"/>
            <a:ext cx="5105400" cy="3403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86400" y="821497"/>
            <a:ext cx="3228975" cy="21526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6554867" cy="838200"/>
          </a:xfrm>
        </p:spPr>
        <p:txBody>
          <a:bodyPr>
            <a:normAutofit/>
          </a:bodyPr>
          <a:lstStyle/>
          <a:p>
            <a:r>
              <a:rPr lang="en-US" sz="4000" b="1" i="1" dirty="0" smtClean="0">
                <a:ln>
                  <a:solidFill>
                    <a:schemeClr val="tx1">
                      <a:lumMod val="50000"/>
                    </a:schemeClr>
                  </a:solidFill>
                </a:ln>
                <a:solidFill>
                  <a:srgbClr val="FFFF00"/>
                </a:solidFill>
              </a:rPr>
              <a:t>Water and Fire Park </a:t>
            </a:r>
            <a:endParaRPr lang="en-US" sz="4000" b="1" i="1" dirty="0">
              <a:ln>
                <a:solidFill>
                  <a:schemeClr val="tx1">
                    <a:lumMod val="50000"/>
                  </a:schemeClr>
                </a:solidFill>
              </a:ln>
              <a:solidFill>
                <a:srgbClr val="FFFF00"/>
              </a:solidFill>
            </a:endParaRPr>
          </a:p>
        </p:txBody>
      </p:sp>
      <p:sp>
        <p:nvSpPr>
          <p:cNvPr id="3" name="Content Placeholder 2"/>
          <p:cNvSpPr>
            <a:spLocks noGrp="1"/>
          </p:cNvSpPr>
          <p:nvPr>
            <p:ph idx="1"/>
          </p:nvPr>
        </p:nvSpPr>
        <p:spPr>
          <a:xfrm>
            <a:off x="395536" y="1340768"/>
            <a:ext cx="8229600" cy="4790162"/>
          </a:xfrm>
        </p:spPr>
        <p:txBody>
          <a:bodyPr>
            <a:noAutofit/>
          </a:bodyPr>
          <a:lstStyle/>
          <a:p>
            <a:pPr>
              <a:lnSpc>
                <a:spcPct val="120000"/>
              </a:lnSpc>
            </a:pPr>
            <a:r>
              <a:rPr lang="en-US" sz="2000" b="1" i="1" dirty="0">
                <a:solidFill>
                  <a:schemeClr val="tx1"/>
                </a:solidFill>
              </a:rPr>
              <a:t>Ab-o Atash (Water and Fire) Park or Abraham garden, is the most beautiful park, with an area over 24000 square meters in Tehran city. The park has various recreational facilities such as; silk bridges, light house, cubby hole, fire towers, alcove, ceremony , an area for playing with water, and equipment such as four fire towers, and a tent with 700 </a:t>
            </a:r>
            <a:r>
              <a:rPr lang="en-US" sz="2000" b="1" i="1" dirty="0" smtClean="0">
                <a:solidFill>
                  <a:schemeClr val="tx1"/>
                </a:solidFill>
              </a:rPr>
              <a:t>meters. Every </a:t>
            </a:r>
            <a:r>
              <a:rPr lang="en-US" sz="2000" b="1" i="1" dirty="0">
                <a:solidFill>
                  <a:schemeClr val="tx1"/>
                </a:solidFill>
              </a:rPr>
              <a:t>day many tourists from Tehran and other cities visit this place.</a:t>
            </a:r>
            <a:br>
              <a:rPr lang="en-US" sz="2000" b="1" i="1" dirty="0">
                <a:solidFill>
                  <a:schemeClr val="tx1"/>
                </a:solidFill>
              </a:rPr>
            </a:br>
            <a:r>
              <a:rPr lang="en-US" sz="2000" b="1" i="1" dirty="0">
                <a:solidFill>
                  <a:schemeClr val="tx1"/>
                </a:solidFill>
              </a:rPr>
              <a:t>The park has two entrances, one from Shahid Haghani highway, and another one from an alley beside park. This park has four fire towers, which make a flaming fire as high as 6 to 8 meters, and throw the water that comes out of it, with music</a:t>
            </a:r>
            <a:r>
              <a:rPr lang="en-US" sz="2000" b="1" i="1" dirty="0" smtClean="0">
                <a:solidFill>
                  <a:schemeClr val="tx1"/>
                </a:solidFill>
              </a:rPr>
              <a:t>.</a:t>
            </a:r>
            <a:endParaRPr lang="en-US" sz="2000" b="1" dirty="0"/>
          </a:p>
        </p:txBody>
      </p:sp>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606" y="285750"/>
            <a:ext cx="3772323" cy="25336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606" y="3581399"/>
            <a:ext cx="3879023" cy="240969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80004" y="3581399"/>
            <a:ext cx="3911806" cy="2444879"/>
          </a:xfrm>
          <a:prstGeom prst="rect">
            <a:avLst/>
          </a:prstGeom>
        </p:spPr>
      </p:pic>
      <p:pic>
        <p:nvPicPr>
          <p:cNvPr id="9" name="Picture 2" descr="Related ima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53908" y="288882"/>
            <a:ext cx="3919113" cy="26140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253349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153400" cy="3767670"/>
          </a:xfrm>
        </p:spPr>
        <p:txBody>
          <a:bodyPr>
            <a:noAutofit/>
          </a:bodyPr>
          <a:lstStyle/>
          <a:p>
            <a:pPr>
              <a:lnSpc>
                <a:spcPct val="150000"/>
              </a:lnSpc>
            </a:pPr>
            <a:r>
              <a:rPr lang="en-US" sz="2400" b="1" i="1" dirty="0">
                <a:solidFill>
                  <a:schemeClr val="tx1"/>
                </a:solidFill>
              </a:rPr>
              <a:t>The fire that comes out of these towers is very exciting, and this ceremony is performed every </a:t>
            </a:r>
            <a:r>
              <a:rPr lang="en-US" sz="2400" b="1" i="1" dirty="0" smtClean="0">
                <a:solidFill>
                  <a:schemeClr val="tx1"/>
                </a:solidFill>
              </a:rPr>
              <a:t>evening. </a:t>
            </a:r>
            <a:r>
              <a:rPr lang="en-US" sz="2400" b="1" i="1" dirty="0">
                <a:solidFill>
                  <a:schemeClr val="tx1"/>
                </a:solidFill>
              </a:rPr>
              <a:t>Horse training is also one of the facilities; it is only the first phase of the park. The next phases are in the project of developing the park.</a:t>
            </a:r>
            <a:br>
              <a:rPr lang="en-US" sz="2400" b="1" i="1" dirty="0">
                <a:solidFill>
                  <a:schemeClr val="tx1"/>
                </a:solidFill>
              </a:rPr>
            </a:br>
            <a:r>
              <a:rPr lang="en-US" sz="2400" b="1" i="1" dirty="0">
                <a:solidFill>
                  <a:schemeClr val="tx1"/>
                </a:solidFill>
              </a:rPr>
              <a:t>They are going to make this park to the largest entertainment center in Iran. Skate Park in Abbas Abad, the biggest skate park in the Middle East, is near the intersection of Shahid </a:t>
            </a:r>
            <a:r>
              <a:rPr lang="en-US" sz="2400" b="1" i="1" dirty="0" err="1">
                <a:solidFill>
                  <a:schemeClr val="tx1"/>
                </a:solidFill>
              </a:rPr>
              <a:t>Hemmat</a:t>
            </a:r>
            <a:r>
              <a:rPr lang="en-US" sz="2400" b="1" i="1" dirty="0">
                <a:solidFill>
                  <a:schemeClr val="tx1"/>
                </a:solidFill>
              </a:rPr>
              <a:t> and </a:t>
            </a:r>
            <a:r>
              <a:rPr lang="en-US" sz="2400" b="1" i="1" dirty="0" err="1">
                <a:solidFill>
                  <a:schemeClr val="tx1"/>
                </a:solidFill>
              </a:rPr>
              <a:t>Modarres</a:t>
            </a:r>
            <a:r>
              <a:rPr lang="en-US" sz="2400" b="1" i="1" dirty="0">
                <a:solidFill>
                  <a:schemeClr val="tx1"/>
                </a:solidFill>
              </a:rPr>
              <a:t> highway</a:t>
            </a:r>
          </a:p>
        </p:txBody>
      </p:sp>
      <p:sp>
        <p:nvSpPr>
          <p:cNvPr id="5" name="Title 4"/>
          <p:cNvSpPr>
            <a:spLocks noGrp="1"/>
          </p:cNvSpPr>
          <p:nvPr>
            <p:ph type="title"/>
          </p:nvPr>
        </p:nvSpPr>
        <p:spPr>
          <a:xfrm>
            <a:off x="323528" y="0"/>
            <a:ext cx="6554867" cy="990600"/>
          </a:xfrm>
        </p:spPr>
        <p:txBody>
          <a:bodyPr/>
          <a:lstStyle/>
          <a:p>
            <a:r>
              <a:rPr lang="en-US" sz="4000" b="1" i="1" dirty="0" smtClean="0">
                <a:ln>
                  <a:solidFill>
                    <a:schemeClr val="tx1">
                      <a:lumMod val="50000"/>
                    </a:schemeClr>
                  </a:solidFill>
                </a:ln>
                <a:solidFill>
                  <a:srgbClr val="FFFF00"/>
                </a:solidFill>
              </a:rPr>
              <a:t>Fire come out of towers </a:t>
            </a:r>
            <a:endParaRPr lang="en-US" sz="4000" b="1" i="1" dirty="0">
              <a:ln>
                <a:solidFill>
                  <a:schemeClr val="tx1">
                    <a:lumMod val="50000"/>
                  </a:schemeClr>
                </a:solidFill>
              </a:ln>
              <a:solidFill>
                <a:srgbClr val="FFFF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304800"/>
            <a:ext cx="4267200" cy="265083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57800" y="3437782"/>
            <a:ext cx="3683618" cy="256625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5800" y="3221923"/>
            <a:ext cx="4200057" cy="2997971"/>
          </a:xfrm>
          <a:prstGeom prst="rect">
            <a:avLst/>
          </a:prstGeom>
        </p:spPr>
      </p:pic>
      <p:pic>
        <p:nvPicPr>
          <p:cNvPr id="1026" name="Picture 2" descr="Related ima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57800" y="713641"/>
            <a:ext cx="3308959" cy="22075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741003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54867" cy="838200"/>
          </a:xfrm>
        </p:spPr>
        <p:txBody>
          <a:bodyPr>
            <a:normAutofit/>
          </a:bodyPr>
          <a:lstStyle/>
          <a:p>
            <a:r>
              <a:rPr lang="en-US" sz="4000" b="1" i="1" dirty="0" smtClean="0">
                <a:ln>
                  <a:solidFill>
                    <a:schemeClr val="tx1">
                      <a:lumMod val="50000"/>
                    </a:schemeClr>
                  </a:solidFill>
                </a:ln>
                <a:solidFill>
                  <a:srgbClr val="FFFF00"/>
                </a:solidFill>
              </a:rPr>
              <a:t>Going around the Park </a:t>
            </a:r>
            <a:endParaRPr lang="en-US" sz="4000" b="1" i="1" dirty="0">
              <a:ln>
                <a:solidFill>
                  <a:schemeClr val="tx1">
                    <a:lumMod val="50000"/>
                  </a:schemeClr>
                </a:solidFill>
              </a:ln>
              <a:solidFill>
                <a:srgbClr val="FFFF00"/>
              </a:solidFill>
            </a:endParaRPr>
          </a:p>
        </p:txBody>
      </p:sp>
      <p:sp>
        <p:nvSpPr>
          <p:cNvPr id="3" name="Content Placeholder 2"/>
          <p:cNvSpPr>
            <a:spLocks noGrp="1"/>
          </p:cNvSpPr>
          <p:nvPr>
            <p:ph idx="1"/>
          </p:nvPr>
        </p:nvSpPr>
        <p:spPr>
          <a:xfrm>
            <a:off x="323528" y="1484784"/>
            <a:ext cx="8382000" cy="3996270"/>
          </a:xfrm>
        </p:spPr>
        <p:txBody>
          <a:bodyPr>
            <a:noAutofit/>
          </a:bodyPr>
          <a:lstStyle/>
          <a:p>
            <a:r>
              <a:rPr lang="en-US" sz="2400" b="1" i="1" dirty="0">
                <a:solidFill>
                  <a:schemeClr val="tx1"/>
                </a:solidFill>
              </a:rPr>
              <a:t>It is worth knowing that due to the specialized nature of building such an environment, the knowledge and the experience of technicians from Germany was used. The montage of prefabricated components, are done by Germans.</a:t>
            </a:r>
            <a:br>
              <a:rPr lang="en-US" sz="2400" b="1" i="1" dirty="0">
                <a:solidFill>
                  <a:schemeClr val="tx1"/>
                </a:solidFill>
              </a:rPr>
            </a:br>
            <a:r>
              <a:rPr lang="en-US" sz="2400" b="1" i="1" dirty="0">
                <a:solidFill>
                  <a:schemeClr val="tx1"/>
                </a:solidFill>
              </a:rPr>
              <a:t>Stood bicycle is a wired device, despite moving on two wheels it has an interesting balance. With this electrical device you can easily go around the park. </a:t>
            </a:r>
            <a:br>
              <a:rPr lang="en-US" sz="2400" b="1" i="1" dirty="0">
                <a:solidFill>
                  <a:schemeClr val="tx1"/>
                </a:solidFill>
              </a:rPr>
            </a:br>
            <a:r>
              <a:rPr lang="en-US" sz="2400" b="1" i="1" dirty="0">
                <a:solidFill>
                  <a:schemeClr val="tx1"/>
                </a:solidFill>
              </a:rPr>
              <a:t>Pulleys, which one can move hanging on the rope is another device in this park to entertain families. The light house that you can go up and see the scenery, In addition to water and fire Amphitheater located in Abraham garden, is a membranous covering 700 square meters.</a:t>
            </a:r>
            <a:br>
              <a:rPr lang="en-US" sz="2400" b="1" i="1" dirty="0">
                <a:solidFill>
                  <a:schemeClr val="tx1"/>
                </a:solidFill>
              </a:rPr>
            </a:br>
            <a:endParaRPr lang="en-US" sz="2400" b="1" i="1" dirty="0">
              <a:solidFill>
                <a:schemeClr val="tx1"/>
              </a:solidFill>
            </a:endParaRPr>
          </a:p>
        </p:txBody>
      </p:sp>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00364" y="908720"/>
            <a:ext cx="6143636" cy="2308324"/>
          </a:xfrm>
          <a:prstGeom prst="rect">
            <a:avLst/>
          </a:prstGeom>
        </p:spPr>
        <p:txBody>
          <a:bodyPr wrap="square">
            <a:spAutoFit/>
          </a:bodyPr>
          <a:lstStyle/>
          <a:p>
            <a:pPr lvl="0" algn="ctr"/>
            <a:r>
              <a:rPr lang="en-US" sz="3600" b="1" dirty="0" smtClean="0">
                <a:ln w="900" cmpd="sng">
                  <a:solidFill>
                    <a:schemeClr val="tx1">
                      <a:lumMod val="50000"/>
                      <a:alpha val="55000"/>
                    </a:schemeClr>
                  </a:solidFill>
                  <a:prstDash val="solid"/>
                </a:ln>
                <a:solidFill>
                  <a:srgbClr val="36D68A"/>
                </a:solidFill>
                <a:effectLst>
                  <a:innerShdw blurRad="101600" dist="76200" dir="5400000">
                    <a:schemeClr val="accent1">
                      <a:satMod val="190000"/>
                      <a:tint val="100000"/>
                      <a:alpha val="74000"/>
                    </a:schemeClr>
                  </a:innerShdw>
                </a:effectLst>
              </a:rPr>
              <a:t>There are 49 species of mammals in  </a:t>
            </a:r>
            <a:r>
              <a:rPr lang="en-US" sz="3600" b="1" dirty="0" err="1" smtClean="0">
                <a:ln w="900" cmpd="sng">
                  <a:solidFill>
                    <a:schemeClr val="tx1">
                      <a:lumMod val="50000"/>
                      <a:alpha val="55000"/>
                    </a:schemeClr>
                  </a:solidFill>
                  <a:prstDash val="solid"/>
                </a:ln>
                <a:solidFill>
                  <a:srgbClr val="36D68A"/>
                </a:solidFill>
                <a:effectLst>
                  <a:innerShdw blurRad="101600" dist="76200" dir="5400000">
                    <a:schemeClr val="accent1">
                      <a:satMod val="190000"/>
                      <a:tint val="100000"/>
                      <a:alpha val="74000"/>
                    </a:schemeClr>
                  </a:innerShdw>
                </a:effectLst>
              </a:rPr>
              <a:t>Narochnsky</a:t>
            </a:r>
            <a:r>
              <a:rPr lang="en-US" sz="3600" b="1" dirty="0">
                <a:ln w="900" cmpd="sng">
                  <a:solidFill>
                    <a:schemeClr val="tx1">
                      <a:lumMod val="50000"/>
                      <a:alpha val="55000"/>
                    </a:schemeClr>
                  </a:solidFill>
                  <a:prstDash val="solid"/>
                </a:ln>
                <a:solidFill>
                  <a:srgbClr val="36D68A"/>
                </a:solidFill>
                <a:effectLst>
                  <a:innerShdw blurRad="101600" dist="76200" dir="5400000">
                    <a:schemeClr val="accent1">
                      <a:satMod val="190000"/>
                      <a:tint val="100000"/>
                      <a:alpha val="74000"/>
                    </a:schemeClr>
                  </a:innerShdw>
                </a:effectLst>
              </a:rPr>
              <a:t> </a:t>
            </a:r>
            <a:r>
              <a:rPr lang="en-US" sz="3600" b="1" dirty="0" smtClean="0">
                <a:ln w="900" cmpd="sng">
                  <a:solidFill>
                    <a:schemeClr val="tx1">
                      <a:lumMod val="50000"/>
                      <a:alpha val="55000"/>
                    </a:schemeClr>
                  </a:solidFill>
                  <a:prstDash val="solid"/>
                </a:ln>
                <a:solidFill>
                  <a:srgbClr val="36D68A"/>
                </a:solidFill>
                <a:effectLst>
                  <a:innerShdw blurRad="101600" dist="76200" dir="5400000">
                    <a:schemeClr val="accent1">
                      <a:satMod val="190000"/>
                      <a:tint val="100000"/>
                      <a:alpha val="74000"/>
                    </a:schemeClr>
                  </a:innerShdw>
                </a:effectLst>
              </a:rPr>
              <a:t>National Park</a:t>
            </a:r>
          </a:p>
          <a:p>
            <a:pPr lvl="0" algn="ctr"/>
            <a:endParaRPr lang="ru-RU" sz="3600" b="1" dirty="0">
              <a:ln w="900" cmpd="sng">
                <a:solidFill>
                  <a:schemeClr val="tx1">
                    <a:lumMod val="50000"/>
                    <a:alpha val="55000"/>
                  </a:schemeClr>
                </a:solidFill>
                <a:prstDash val="solid"/>
              </a:ln>
              <a:solidFill>
                <a:srgbClr val="36D68A"/>
              </a:solidFill>
              <a:effectLst>
                <a:innerShdw blurRad="101600" dist="76200" dir="5400000">
                  <a:schemeClr val="accent1">
                    <a:satMod val="190000"/>
                    <a:tint val="100000"/>
                    <a:alpha val="74000"/>
                  </a:schemeClr>
                </a:innerShdw>
              </a:effectLst>
            </a:endParaRPr>
          </a:p>
        </p:txBody>
      </p:sp>
      <p:pic>
        <p:nvPicPr>
          <p:cNvPr id="2050" name="Picture 2" descr="D:\картинки\Новая папка\515b28f683121.jpg"/>
          <p:cNvPicPr>
            <a:picLocks noChangeAspect="1" noChangeArrowheads="1"/>
          </p:cNvPicPr>
          <p:nvPr/>
        </p:nvPicPr>
        <p:blipFill>
          <a:blip r:embed="rId2" cstate="print"/>
          <a:srcRect/>
          <a:stretch>
            <a:fillRect/>
          </a:stretch>
        </p:blipFill>
        <p:spPr bwMode="auto">
          <a:xfrm>
            <a:off x="0" y="3851758"/>
            <a:ext cx="4071934" cy="3006243"/>
          </a:xfrm>
          <a:prstGeom prst="rect">
            <a:avLst/>
          </a:prstGeom>
          <a:noFill/>
        </p:spPr>
      </p:pic>
      <p:pic>
        <p:nvPicPr>
          <p:cNvPr id="2051" name="Picture 3" descr="D:\картинки\Новая папка\YJDXE0e962Y-1.jpg"/>
          <p:cNvPicPr>
            <a:picLocks noChangeAspect="1" noChangeArrowheads="1"/>
          </p:cNvPicPr>
          <p:nvPr/>
        </p:nvPicPr>
        <p:blipFill>
          <a:blip r:embed="rId3" cstate="print"/>
          <a:srcRect/>
          <a:stretch>
            <a:fillRect/>
          </a:stretch>
        </p:blipFill>
        <p:spPr bwMode="auto">
          <a:xfrm>
            <a:off x="4094154" y="3522092"/>
            <a:ext cx="5049846" cy="3335908"/>
          </a:xfrm>
          <a:prstGeom prst="rect">
            <a:avLst/>
          </a:prstGeom>
          <a:noFill/>
        </p:spPr>
      </p:pic>
      <p:pic>
        <p:nvPicPr>
          <p:cNvPr id="2052" name="Picture 4" descr="D:\картинки\Новая папка\219.jpg"/>
          <p:cNvPicPr>
            <a:picLocks noChangeAspect="1" noChangeArrowheads="1"/>
          </p:cNvPicPr>
          <p:nvPr/>
        </p:nvPicPr>
        <p:blipFill>
          <a:blip r:embed="rId4" cstate="print"/>
          <a:srcRect/>
          <a:stretch>
            <a:fillRect/>
          </a:stretch>
        </p:blipFill>
        <p:spPr bwMode="auto">
          <a:xfrm>
            <a:off x="0" y="1714488"/>
            <a:ext cx="3000364" cy="2123211"/>
          </a:xfrm>
          <a:prstGeom prst="rect">
            <a:avLst/>
          </a:prstGeom>
          <a:noFill/>
        </p:spPr>
      </p:pic>
      <p:sp>
        <p:nvSpPr>
          <p:cNvPr id="7" name="TextBox 6"/>
          <p:cNvSpPr txBox="1"/>
          <p:nvPr/>
        </p:nvSpPr>
        <p:spPr>
          <a:xfrm>
            <a:off x="571471" y="1142984"/>
            <a:ext cx="1285885" cy="523220"/>
          </a:xfrm>
          <a:prstGeom prst="rect">
            <a:avLst/>
          </a:prstGeom>
          <a:noFill/>
        </p:spPr>
        <p:txBody>
          <a:bodyPr wrap="square" rtlCol="0">
            <a:spAutoFit/>
          </a:bodyPr>
          <a:lstStyle/>
          <a:p>
            <a:r>
              <a:rPr lang="en-US" sz="2800" dirty="0" smtClean="0">
                <a:solidFill>
                  <a:schemeClr val="bg2">
                    <a:lumMod val="10000"/>
                  </a:schemeClr>
                </a:solidFill>
              </a:rPr>
              <a:t>beaver</a:t>
            </a:r>
            <a:endParaRPr lang="ru-RU" sz="2800" dirty="0">
              <a:solidFill>
                <a:schemeClr val="bg2">
                  <a:lumMod val="10000"/>
                </a:schemeClr>
              </a:solidFill>
            </a:endParaRPr>
          </a:p>
        </p:txBody>
      </p:sp>
      <p:sp>
        <p:nvSpPr>
          <p:cNvPr id="8" name="TextBox 7"/>
          <p:cNvSpPr txBox="1"/>
          <p:nvPr/>
        </p:nvSpPr>
        <p:spPr>
          <a:xfrm>
            <a:off x="3286117" y="3429000"/>
            <a:ext cx="714380" cy="523220"/>
          </a:xfrm>
          <a:prstGeom prst="rect">
            <a:avLst/>
          </a:prstGeom>
          <a:noFill/>
        </p:spPr>
        <p:txBody>
          <a:bodyPr wrap="square" rtlCol="0">
            <a:spAutoFit/>
          </a:bodyPr>
          <a:lstStyle/>
          <a:p>
            <a:r>
              <a:rPr lang="en-US" sz="2800" dirty="0" smtClean="0"/>
              <a:t>fox</a:t>
            </a:r>
            <a:endParaRPr lang="ru-RU" sz="2800" dirty="0"/>
          </a:p>
        </p:txBody>
      </p:sp>
      <p:sp>
        <p:nvSpPr>
          <p:cNvPr id="9" name="TextBox 8"/>
          <p:cNvSpPr txBox="1"/>
          <p:nvPr/>
        </p:nvSpPr>
        <p:spPr>
          <a:xfrm>
            <a:off x="5572132" y="2857496"/>
            <a:ext cx="1928826" cy="584775"/>
          </a:xfrm>
          <a:prstGeom prst="rect">
            <a:avLst/>
          </a:prstGeom>
          <a:noFill/>
        </p:spPr>
        <p:txBody>
          <a:bodyPr wrap="square" rtlCol="0">
            <a:spAutoFit/>
          </a:bodyPr>
          <a:lstStyle/>
          <a:p>
            <a:r>
              <a:rPr lang="en-US" sz="3200" dirty="0" smtClean="0"/>
              <a:t>deer</a:t>
            </a:r>
            <a:endParaRPr lang="ru-RU" sz="3200" dirty="0"/>
          </a:p>
        </p:txBody>
      </p:sp>
    </p:spTree>
  </p:cSld>
  <p:clrMapOvr>
    <a:masterClrMapping/>
  </p:clrMapOvr>
  <p:transition spd="slow">
    <p:check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b o Atash Park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7091" y="3581400"/>
            <a:ext cx="4238854" cy="265592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228600"/>
            <a:ext cx="4419600" cy="31621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00600" y="241126"/>
            <a:ext cx="4083486" cy="3149616"/>
          </a:xfrm>
          <a:prstGeom prst="rect">
            <a:avLst/>
          </a:prstGeom>
        </p:spPr>
      </p:pic>
      <p:pic>
        <p:nvPicPr>
          <p:cNvPr id="2052" name="Picture 4" descr="Related ima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76098" y="3733800"/>
            <a:ext cx="4007988" cy="25035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482320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533400"/>
            <a:ext cx="4092553" cy="253066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 y="3581400"/>
            <a:ext cx="3697257" cy="230943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24400" y="3392203"/>
            <a:ext cx="4000149" cy="249862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32064" y="533401"/>
            <a:ext cx="3663002" cy="2549450"/>
          </a:xfrm>
          <a:prstGeom prst="rect">
            <a:avLst/>
          </a:prstGeom>
        </p:spPr>
      </p:pic>
    </p:spTree>
    <p:extLst>
      <p:ext uri="{BB962C8B-B14F-4D97-AF65-F5344CB8AC3E}">
        <p14:creationId xmlns:p14="http://schemas.microsoft.com/office/powerpoint/2010/main" xmlns="" val="49642197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0"/>
            <a:ext cx="6554867" cy="838200"/>
          </a:xfrm>
        </p:spPr>
        <p:txBody>
          <a:bodyPr/>
          <a:lstStyle/>
          <a:p>
            <a:r>
              <a:rPr lang="en-US" sz="4000" b="1" i="1" dirty="0">
                <a:ln>
                  <a:solidFill>
                    <a:schemeClr val="tx1">
                      <a:lumMod val="50000"/>
                    </a:schemeClr>
                  </a:solidFill>
                </a:ln>
                <a:solidFill>
                  <a:srgbClr val="FFFF00"/>
                </a:solidFill>
              </a:rPr>
              <a:t>water, wind, soil, and </a:t>
            </a:r>
            <a:r>
              <a:rPr lang="en-US" sz="4000" b="1" i="1" dirty="0" smtClean="0">
                <a:ln>
                  <a:solidFill>
                    <a:schemeClr val="tx1">
                      <a:lumMod val="50000"/>
                    </a:schemeClr>
                  </a:solidFill>
                </a:ln>
                <a:solidFill>
                  <a:srgbClr val="FFFF00"/>
                </a:solidFill>
              </a:rPr>
              <a:t>fire</a:t>
            </a:r>
            <a:endParaRPr lang="en-US" sz="4000" b="1" i="1" dirty="0">
              <a:ln>
                <a:solidFill>
                  <a:schemeClr val="tx1">
                    <a:lumMod val="50000"/>
                  </a:schemeClr>
                </a:solidFill>
              </a:ln>
              <a:solidFill>
                <a:srgbClr val="FFFF00"/>
              </a:solidFill>
            </a:endParaRPr>
          </a:p>
        </p:txBody>
      </p:sp>
      <p:sp>
        <p:nvSpPr>
          <p:cNvPr id="6" name="Rectangle 5"/>
          <p:cNvSpPr/>
          <p:nvPr/>
        </p:nvSpPr>
        <p:spPr>
          <a:xfrm>
            <a:off x="683568" y="1988840"/>
            <a:ext cx="7772400" cy="3263842"/>
          </a:xfrm>
          <a:prstGeom prst="rect">
            <a:avLst/>
          </a:prstGeom>
        </p:spPr>
        <p:txBody>
          <a:bodyPr wrap="square">
            <a:spAutoFit/>
          </a:bodyPr>
          <a:lstStyle/>
          <a:p>
            <a:pPr>
              <a:lnSpc>
                <a:spcPct val="150000"/>
              </a:lnSpc>
            </a:pPr>
            <a:r>
              <a:rPr lang="en-US" sz="2000" b="1" i="1" dirty="0"/>
              <a:t>In water and fire Amphitheater, the combination of structural and architectural, form the basis of plan. Other project related to water and Fire Park and Abbas Abad area is, the silk bridge and Nature Bridge.</a:t>
            </a:r>
            <a:br>
              <a:rPr lang="en-US" sz="2000" b="1" i="1" dirty="0"/>
            </a:br>
            <a:r>
              <a:rPr lang="en-US" sz="2000" b="1" i="1" dirty="0"/>
              <a:t>Here in the park, four critical elements are together to entertainment; water, wind, soil, and fire.</a:t>
            </a:r>
            <a:br>
              <a:rPr lang="en-US" sz="2000" b="1" i="1" dirty="0"/>
            </a:br>
            <a:endParaRPr lang="en-US" sz="2000" b="1" i="1" dirty="0"/>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2800" dirty="0" smtClean="0"/>
              <a:t>We hope to see you here ….. </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738434"/>
            <a:ext cx="9144000" cy="338113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1"/>
            <a:ext cx="7286676" cy="13849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002060"/>
                </a:solidFill>
                <a:effectLst>
                  <a:outerShdw blurRad="80000" dist="40000" dir="5040000" algn="tl">
                    <a:srgbClr val="000000">
                      <a:alpha val="30000"/>
                    </a:srgbClr>
                  </a:outerShdw>
                </a:effectLst>
              </a:rPr>
              <a:t>There are 185 species of birds in</a:t>
            </a:r>
          </a:p>
          <a:p>
            <a:pPr algn="ctr"/>
            <a:r>
              <a:rPr lang="en-US" sz="2800" b="1" dirty="0" smtClean="0">
                <a:ln w="11430"/>
                <a:solidFill>
                  <a:srgbClr val="002060"/>
                </a:solidFill>
                <a:effectLst>
                  <a:outerShdw blurRad="80000" dist="40000" dir="5040000" algn="tl">
                    <a:srgbClr val="000000">
                      <a:alpha val="30000"/>
                    </a:srgbClr>
                  </a:outerShdw>
                </a:effectLst>
              </a:rPr>
              <a:t> </a:t>
            </a:r>
            <a:r>
              <a:rPr lang="en-US" sz="2800" b="1" dirty="0" err="1" smtClean="0">
                <a:ln w="11430"/>
                <a:solidFill>
                  <a:srgbClr val="002060"/>
                </a:solidFill>
                <a:effectLst>
                  <a:outerShdw blurRad="80000" dist="40000" dir="5040000" algn="tl">
                    <a:srgbClr val="000000">
                      <a:alpha val="30000"/>
                    </a:srgbClr>
                  </a:outerShdw>
                </a:effectLst>
              </a:rPr>
              <a:t>Narochansky</a:t>
            </a:r>
            <a:r>
              <a:rPr lang="en-US" sz="2800" b="1" dirty="0" smtClean="0">
                <a:ln w="11430"/>
                <a:solidFill>
                  <a:srgbClr val="002060"/>
                </a:solidFill>
                <a:effectLst>
                  <a:outerShdw blurRad="80000" dist="40000" dir="5040000" algn="tl">
                    <a:srgbClr val="000000">
                      <a:alpha val="30000"/>
                    </a:srgbClr>
                  </a:outerShdw>
                </a:effectLst>
              </a:rPr>
              <a:t> National Park</a:t>
            </a:r>
          </a:p>
          <a:p>
            <a:pPr algn="ctr"/>
            <a:endParaRPr lang="ru-RU" sz="2800" b="1" cap="none" spc="0" dirty="0">
              <a:ln w="11430"/>
              <a:solidFill>
                <a:srgbClr val="002060"/>
              </a:solidFill>
              <a:effectLst>
                <a:outerShdw blurRad="80000" dist="40000" dir="5040000" algn="tl">
                  <a:srgbClr val="000000">
                    <a:alpha val="30000"/>
                  </a:srgbClr>
                </a:outerShdw>
              </a:effectLst>
            </a:endParaRPr>
          </a:p>
        </p:txBody>
      </p:sp>
      <p:pic>
        <p:nvPicPr>
          <p:cNvPr id="3074" name="Picture 2" descr="D:\картинки\Новая папка\Narotchanskiy-zapovednik.jpg"/>
          <p:cNvPicPr>
            <a:picLocks noChangeAspect="1" noChangeArrowheads="1"/>
          </p:cNvPicPr>
          <p:nvPr/>
        </p:nvPicPr>
        <p:blipFill>
          <a:blip r:embed="rId2" cstate="print"/>
          <a:srcRect/>
          <a:stretch>
            <a:fillRect/>
          </a:stretch>
        </p:blipFill>
        <p:spPr bwMode="auto">
          <a:xfrm>
            <a:off x="0" y="3536157"/>
            <a:ext cx="4429124" cy="3321844"/>
          </a:xfrm>
          <a:prstGeom prst="rect">
            <a:avLst/>
          </a:prstGeom>
          <a:noFill/>
        </p:spPr>
      </p:pic>
      <p:pic>
        <p:nvPicPr>
          <p:cNvPr id="3075" name="Picture 3" descr="D:\картинки\Новая папка\park-narochanskiy-prir.jpg"/>
          <p:cNvPicPr>
            <a:picLocks noChangeAspect="1" noChangeArrowheads="1"/>
          </p:cNvPicPr>
          <p:nvPr/>
        </p:nvPicPr>
        <p:blipFill>
          <a:blip r:embed="rId3" cstate="print"/>
          <a:srcRect/>
          <a:stretch>
            <a:fillRect/>
          </a:stretch>
        </p:blipFill>
        <p:spPr bwMode="auto">
          <a:xfrm>
            <a:off x="0" y="1500174"/>
            <a:ext cx="3048000" cy="2030413"/>
          </a:xfrm>
          <a:prstGeom prst="rect">
            <a:avLst/>
          </a:prstGeom>
          <a:noFill/>
        </p:spPr>
      </p:pic>
      <p:pic>
        <p:nvPicPr>
          <p:cNvPr id="3076" name="Picture 4" descr="D:\картинки\Новая папка\1348388273_40.jpg"/>
          <p:cNvPicPr>
            <a:picLocks noChangeAspect="1" noChangeArrowheads="1"/>
          </p:cNvPicPr>
          <p:nvPr/>
        </p:nvPicPr>
        <p:blipFill>
          <a:blip r:embed="rId4" cstate="print"/>
          <a:srcRect/>
          <a:stretch>
            <a:fillRect/>
          </a:stretch>
        </p:blipFill>
        <p:spPr bwMode="auto">
          <a:xfrm>
            <a:off x="4429124" y="3425571"/>
            <a:ext cx="4714877" cy="3432430"/>
          </a:xfrm>
          <a:prstGeom prst="rect">
            <a:avLst/>
          </a:prstGeom>
          <a:noFill/>
        </p:spPr>
      </p:pic>
      <p:sp>
        <p:nvSpPr>
          <p:cNvPr id="6" name="TextBox 5"/>
          <p:cNvSpPr txBox="1"/>
          <p:nvPr/>
        </p:nvSpPr>
        <p:spPr>
          <a:xfrm>
            <a:off x="500034" y="1142984"/>
            <a:ext cx="2113557" cy="461665"/>
          </a:xfrm>
          <a:prstGeom prst="rect">
            <a:avLst/>
          </a:prstGeom>
          <a:noFill/>
        </p:spPr>
        <p:txBody>
          <a:bodyPr wrap="square" rtlCol="0">
            <a:spAutoFit/>
          </a:bodyPr>
          <a:lstStyle/>
          <a:p>
            <a:r>
              <a:rPr lang="en-US" sz="2400" dirty="0" smtClean="0"/>
              <a:t>crane</a:t>
            </a:r>
            <a:endParaRPr lang="ru-RU" sz="2400" dirty="0"/>
          </a:p>
        </p:txBody>
      </p:sp>
      <p:sp>
        <p:nvSpPr>
          <p:cNvPr id="7" name="TextBox 6"/>
          <p:cNvSpPr txBox="1"/>
          <p:nvPr/>
        </p:nvSpPr>
        <p:spPr>
          <a:xfrm>
            <a:off x="3143240" y="3143248"/>
            <a:ext cx="1143008" cy="523220"/>
          </a:xfrm>
          <a:prstGeom prst="rect">
            <a:avLst/>
          </a:prstGeom>
          <a:noFill/>
        </p:spPr>
        <p:txBody>
          <a:bodyPr wrap="square" rtlCol="0">
            <a:spAutoFit/>
          </a:bodyPr>
          <a:lstStyle/>
          <a:p>
            <a:r>
              <a:rPr lang="en-US" sz="2800" dirty="0" smtClean="0"/>
              <a:t>swan</a:t>
            </a:r>
            <a:endParaRPr lang="ru-RU" dirty="0"/>
          </a:p>
        </p:txBody>
      </p:sp>
      <p:sp>
        <p:nvSpPr>
          <p:cNvPr id="9" name="TextBox 8"/>
          <p:cNvSpPr txBox="1"/>
          <p:nvPr/>
        </p:nvSpPr>
        <p:spPr>
          <a:xfrm rot="10800000" flipV="1">
            <a:off x="5857884" y="3025644"/>
            <a:ext cx="1571636" cy="461665"/>
          </a:xfrm>
          <a:prstGeom prst="rect">
            <a:avLst/>
          </a:prstGeom>
          <a:noFill/>
        </p:spPr>
        <p:txBody>
          <a:bodyPr wrap="square" rtlCol="0">
            <a:spAutoFit/>
          </a:bodyPr>
          <a:lstStyle/>
          <a:p>
            <a:r>
              <a:rPr lang="en-US" sz="2400" dirty="0" smtClean="0"/>
              <a:t>accipiter</a:t>
            </a:r>
            <a:endParaRPr lang="ru-RU" sz="2400" dirty="0"/>
          </a:p>
        </p:txBody>
      </p:sp>
    </p:spTree>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314" y="5429264"/>
            <a:ext cx="8786842"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There  are 40 lakes in </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Park</a:t>
            </a:r>
            <a:endParaRPr lang="ru-RU"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8" name="Picture 4" descr="D:\картинки\Новая папка\19.jpg"/>
          <p:cNvPicPr>
            <a:picLocks noChangeAspect="1" noChangeArrowheads="1"/>
          </p:cNvPicPr>
          <p:nvPr/>
        </p:nvPicPr>
        <p:blipFill>
          <a:blip r:embed="rId2" cstate="print"/>
          <a:srcRect/>
          <a:stretch>
            <a:fillRect/>
          </a:stretch>
        </p:blipFill>
        <p:spPr bwMode="auto">
          <a:xfrm rot="21314474">
            <a:off x="5222304" y="2577212"/>
            <a:ext cx="3714743" cy="2786058"/>
          </a:xfrm>
          <a:prstGeom prst="rect">
            <a:avLst/>
          </a:prstGeom>
          <a:noFill/>
        </p:spPr>
      </p:pic>
      <p:pic>
        <p:nvPicPr>
          <p:cNvPr id="1030" name="Picture 6" descr="D:\картинки\Новая папка\be917aabbd288c55ba1969f3cdcbee61.jpg"/>
          <p:cNvPicPr>
            <a:picLocks noChangeAspect="1" noChangeArrowheads="1"/>
          </p:cNvPicPr>
          <p:nvPr/>
        </p:nvPicPr>
        <p:blipFill>
          <a:blip r:embed="rId3" cstate="print"/>
          <a:srcRect/>
          <a:stretch>
            <a:fillRect/>
          </a:stretch>
        </p:blipFill>
        <p:spPr bwMode="auto">
          <a:xfrm rot="617223">
            <a:off x="399967" y="180925"/>
            <a:ext cx="3429000" cy="1928834"/>
          </a:xfrm>
          <a:prstGeom prst="rect">
            <a:avLst/>
          </a:prstGeom>
          <a:noFill/>
        </p:spPr>
      </p:pic>
      <p:pic>
        <p:nvPicPr>
          <p:cNvPr id="1031" name="Picture 7" descr="D:\картинки\Новая папка\naroch_18.jpg"/>
          <p:cNvPicPr>
            <a:picLocks noChangeAspect="1" noChangeArrowheads="1"/>
          </p:cNvPicPr>
          <p:nvPr/>
        </p:nvPicPr>
        <p:blipFill>
          <a:blip r:embed="rId4" cstate="print"/>
          <a:srcRect/>
          <a:stretch>
            <a:fillRect/>
          </a:stretch>
        </p:blipFill>
        <p:spPr bwMode="auto">
          <a:xfrm>
            <a:off x="425705" y="2807505"/>
            <a:ext cx="3524258" cy="2643194"/>
          </a:xfrm>
          <a:prstGeom prst="rect">
            <a:avLst/>
          </a:prstGeom>
          <a:noFill/>
        </p:spPr>
      </p:pic>
      <p:pic>
        <p:nvPicPr>
          <p:cNvPr id="1032" name="Picture 8" descr="D:\картинки\Новая папка\12_big.jpg"/>
          <p:cNvPicPr>
            <a:picLocks noChangeAspect="1" noChangeArrowheads="1"/>
          </p:cNvPicPr>
          <p:nvPr/>
        </p:nvPicPr>
        <p:blipFill>
          <a:blip r:embed="rId5" cstate="print"/>
          <a:srcRect/>
          <a:stretch>
            <a:fillRect/>
          </a:stretch>
        </p:blipFill>
        <p:spPr bwMode="auto">
          <a:xfrm>
            <a:off x="6027379" y="0"/>
            <a:ext cx="2759463" cy="2143116"/>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1539" y="0"/>
            <a:ext cx="7858180"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002060"/>
                </a:solidFill>
                <a:effectLst>
                  <a:outerShdw blurRad="80000" dist="40000" dir="5040000" algn="tl">
                    <a:srgbClr val="000000">
                      <a:alpha val="30000"/>
                    </a:srgbClr>
                  </a:outerShdw>
                </a:effectLst>
              </a:rPr>
              <a:t>Lake </a:t>
            </a:r>
            <a:r>
              <a:rPr lang="en-US" sz="3600" b="1" dirty="0" err="1" smtClean="0">
                <a:ln w="11430"/>
                <a:solidFill>
                  <a:srgbClr val="002060"/>
                </a:solidFill>
                <a:effectLst>
                  <a:outerShdw blurRad="80000" dist="40000" dir="5040000" algn="tl">
                    <a:srgbClr val="000000">
                      <a:alpha val="30000"/>
                    </a:srgbClr>
                  </a:outerShdw>
                </a:effectLst>
              </a:rPr>
              <a:t>Naroch</a:t>
            </a:r>
            <a:r>
              <a:rPr lang="en-US" sz="3600" b="1" dirty="0" smtClean="0">
                <a:ln w="11430"/>
                <a:solidFill>
                  <a:srgbClr val="002060"/>
                </a:solidFill>
                <a:effectLst>
                  <a:outerShdw blurRad="80000" dist="40000" dir="5040000" algn="tl">
                    <a:srgbClr val="000000">
                      <a:alpha val="30000"/>
                    </a:srgbClr>
                  </a:outerShdw>
                </a:effectLst>
              </a:rPr>
              <a:t> is located here. It is the biggest lake in Belarus.                                                                                                                                                                                                                                                          </a:t>
            </a:r>
            <a:endParaRPr lang="ru-RU" sz="3600" b="1" cap="none" spc="0" dirty="0">
              <a:ln w="11430"/>
              <a:solidFill>
                <a:srgbClr val="002060"/>
              </a:solidFill>
              <a:effectLst>
                <a:outerShdw blurRad="80000" dist="40000" dir="5040000" algn="tl">
                  <a:srgbClr val="000000">
                    <a:alpha val="30000"/>
                  </a:srgbClr>
                </a:outerShdw>
              </a:effectLst>
            </a:endParaRPr>
          </a:p>
        </p:txBody>
      </p:sp>
      <p:pic>
        <p:nvPicPr>
          <p:cNvPr id="3074" name="Picture 2" descr="D:\картинки\Новая папка\4051437.jpg"/>
          <p:cNvPicPr>
            <a:picLocks noChangeAspect="1" noChangeArrowheads="1"/>
          </p:cNvPicPr>
          <p:nvPr/>
        </p:nvPicPr>
        <p:blipFill>
          <a:blip r:embed="rId2" cstate="print"/>
          <a:srcRect/>
          <a:stretch>
            <a:fillRect/>
          </a:stretch>
        </p:blipFill>
        <p:spPr bwMode="auto">
          <a:xfrm>
            <a:off x="928662" y="1928802"/>
            <a:ext cx="7524760" cy="4572000"/>
          </a:xfrm>
          <a:prstGeom prst="rect">
            <a:avLst/>
          </a:prstGeom>
          <a:noFill/>
        </p:spPr>
      </p:pic>
    </p:spTree>
  </p:cSld>
  <p:clrMapOvr>
    <a:masterClrMapping/>
  </p:clrMapOvr>
  <p:transition spd="slow">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860032" y="4365104"/>
            <a:ext cx="4000496" cy="2308324"/>
          </a:xfrm>
          <a:prstGeom prst="rect">
            <a:avLst/>
          </a:prstGeom>
          <a:noFill/>
        </p:spPr>
        <p:txBody>
          <a:bodyPr wrap="square" lIns="91440" tIns="45720" rIns="91440" bIns="45720">
            <a:spAutoFit/>
          </a:bodyPr>
          <a:lstStyle/>
          <a:p>
            <a:pPr algn="ctr"/>
            <a:r>
              <a:rPr lang="en-US" sz="4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Pripiatsky</a:t>
            </a:r>
            <a:endPar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National</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Park</a:t>
            </a:r>
            <a:endPar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7" name="Рисунок 6" descr="river1848_d62.jpg"/>
          <p:cNvPicPr>
            <a:picLocks noChangeAspect="1"/>
          </p:cNvPicPr>
          <p:nvPr/>
        </p:nvPicPr>
        <p:blipFill>
          <a:blip r:embed="rId2" cstate="print"/>
          <a:stretch>
            <a:fillRect/>
          </a:stretch>
        </p:blipFill>
        <p:spPr>
          <a:xfrm>
            <a:off x="588158" y="11205"/>
            <a:ext cx="6098868" cy="449791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3999" cy="2585323"/>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Distance </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From</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Minsk is 250 km</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Рисунок 3" descr="belarus_map_english_11.gif"/>
          <p:cNvPicPr>
            <a:picLocks noChangeAspect="1"/>
          </p:cNvPicPr>
          <p:nvPr/>
        </p:nvPicPr>
        <p:blipFill>
          <a:blip r:embed="rId2" cstate="print"/>
          <a:stretch>
            <a:fillRect/>
          </a:stretch>
        </p:blipFill>
        <p:spPr>
          <a:xfrm>
            <a:off x="3000365" y="2274763"/>
            <a:ext cx="4857784" cy="4043959"/>
          </a:xfrm>
          <a:prstGeom prst="rect">
            <a:avLst/>
          </a:prstGeom>
        </p:spPr>
      </p:pic>
      <p:cxnSp>
        <p:nvCxnSpPr>
          <p:cNvPr id="6" name="Прямая со стрелкой 5"/>
          <p:cNvCxnSpPr/>
          <p:nvPr/>
        </p:nvCxnSpPr>
        <p:spPr bwMode="auto">
          <a:xfrm rot="16200000" flipH="1">
            <a:off x="4788024" y="4797152"/>
            <a:ext cx="1440160" cy="288032"/>
          </a:xfrm>
          <a:prstGeom prst="straightConnector1">
            <a:avLst/>
          </a:prstGeom>
          <a:ln w="57150">
            <a:solidFill>
              <a:srgbClr val="FF0000"/>
            </a:solidFill>
            <a:headEnd type="none" w="med" len="med"/>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24">
  <a:themeElements>
    <a:clrScheme name="">
      <a:dk1>
        <a:srgbClr val="4D4D4D"/>
      </a:dk1>
      <a:lt1>
        <a:srgbClr val="FFFFFF"/>
      </a:lt1>
      <a:dk2>
        <a:srgbClr val="4D4D4D"/>
      </a:dk2>
      <a:lt2>
        <a:srgbClr val="0E7E24"/>
      </a:lt2>
      <a:accent1>
        <a:srgbClr val="369026"/>
      </a:accent1>
      <a:accent2>
        <a:srgbClr val="68C419"/>
      </a:accent2>
      <a:accent3>
        <a:srgbClr val="FFFFFF"/>
      </a:accent3>
      <a:accent4>
        <a:srgbClr val="404040"/>
      </a:accent4>
      <a:accent5>
        <a:srgbClr val="AEC6AC"/>
      </a:accent5>
      <a:accent6>
        <a:srgbClr val="5EB116"/>
      </a:accent6>
      <a:hlink>
        <a:srgbClr val="76E11D"/>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CAA42"/>
        </a:lt2>
        <a:accent1>
          <a:srgbClr val="9BB249"/>
        </a:accent1>
        <a:accent2>
          <a:srgbClr val="67B64F"/>
        </a:accent2>
        <a:accent3>
          <a:srgbClr val="FFFFFF"/>
        </a:accent3>
        <a:accent4>
          <a:srgbClr val="404040"/>
        </a:accent4>
        <a:accent5>
          <a:srgbClr val="CBD5B1"/>
        </a:accent5>
        <a:accent6>
          <a:srgbClr val="5DA547"/>
        </a:accent6>
        <a:hlink>
          <a:srgbClr val="B8CC7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101D0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101D0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51873B"/>
        </a:lt2>
        <a:accent1>
          <a:srgbClr val="669E4B"/>
        </a:accent1>
        <a:accent2>
          <a:srgbClr val="79B25C"/>
        </a:accent2>
        <a:accent3>
          <a:srgbClr val="FFFFFF"/>
        </a:accent3>
        <a:accent4>
          <a:srgbClr val="404040"/>
        </a:accent4>
        <a:accent5>
          <a:srgbClr val="B8CCB1"/>
        </a:accent5>
        <a:accent6>
          <a:srgbClr val="6DA153"/>
        </a:accent6>
        <a:hlink>
          <a:srgbClr val="92CB6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42640C"/>
        </a:lt2>
        <a:accent1>
          <a:srgbClr val="8EB81F"/>
        </a:accent1>
        <a:accent2>
          <a:srgbClr val="C6D938"/>
        </a:accent2>
        <a:accent3>
          <a:srgbClr val="FFFFFF"/>
        </a:accent3>
        <a:accent4>
          <a:srgbClr val="404040"/>
        </a:accent4>
        <a:accent5>
          <a:srgbClr val="C6D8AB"/>
        </a:accent5>
        <a:accent6>
          <a:srgbClr val="B3C432"/>
        </a:accent6>
        <a:hlink>
          <a:srgbClr val="67841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6">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E1E4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E1E1E1"/>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TotalTime>
  <Words>1036</Words>
  <Application>Microsoft Office PowerPoint</Application>
  <PresentationFormat>Экран (4:3)</PresentationFormat>
  <Paragraphs>104</Paragraphs>
  <Slides>43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powerpoint-template-24</vt:lpstr>
      <vt:lpstr>National Parks of Belarus and Iran</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Cycling Track In addition to nature trails in the forest park, resort recreational facilities such as horse riding, skating, track cycling and bike lanes in the park is designed.    Chitgar bike track is including track speed, endurance and mountain. Endurance track is inside the park and has crossed green route. Pine and cypress trees along the way have led to relatively cooler climate than the rest of the park on the way there. The endurance track with alternate routes around 7- 8 km. </vt:lpstr>
      <vt:lpstr>Chitgar lake </vt:lpstr>
      <vt:lpstr>Слайд 24</vt:lpstr>
      <vt:lpstr>Слайд 25</vt:lpstr>
      <vt:lpstr>Jamshidieh Park</vt:lpstr>
      <vt:lpstr>The History of Jamshidieh Park </vt:lpstr>
      <vt:lpstr> Stony Ocean </vt:lpstr>
      <vt:lpstr>Слайд 29</vt:lpstr>
      <vt:lpstr>Слайд 30</vt:lpstr>
      <vt:lpstr>Paths… Sitting areas…Cultural houses…</vt:lpstr>
      <vt:lpstr>Ferdowsi Garden</vt:lpstr>
      <vt:lpstr>Слайд 33</vt:lpstr>
      <vt:lpstr>In the name of god </vt:lpstr>
      <vt:lpstr>Water and Fire Park </vt:lpstr>
      <vt:lpstr>Слайд 36</vt:lpstr>
      <vt:lpstr>Fire come out of towers </vt:lpstr>
      <vt:lpstr>Слайд 38</vt:lpstr>
      <vt:lpstr>Going around the Park </vt:lpstr>
      <vt:lpstr>Слайд 40</vt:lpstr>
      <vt:lpstr>Слайд 41</vt:lpstr>
      <vt:lpstr>water, wind, soil, and fire</vt:lpstr>
      <vt:lpstr>We hope to see you here …..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Parks of Belarus and Iran</dc:title>
  <dc:creator>Наташа</dc:creator>
  <cp:lastModifiedBy>Наташа</cp:lastModifiedBy>
  <cp:revision>6</cp:revision>
  <dcterms:created xsi:type="dcterms:W3CDTF">2017-01-09T16:36:01Z</dcterms:created>
  <dcterms:modified xsi:type="dcterms:W3CDTF">2017-01-09T17:27:26Z</dcterms:modified>
</cp:coreProperties>
</file>