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9" r:id="rId1"/>
  </p:sldMasterIdLst>
  <p:sldIdLst>
    <p:sldId id="256" r:id="rId2"/>
    <p:sldId id="257" r:id="rId3"/>
    <p:sldId id="258"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1" d="100"/>
          <a:sy n="81" d="100"/>
        </p:scale>
        <p:origin x="-104" y="-3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dirty="0"/>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6862412"/>
      </p:ext>
    </p:extLst>
  </p:cSld>
  <p:clrMapOvr>
    <a:overrideClrMapping bg1="dk1" tx1="lt1" bg2="dk2" tx2="lt2" accent1="accent1" accent2="accent2" accent3="accent3" accent4="accent4" accent5="accent5" accent6="accent6" hlink="hlink" folHlink="folHlink"/>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065162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512258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186552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502208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744664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836025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dirty="0"/>
              <a:t>Click to edit Master title style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777693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240266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91547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066695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14119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746631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12918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946136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dirty="0"/>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672997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dirty="0"/>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11456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5/19/17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504102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 Id="rId3"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 Id="rId3"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a:solidFill>
                  <a:srgbClr val="FF0000"/>
                </a:solidFill>
                <a:latin typeface="Rockwell" panose="020F0502020204030204" pitchFamily="34" charset="0"/>
                <a:cs typeface="Arial Narrow" panose="020B0604020202020204" pitchFamily="34" charset="0"/>
              </a:rPr>
              <a:t>ACTS OF GREEN AT HYDERABAD,TELANGANA, INDIA</a:t>
            </a:r>
          </a:p>
        </p:txBody>
      </p:sp>
      <p:sp>
        <p:nvSpPr>
          <p:cNvPr id="3" name="Subtitle 2"/>
          <p:cNvSpPr>
            <a:spLocks noGrp="1"/>
          </p:cNvSpPr>
          <p:nvPr>
            <p:ph type="subTitle" idx="1"/>
          </p:nvPr>
        </p:nvSpPr>
        <p:spPr/>
        <p:txBody>
          <a:bodyPr/>
          <a:lstStyle/>
          <a:p>
            <a:r>
              <a:rPr lang="en-US">
                <a:latin typeface="Rockwell" panose="020F0502020204030204" pitchFamily="34" charset="0"/>
              </a:rPr>
              <a:t>BY GIRIESH</a:t>
            </a:r>
          </a:p>
          <a:p>
            <a:endParaRPr lang="en-US">
              <a:latin typeface="Rockwell"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213805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25000">
                <a:latin typeface="Rockwell" panose="020F0502020204030204" pitchFamily="34" charset="0"/>
              </a:rPr>
              <a:t>MY OPINION AND CONTRIBUTION TO PROTECT THE ENVIRONMENT</a:t>
            </a:r>
          </a:p>
        </p:txBody>
      </p:sp>
      <p:sp>
        <p:nvSpPr>
          <p:cNvPr id="4" name="Content Placeholder 3"/>
          <p:cNvSpPr>
            <a:spLocks noGrp="1"/>
          </p:cNvSpPr>
          <p:nvPr>
            <p:ph idx="1"/>
          </p:nvPr>
        </p:nvSpPr>
        <p:spPr/>
        <p:txBody>
          <a:bodyPr anchor="t">
            <a:normAutofit/>
          </a:bodyPr>
          <a:lstStyle/>
          <a:p>
            <a:r>
              <a:rPr lang="en-US" sz="2000">
                <a:latin typeface="Rockwell" panose="020F0502020204030204" pitchFamily="34" charset="0"/>
              </a:rPr>
              <a:t>One can use the 3R’s ;reduce, reuse and recycle so that he/she can protect the environment.</a:t>
            </a:r>
          </a:p>
          <a:p>
            <a:r>
              <a:rPr lang="en-US" sz="2000">
                <a:latin typeface="Rockwell" panose="020F0502020204030204" pitchFamily="34" charset="0"/>
              </a:rPr>
              <a:t>Composting involves turning bio-degradable waste materials into compost to increase soil fertility and reduce the amount of waste in landfills</a:t>
            </a:r>
          </a:p>
          <a:p>
            <a:r>
              <a:rPr lang="en-US" sz="2000">
                <a:latin typeface="Rockwell" panose="020F0502020204030204" pitchFamily="34" charset="0"/>
              </a:rPr>
              <a:t>Transportation which releases harmful gases in the environment can be reduced by using transport conservation. Through this several people going in the same office can use carpool and also bicycle to near distances to reduce impact on environment.</a:t>
            </a:r>
          </a:p>
        </p:txBody>
      </p:sp>
      <p:pic>
        <p:nvPicPr>
          <p:cNvPr id="7" name="Picture 7"/>
          <p:cNvPicPr>
            <a:picLocks noChangeAspect="1"/>
          </p:cNvPicPr>
          <p:nvPr/>
        </p:nvPicPr>
        <p:blipFill>
          <a:blip r:embed="rId2"/>
          <a:stretch>
            <a:fillRect/>
          </a:stretch>
        </p:blipFill>
        <p:spPr>
          <a:xfrm>
            <a:off x="998659" y="4913570"/>
            <a:ext cx="2067658" cy="1907660"/>
          </a:xfrm>
          <a:prstGeom prst="rect">
            <a:avLst/>
          </a:prstGeom>
        </p:spPr>
      </p:pic>
      <p:pic>
        <p:nvPicPr>
          <p:cNvPr id="9" name="Picture 9"/>
          <p:cNvPicPr>
            <a:picLocks noChangeAspect="1"/>
          </p:cNvPicPr>
          <p:nvPr/>
        </p:nvPicPr>
        <p:blipFill>
          <a:blip r:embed="rId3"/>
          <a:stretch>
            <a:fillRect/>
          </a:stretch>
        </p:blipFill>
        <p:spPr>
          <a:xfrm>
            <a:off x="4075948" y="4566869"/>
            <a:ext cx="3967996" cy="1928446"/>
          </a:xfrm>
          <a:prstGeom prst="rect">
            <a:avLst/>
          </a:prstGeom>
        </p:spPr>
      </p:pic>
      <p:pic>
        <p:nvPicPr>
          <p:cNvPr id="11" name="Picture 11"/>
          <p:cNvPicPr>
            <a:picLocks noChangeAspect="1"/>
          </p:cNvPicPr>
          <p:nvPr/>
        </p:nvPicPr>
        <p:blipFill>
          <a:blip r:embed="rId4"/>
          <a:stretch>
            <a:fillRect/>
          </a:stretch>
        </p:blipFill>
        <p:spPr>
          <a:xfrm>
            <a:off x="8770326" y="4495060"/>
            <a:ext cx="2587503" cy="2072064"/>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598420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0000"/>
                </a:solidFill>
                <a:latin typeface="Rockwell" panose="020F0502020204030204" pitchFamily="34" charset="0"/>
              </a:rPr>
              <a:t>ENVITONMENTAL PROTECTION</a:t>
            </a:r>
          </a:p>
        </p:txBody>
      </p:sp>
      <p:sp>
        <p:nvSpPr>
          <p:cNvPr id="15" name="Content Placeholder 14"/>
          <p:cNvSpPr>
            <a:spLocks noGrp="1"/>
          </p:cNvSpPr>
          <p:nvPr>
            <p:ph idx="1"/>
          </p:nvPr>
        </p:nvSpPr>
        <p:spPr/>
        <p:txBody>
          <a:bodyPr>
            <a:normAutofit/>
          </a:bodyPr>
          <a:lstStyle/>
          <a:p>
            <a:pPr marL="0" indent="0">
              <a:buNone/>
            </a:pPr>
            <a:r>
              <a:rPr lang="en-US" sz="3200" baseline="-25000">
                <a:solidFill>
                  <a:srgbClr val="FFFF00"/>
                </a:solidFill>
                <a:latin typeface="Rockwell" panose="020F0502020204030204" pitchFamily="34" charset="0"/>
              </a:rPr>
              <a:t> </a:t>
            </a:r>
          </a:p>
          <a:p>
            <a:r>
              <a:rPr lang="en-US" sz="3200" baseline="-25000">
                <a:solidFill>
                  <a:srgbClr val="FFFF00"/>
                </a:solidFill>
                <a:latin typeface="Rockwell" panose="020F0502020204030204" pitchFamily="34" charset="0"/>
              </a:rPr>
              <a:t>Environmental protection is the protection of natural environment on individual, organization controlled or government levels, for the benefit of both, the environment and humans.</a:t>
            </a:r>
          </a:p>
          <a:p>
            <a:endParaRPr lang="en-US" sz="3200" baseline="-25000">
              <a:solidFill>
                <a:srgbClr val="FFFF00"/>
              </a:solidFill>
              <a:latin typeface="Rockwell" panose="020F0502020204030204" pitchFamily="34" charset="0"/>
            </a:endParaRPr>
          </a:p>
          <a:p>
            <a:endParaRPr lang="en-US" sz="3200" baseline="-25000">
              <a:solidFill>
                <a:srgbClr val="FFFF00"/>
              </a:solidFill>
              <a:latin typeface="Rockwell" panose="020F0502020204030204" pitchFamily="34" charset="0"/>
            </a:endParaRPr>
          </a:p>
          <a:p>
            <a:pPr marL="0" indent="0">
              <a:buNone/>
            </a:pPr>
            <a:endParaRPr lang="en-US" sz="3200" baseline="-25000">
              <a:solidFill>
                <a:srgbClr val="FFFF00"/>
              </a:solidFill>
              <a:latin typeface="Rockwell" panose="020F0502020204030204" pitchFamily="34" charset="0"/>
            </a:endParaRPr>
          </a:p>
          <a:p>
            <a:pPr marL="0" indent="0">
              <a:buNone/>
            </a:pPr>
            <a:endParaRPr lang="en-US" sz="3200" baseline="-25000">
              <a:solidFill>
                <a:srgbClr val="FFFF00"/>
              </a:solidFill>
              <a:latin typeface="Rockwell" panose="020F0502020204030204" pitchFamily="34" charset="0"/>
            </a:endParaRPr>
          </a:p>
          <a:p>
            <a:endParaRPr lang="en-US" baseline="-25000">
              <a:latin typeface="Rockwell" panose="020F0502020204030204" pitchFamily="34" charset="0"/>
            </a:endParaRPr>
          </a:p>
          <a:p>
            <a:endParaRPr lang="en-US" baseline="-25000">
              <a:latin typeface="Rockwell" panose="020F0502020204030204" pitchFamily="34" charset="0"/>
            </a:endParaRPr>
          </a:p>
          <a:p>
            <a:pPr marL="0" indent="0">
              <a:buNone/>
            </a:pPr>
            <a:endParaRPr lang="en-US" baseline="-25000">
              <a:latin typeface="Rockwell" panose="020F0502020204030204" pitchFamily="34" charset="0"/>
            </a:endParaRPr>
          </a:p>
        </p:txBody>
      </p:sp>
      <p:pic>
        <p:nvPicPr>
          <p:cNvPr id="16" name="Picture 16"/>
          <p:cNvPicPr>
            <a:picLocks noChangeAspect="1"/>
          </p:cNvPicPr>
          <p:nvPr/>
        </p:nvPicPr>
        <p:blipFill>
          <a:blip r:embed="rId2"/>
          <a:stretch>
            <a:fillRect/>
          </a:stretch>
        </p:blipFill>
        <p:spPr>
          <a:xfrm>
            <a:off x="1304559" y="3896749"/>
            <a:ext cx="4253279" cy="2587577"/>
          </a:xfrm>
          <a:prstGeom prst="rect">
            <a:avLst/>
          </a:prstGeom>
        </p:spPr>
      </p:pic>
      <p:pic>
        <p:nvPicPr>
          <p:cNvPr id="18" name="Picture 18"/>
          <p:cNvPicPr>
            <a:picLocks noChangeAspect="1"/>
          </p:cNvPicPr>
          <p:nvPr/>
        </p:nvPicPr>
        <p:blipFill>
          <a:blip r:embed="rId3"/>
          <a:stretch>
            <a:fillRect/>
          </a:stretch>
        </p:blipFill>
        <p:spPr>
          <a:xfrm rot="10800000" flipV="1">
            <a:off x="6176596" y="3896749"/>
            <a:ext cx="4640629" cy="258757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709638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Rockwell" panose="020F0502020204030204" pitchFamily="34" charset="0"/>
              </a:rPr>
              <a:t>ENVIRONMENTAL​ CHANGE WITH TIME</a:t>
            </a:r>
          </a:p>
        </p:txBody>
      </p:sp>
      <p:sp>
        <p:nvSpPr>
          <p:cNvPr id="11" name="Text Placeholder 10"/>
          <p:cNvSpPr>
            <a:spLocks noGrp="1"/>
          </p:cNvSpPr>
          <p:nvPr>
            <p:ph type="body" idx="1"/>
          </p:nvPr>
        </p:nvSpPr>
        <p:spPr/>
        <p:txBody>
          <a:bodyPr/>
          <a:lstStyle/>
          <a:p>
            <a:r>
              <a:rPr lang="en-US"/>
              <a:t>THEN</a:t>
            </a:r>
          </a:p>
        </p:txBody>
      </p:sp>
      <p:sp>
        <p:nvSpPr>
          <p:cNvPr id="7" name="Content Placeholder 6"/>
          <p:cNvSpPr>
            <a:spLocks noGrp="1"/>
          </p:cNvSpPr>
          <p:nvPr>
            <p:ph sz="half" idx="2"/>
          </p:nvPr>
        </p:nvSpPr>
        <p:spPr/>
        <p:txBody>
          <a:bodyPr>
            <a:normAutofit/>
          </a:bodyPr>
          <a:lstStyle/>
          <a:p>
            <a:r>
              <a:rPr lang="en-US" sz="2000" u="sng">
                <a:latin typeface="Rockwell" panose="020F0502020204030204" pitchFamily="34" charset="0"/>
              </a:rPr>
              <a:t>Population and industry was less and nature had a lot of trees which provided enough oxygen for humans to breathe.</a:t>
            </a:r>
          </a:p>
          <a:p>
            <a:r>
              <a:rPr lang="en-US" sz="2000" u="sng">
                <a:latin typeface="Rockwell" panose="020F0502020204030204" pitchFamily="34" charset="0"/>
              </a:rPr>
              <a:t>Due to very less atmospheric pollution, there were no acid rains.</a:t>
            </a:r>
          </a:p>
        </p:txBody>
      </p:sp>
      <p:sp>
        <p:nvSpPr>
          <p:cNvPr id="13" name="Text Placeholder 12"/>
          <p:cNvSpPr>
            <a:spLocks noGrp="1"/>
          </p:cNvSpPr>
          <p:nvPr>
            <p:ph type="body" sz="quarter" idx="3"/>
          </p:nvPr>
        </p:nvSpPr>
        <p:spPr/>
        <p:txBody>
          <a:bodyPr/>
          <a:lstStyle/>
          <a:p>
            <a:endParaRPr lang="en-US"/>
          </a:p>
          <a:p>
            <a:endParaRPr lang="en-US"/>
          </a:p>
          <a:p>
            <a:endParaRPr lang="en-US"/>
          </a:p>
          <a:p>
            <a:endParaRPr lang="en-US"/>
          </a:p>
          <a:p>
            <a:endParaRPr lang="en-US"/>
          </a:p>
          <a:p>
            <a:endParaRPr lang="en-US"/>
          </a:p>
          <a:p>
            <a:endParaRPr lang="en-US"/>
          </a:p>
          <a:p>
            <a:r>
              <a:rPr lang="en-US"/>
              <a:t>NOW</a:t>
            </a:r>
          </a:p>
        </p:txBody>
      </p:sp>
      <p:sp>
        <p:nvSpPr>
          <p:cNvPr id="9" name="Content Placeholder 8"/>
          <p:cNvSpPr>
            <a:spLocks noGrp="1"/>
          </p:cNvSpPr>
          <p:nvPr>
            <p:ph sz="quarter" idx="4"/>
          </p:nvPr>
        </p:nvSpPr>
        <p:spPr/>
        <p:txBody>
          <a:bodyPr/>
          <a:lstStyle/>
          <a:p>
            <a:r>
              <a:rPr lang="en-US">
                <a:latin typeface="Rockwell" panose="020F0502020204030204" pitchFamily="34" charset="0"/>
              </a:rPr>
              <a:t>Due to population explosion forests have yeilded place for construction which reduces the  of oxygen and gave rise to diseases.</a:t>
            </a:r>
          </a:p>
          <a:p>
            <a:r>
              <a:rPr lang="en-US">
                <a:latin typeface="Rockwell" panose="020F0502020204030204" pitchFamily="34" charset="0"/>
              </a:rPr>
              <a:t>Due to increasing factories, more amount of chemical effluents are being released in the atmosphere causing acid rains.</a:t>
            </a:r>
          </a:p>
        </p:txBody>
      </p:sp>
      <p:pic>
        <p:nvPicPr>
          <p:cNvPr id="14" name="Picture 14"/>
          <p:cNvPicPr>
            <a:picLocks noChangeAspect="1"/>
          </p:cNvPicPr>
          <p:nvPr/>
        </p:nvPicPr>
        <p:blipFill>
          <a:blip r:embed="rId2"/>
          <a:stretch>
            <a:fillRect/>
          </a:stretch>
        </p:blipFill>
        <p:spPr>
          <a:xfrm>
            <a:off x="4221809" y="5044085"/>
            <a:ext cx="2717477" cy="181391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633817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1532467"/>
          </a:xfrm>
        </p:spPr>
        <p:txBody>
          <a:bodyPr/>
          <a:lstStyle/>
          <a:p>
            <a:r>
              <a:rPr lang="en-US">
                <a:solidFill>
                  <a:srgbClr val="00B050"/>
                </a:solidFill>
                <a:latin typeface="Rockwell" panose="020F0502020204030204" pitchFamily="34" charset="0"/>
              </a:rPr>
              <a:t>ENVIRONMENTAL DEGRADATION</a:t>
            </a:r>
          </a:p>
        </p:txBody>
      </p:sp>
      <p:sp>
        <p:nvSpPr>
          <p:cNvPr id="3" name="Content Placeholder 2"/>
          <p:cNvSpPr>
            <a:spLocks noGrp="1"/>
          </p:cNvSpPr>
          <p:nvPr>
            <p:ph idx="1"/>
          </p:nvPr>
        </p:nvSpPr>
        <p:spPr/>
        <p:txBody>
          <a:bodyPr anchor="t"/>
          <a:lstStyle/>
          <a:p>
            <a:pPr marL="0" indent="0" rtl="1">
              <a:buNone/>
            </a:pPr>
            <a:endParaRPr lang="en-US">
              <a:latin typeface="Rockwell" panose="020F0502020204030204" pitchFamily="34" charset="0"/>
            </a:endParaRPr>
          </a:p>
          <a:p>
            <a:pPr marL="0" indent="0" rtl="1">
              <a:buNone/>
            </a:pPr>
            <a:r>
              <a:rPr lang="en-US" sz="3200">
                <a:solidFill>
                  <a:srgbClr val="00B050"/>
                </a:solidFill>
                <a:latin typeface="Rockwell" panose="020F0502020204030204" pitchFamily="34" charset="0"/>
              </a:rPr>
              <a:t>Environmental degradation is the deformation of the environment through depletion of and resources such as air, water and soil ,the destruction of ecosystem.</a:t>
            </a:r>
          </a:p>
        </p:txBody>
      </p:sp>
      <p:pic>
        <p:nvPicPr>
          <p:cNvPr id="8" name="Picture 8"/>
          <p:cNvPicPr>
            <a:picLocks noChangeAspect="1"/>
          </p:cNvPicPr>
          <p:nvPr/>
        </p:nvPicPr>
        <p:blipFill>
          <a:blip r:embed="rId2"/>
          <a:stretch>
            <a:fillRect/>
          </a:stretch>
        </p:blipFill>
        <p:spPr>
          <a:xfrm>
            <a:off x="6367079" y="4774641"/>
            <a:ext cx="3988741" cy="2124487"/>
          </a:xfrm>
          <a:prstGeom prst="rect">
            <a:avLst/>
          </a:prstGeom>
        </p:spPr>
      </p:pic>
      <p:pic>
        <p:nvPicPr>
          <p:cNvPr id="10" name="Picture 10"/>
          <p:cNvPicPr>
            <a:picLocks noChangeAspect="1"/>
          </p:cNvPicPr>
          <p:nvPr/>
        </p:nvPicPr>
        <p:blipFill>
          <a:blip r:embed="rId3"/>
          <a:stretch>
            <a:fillRect/>
          </a:stretch>
        </p:blipFill>
        <p:spPr>
          <a:xfrm>
            <a:off x="1374005" y="4774641"/>
            <a:ext cx="3847721" cy="20833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97174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Rockwell" panose="020F0502020204030204" pitchFamily="34" charset="0"/>
              </a:rPr>
              <a:t>CAUSES OF ENVIRONMENTAL DEGRADATION</a:t>
            </a:r>
          </a:p>
        </p:txBody>
      </p:sp>
      <p:sp>
        <p:nvSpPr>
          <p:cNvPr id="3" name="Content Placeholder 2"/>
          <p:cNvSpPr>
            <a:spLocks noGrp="1"/>
          </p:cNvSpPr>
          <p:nvPr>
            <p:ph idx="1"/>
          </p:nvPr>
        </p:nvSpPr>
        <p:spPr>
          <a:xfrm>
            <a:off x="685800" y="2240980"/>
            <a:ext cx="10131425" cy="3649133"/>
          </a:xfrm>
        </p:spPr>
        <p:txBody>
          <a:bodyPr anchor="t">
            <a:normAutofit fontScale="92500" lnSpcReduction="10000"/>
          </a:bodyPr>
          <a:lstStyle/>
          <a:p>
            <a:pPr marL="457200" lvl="1" indent="0">
              <a:buNone/>
            </a:pPr>
            <a:r>
              <a:rPr lang="en-US">
                <a:latin typeface="Rockwell" panose="020F0502020204030204" pitchFamily="34" charset="0"/>
              </a:rPr>
              <a:t> </a:t>
            </a:r>
          </a:p>
          <a:p>
            <a:pPr lvl="1"/>
            <a:r>
              <a:rPr lang="en-US" sz="3200">
                <a:solidFill>
                  <a:srgbClr val="FF0000"/>
                </a:solidFill>
                <a:latin typeface="Rockwell" panose="020F0502020204030204" pitchFamily="34" charset="0"/>
              </a:rPr>
              <a:t>High quantity of exhaust gases.</a:t>
            </a:r>
          </a:p>
          <a:p>
            <a:pPr lvl="1"/>
            <a:r>
              <a:rPr lang="en-US" sz="3200">
                <a:solidFill>
                  <a:srgbClr val="FF0000"/>
                </a:solidFill>
                <a:latin typeface="Rockwell" panose="020F0502020204030204" pitchFamily="34" charset="0"/>
              </a:rPr>
              <a:t>Deforestation.</a:t>
            </a:r>
          </a:p>
          <a:p>
            <a:pPr lvl="1"/>
            <a:r>
              <a:rPr lang="en-US" sz="3200">
                <a:solidFill>
                  <a:srgbClr val="FF0000"/>
                </a:solidFill>
                <a:latin typeface="Rockwell" panose="020F0502020204030204" pitchFamily="34" charset="0"/>
              </a:rPr>
              <a:t>Chemical effluents released by factories.</a:t>
            </a:r>
          </a:p>
          <a:p>
            <a:pPr lvl="1"/>
            <a:r>
              <a:rPr lang="en-US" sz="3200">
                <a:solidFill>
                  <a:srgbClr val="FF0000"/>
                </a:solidFill>
                <a:latin typeface="Rockwell" panose="020F0502020204030204" pitchFamily="34" charset="0"/>
              </a:rPr>
              <a:t>Hydrocarbons released by vechiles.</a:t>
            </a:r>
          </a:p>
          <a:p>
            <a:pPr lvl="1"/>
            <a:r>
              <a:rPr lang="en-US" sz="3200">
                <a:solidFill>
                  <a:srgbClr val="FF0000"/>
                </a:solidFill>
                <a:latin typeface="Rockwell" panose="020F0502020204030204" pitchFamily="34" charset="0"/>
              </a:rPr>
              <a:t>Unprecedented construction
Population explosion.</a:t>
            </a:r>
          </a:p>
        </p:txBody>
      </p:sp>
      <p:pic>
        <p:nvPicPr>
          <p:cNvPr id="4" name="Picture 4"/>
          <p:cNvPicPr>
            <a:picLocks noChangeAspect="1"/>
          </p:cNvPicPr>
          <p:nvPr/>
        </p:nvPicPr>
        <p:blipFill>
          <a:blip r:embed="rId2"/>
          <a:stretch>
            <a:fillRect/>
          </a:stretch>
        </p:blipFill>
        <p:spPr>
          <a:xfrm>
            <a:off x="8704385" y="2240980"/>
            <a:ext cx="2688980" cy="1869424"/>
          </a:xfrm>
          <a:prstGeom prst="rect">
            <a:avLst/>
          </a:prstGeom>
        </p:spPr>
      </p:pic>
      <p:pic>
        <p:nvPicPr>
          <p:cNvPr id="6" name="Picture 6"/>
          <p:cNvPicPr>
            <a:picLocks noChangeAspect="1"/>
          </p:cNvPicPr>
          <p:nvPr/>
        </p:nvPicPr>
        <p:blipFill>
          <a:blip r:embed="rId3"/>
          <a:stretch>
            <a:fillRect/>
          </a:stretch>
        </p:blipFill>
        <p:spPr>
          <a:xfrm>
            <a:off x="8704385" y="4322151"/>
            <a:ext cx="2688980" cy="192038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015641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Rockwell" panose="020F0502020204030204" pitchFamily="34" charset="0"/>
              </a:rPr>
              <a:t>ENVIRONMENTAL CAMPAIGNS HELD</a:t>
            </a:r>
          </a:p>
        </p:txBody>
      </p:sp>
      <p:sp>
        <p:nvSpPr>
          <p:cNvPr id="7" name="Content Placeholder 6"/>
          <p:cNvSpPr>
            <a:spLocks noGrp="1"/>
          </p:cNvSpPr>
          <p:nvPr>
            <p:ph idx="1"/>
          </p:nvPr>
        </p:nvSpPr>
        <p:spPr/>
        <p:txBody>
          <a:bodyPr anchor="t">
            <a:normAutofit/>
          </a:bodyPr>
          <a:lstStyle/>
          <a:p>
            <a:pPr marL="457200" lvl="1" indent="0">
              <a:buNone/>
            </a:pPr>
            <a:endParaRPr lang="en-US" sz="2000">
              <a:latin typeface="Rockwell" panose="020F0502020204030204" pitchFamily="34" charset="0"/>
            </a:endParaRPr>
          </a:p>
          <a:p>
            <a:pPr lvl="1"/>
            <a:r>
              <a:rPr lang="en-US" sz="2000">
                <a:latin typeface="Rockwell" panose="020F0502020204030204" pitchFamily="34" charset="0"/>
              </a:rPr>
              <a:t>300 volunteers from YOUTH EXNORA INTERNATIONAL and HCL TECHNOLOGIES cleaned the Marina beach in Chennai on July 4.</a:t>
            </a:r>
          </a:p>
          <a:p>
            <a:pPr lvl="1"/>
            <a:r>
              <a:rPr lang="en-US" sz="2000">
                <a:latin typeface="Rockwell" panose="020F0502020204030204" pitchFamily="34" charset="0"/>
              </a:rPr>
              <a:t>The NATIONAL ENVIRONMENTAL AWARNESS CAMPAIGN has conducted many campaigns to create environmental AWARNESS among the general masses.</a:t>
            </a:r>
          </a:p>
          <a:p>
            <a:pPr lvl="1"/>
            <a:r>
              <a:rPr lang="en-US" sz="2000">
                <a:latin typeface="Rockwell" panose="020F0502020204030204" pitchFamily="34" charset="0"/>
              </a:rPr>
              <a:t>Telangana government officials have decided to conduct a campaign to save the Music river, which is the tributary of River Krishna.</a:t>
            </a:r>
          </a:p>
        </p:txBody>
      </p:sp>
      <p:pic>
        <p:nvPicPr>
          <p:cNvPr id="8" name="Picture 8"/>
          <p:cNvPicPr>
            <a:picLocks noChangeAspect="1"/>
          </p:cNvPicPr>
          <p:nvPr/>
        </p:nvPicPr>
        <p:blipFill>
          <a:blip r:embed="rId2"/>
          <a:stretch>
            <a:fillRect/>
          </a:stretch>
        </p:blipFill>
        <p:spPr>
          <a:xfrm>
            <a:off x="2920146" y="5209141"/>
            <a:ext cx="2410191" cy="1648859"/>
          </a:xfrm>
          <a:prstGeom prst="rect">
            <a:avLst/>
          </a:prstGeom>
        </p:spPr>
      </p:pic>
      <p:pic>
        <p:nvPicPr>
          <p:cNvPr id="10" name="Picture 10"/>
          <p:cNvPicPr>
            <a:picLocks noChangeAspect="1"/>
          </p:cNvPicPr>
          <p:nvPr/>
        </p:nvPicPr>
        <p:blipFill>
          <a:blip r:embed="rId3"/>
          <a:stretch>
            <a:fillRect/>
          </a:stretch>
        </p:blipFill>
        <p:spPr>
          <a:xfrm>
            <a:off x="7070846" y="5090086"/>
            <a:ext cx="2798519" cy="176718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23716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25000">
                <a:latin typeface="Rockwell" panose="020F0502020204030204" pitchFamily="34" charset="0"/>
              </a:rPr>
              <a:t>ENVIRONMENTALIST AND THEIR CONTRIBUTION</a:t>
            </a:r>
          </a:p>
        </p:txBody>
      </p:sp>
      <p:sp>
        <p:nvSpPr>
          <p:cNvPr id="3" name="Content Placeholder 2"/>
          <p:cNvSpPr>
            <a:spLocks noGrp="1"/>
          </p:cNvSpPr>
          <p:nvPr>
            <p:ph idx="1"/>
          </p:nvPr>
        </p:nvSpPr>
        <p:spPr/>
        <p:txBody>
          <a:bodyPr anchor="t"/>
          <a:lstStyle/>
          <a:p>
            <a:pPr marL="0" indent="0">
              <a:buNone/>
            </a:pPr>
            <a:endParaRPr lang="en-US">
              <a:latin typeface="Rockwell" panose="020F0502020204030204" pitchFamily="34" charset="0"/>
            </a:endParaRPr>
          </a:p>
          <a:p>
            <a:pPr marL="0" indent="0">
              <a:buNone/>
            </a:pPr>
            <a:r>
              <a:rPr lang="en-US" sz="2800">
                <a:latin typeface="Rockwell" panose="020F0502020204030204" pitchFamily="34" charset="0"/>
              </a:rPr>
              <a:t>ANADISH PAL</a:t>
            </a:r>
          </a:p>
          <a:p>
            <a:pPr marL="0" indent="0">
              <a:buNone/>
            </a:pPr>
            <a:r>
              <a:rPr lang="en-US" sz="2000">
                <a:latin typeface="Rockwell" panose="020F0502020204030204" pitchFamily="34" charset="0"/>
              </a:rPr>
              <a:t>Anadish Kumar Pal is an Indian inventor, poet and environmentalist.He has obtained nine UNITED STATES patents, a significant patent issued in 2009 for an electromagnetically controlled, fuel efficient internal combustion engine.</a:t>
            </a:r>
            <a:endParaRPr lang="en-US" sz="2400">
              <a:latin typeface="Rockwell" panose="020F0502020204030204" pitchFamily="34" charset="0"/>
            </a:endParaRPr>
          </a:p>
          <a:p>
            <a:pPr marL="0" indent="0">
              <a:buNone/>
            </a:pPr>
            <a:endParaRPr lang="en-US" sz="2400">
              <a:latin typeface="Rockwell" panose="020F0502020204030204" pitchFamily="34" charset="0"/>
            </a:endParaRPr>
          </a:p>
        </p:txBody>
      </p:sp>
      <p:pic>
        <p:nvPicPr>
          <p:cNvPr id="4" name="Picture 4"/>
          <p:cNvPicPr>
            <a:picLocks noChangeAspect="1"/>
          </p:cNvPicPr>
          <p:nvPr/>
        </p:nvPicPr>
        <p:blipFill>
          <a:blip r:embed="rId2"/>
          <a:stretch>
            <a:fillRect/>
          </a:stretch>
        </p:blipFill>
        <p:spPr>
          <a:xfrm>
            <a:off x="6531950" y="4134216"/>
            <a:ext cx="2710963" cy="2560121"/>
          </a:xfrm>
          <a:prstGeom prst="rect">
            <a:avLst/>
          </a:prstGeom>
        </p:spPr>
      </p:pic>
      <p:pic>
        <p:nvPicPr>
          <p:cNvPr id="6" name="Picture 6"/>
          <p:cNvPicPr>
            <a:picLocks noChangeAspect="1"/>
          </p:cNvPicPr>
          <p:nvPr/>
        </p:nvPicPr>
        <p:blipFill>
          <a:blip r:embed="rId3"/>
          <a:stretch>
            <a:fillRect/>
          </a:stretch>
        </p:blipFill>
        <p:spPr>
          <a:xfrm>
            <a:off x="1898955" y="4287528"/>
            <a:ext cx="3419841" cy="225349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207069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t">
            <a:normAutofit/>
          </a:bodyPr>
          <a:lstStyle/>
          <a:p>
            <a:pPr marL="0" indent="0">
              <a:buNone/>
            </a:pPr>
            <a:r>
              <a:rPr lang="en-US" sz="2800">
                <a:latin typeface="Rockwell" panose="020F0502020204030204" pitchFamily="34" charset="0"/>
              </a:rPr>
              <a:t>TILAK VIJ</a:t>
            </a:r>
          </a:p>
          <a:p>
            <a:pPr marL="0" indent="0">
              <a:buNone/>
            </a:pPr>
            <a:r>
              <a:rPr lang="en-US" sz="2000">
                <a:latin typeface="Rockwell" panose="020F0502020204030204" pitchFamily="34" charset="0"/>
              </a:rPr>
              <a:t>Tilak VIJ is an Indian environmentalist who created six nature clubs and encouraged growing trees to increase the state’sgreen cover. He is also planning to set up a leopard conservation centre with the help of Himachal Pradesh state government.</a:t>
            </a:r>
          </a:p>
        </p:txBody>
      </p:sp>
      <p:pic>
        <p:nvPicPr>
          <p:cNvPr id="4" name="Picture 4"/>
          <p:cNvPicPr>
            <a:picLocks noChangeAspect="1"/>
          </p:cNvPicPr>
          <p:nvPr/>
        </p:nvPicPr>
        <p:blipFill>
          <a:blip r:embed="rId2"/>
          <a:stretch>
            <a:fillRect/>
          </a:stretch>
        </p:blipFill>
        <p:spPr>
          <a:xfrm>
            <a:off x="3615470" y="3797543"/>
            <a:ext cx="4543425" cy="29337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662711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t">
            <a:normAutofit/>
          </a:bodyPr>
          <a:lstStyle/>
          <a:p>
            <a:pPr marL="0" indent="0">
              <a:buNone/>
            </a:pPr>
            <a:r>
              <a:rPr lang="en-US" sz="2800">
                <a:latin typeface="Rockwell" panose="020F0502020204030204" pitchFamily="34" charset="0"/>
              </a:rPr>
              <a:t>SUNDERLAL BAHUGUNA</a:t>
            </a:r>
          </a:p>
          <a:p>
            <a:pPr marL="0" indent="0">
              <a:buNone/>
            </a:pPr>
            <a:r>
              <a:rPr lang="en-US" sz="2000">
                <a:latin typeface="Rockwell" panose="020F0502020204030204" pitchFamily="34" charset="0"/>
              </a:rPr>
              <a:t>Sunderlal BAHUGUNA who was the leader of the Chipko movement was a great Indian environmentalist. He also fought for the preservation of forests in the Himalayas. He was awarded THE PADMA VIBHUSHAN on 26 January 2009.</a:t>
            </a:r>
          </a:p>
        </p:txBody>
      </p:sp>
      <p:pic>
        <p:nvPicPr>
          <p:cNvPr id="4" name="Picture 4"/>
          <p:cNvPicPr>
            <a:picLocks noChangeAspect="1"/>
          </p:cNvPicPr>
          <p:nvPr/>
        </p:nvPicPr>
        <p:blipFill>
          <a:blip r:embed="rId2"/>
          <a:stretch>
            <a:fillRect/>
          </a:stretch>
        </p:blipFill>
        <p:spPr>
          <a:xfrm>
            <a:off x="7411549" y="3747720"/>
            <a:ext cx="2512768" cy="3110279"/>
          </a:xfrm>
          <a:prstGeom prst="rect">
            <a:avLst/>
          </a:prstGeom>
        </p:spPr>
      </p:pic>
      <p:pic>
        <p:nvPicPr>
          <p:cNvPr id="6" name="Picture 6"/>
          <p:cNvPicPr>
            <a:picLocks noChangeAspect="1"/>
          </p:cNvPicPr>
          <p:nvPr/>
        </p:nvPicPr>
        <p:blipFill>
          <a:blip r:embed="rId3"/>
          <a:stretch>
            <a:fillRect/>
          </a:stretch>
        </p:blipFill>
        <p:spPr>
          <a:xfrm>
            <a:off x="2619925" y="3889700"/>
            <a:ext cx="2677440" cy="267744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656871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mp:transition xmlns:mp="http://schemas.microsoft.com/office/mac/powerpoint/2008/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a="http://schemas.openxmlformats.org/drawingml/2006/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0</TotalTime>
  <Words>462</Words>
  <Application>Microsoft Macintosh PowerPoint</Application>
  <PresentationFormat>Custom</PresentationFormat>
  <Paragraphs>51</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Celestial</vt:lpstr>
      <vt:lpstr>ACTS OF GREEN AT HYDERABAD,TELANGANA, INDIA</vt:lpstr>
      <vt:lpstr>ENVITONMENTAL PROTECTION</vt:lpstr>
      <vt:lpstr>ENVIRONMENTAL​ CHANGE WITH TIME</vt:lpstr>
      <vt:lpstr>ENVIRONMENTAL DEGRADATION</vt:lpstr>
      <vt:lpstr>CAUSES OF ENVIRONMENTAL DEGRADATION</vt:lpstr>
      <vt:lpstr>ENVIRONMENTAL CAMPAIGNS HELD</vt:lpstr>
      <vt:lpstr>ENVIRONMENTALIST AND THEIR CONTRIBUTION</vt:lpstr>
      <vt:lpstr>Slide 8</vt:lpstr>
      <vt:lpstr>Slide 9</vt:lpstr>
      <vt:lpstr>MY OPINION AND CONTRIBUTION TO PROTECT THE ENVIRONMENT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OF GREEN AT HYDERABAD,TELANGANA, INDIA</dc:title>
  <cp:lastModifiedBy>Barry Kramer</cp:lastModifiedBy>
  <cp:revision>12</cp:revision>
  <dcterms:created xsi:type="dcterms:W3CDTF">2017-05-20T02:34:01Z</dcterms:created>
  <dcterms:modified xsi:type="dcterms:W3CDTF">2017-05-20T02:34:37Z</dcterms:modified>
</cp:coreProperties>
</file>