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70" r:id="rId2"/>
    <p:sldId id="269" r:id="rId3"/>
    <p:sldId id="257" r:id="rId4"/>
    <p:sldId id="264" r:id="rId5"/>
    <p:sldId id="266" r:id="rId6"/>
    <p:sldId id="265" r:id="rId7"/>
    <p:sldId id="259" r:id="rId8"/>
    <p:sldId id="261" r:id="rId9"/>
    <p:sldId id="262" r:id="rId10"/>
    <p:sldId id="263" r:id="rId11"/>
    <p:sldId id="268" r:id="rId12"/>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81" d="100"/>
          <a:sy n="81" d="100"/>
        </p:scale>
        <p:origin x="-104" y="-3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514B4D-FB60-4DEA-947A-B4DD37194AE0}" type="datetimeFigureOut">
              <a:rPr lang="en-US" smtClean="0"/>
              <a:pPr/>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347393"/>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14B4D-FB60-4DEA-947A-B4DD37194AE0}" type="datetimeFigureOut">
              <a:rPr lang="en-US" smtClean="0"/>
              <a:pPr/>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204388"/>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14B4D-FB60-4DEA-947A-B4DD37194AE0}" type="datetimeFigureOut">
              <a:rPr lang="en-US" smtClean="0"/>
              <a:pPr/>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464299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14B4D-FB60-4DEA-947A-B4DD37194AE0}" type="datetimeFigureOut">
              <a:rPr lang="en-US" smtClean="0"/>
              <a:pPr/>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1547953"/>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14B4D-FB60-4DEA-947A-B4DD37194AE0}" type="datetimeFigureOut">
              <a:rPr lang="en-US" smtClean="0"/>
              <a:pPr/>
              <a:t>5/8/17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57639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514B4D-FB60-4DEA-947A-B4DD37194AE0}" type="datetimeFigureOut">
              <a:rPr lang="en-US" smtClean="0"/>
              <a:pPr/>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8833864"/>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514B4D-FB60-4DEA-947A-B4DD37194AE0}" type="datetimeFigureOut">
              <a:rPr lang="en-US" smtClean="0"/>
              <a:pPr/>
              <a:t>5/8/17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780825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514B4D-FB60-4DEA-947A-B4DD37194AE0}" type="datetimeFigureOut">
              <a:rPr lang="en-US" smtClean="0"/>
              <a:pPr/>
              <a:t>5/8/17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681548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14B4D-FB60-4DEA-947A-B4DD37194AE0}" type="datetimeFigureOut">
              <a:rPr lang="en-US" smtClean="0"/>
              <a:pPr/>
              <a:t>5/8/17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703473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14B4D-FB60-4DEA-947A-B4DD37194AE0}" type="datetimeFigureOut">
              <a:rPr lang="en-US" smtClean="0"/>
              <a:pPr/>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727852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14B4D-FB60-4DEA-947A-B4DD37194AE0}" type="datetimeFigureOut">
              <a:rPr lang="en-US" smtClean="0"/>
              <a:pPr/>
              <a:t>5/8/17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872625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14B4D-FB60-4DEA-947A-B4DD37194AE0}" type="datetimeFigureOut">
              <a:rPr lang="en-US" smtClean="0"/>
              <a:pPr/>
              <a:t>5/8/17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683AD-90B6-4C42-82C8-65DCA881AC1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95652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32262" y="2144889"/>
            <a:ext cx="6037545" cy="1787633"/>
          </a:xfrm>
          <a:prstGeom prst="rect">
            <a:avLst/>
          </a:prstGeom>
        </p:spPr>
      </p:pic>
      <p:sp>
        <p:nvSpPr>
          <p:cNvPr id="3" name="Rectangle 2"/>
          <p:cNvSpPr/>
          <p:nvPr/>
        </p:nvSpPr>
        <p:spPr>
          <a:xfrm>
            <a:off x="2347869" y="4059042"/>
            <a:ext cx="7643624" cy="1384995"/>
          </a:xfrm>
          <a:prstGeom prst="rect">
            <a:avLst/>
          </a:prstGeom>
        </p:spPr>
        <p:txBody>
          <a:bodyPr wrap="square">
            <a:spAutoFit/>
          </a:bodyPr>
          <a:lstStyle/>
          <a:p>
            <a:pPr algn="ctr"/>
            <a:r>
              <a:rPr lang="en-U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Places and perspective : Learning </a:t>
            </a:r>
            <a:r>
              <a:rPr lang="en-U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Circle </a:t>
            </a:r>
            <a:r>
              <a:rPr lang="en-U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1 (Elementary School</a:t>
            </a:r>
            <a:r>
              <a:rPr lang="en-U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a:t>
            </a:r>
          </a:p>
          <a:p>
            <a:pPr algn="ctr"/>
            <a:r>
              <a:rPr lang="en-US" sz="2800" b="1" cap="all" dirty="0" smtClean="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rPr>
              <a:t>ppE1</a:t>
            </a:r>
            <a:endParaRPr lang="en-US" sz="28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1876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940"/>
            <a:ext cx="10515600" cy="917265"/>
          </a:xfrm>
        </p:spPr>
        <p:txBody>
          <a:bodyPr>
            <a:normAutofit fontScale="90000"/>
          </a:bodyPr>
          <a:lstStyle/>
          <a:p>
            <a:r>
              <a:rPr lang="en-US" b="1" i="1" dirty="0" smtClean="0">
                <a:solidFill>
                  <a:schemeClr val="bg1"/>
                </a:solidFill>
                <a:latin typeface="Baskerville Old Face" panose="02020602080505020303" pitchFamily="18" charset="0"/>
              </a:rPr>
              <a:t>The colors, silence, and patterns are amazing. </a:t>
            </a:r>
            <a:endParaRPr lang="en-US" b="1" i="1" dirty="0">
              <a:solidFill>
                <a:schemeClr val="bg1"/>
              </a:solidFill>
              <a:latin typeface="Baskerville Old Face" panose="02020602080505020303" pitchFamily="18" charset="0"/>
            </a:endParaRP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06096" y="1804696"/>
            <a:ext cx="5781827" cy="42741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0" name="Picture 4" descr="Image result for ali sadr cave in ira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7185" y="1804696"/>
            <a:ext cx="5698815" cy="42741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Rectangle 2"/>
          <p:cNvSpPr/>
          <p:nvPr/>
        </p:nvSpPr>
        <p:spPr>
          <a:xfrm>
            <a:off x="1518394" y="6160377"/>
            <a:ext cx="3456395" cy="369332"/>
          </a:xfrm>
          <a:prstGeom prst="rect">
            <a:avLst/>
          </a:prstGeom>
        </p:spPr>
        <p:txBody>
          <a:bodyPr wrap="none">
            <a:spAutoFit/>
          </a:bodyPr>
          <a:lstStyle/>
          <a:p>
            <a:r>
              <a:rPr lang="en-US" b="1" i="1" dirty="0">
                <a:solidFill>
                  <a:schemeClr val="bg1"/>
                </a:solidFill>
                <a:latin typeface="Baskerville Old Face" panose="02020602080505020303" pitchFamily="18" charset="0"/>
              </a:rPr>
              <a:t>Stone waterfall, Needle-like flowers </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67625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1000"/>
                                        <p:tgtEl>
                                          <p:spTgt spid="4100"/>
                                        </p:tgtEl>
                                      </p:cBhvr>
                                    </p:animEffect>
                                    <p:anim calcmode="lin" valueType="num">
                                      <p:cBhvr>
                                        <p:cTn id="15" dur="1000" fill="hold"/>
                                        <p:tgtEl>
                                          <p:spTgt spid="4100"/>
                                        </p:tgtEl>
                                        <p:attrNameLst>
                                          <p:attrName>ppt_x</p:attrName>
                                        </p:attrNameLst>
                                      </p:cBhvr>
                                      <p:tavLst>
                                        <p:tav tm="0">
                                          <p:val>
                                            <p:strVal val="#ppt_x"/>
                                          </p:val>
                                        </p:tav>
                                        <p:tav tm="100000">
                                          <p:val>
                                            <p:strVal val="#ppt_x"/>
                                          </p:val>
                                        </p:tav>
                                      </p:tavLst>
                                    </p:anim>
                                    <p:anim calcmode="lin" valueType="num">
                                      <p:cBhvr>
                                        <p:cTn id="1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575" y="212961"/>
            <a:ext cx="9144000" cy="1157056"/>
          </a:xfrm>
        </p:spPr>
        <p:txBody>
          <a:bodyPr>
            <a:normAutofit fontScale="90000"/>
          </a:bodyPr>
          <a:lstStyle/>
          <a:p>
            <a:r>
              <a:rPr lang="en-US" b="1" i="1" dirty="0" smtClean="0">
                <a:solidFill>
                  <a:srgbClr val="00B050"/>
                </a:solidFill>
                <a:latin typeface="Andalus" panose="02020603050405020304" pitchFamily="18" charset="-78"/>
                <a:cs typeface="Andalus" panose="02020603050405020304" pitchFamily="18" charset="-78"/>
              </a:rPr>
              <a:t>Thanks for your attention.  </a:t>
            </a:r>
            <a:endParaRPr lang="en-US" b="1" i="1" dirty="0">
              <a:solidFill>
                <a:srgbClr val="00B050"/>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4769006" y="7706278"/>
            <a:ext cx="5519687" cy="492656"/>
          </a:xfrm>
        </p:spPr>
        <p:txBody>
          <a:bodyPr/>
          <a:lstStyle/>
          <a:p>
            <a:endParaRPr lang="en-US" dirty="0"/>
          </a:p>
        </p:txBody>
      </p:sp>
      <p:pic>
        <p:nvPicPr>
          <p:cNvPr id="1028" name="Picture 4" descr="Image result for ali sadr cav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2724" y="1418733"/>
            <a:ext cx="5300514" cy="328631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80783" y="1418733"/>
            <a:ext cx="5043097" cy="336206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Content Placeholder 3"/>
          <p:cNvPicPr>
            <a:picLocks noGrp="1"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81952" y="3557143"/>
            <a:ext cx="3997661" cy="299824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2174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heel(1)">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AutoShape 12" descr="Image result for iran map with fla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Iran map"/>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29091" y="4536863"/>
            <a:ext cx="3113056" cy="22025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0" name="Text Placeholder 4"/>
          <p:cNvSpPr txBox="1">
            <a:spLocks/>
          </p:cNvSpPr>
          <p:nvPr/>
        </p:nvSpPr>
        <p:spPr>
          <a:xfrm>
            <a:off x="7008665" y="3111132"/>
            <a:ext cx="4758312" cy="1034279"/>
          </a:xfrm>
          <a:prstGeom prst="rect">
            <a:avLst/>
          </a:prstGeom>
          <a:noFill/>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solidFill>
                <a:latin typeface="+mj-lt"/>
                <a:ea typeface="+mj-ea"/>
                <a:cs typeface="+mj-cs"/>
              </a:defRPr>
            </a:lvl9pPr>
          </a:lstStyle>
          <a:p>
            <a:pPr algn="ctr">
              <a:spcBef>
                <a:spcPts val="0"/>
              </a:spcBef>
            </a:pPr>
            <a:r>
              <a:rPr lang="en-US" sz="2800" b="1" dirty="0">
                <a:solidFill>
                  <a:schemeClr val="accent2">
                    <a:lumMod val="75000"/>
                  </a:schemeClr>
                </a:solidFill>
                <a:latin typeface="+mn-lt"/>
              </a:rPr>
              <a:t>Mehr Aein </a:t>
            </a:r>
            <a:r>
              <a:rPr lang="en-US" sz="2800" b="1" dirty="0" smtClean="0">
                <a:solidFill>
                  <a:schemeClr val="accent2">
                    <a:lumMod val="75000"/>
                  </a:schemeClr>
                </a:solidFill>
                <a:latin typeface="+mn-lt"/>
              </a:rPr>
              <a:t>Elementary School</a:t>
            </a:r>
            <a:endParaRPr lang="en-US" sz="2800" b="1" dirty="0">
              <a:solidFill>
                <a:schemeClr val="accent2">
                  <a:lumMod val="75000"/>
                </a:schemeClr>
              </a:solidFill>
              <a:latin typeface="+mn-lt"/>
            </a:endParaRPr>
          </a:p>
          <a:p>
            <a:pPr algn="ctr">
              <a:spcBef>
                <a:spcPts val="0"/>
              </a:spcBef>
            </a:pPr>
            <a:r>
              <a:rPr lang="en-US" sz="2800" b="1" dirty="0">
                <a:solidFill>
                  <a:schemeClr val="accent2">
                    <a:lumMod val="75000"/>
                  </a:schemeClr>
                </a:solidFill>
                <a:latin typeface="+mn-lt"/>
              </a:rPr>
              <a:t>Iran - Tehran  </a:t>
            </a:r>
          </a:p>
        </p:txBody>
      </p:sp>
      <p:sp>
        <p:nvSpPr>
          <p:cNvPr id="2" name="Title 1"/>
          <p:cNvSpPr>
            <a:spLocks noGrp="1"/>
          </p:cNvSpPr>
          <p:nvPr>
            <p:ph type="title"/>
          </p:nvPr>
        </p:nvSpPr>
        <p:spPr>
          <a:xfrm>
            <a:off x="1984375" y="251723"/>
            <a:ext cx="4415790" cy="745296"/>
          </a:xfr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b="1" dirty="0">
                <a:solidFill>
                  <a:schemeClr val="bg1"/>
                </a:solidFill>
                <a:latin typeface="Lucida Calligraphy" panose="03010101010101010101" pitchFamily="66" charset="0"/>
              </a:rPr>
              <a:t>In The Name Of  God </a:t>
            </a:r>
          </a:p>
        </p:txBody>
      </p:sp>
      <p:sp>
        <p:nvSpPr>
          <p:cNvPr id="17" name="Title 1"/>
          <p:cNvSpPr txBox="1">
            <a:spLocks/>
          </p:cNvSpPr>
          <p:nvPr/>
        </p:nvSpPr>
        <p:spPr>
          <a:xfrm>
            <a:off x="316468" y="1136332"/>
            <a:ext cx="8408020" cy="99780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sz="3200" b="1" dirty="0" smtClean="0">
                <a:solidFill>
                  <a:schemeClr val="bg1">
                    <a:lumMod val="95000"/>
                  </a:schemeClr>
                </a:solidFill>
                <a:latin typeface="Iskoola Pota" panose="020B0502040204020203" pitchFamily="34" charset="0"/>
                <a:cs typeface="Iskoola Pota" panose="020B0502040204020203" pitchFamily="34" charset="0"/>
              </a:rPr>
              <a:t>Hamedan Province and Ali-Sadr water cave</a:t>
            </a:r>
            <a:endParaRPr lang="en-US" sz="3200" b="1" dirty="0">
              <a:solidFill>
                <a:schemeClr val="bg1">
                  <a:lumMod val="95000"/>
                </a:schemeClr>
              </a:solidFill>
              <a:latin typeface="Iskoola Pota" panose="020B0502040204020203" pitchFamily="34" charset="0"/>
              <a:cs typeface="Iskoola Pota" panose="020B0502040204020203" pitchFamily="34" charset="0"/>
            </a:endParaRPr>
          </a:p>
        </p:txBody>
      </p:sp>
      <p:sp>
        <p:nvSpPr>
          <p:cNvPr id="10" name="Title 1"/>
          <p:cNvSpPr txBox="1">
            <a:spLocks/>
          </p:cNvSpPr>
          <p:nvPr/>
        </p:nvSpPr>
        <p:spPr>
          <a:xfrm>
            <a:off x="2110621" y="5041781"/>
            <a:ext cx="4163297" cy="1816219"/>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anchor="ctr">
            <a:noAutofit/>
          </a:bodyPr>
          <a:lstStyle>
            <a:lvl1pPr algn="l" rtl="0" eaLnBrk="1" latinLnBrk="0" hangingPunct="1">
              <a:spcBef>
                <a:spcPct val="0"/>
              </a:spcBef>
              <a:buNone/>
              <a:defRPr kumimoji="0" sz="4000" b="0" i="0" kern="1200" cap="none" baseline="0">
                <a:solidFill>
                  <a:schemeClr val="tx2"/>
                </a:solidFill>
                <a:latin typeface="+mj-lt"/>
                <a:ea typeface="+mj-ea"/>
                <a:cs typeface="+mj-cs"/>
              </a:defRPr>
            </a:lvl1pPr>
          </a:lstStyle>
          <a:p>
            <a:r>
              <a:rPr lang="en-US" sz="2400" b="1" dirty="0" smtClean="0">
                <a:solidFill>
                  <a:schemeClr val="bg1">
                    <a:lumMod val="95000"/>
                  </a:schemeClr>
                </a:solidFill>
                <a:latin typeface="Iskoola Pota" panose="020B0502040204020203" pitchFamily="34" charset="0"/>
                <a:cs typeface="Iskoola Pota" panose="020B0502040204020203" pitchFamily="34" charset="0"/>
              </a:rPr>
              <a:t>By: </a:t>
            </a:r>
          </a:p>
          <a:p>
            <a:r>
              <a:rPr lang="en-US" sz="2400" b="1" dirty="0" smtClean="0">
                <a:solidFill>
                  <a:schemeClr val="bg1">
                    <a:lumMod val="95000"/>
                  </a:schemeClr>
                </a:solidFill>
                <a:latin typeface="Iskoola Pota" panose="020B0502040204020203" pitchFamily="34" charset="0"/>
                <a:cs typeface="Iskoola Pota" panose="020B0502040204020203" pitchFamily="34" charset="0"/>
              </a:rPr>
              <a:t>Mohammad J. Mote Sharei</a:t>
            </a:r>
          </a:p>
          <a:p>
            <a:r>
              <a:rPr lang="en-US" sz="2400" b="1" dirty="0" smtClean="0">
                <a:solidFill>
                  <a:schemeClr val="bg1">
                    <a:lumMod val="95000"/>
                  </a:schemeClr>
                </a:solidFill>
                <a:latin typeface="Iskoola Pota" panose="020B0502040204020203" pitchFamily="34" charset="0"/>
                <a:cs typeface="Iskoola Pota" panose="020B0502040204020203" pitchFamily="34" charset="0"/>
              </a:rPr>
              <a:t>Armin Moayed Jafari</a:t>
            </a:r>
          </a:p>
          <a:p>
            <a:r>
              <a:rPr lang="en-US" sz="2400" b="1" dirty="0" smtClean="0">
                <a:solidFill>
                  <a:schemeClr val="bg1">
                    <a:lumMod val="95000"/>
                  </a:schemeClr>
                </a:solidFill>
                <a:latin typeface="Iskoola Pota" panose="020B0502040204020203" pitchFamily="34" charset="0"/>
                <a:cs typeface="Iskoola Pota" panose="020B0502040204020203" pitchFamily="34" charset="0"/>
              </a:rPr>
              <a:t>Parsa Livani</a:t>
            </a:r>
            <a:endParaRPr lang="en-US" sz="2400" b="1" dirty="0">
              <a:solidFill>
                <a:schemeClr val="bg1">
                  <a:lumMod val="95000"/>
                </a:schemeClr>
              </a:solidFill>
              <a:latin typeface="Iskoola Pota" panose="020B0502040204020203" pitchFamily="34" charset="0"/>
              <a:cs typeface="Iskoola Pota" panose="020B0502040204020203" pitchFamily="34" charset="0"/>
            </a:endParaRPr>
          </a:p>
        </p:txBody>
      </p:sp>
      <p:pic>
        <p:nvPicPr>
          <p:cNvPr id="9218" name="Picture 2" descr="Image result for Hamedan city"/>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1239" y="2306589"/>
            <a:ext cx="4076996" cy="256433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2" descr="Image result for ‫پرچم ایران‬‎"/>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222058" y="226613"/>
            <a:ext cx="2464977" cy="246497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28298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218"/>
                                        </p:tgtEl>
                                        <p:attrNameLst>
                                          <p:attrName>style.visibility</p:attrName>
                                        </p:attrNameLst>
                                      </p:cBhvr>
                                      <p:to>
                                        <p:strVal val="visible"/>
                                      </p:to>
                                    </p:set>
                                    <p:animEffect transition="in" filter="wheel(1)">
                                      <p:cBhvr>
                                        <p:cTn id="38" dur="2000"/>
                                        <p:tgtEl>
                                          <p:spTgt spid="921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17" grpId="0" animBg="1"/>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EHRAN-SHIRAZ-YAZD-ISFAHAN-HAMEDAN"/>
          <p:cNvPicPr>
            <a:picLocks noGrp="1" noChangeAspect="1"/>
          </p:cNvPicPr>
          <p:nvPr isPhoto="1"/>
        </p:nvPicPr>
        <p:blipFill>
          <a:blip r:embed="rId2">
            <a:lum/>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8344" y="367938"/>
            <a:ext cx="4909651" cy="6221548"/>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54024878"/>
              </p:ext>
            </p:extLst>
          </p:nvPr>
        </p:nvGraphicFramePr>
        <p:xfrm>
          <a:off x="6846052" y="812856"/>
          <a:ext cx="3868615" cy="1463040"/>
        </p:xfrm>
        <a:graphic>
          <a:graphicData uri="http://schemas.openxmlformats.org/drawingml/2006/table">
            <a:tbl>
              <a:tblPr firstRow="1" bandRow="1">
                <a:tableStyleId>{5C22544A-7EE6-4342-B048-85BDC9FD1C3A}</a:tableStyleId>
              </a:tblPr>
              <a:tblGrid>
                <a:gridCol w="2088748"/>
                <a:gridCol w="1779867"/>
              </a:tblGrid>
              <a:tr h="353809">
                <a:tc>
                  <a:txBody>
                    <a:bodyPr/>
                    <a:lstStyle/>
                    <a:p>
                      <a:r>
                        <a:rPr lang="en-US" dirty="0" smtClean="0"/>
                        <a:t>COUNTRY</a:t>
                      </a:r>
                      <a:endParaRPr lang="en-US" dirty="0"/>
                    </a:p>
                  </a:txBody>
                  <a:tcPr/>
                </a:tc>
                <a:tc>
                  <a:txBody>
                    <a:bodyPr/>
                    <a:lstStyle/>
                    <a:p>
                      <a:r>
                        <a:rPr lang="en-US" dirty="0" smtClean="0"/>
                        <a:t>IRAN</a:t>
                      </a:r>
                      <a:endParaRPr lang="en-US" dirty="0"/>
                    </a:p>
                  </a:txBody>
                  <a:tcPr/>
                </a:tc>
              </a:tr>
              <a:tr h="353809">
                <a:tc>
                  <a:txBody>
                    <a:bodyPr/>
                    <a:lstStyle/>
                    <a:p>
                      <a:r>
                        <a:rPr lang="en-US" dirty="0" smtClean="0"/>
                        <a:t>PROVINCE</a:t>
                      </a:r>
                      <a:endParaRPr lang="en-US" dirty="0"/>
                    </a:p>
                  </a:txBody>
                  <a:tcPr/>
                </a:tc>
                <a:tc>
                  <a:txBody>
                    <a:bodyPr/>
                    <a:lstStyle/>
                    <a:p>
                      <a:r>
                        <a:rPr lang="en-US" dirty="0" smtClean="0"/>
                        <a:t>HAMADAN</a:t>
                      </a:r>
                      <a:endParaRPr lang="en-US" dirty="0"/>
                    </a:p>
                  </a:txBody>
                  <a:tcPr/>
                </a:tc>
              </a:tr>
              <a:tr h="353809">
                <a:tc>
                  <a:txBody>
                    <a:bodyPr/>
                    <a:lstStyle/>
                    <a:p>
                      <a:r>
                        <a:rPr lang="en-US" dirty="0" smtClean="0"/>
                        <a:t>COUNTY</a:t>
                      </a:r>
                      <a:endParaRPr lang="en-US" dirty="0"/>
                    </a:p>
                  </a:txBody>
                  <a:tcPr/>
                </a:tc>
                <a:tc>
                  <a:txBody>
                    <a:bodyPr/>
                    <a:lstStyle/>
                    <a:p>
                      <a:r>
                        <a:rPr lang="en-US" dirty="0" smtClean="0"/>
                        <a:t>HAMADAN</a:t>
                      </a:r>
                      <a:endParaRPr lang="en-US" dirty="0"/>
                    </a:p>
                  </a:txBody>
                  <a:tcPr/>
                </a:tc>
              </a:tr>
              <a:tr h="353809">
                <a:tc>
                  <a:txBody>
                    <a:bodyPr/>
                    <a:lstStyle/>
                    <a:p>
                      <a:r>
                        <a:rPr lang="en-US" dirty="0" smtClean="0"/>
                        <a:t>BAKHSH</a:t>
                      </a:r>
                      <a:endParaRPr lang="en-US" dirty="0"/>
                    </a:p>
                  </a:txBody>
                  <a:tcPr/>
                </a:tc>
                <a:tc>
                  <a:txBody>
                    <a:bodyPr/>
                    <a:lstStyle/>
                    <a:p>
                      <a:r>
                        <a:rPr lang="en-US" dirty="0" smtClean="0"/>
                        <a:t>CENTRAL</a:t>
                      </a:r>
                      <a:endParaRPr lang="en-US" dirty="0"/>
                    </a:p>
                  </a:txBody>
                  <a:tcPr/>
                </a:tc>
              </a:tr>
            </a:tbl>
          </a:graphicData>
        </a:graphic>
      </p:graphicFrame>
      <p:sp>
        <p:nvSpPr>
          <p:cNvPr id="8" name="TextBox 7"/>
          <p:cNvSpPr txBox="1"/>
          <p:nvPr/>
        </p:nvSpPr>
        <p:spPr>
          <a:xfrm>
            <a:off x="6839987" y="367938"/>
            <a:ext cx="2743200" cy="523220"/>
          </a:xfrm>
          <a:prstGeom prst="rect">
            <a:avLst/>
          </a:prstGeom>
          <a:noFill/>
        </p:spPr>
        <p:txBody>
          <a:bodyPr wrap="square" rtlCol="0">
            <a:spAutoFit/>
          </a:bodyPr>
          <a:lstStyle/>
          <a:p>
            <a:r>
              <a:rPr lang="en-US" sz="2800" b="1" u="sng" dirty="0" smtClean="0">
                <a:solidFill>
                  <a:schemeClr val="bg1"/>
                </a:solidFill>
              </a:rPr>
              <a:t>HAMEDAN</a:t>
            </a:r>
            <a:endParaRPr lang="en-US" sz="2800" b="1" u="sng" dirty="0">
              <a:solidFill>
                <a:schemeClr val="bg1"/>
              </a:solidFill>
            </a:endParaRPr>
          </a:p>
        </p:txBody>
      </p:sp>
      <p:sp>
        <p:nvSpPr>
          <p:cNvPr id="9" name="TextBox 8"/>
          <p:cNvSpPr txBox="1"/>
          <p:nvPr/>
        </p:nvSpPr>
        <p:spPr>
          <a:xfrm>
            <a:off x="5809957" y="2854175"/>
            <a:ext cx="6203852" cy="3416320"/>
          </a:xfrm>
          <a:prstGeom prst="rect">
            <a:avLst/>
          </a:prstGeom>
          <a:noFill/>
        </p:spPr>
        <p:txBody>
          <a:bodyPr wrap="square" rtlCol="0">
            <a:spAutoFit/>
          </a:bodyPr>
          <a:lstStyle/>
          <a:p>
            <a:r>
              <a:rPr lang="en-US" sz="2400" dirty="0" smtClean="0">
                <a:solidFill>
                  <a:schemeClr val="bg1"/>
                </a:solidFill>
                <a:latin typeface="Century Schoolbook" panose="02040604050505020304" pitchFamily="18" charset="0"/>
              </a:rPr>
              <a:t>Hamadan is believed to be among the oldest Iranian cities and one of the oldest in the world. It is possible that it was occupied by the Assyrians in 1100 BCE ; the Ancient Greek historian-Herodotus-states that it was the capital of the Medes-around 700 BCE. </a:t>
            </a:r>
            <a:r>
              <a:rPr lang="en-US" sz="2400" dirty="0">
                <a:solidFill>
                  <a:schemeClr val="bg1"/>
                </a:solidFill>
              </a:rPr>
              <a:t>Hamadan has a green mountainous area in the foothills of the 3,574-meter Alvand Mountain</a:t>
            </a:r>
            <a:r>
              <a:rPr lang="en-US" sz="2400" dirty="0" smtClean="0">
                <a:solidFill>
                  <a:schemeClr val="bg1"/>
                </a:solidFill>
                <a:latin typeface="Century Schoolbook" panose="02040604050505020304" pitchFamily="18" charset="0"/>
              </a:rPr>
              <a:t>  </a:t>
            </a:r>
            <a:endParaRPr lang="en-US" sz="2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650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circle(in)">
                                      <p:cBhvr>
                                        <p:cTn id="25"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Hamedan monuments need renovation"/>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8869" y="1377747"/>
            <a:ext cx="5252553" cy="29495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151854" y="217739"/>
            <a:ext cx="8928410" cy="646331"/>
          </a:xfrm>
          <a:prstGeom prst="rect">
            <a:avLst/>
          </a:prstGeom>
        </p:spPr>
        <p:txBody>
          <a:bodyPr wrap="square">
            <a:spAutoFit/>
          </a:bodyPr>
          <a:lstStyle/>
          <a:p>
            <a:r>
              <a:rPr lang="en-US" dirty="0">
                <a:solidFill>
                  <a:srgbClr val="323232"/>
                </a:solidFill>
                <a:latin typeface="rmyriadpro"/>
              </a:rPr>
              <a:t>Hamedan </a:t>
            </a:r>
            <a:r>
              <a:rPr lang="en-US" dirty="0" smtClean="0">
                <a:solidFill>
                  <a:srgbClr val="323232"/>
                </a:solidFill>
                <a:latin typeface="rmyriadpro"/>
              </a:rPr>
              <a:t>is a </a:t>
            </a:r>
            <a:r>
              <a:rPr lang="en-US" dirty="0">
                <a:solidFill>
                  <a:srgbClr val="323232"/>
                </a:solidFill>
                <a:latin typeface="rmyriadpro"/>
              </a:rPr>
              <a:t>home to </a:t>
            </a:r>
            <a:r>
              <a:rPr lang="en-US" dirty="0" smtClean="0">
                <a:solidFill>
                  <a:srgbClr val="323232"/>
                </a:solidFill>
                <a:latin typeface="rmyriadpro"/>
              </a:rPr>
              <a:t>lots of historical </a:t>
            </a:r>
            <a:r>
              <a:rPr lang="en-US" dirty="0">
                <a:solidFill>
                  <a:srgbClr val="323232"/>
                </a:solidFill>
                <a:latin typeface="rmyriadpro"/>
              </a:rPr>
              <a:t>and cultural monuments that have roots in the 3,000-year-old civilization of the province</a:t>
            </a:r>
            <a:r>
              <a:rPr lang="en-US" dirty="0" smtClean="0">
                <a:solidFill>
                  <a:srgbClr val="323232"/>
                </a:solidFill>
                <a:latin typeface="rmyriadpro"/>
              </a:rPr>
              <a:t>.</a:t>
            </a:r>
            <a:endParaRPr lang="en-US" dirty="0">
              <a:solidFill>
                <a:srgbClr val="323232"/>
              </a:solidFill>
              <a:latin typeface="rmyriadpro"/>
            </a:endParaRPr>
          </a:p>
        </p:txBody>
      </p:sp>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7747312"/>
              </p:ext>
            </p:extLst>
          </p:nvPr>
        </p:nvGraphicFramePr>
        <p:xfrm>
          <a:off x="211760" y="4751391"/>
          <a:ext cx="4953043" cy="1763515"/>
        </p:xfrm>
        <a:graphic>
          <a:graphicData uri="http://schemas.openxmlformats.org/drawingml/2006/table">
            <a:tbl>
              <a:tblPr/>
              <a:tblGrid>
                <a:gridCol w="4953043"/>
              </a:tblGrid>
              <a:tr h="1763515">
                <a:tc>
                  <a:txBody>
                    <a:bodyPr/>
                    <a:lstStyle/>
                    <a:p>
                      <a:r>
                        <a:rPr lang="en-US" sz="1600" dirty="0" smtClean="0">
                          <a:solidFill>
                            <a:srgbClr val="000000"/>
                          </a:solidFill>
                          <a:effectLst/>
                          <a:latin typeface="Arial" panose="020B0604020202020204" pitchFamily="34" charset="0"/>
                        </a:rPr>
                        <a:t>Hamadan has been the land of great heroes and scientists; The world-famous Iranian scientist, philosopher, and physician Abu Ali Sina known to the West of Avicenna. His works as a poet and philosopher are still studied by many people</a:t>
                      </a:r>
                      <a:r>
                        <a:rPr lang="en-US" sz="1600" baseline="0" dirty="0" smtClean="0">
                          <a:solidFill>
                            <a:srgbClr val="000000"/>
                          </a:solidFill>
                          <a:effectLst/>
                          <a:latin typeface="Arial" panose="020B0604020202020204" pitchFamily="34" charset="0"/>
                        </a:rPr>
                        <a:t> from the all over the world.  </a:t>
                      </a:r>
                      <a:endParaRPr lang="en-US" sz="1600" dirty="0">
                        <a:solidFill>
                          <a:srgbClr val="000000"/>
                        </a:solidFill>
                        <a:effectLst/>
                        <a:latin typeface="Arial" panose="020B0604020202020204" pitchFamily="34" charset="0"/>
                      </a:endParaRPr>
                    </a:p>
                  </a:txBody>
                  <a:tcPr>
                    <a:lnL>
                      <a:noFill/>
                    </a:lnL>
                    <a:lnR>
                      <a:noFill/>
                    </a:lnR>
                    <a:lnT>
                      <a:noFill/>
                    </a:lnT>
                    <a:lnB>
                      <a:noFill/>
                    </a:lnB>
                    <a:solidFill>
                      <a:schemeClr val="accent4">
                        <a:lumMod val="40000"/>
                        <a:lumOff val="60000"/>
                      </a:schemeClr>
                    </a:solidFill>
                  </a:tcPr>
                </a:tc>
              </a:tr>
            </a:tbl>
          </a:graphicData>
        </a:graphic>
      </p:graphicFrame>
      <p:sp>
        <p:nvSpPr>
          <p:cNvPr id="7" name="Rectangle 6"/>
          <p:cNvSpPr/>
          <p:nvPr/>
        </p:nvSpPr>
        <p:spPr>
          <a:xfrm>
            <a:off x="5863054" y="6268892"/>
            <a:ext cx="3557345" cy="369332"/>
          </a:xfrm>
          <a:prstGeom prst="rect">
            <a:avLst/>
          </a:prstGeom>
          <a:solidFill>
            <a:schemeClr val="accent4">
              <a:lumMod val="40000"/>
              <a:lumOff val="60000"/>
            </a:schemeClr>
          </a:solidFill>
        </p:spPr>
        <p:txBody>
          <a:bodyPr wrap="square">
            <a:spAutoFit/>
          </a:bodyPr>
          <a:lstStyle/>
          <a:p>
            <a:r>
              <a:rPr lang="en-US" b="1" dirty="0" smtClean="0">
                <a:solidFill>
                  <a:schemeClr val="bg1"/>
                </a:solidFill>
                <a:latin typeface="rmyriadpro"/>
              </a:rPr>
              <a:t>Baba Taher Oryan Monument</a:t>
            </a:r>
            <a:r>
              <a:rPr lang="en-US" dirty="0" smtClean="0">
                <a:solidFill>
                  <a:srgbClr val="323232"/>
                </a:solidFill>
                <a:latin typeface="rmyriadpro"/>
              </a:rPr>
              <a:t>. </a:t>
            </a:r>
            <a:endParaRPr lang="en-US" dirty="0">
              <a:solidFill>
                <a:srgbClr val="323232"/>
              </a:solidFill>
              <a:latin typeface="rmyriadpro"/>
            </a:endParaRPr>
          </a:p>
        </p:txBody>
      </p:sp>
      <p:sp>
        <p:nvSpPr>
          <p:cNvPr id="8" name="Rectangle 7"/>
          <p:cNvSpPr/>
          <p:nvPr/>
        </p:nvSpPr>
        <p:spPr>
          <a:xfrm>
            <a:off x="280206" y="4382059"/>
            <a:ext cx="2433102" cy="369332"/>
          </a:xfrm>
          <a:prstGeom prst="rect">
            <a:avLst/>
          </a:prstGeom>
        </p:spPr>
        <p:txBody>
          <a:bodyPr wrap="none">
            <a:spAutoFit/>
          </a:bodyPr>
          <a:lstStyle/>
          <a:p>
            <a:r>
              <a:rPr lang="en-US" b="1" dirty="0" smtClean="0">
                <a:solidFill>
                  <a:srgbClr val="000000"/>
                </a:solidFill>
                <a:latin typeface="Arial" panose="020B0604020202020204" pitchFamily="34" charset="0"/>
              </a:rPr>
              <a:t>Avicenna Monument</a:t>
            </a:r>
            <a:endParaRPr lang="en-US" b="1" dirty="0"/>
          </a:p>
        </p:txBody>
      </p:sp>
      <p:pic>
        <p:nvPicPr>
          <p:cNvPr id="5136" name="Picture 16" descr="Related ima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15275" y="931860"/>
            <a:ext cx="1916242" cy="337304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38" name="Picture 18" descr="Image result for Monuments in Hamedan"/>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05590" y="3824885"/>
            <a:ext cx="3272274" cy="245420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40" name="Picture 20" descr="Image result for Monuments in Hamedan"/>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24013" y="931860"/>
            <a:ext cx="3791262" cy="253492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Rectangle 17"/>
          <p:cNvSpPr/>
          <p:nvPr/>
        </p:nvSpPr>
        <p:spPr>
          <a:xfrm>
            <a:off x="7519644" y="2804490"/>
            <a:ext cx="3234249" cy="646331"/>
          </a:xfrm>
          <a:prstGeom prst="rect">
            <a:avLst/>
          </a:prstGeom>
          <a:solidFill>
            <a:schemeClr val="accent4">
              <a:lumMod val="40000"/>
              <a:lumOff val="60000"/>
            </a:schemeClr>
          </a:solidFill>
        </p:spPr>
        <p:txBody>
          <a:bodyPr wrap="square">
            <a:spAutoFit/>
          </a:bodyPr>
          <a:lstStyle/>
          <a:p>
            <a:r>
              <a:rPr lang="en-US" b="1" dirty="0" smtClean="0">
                <a:solidFill>
                  <a:schemeClr val="bg1"/>
                </a:solidFill>
                <a:latin typeface="rmyriadpro"/>
              </a:rPr>
              <a:t>Internal part of Avicenna Monument (ceiling &amp; walls)</a:t>
            </a:r>
            <a:endParaRPr lang="en-US" dirty="0">
              <a:solidFill>
                <a:srgbClr val="323232"/>
              </a:solidFill>
              <a:latin typeface="rmyriadpro"/>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7167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circle(in)">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140"/>
                                        </p:tgtEl>
                                        <p:attrNameLst>
                                          <p:attrName>style.visibility</p:attrName>
                                        </p:attrNameLst>
                                      </p:cBhvr>
                                      <p:to>
                                        <p:strVal val="visible"/>
                                      </p:to>
                                    </p:set>
                                    <p:animEffect transition="in" filter="barn(inVertical)">
                                      <p:cBhvr>
                                        <p:cTn id="29" dur="500"/>
                                        <p:tgtEl>
                                          <p:spTgt spid="514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136"/>
                                        </p:tgtEl>
                                        <p:attrNameLst>
                                          <p:attrName>style.visibility</p:attrName>
                                        </p:attrNameLst>
                                      </p:cBhvr>
                                      <p:to>
                                        <p:strVal val="visible"/>
                                      </p:to>
                                    </p:set>
                                    <p:animEffect transition="in" filter="barn(inVertical)">
                                      <p:cBhvr>
                                        <p:cTn id="34" dur="500"/>
                                        <p:tgtEl>
                                          <p:spTgt spid="51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5138"/>
                                        </p:tgtEl>
                                        <p:attrNameLst>
                                          <p:attrName>style.visibility</p:attrName>
                                        </p:attrNameLst>
                                      </p:cBhvr>
                                      <p:to>
                                        <p:strVal val="visible"/>
                                      </p:to>
                                    </p:set>
                                    <p:animEffect transition="in" filter="wheel(1)">
                                      <p:cBhvr>
                                        <p:cTn id="44" dur="2000"/>
                                        <p:tgtEl>
                                          <p:spTgt spid="513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1)">
                                      <p:cBhvr>
                                        <p:cTn id="4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8"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838200" y="3858323"/>
            <a:ext cx="9824224" cy="2585323"/>
          </a:xfrm>
          <a:prstGeom prst="rect">
            <a:avLst/>
          </a:prstGeom>
        </p:spPr>
        <p:txBody>
          <a:bodyPr wrap="square">
            <a:spAutoFit/>
          </a:bodyPr>
          <a:lstStyle/>
          <a:p>
            <a:r>
              <a:rPr lang="en-US" b="1" dirty="0" smtClean="0">
                <a:solidFill>
                  <a:schemeClr val="bg1"/>
                </a:solidFill>
                <a:latin typeface="Arial" panose="020B0604020202020204" pitchFamily="34" charset="0"/>
              </a:rPr>
              <a:t>Ganj Nameh( the letter of treasure)  is </a:t>
            </a:r>
            <a:r>
              <a:rPr lang="en-US" b="1" dirty="0">
                <a:solidFill>
                  <a:schemeClr val="bg1"/>
                </a:solidFill>
                <a:latin typeface="Arial" panose="020B0604020202020204" pitchFamily="34" charset="0"/>
              </a:rPr>
              <a:t>an ancient </a:t>
            </a:r>
            <a:r>
              <a:rPr lang="en-US" b="1" dirty="0" smtClean="0">
                <a:solidFill>
                  <a:schemeClr val="bg1"/>
                </a:solidFill>
                <a:latin typeface="Arial" panose="020B0604020202020204" pitchFamily="34" charset="0"/>
              </a:rPr>
              <a:t>inscription, south-west </a:t>
            </a:r>
            <a:r>
              <a:rPr lang="en-US" b="1" dirty="0">
                <a:solidFill>
                  <a:schemeClr val="bg1"/>
                </a:solidFill>
                <a:latin typeface="Arial" panose="020B0604020202020204" pitchFamily="34" charset="0"/>
              </a:rPr>
              <a:t>of Hamedan, on the side of Alvand Mountain in Iran. The </a:t>
            </a:r>
            <a:r>
              <a:rPr lang="en-US" b="1" dirty="0" smtClean="0">
                <a:solidFill>
                  <a:schemeClr val="bg1"/>
                </a:solidFill>
                <a:latin typeface="Arial" panose="020B0604020202020204" pitchFamily="34" charset="0"/>
              </a:rPr>
              <a:t>inscriptions </a:t>
            </a:r>
            <a:r>
              <a:rPr lang="en-US" b="1" dirty="0">
                <a:solidFill>
                  <a:schemeClr val="bg1"/>
                </a:solidFill>
                <a:latin typeface="Arial" panose="020B0604020202020204" pitchFamily="34" charset="0"/>
              </a:rPr>
              <a:t>were carved </a:t>
            </a:r>
            <a:r>
              <a:rPr lang="en-US" b="1" dirty="0" smtClean="0">
                <a:solidFill>
                  <a:schemeClr val="bg1"/>
                </a:solidFill>
                <a:latin typeface="Arial" panose="020B0604020202020204" pitchFamily="34" charset="0"/>
              </a:rPr>
              <a:t>in </a:t>
            </a:r>
            <a:r>
              <a:rPr lang="en-US" b="1" dirty="0">
                <a:solidFill>
                  <a:schemeClr val="bg1"/>
                </a:solidFill>
                <a:latin typeface="Arial" panose="020B0604020202020204" pitchFamily="34" charset="0"/>
              </a:rPr>
              <a:t>two sections. The one on the left was ordered by Darius the Great (521-485 BC) and the one on the right by Xerxes the Great (485-65 BC). </a:t>
            </a:r>
            <a:endParaRPr lang="en-US" b="1" dirty="0" smtClean="0">
              <a:solidFill>
                <a:schemeClr val="bg1"/>
              </a:solidFill>
              <a:latin typeface="Arial" panose="020B0604020202020204" pitchFamily="34" charset="0"/>
            </a:endParaRPr>
          </a:p>
          <a:p>
            <a:r>
              <a:rPr lang="en-US" b="1" dirty="0" smtClean="0">
                <a:solidFill>
                  <a:schemeClr val="bg1"/>
                </a:solidFill>
                <a:latin typeface="Arial" panose="020B0604020202020204" pitchFamily="34" charset="0"/>
              </a:rPr>
              <a:t>Both </a:t>
            </a:r>
            <a:r>
              <a:rPr lang="en-US" b="1" dirty="0">
                <a:solidFill>
                  <a:schemeClr val="bg1"/>
                </a:solidFill>
                <a:latin typeface="Arial" panose="020B0604020202020204" pitchFamily="34" charset="0"/>
              </a:rPr>
              <a:t>sections were carved in three ancient languages: Old Persian, Neo-Babylonian and </a:t>
            </a:r>
            <a:r>
              <a:rPr lang="en-US" b="1" dirty="0" smtClean="0">
                <a:solidFill>
                  <a:schemeClr val="bg1"/>
                </a:solidFill>
                <a:latin typeface="Arial" panose="020B0604020202020204" pitchFamily="34" charset="0"/>
              </a:rPr>
              <a:t>Neo- Elamite. </a:t>
            </a:r>
          </a:p>
          <a:p>
            <a:r>
              <a:rPr lang="en-US" b="1" dirty="0" smtClean="0">
                <a:solidFill>
                  <a:schemeClr val="bg1"/>
                </a:solidFill>
                <a:latin typeface="Arial" panose="020B0604020202020204" pitchFamily="34" charset="0"/>
              </a:rPr>
              <a:t>The </a:t>
            </a:r>
            <a:r>
              <a:rPr lang="en-US" b="1" dirty="0">
                <a:solidFill>
                  <a:schemeClr val="bg1"/>
                </a:solidFill>
                <a:latin typeface="Arial" panose="020B0604020202020204" pitchFamily="34" charset="0"/>
              </a:rPr>
              <a:t>inscriptions start with praise of the Zoroastrian God (</a:t>
            </a:r>
            <a:r>
              <a:rPr lang="en-US" b="1" dirty="0" smtClean="0">
                <a:solidFill>
                  <a:schemeClr val="bg1"/>
                </a:solidFill>
                <a:latin typeface="Arial" panose="020B0604020202020204" pitchFamily="34" charset="0"/>
              </a:rPr>
              <a:t>Ahura </a:t>
            </a:r>
            <a:r>
              <a:rPr lang="en-US" b="1" dirty="0">
                <a:solidFill>
                  <a:schemeClr val="bg1"/>
                </a:solidFill>
                <a:latin typeface="Arial" panose="020B0604020202020204" pitchFamily="34" charset="0"/>
              </a:rPr>
              <a:t>Mazda</a:t>
            </a:r>
            <a:r>
              <a:rPr lang="en-US" b="1" dirty="0" smtClean="0">
                <a:solidFill>
                  <a:schemeClr val="bg1"/>
                </a:solidFill>
                <a:latin typeface="Arial" panose="020B0604020202020204" pitchFamily="34" charset="0"/>
              </a:rPr>
              <a:t>). </a:t>
            </a:r>
            <a:r>
              <a:rPr lang="en-US" b="1" dirty="0">
                <a:solidFill>
                  <a:schemeClr val="bg1"/>
                </a:solidFill>
              </a:rPr>
              <a:t>Later generations who could not read </a:t>
            </a:r>
            <a:r>
              <a:rPr lang="en-US" b="1" dirty="0" smtClean="0">
                <a:solidFill>
                  <a:schemeClr val="bg1"/>
                </a:solidFill>
              </a:rPr>
              <a:t>the</a:t>
            </a:r>
            <a:r>
              <a:rPr lang="en-US" b="1" dirty="0">
                <a:solidFill>
                  <a:schemeClr val="bg1"/>
                </a:solidFill>
              </a:rPr>
              <a:t> alphabets of the ancient Persian </a:t>
            </a:r>
            <a:r>
              <a:rPr lang="en-US" b="1" dirty="0" smtClean="0">
                <a:solidFill>
                  <a:schemeClr val="bg1"/>
                </a:solidFill>
              </a:rPr>
              <a:t>thought that </a:t>
            </a:r>
            <a:r>
              <a:rPr lang="en-US" b="1" dirty="0">
                <a:solidFill>
                  <a:schemeClr val="bg1"/>
                </a:solidFill>
              </a:rPr>
              <a:t>they </a:t>
            </a:r>
            <a:r>
              <a:rPr lang="en-US" b="1" dirty="0" smtClean="0">
                <a:solidFill>
                  <a:schemeClr val="bg1"/>
                </a:solidFill>
              </a:rPr>
              <a:t>have the </a:t>
            </a:r>
            <a:r>
              <a:rPr lang="en-US" b="1" dirty="0">
                <a:solidFill>
                  <a:schemeClr val="bg1"/>
                </a:solidFill>
              </a:rPr>
              <a:t>guide to an uncovered treasure; </a:t>
            </a:r>
            <a:r>
              <a:rPr lang="en-US" b="1" dirty="0" smtClean="0">
                <a:solidFill>
                  <a:schemeClr val="bg1"/>
                </a:solidFill>
              </a:rPr>
              <a:t>so they </a:t>
            </a:r>
            <a:r>
              <a:rPr lang="en-US" b="1" dirty="0">
                <a:solidFill>
                  <a:schemeClr val="bg1"/>
                </a:solidFill>
              </a:rPr>
              <a:t>called it </a:t>
            </a:r>
            <a:r>
              <a:rPr lang="en-US" b="1" dirty="0" smtClean="0">
                <a:solidFill>
                  <a:schemeClr val="bg1"/>
                </a:solidFill>
              </a:rPr>
              <a:t>Ganj nameh( the letter of a treasure.</a:t>
            </a:r>
            <a:endParaRPr lang="en-US" b="1" dirty="0">
              <a:solidFill>
                <a:schemeClr val="bg1"/>
              </a:solidFill>
            </a:endParaRPr>
          </a:p>
        </p:txBody>
      </p:sp>
      <p:pic>
        <p:nvPicPr>
          <p:cNvPr id="7181" name="Picture 13" descr="https://upload.wikimedia.org/wikipedia/commons/e/e2/Ganjnameh_inscriptions.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16918" y="223024"/>
            <a:ext cx="3686164" cy="276462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83" name="Picture 15" descr="https://dome.mit.edu/bitstream/handle/1721.3/67518/162142_cp.jpg?sequence=1"/>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0639" y="223024"/>
            <a:ext cx="4370534" cy="292825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85" name="Picture 17" descr="Image result for history of Ganjnameh Monument"/>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16007" y="839596"/>
            <a:ext cx="4400912" cy="285509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716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fade">
                                      <p:cBhvr>
                                        <p:cTn id="7" dur="1000"/>
                                        <p:tgtEl>
                                          <p:spTgt spid="7183"/>
                                        </p:tgtEl>
                                      </p:cBhvr>
                                    </p:animEffect>
                                    <p:anim calcmode="lin" valueType="num">
                                      <p:cBhvr>
                                        <p:cTn id="8" dur="1000" fill="hold"/>
                                        <p:tgtEl>
                                          <p:spTgt spid="7183"/>
                                        </p:tgtEl>
                                        <p:attrNameLst>
                                          <p:attrName>ppt_x</p:attrName>
                                        </p:attrNameLst>
                                      </p:cBhvr>
                                      <p:tavLst>
                                        <p:tav tm="0">
                                          <p:val>
                                            <p:strVal val="#ppt_x"/>
                                          </p:val>
                                        </p:tav>
                                        <p:tav tm="100000">
                                          <p:val>
                                            <p:strVal val="#ppt_x"/>
                                          </p:val>
                                        </p:tav>
                                      </p:tavLst>
                                    </p:anim>
                                    <p:anim calcmode="lin" valueType="num">
                                      <p:cBhvr>
                                        <p:cTn id="9" dur="1000" fill="hold"/>
                                        <p:tgtEl>
                                          <p:spTgt spid="71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85"/>
                                        </p:tgtEl>
                                        <p:attrNameLst>
                                          <p:attrName>style.visibility</p:attrName>
                                        </p:attrNameLst>
                                      </p:cBhvr>
                                      <p:to>
                                        <p:strVal val="visible"/>
                                      </p:to>
                                    </p:set>
                                    <p:animEffect transition="in" filter="fade">
                                      <p:cBhvr>
                                        <p:cTn id="14" dur="1000"/>
                                        <p:tgtEl>
                                          <p:spTgt spid="7185"/>
                                        </p:tgtEl>
                                      </p:cBhvr>
                                    </p:animEffect>
                                    <p:anim calcmode="lin" valueType="num">
                                      <p:cBhvr>
                                        <p:cTn id="15" dur="1000" fill="hold"/>
                                        <p:tgtEl>
                                          <p:spTgt spid="7185"/>
                                        </p:tgtEl>
                                        <p:attrNameLst>
                                          <p:attrName>ppt_x</p:attrName>
                                        </p:attrNameLst>
                                      </p:cBhvr>
                                      <p:tavLst>
                                        <p:tav tm="0">
                                          <p:val>
                                            <p:strVal val="#ppt_x"/>
                                          </p:val>
                                        </p:tav>
                                        <p:tav tm="100000">
                                          <p:val>
                                            <p:strVal val="#ppt_x"/>
                                          </p:val>
                                        </p:tav>
                                      </p:tavLst>
                                    </p:anim>
                                    <p:anim calcmode="lin" valueType="num">
                                      <p:cBhvr>
                                        <p:cTn id="16" dur="1000" fill="hold"/>
                                        <p:tgtEl>
                                          <p:spTgt spid="718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81"/>
                                        </p:tgtEl>
                                        <p:attrNameLst>
                                          <p:attrName>style.visibility</p:attrName>
                                        </p:attrNameLst>
                                      </p:cBhvr>
                                      <p:to>
                                        <p:strVal val="visible"/>
                                      </p:to>
                                    </p:set>
                                    <p:animEffect transition="in" filter="fade">
                                      <p:cBhvr>
                                        <p:cTn id="21" dur="1000"/>
                                        <p:tgtEl>
                                          <p:spTgt spid="7181"/>
                                        </p:tgtEl>
                                      </p:cBhvr>
                                    </p:animEffect>
                                    <p:anim calcmode="lin" valueType="num">
                                      <p:cBhvr>
                                        <p:cTn id="22" dur="1000" fill="hold"/>
                                        <p:tgtEl>
                                          <p:spTgt spid="7181"/>
                                        </p:tgtEl>
                                        <p:attrNameLst>
                                          <p:attrName>ppt_x</p:attrName>
                                        </p:attrNameLst>
                                      </p:cBhvr>
                                      <p:tavLst>
                                        <p:tav tm="0">
                                          <p:val>
                                            <p:strVal val="#ppt_x"/>
                                          </p:val>
                                        </p:tav>
                                        <p:tav tm="100000">
                                          <p:val>
                                            <p:strVal val="#ppt_x"/>
                                          </p:val>
                                        </p:tav>
                                      </p:tavLst>
                                    </p:anim>
                                    <p:anim calcmode="lin" valueType="num">
                                      <p:cBhvr>
                                        <p:cTn id="23" dur="1000" fill="hold"/>
                                        <p:tgtEl>
                                          <p:spTgt spid="718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62284229"/>
              </p:ext>
            </p:extLst>
          </p:nvPr>
        </p:nvGraphicFramePr>
        <p:xfrm>
          <a:off x="802888" y="445170"/>
          <a:ext cx="10125307" cy="944879"/>
        </p:xfrm>
        <a:graphic>
          <a:graphicData uri="http://schemas.openxmlformats.org/drawingml/2006/table">
            <a:tbl>
              <a:tblPr/>
              <a:tblGrid>
                <a:gridCol w="10125307"/>
              </a:tblGrid>
              <a:tr h="0">
                <a:tc>
                  <a:txBody>
                    <a:bodyPr/>
                    <a:lstStyle/>
                    <a:p>
                      <a:r>
                        <a:rPr lang="en-US" sz="2800" b="1" i="1" dirty="0" smtClean="0">
                          <a:solidFill>
                            <a:schemeClr val="bg1"/>
                          </a:solidFill>
                          <a:effectLst/>
                        </a:rPr>
                        <a:t>The </a:t>
                      </a:r>
                      <a:r>
                        <a:rPr lang="en-US" sz="2800" b="1" i="1" dirty="0">
                          <a:solidFill>
                            <a:schemeClr val="bg1"/>
                          </a:solidFill>
                          <a:effectLst/>
                        </a:rPr>
                        <a:t>Stone Lion of Hamadan is the city's most famous monument. </a:t>
                      </a:r>
                    </a:p>
                  </a:txBody>
                  <a:tcPr anchor="ctr">
                    <a:lnL>
                      <a:noFill/>
                    </a:lnL>
                    <a:lnR>
                      <a:noFill/>
                    </a:lnR>
                    <a:lnT>
                      <a:noFill/>
                    </a:lnT>
                    <a:lnB>
                      <a:noFill/>
                    </a:lnB>
                  </a:tcPr>
                </a:tc>
              </a:tr>
            </a:tbl>
          </a:graphicData>
        </a:graphic>
      </p:graphicFrame>
      <p:pic>
        <p:nvPicPr>
          <p:cNvPr id="5" name="Picture 4"/>
          <p:cNvPicPr>
            <a:picLocks noChangeAspect="1"/>
          </p:cNvPicPr>
          <p:nvPr/>
        </p:nvPicPr>
        <p:blipFill>
          <a:blip r:embed="rId2"/>
          <a:stretch>
            <a:fillRect/>
          </a:stretch>
        </p:blipFill>
        <p:spPr>
          <a:xfrm>
            <a:off x="2148864" y="1618190"/>
            <a:ext cx="7385429" cy="41358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6258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5476" y="111656"/>
            <a:ext cx="3878765" cy="910272"/>
          </a:xfrm>
        </p:spPr>
        <p:txBody>
          <a:bodyPr>
            <a:normAutofit/>
          </a:bodyPr>
          <a:lstStyle/>
          <a:p>
            <a:pPr algn="ctr"/>
            <a:r>
              <a:rPr lang="en-US" sz="3600" b="1" i="1" dirty="0">
                <a:solidFill>
                  <a:schemeClr val="bg1"/>
                </a:solidFill>
                <a:latin typeface="Aharoni" panose="02010803020104030203" pitchFamily="2" charset="-79"/>
                <a:cs typeface="Aharoni" panose="02010803020104030203" pitchFamily="2" charset="-79"/>
              </a:rPr>
              <a:t>Ali-Sadr Cave</a:t>
            </a:r>
            <a:endParaRPr lang="fa-IR" sz="3600" b="1" i="1" dirty="0">
              <a:solidFill>
                <a:schemeClr val="bg1"/>
              </a:solidFill>
              <a:latin typeface="Aharoni" panose="02010803020104030203" pitchFamily="2" charset="-79"/>
            </a:endParaRPr>
          </a:p>
        </p:txBody>
      </p:sp>
      <p:sp>
        <p:nvSpPr>
          <p:cNvPr id="3" name="Content Placeholder 2"/>
          <p:cNvSpPr>
            <a:spLocks noGrp="1"/>
          </p:cNvSpPr>
          <p:nvPr>
            <p:ph idx="1"/>
          </p:nvPr>
        </p:nvSpPr>
        <p:spPr>
          <a:xfrm>
            <a:off x="635476" y="871623"/>
            <a:ext cx="10515600" cy="2206114"/>
          </a:xfrm>
        </p:spPr>
        <p:txBody>
          <a:bodyPr>
            <a:noAutofit/>
          </a:bodyPr>
          <a:lstStyle/>
          <a:p>
            <a:r>
              <a:rPr lang="en-US" sz="2000" b="1" dirty="0">
                <a:solidFill>
                  <a:schemeClr val="bg1"/>
                </a:solidFill>
              </a:rPr>
              <a:t>Ali-Sadr Cave </a:t>
            </a:r>
            <a:r>
              <a:rPr lang="en-US" sz="2000" b="1" dirty="0" smtClean="0">
                <a:solidFill>
                  <a:schemeClr val="bg1"/>
                </a:solidFill>
              </a:rPr>
              <a:t>is the </a:t>
            </a:r>
            <a:r>
              <a:rPr lang="en-US" sz="2000" b="1" dirty="0">
                <a:solidFill>
                  <a:schemeClr val="bg1"/>
                </a:solidFill>
              </a:rPr>
              <a:t>world's largest and most important water </a:t>
            </a:r>
            <a:r>
              <a:rPr lang="en-US" sz="2000" b="1" dirty="0" smtClean="0">
                <a:solidFill>
                  <a:schemeClr val="bg1"/>
                </a:solidFill>
              </a:rPr>
              <a:t>cave which </a:t>
            </a:r>
            <a:r>
              <a:rPr lang="en-US" sz="2000" b="1" dirty="0">
                <a:solidFill>
                  <a:schemeClr val="bg1"/>
                </a:solidFill>
              </a:rPr>
              <a:t>attracts thousands of visitors every </a:t>
            </a:r>
            <a:r>
              <a:rPr lang="en-US" sz="2000" b="1" dirty="0" smtClean="0">
                <a:solidFill>
                  <a:schemeClr val="bg1"/>
                </a:solidFill>
              </a:rPr>
              <a:t>year. </a:t>
            </a:r>
            <a:r>
              <a:rPr lang="en-US" sz="2000" b="1" dirty="0">
                <a:solidFill>
                  <a:schemeClr val="bg1"/>
                </a:solidFill>
              </a:rPr>
              <a:t/>
            </a:r>
            <a:br>
              <a:rPr lang="en-US" sz="2000" b="1" dirty="0">
                <a:solidFill>
                  <a:schemeClr val="bg1"/>
                </a:solidFill>
              </a:rPr>
            </a:br>
            <a:r>
              <a:rPr lang="en-US" sz="2000" b="1" dirty="0">
                <a:solidFill>
                  <a:schemeClr val="bg1"/>
                </a:solidFill>
              </a:rPr>
              <a:t>The cave is 11200 Meters long. Its height is 2100 Meters. The cave is located in Sari Heights (Zagros Mountains) near Ali-Sadr Village, Kaboodar Ahang County, </a:t>
            </a:r>
            <a:r>
              <a:rPr lang="en-US" sz="2000" b="1" dirty="0" smtClean="0">
                <a:solidFill>
                  <a:schemeClr val="bg1"/>
                </a:solidFill>
              </a:rPr>
              <a:t>in </a:t>
            </a:r>
            <a:r>
              <a:rPr lang="en-US" sz="2000" b="1" dirty="0">
                <a:solidFill>
                  <a:schemeClr val="bg1"/>
                </a:solidFill>
              </a:rPr>
              <a:t>the East-North of </a:t>
            </a:r>
            <a:r>
              <a:rPr lang="en-US" sz="2000" b="1" dirty="0" smtClean="0">
                <a:solidFill>
                  <a:schemeClr val="bg1"/>
                </a:solidFill>
              </a:rPr>
              <a:t>Hamedan.</a:t>
            </a:r>
            <a:r>
              <a:rPr lang="en-US" sz="2000" b="1" dirty="0">
                <a:solidFill>
                  <a:schemeClr val="bg1"/>
                </a:solidFill>
              </a:rPr>
              <a:t> </a:t>
            </a:r>
            <a:endParaRPr lang="en-US" sz="2000" b="1" dirty="0" smtClean="0">
              <a:solidFill>
                <a:schemeClr val="bg1"/>
              </a:solidFill>
            </a:endParaRPr>
          </a:p>
          <a:p>
            <a:r>
              <a:rPr lang="en-US" sz="2000" b="1" dirty="0">
                <a:solidFill>
                  <a:schemeClr val="bg1"/>
                </a:solidFill>
              </a:rPr>
              <a:t>The water in the cave is so </a:t>
            </a:r>
            <a:r>
              <a:rPr lang="en-US" sz="2000" b="1" dirty="0" smtClean="0">
                <a:solidFill>
                  <a:schemeClr val="bg1"/>
                </a:solidFill>
              </a:rPr>
              <a:t>clear and clean </a:t>
            </a:r>
            <a:r>
              <a:rPr lang="en-US" sz="2000" b="1" dirty="0">
                <a:solidFill>
                  <a:schemeClr val="bg1"/>
                </a:solidFill>
              </a:rPr>
              <a:t>that ten-meter depth can easily be seen with normal light and naked eye. The depth of water ranges from Centimeters to 14 Meters.</a:t>
            </a:r>
            <a:endParaRPr lang="fa-IR" sz="2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36190" y="3158805"/>
            <a:ext cx="5715000" cy="3323771"/>
          </a:xfrm>
          <a:prstGeom prst="rect">
            <a:avLst/>
          </a:prstGeom>
        </p:spPr>
      </p:pic>
      <p:pic>
        <p:nvPicPr>
          <p:cNvPr id="6" name="Picture 5"/>
          <p:cNvPicPr>
            <a:picLocks noChangeAspect="1"/>
          </p:cNvPicPr>
          <p:nvPr/>
        </p:nvPicPr>
        <p:blipFill>
          <a:blip r:embed="rId3"/>
          <a:stretch>
            <a:fillRect/>
          </a:stretch>
        </p:blipFill>
        <p:spPr>
          <a:xfrm>
            <a:off x="501661" y="3267308"/>
            <a:ext cx="4800756" cy="33249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8074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82030" y="260684"/>
            <a:ext cx="9768468" cy="865589"/>
          </a:xfrm>
        </p:spPr>
        <p:txBody>
          <a:bodyPr>
            <a:normAutofit fontScale="90000"/>
          </a:bodyPr>
          <a:lstStyle/>
          <a:p>
            <a:r>
              <a:rPr lang="en-US" b="1" i="1" dirty="0" smtClean="0">
                <a:solidFill>
                  <a:schemeClr val="bg1"/>
                </a:solidFill>
                <a:latin typeface="Aparajita" panose="020B0604020202020204" pitchFamily="34" charset="0"/>
                <a:cs typeface="Aparajita" panose="020B0604020202020204" pitchFamily="34" charset="0"/>
              </a:rPr>
              <a:t>Visitors can go to different parts of the cave by boats. </a:t>
            </a:r>
            <a:endParaRPr lang="en-US" b="1" i="1" dirty="0">
              <a:solidFill>
                <a:schemeClr val="bg1"/>
              </a:solidFill>
              <a:latin typeface="Aparajita" panose="020B0604020202020204" pitchFamily="34" charset="0"/>
              <a:cs typeface="Aparajita" panose="020B0604020202020204" pitchFamily="34" charset="0"/>
            </a:endParaRPr>
          </a:p>
        </p:txBody>
      </p:sp>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945" y="1126273"/>
            <a:ext cx="5314526" cy="35355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6" name="Picture 8" descr="Related ima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704913" y="3289610"/>
            <a:ext cx="5377024" cy="35683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60" name="Picture 12" descr="Image result for ali sadr cave in iran"/>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10718" y="1112214"/>
            <a:ext cx="5297865" cy="354957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0891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p:cTn id="14" dur="1000" fill="hold"/>
                                        <p:tgtEl>
                                          <p:spTgt spid="2054"/>
                                        </p:tgtEl>
                                        <p:attrNameLst>
                                          <p:attrName>ppt_w</p:attrName>
                                        </p:attrNameLst>
                                      </p:cBhvr>
                                      <p:tavLst>
                                        <p:tav tm="0">
                                          <p:val>
                                            <p:fltVal val="0"/>
                                          </p:val>
                                        </p:tav>
                                        <p:tav tm="100000">
                                          <p:val>
                                            <p:strVal val="#ppt_w"/>
                                          </p:val>
                                        </p:tav>
                                      </p:tavLst>
                                    </p:anim>
                                    <p:anim calcmode="lin" valueType="num">
                                      <p:cBhvr>
                                        <p:cTn id="15" dur="1000" fill="hold"/>
                                        <p:tgtEl>
                                          <p:spTgt spid="2054"/>
                                        </p:tgtEl>
                                        <p:attrNameLst>
                                          <p:attrName>ppt_h</p:attrName>
                                        </p:attrNameLst>
                                      </p:cBhvr>
                                      <p:tavLst>
                                        <p:tav tm="0">
                                          <p:val>
                                            <p:fltVal val="0"/>
                                          </p:val>
                                        </p:tav>
                                        <p:tav tm="100000">
                                          <p:val>
                                            <p:strVal val="#ppt_h"/>
                                          </p:val>
                                        </p:tav>
                                      </p:tavLst>
                                    </p:anim>
                                    <p:anim calcmode="lin" valueType="num">
                                      <p:cBhvr>
                                        <p:cTn id="16" dur="1000" fill="hold"/>
                                        <p:tgtEl>
                                          <p:spTgt spid="2054"/>
                                        </p:tgtEl>
                                        <p:attrNameLst>
                                          <p:attrName>style.rotation</p:attrName>
                                        </p:attrNameLst>
                                      </p:cBhvr>
                                      <p:tavLst>
                                        <p:tav tm="0">
                                          <p:val>
                                            <p:fltVal val="90"/>
                                          </p:val>
                                        </p:tav>
                                        <p:tav tm="100000">
                                          <p:val>
                                            <p:fltVal val="0"/>
                                          </p:val>
                                        </p:tav>
                                      </p:tavLst>
                                    </p:anim>
                                    <p:animEffect transition="in" filter="fade">
                                      <p:cBhvr>
                                        <p:cTn id="17" dur="10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calcmode="lin" valueType="num">
                                      <p:cBhvr>
                                        <p:cTn id="22" dur="1000" fill="hold"/>
                                        <p:tgtEl>
                                          <p:spTgt spid="2060"/>
                                        </p:tgtEl>
                                        <p:attrNameLst>
                                          <p:attrName>ppt_w</p:attrName>
                                        </p:attrNameLst>
                                      </p:cBhvr>
                                      <p:tavLst>
                                        <p:tav tm="0">
                                          <p:val>
                                            <p:fltVal val="0"/>
                                          </p:val>
                                        </p:tav>
                                        <p:tav tm="100000">
                                          <p:val>
                                            <p:strVal val="#ppt_w"/>
                                          </p:val>
                                        </p:tav>
                                      </p:tavLst>
                                    </p:anim>
                                    <p:anim calcmode="lin" valueType="num">
                                      <p:cBhvr>
                                        <p:cTn id="23" dur="1000" fill="hold"/>
                                        <p:tgtEl>
                                          <p:spTgt spid="2060"/>
                                        </p:tgtEl>
                                        <p:attrNameLst>
                                          <p:attrName>ppt_h</p:attrName>
                                        </p:attrNameLst>
                                      </p:cBhvr>
                                      <p:tavLst>
                                        <p:tav tm="0">
                                          <p:val>
                                            <p:fltVal val="0"/>
                                          </p:val>
                                        </p:tav>
                                        <p:tav tm="100000">
                                          <p:val>
                                            <p:strVal val="#ppt_h"/>
                                          </p:val>
                                        </p:tav>
                                      </p:tavLst>
                                    </p:anim>
                                    <p:anim calcmode="lin" valueType="num">
                                      <p:cBhvr>
                                        <p:cTn id="24" dur="1000" fill="hold"/>
                                        <p:tgtEl>
                                          <p:spTgt spid="2060"/>
                                        </p:tgtEl>
                                        <p:attrNameLst>
                                          <p:attrName>style.rotation</p:attrName>
                                        </p:attrNameLst>
                                      </p:cBhvr>
                                      <p:tavLst>
                                        <p:tav tm="0">
                                          <p:val>
                                            <p:fltVal val="90"/>
                                          </p:val>
                                        </p:tav>
                                        <p:tav tm="100000">
                                          <p:val>
                                            <p:fltVal val="0"/>
                                          </p:val>
                                        </p:tav>
                                      </p:tavLst>
                                    </p:anim>
                                    <p:animEffect transition="in" filter="fade">
                                      <p:cBhvr>
                                        <p:cTn id="25" dur="1000"/>
                                        <p:tgtEl>
                                          <p:spTgt spid="206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56"/>
                                        </p:tgtEl>
                                        <p:attrNameLst>
                                          <p:attrName>style.visibility</p:attrName>
                                        </p:attrNameLst>
                                      </p:cBhvr>
                                      <p:to>
                                        <p:strVal val="visible"/>
                                      </p:to>
                                    </p:set>
                                    <p:anim calcmode="lin" valueType="num">
                                      <p:cBhvr>
                                        <p:cTn id="30" dur="1000" fill="hold"/>
                                        <p:tgtEl>
                                          <p:spTgt spid="2056"/>
                                        </p:tgtEl>
                                        <p:attrNameLst>
                                          <p:attrName>ppt_w</p:attrName>
                                        </p:attrNameLst>
                                      </p:cBhvr>
                                      <p:tavLst>
                                        <p:tav tm="0">
                                          <p:val>
                                            <p:fltVal val="0"/>
                                          </p:val>
                                        </p:tav>
                                        <p:tav tm="100000">
                                          <p:val>
                                            <p:strVal val="#ppt_w"/>
                                          </p:val>
                                        </p:tav>
                                      </p:tavLst>
                                    </p:anim>
                                    <p:anim calcmode="lin" valueType="num">
                                      <p:cBhvr>
                                        <p:cTn id="31" dur="1000" fill="hold"/>
                                        <p:tgtEl>
                                          <p:spTgt spid="2056"/>
                                        </p:tgtEl>
                                        <p:attrNameLst>
                                          <p:attrName>ppt_h</p:attrName>
                                        </p:attrNameLst>
                                      </p:cBhvr>
                                      <p:tavLst>
                                        <p:tav tm="0">
                                          <p:val>
                                            <p:fltVal val="0"/>
                                          </p:val>
                                        </p:tav>
                                        <p:tav tm="100000">
                                          <p:val>
                                            <p:strVal val="#ppt_h"/>
                                          </p:val>
                                        </p:tav>
                                      </p:tavLst>
                                    </p:anim>
                                    <p:anim calcmode="lin" valueType="num">
                                      <p:cBhvr>
                                        <p:cTn id="32" dur="1000" fill="hold"/>
                                        <p:tgtEl>
                                          <p:spTgt spid="2056"/>
                                        </p:tgtEl>
                                        <p:attrNameLst>
                                          <p:attrName>style.rotation</p:attrName>
                                        </p:attrNameLst>
                                      </p:cBhvr>
                                      <p:tavLst>
                                        <p:tav tm="0">
                                          <p:val>
                                            <p:fltVal val="90"/>
                                          </p:val>
                                        </p:tav>
                                        <p:tav tm="100000">
                                          <p:val>
                                            <p:fltVal val="0"/>
                                          </p:val>
                                        </p:tav>
                                      </p:tavLst>
                                    </p:anim>
                                    <p:animEffect transition="in" filter="fade">
                                      <p:cBhvr>
                                        <p:cTn id="3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6233" y="1227174"/>
            <a:ext cx="4395338" cy="329650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10" descr="Image result for ali sadr cave in iran"/>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98872" y="3549951"/>
            <a:ext cx="4377884" cy="30961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 name="Picture 4" descr="http://www.summitpost.org/images/original/347578.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39309" y="1495933"/>
            <a:ext cx="4036992" cy="302774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itle 1"/>
          <p:cNvSpPr txBox="1">
            <a:spLocks/>
          </p:cNvSpPr>
          <p:nvPr/>
        </p:nvSpPr>
        <p:spPr>
          <a:xfrm>
            <a:off x="3222703" y="427952"/>
            <a:ext cx="6345043" cy="86558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smtClean="0">
                <a:solidFill>
                  <a:schemeClr val="bg1"/>
                </a:solidFill>
                <a:latin typeface="Aparajita" panose="020B0604020202020204" pitchFamily="34" charset="0"/>
                <a:cs typeface="Aparajita" panose="020B0604020202020204" pitchFamily="34" charset="0"/>
              </a:rPr>
              <a:t>The walls and ceiling of the cave. </a:t>
            </a:r>
            <a:endParaRPr lang="en-US" b="1" i="1" dirty="0">
              <a:solidFill>
                <a:schemeClr val="bg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9000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fltVal val="0"/>
                                          </p:val>
                                        </p:tav>
                                        <p:tav tm="100000">
                                          <p:val>
                                            <p:strVal val="#ppt_w"/>
                                          </p:val>
                                        </p:tav>
                                      </p:tavLst>
                                    </p:anim>
                                    <p:anim calcmode="lin" valueType="num">
                                      <p:cBhvr>
                                        <p:cTn id="15" dur="1000" fill="hold"/>
                                        <p:tgtEl>
                                          <p:spTgt spid="3074"/>
                                        </p:tgtEl>
                                        <p:attrNameLst>
                                          <p:attrName>ppt_h</p:attrName>
                                        </p:attrNameLst>
                                      </p:cBhvr>
                                      <p:tavLst>
                                        <p:tav tm="0">
                                          <p:val>
                                            <p:fltVal val="0"/>
                                          </p:val>
                                        </p:tav>
                                        <p:tav tm="100000">
                                          <p:val>
                                            <p:strVal val="#ppt_h"/>
                                          </p:val>
                                        </p:tav>
                                      </p:tavLst>
                                    </p:anim>
                                    <p:anim calcmode="lin" valueType="num">
                                      <p:cBhvr>
                                        <p:cTn id="16" dur="1000" fill="hold"/>
                                        <p:tgtEl>
                                          <p:spTgt spid="3074"/>
                                        </p:tgtEl>
                                        <p:attrNameLst>
                                          <p:attrName>style.rotation</p:attrName>
                                        </p:attrNameLst>
                                      </p:cBhvr>
                                      <p:tavLst>
                                        <p:tav tm="0">
                                          <p:val>
                                            <p:fltVal val="90"/>
                                          </p:val>
                                        </p:tav>
                                        <p:tav tm="100000">
                                          <p:val>
                                            <p:fltVal val="0"/>
                                          </p:val>
                                        </p:tav>
                                      </p:tavLst>
                                    </p:anim>
                                    <p:animEffect transition="in" filter="fade">
                                      <p:cBhvr>
                                        <p:cTn id="17" dur="1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531</Words>
  <Application>Microsoft Macintosh PowerPoint</Application>
  <PresentationFormat>Custom</PresentationFormat>
  <Paragraphs>37</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Slide 1</vt:lpstr>
      <vt:lpstr>In The Name Of  God </vt:lpstr>
      <vt:lpstr>Slide 3</vt:lpstr>
      <vt:lpstr>Slide 4</vt:lpstr>
      <vt:lpstr>Slide 5</vt:lpstr>
      <vt:lpstr>Slide 6</vt:lpstr>
      <vt:lpstr>Ali-Sadr Cave</vt:lpstr>
      <vt:lpstr>Visitors can go to different parts of the cave by boats. </vt:lpstr>
      <vt:lpstr>Slide 9</vt:lpstr>
      <vt:lpstr>The colors, silence, and patterns are amazing. </vt:lpstr>
      <vt:lpstr>Thanks for your attention.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Shayesteh Store</dc:creator>
  <cp:lastModifiedBy>Barry Kramer</cp:lastModifiedBy>
  <cp:revision>42</cp:revision>
  <dcterms:created xsi:type="dcterms:W3CDTF">2017-05-09T01:08:39Z</dcterms:created>
  <dcterms:modified xsi:type="dcterms:W3CDTF">2017-05-09T01:09:16Z</dcterms:modified>
</cp:coreProperties>
</file>