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docProps/core.xml" ContentType="application/vnd.openxmlformats-package.core-properties+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s/slide3.xml" ContentType="application/vnd.openxmlformats-officedocument.presentationml.slide+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Lst>
  <p:sldIdLst>
    <p:sldId id="256" r:id="rId2"/>
    <p:sldId id="257" r:id="rId3"/>
    <p:sldId id="262" r:id="rId4"/>
    <p:sldId id="258" r:id="rId5"/>
    <p:sldId id="261" r:id="rId6"/>
    <p:sldId id="263" r:id="rId7"/>
    <p:sldId id="259" r:id="rId8"/>
    <p:sldId id="260" r:id="rId9"/>
    <p:sldId id="264"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93" d="100"/>
          <a:sy n="93" d="100"/>
        </p:scale>
        <p:origin x="-536" y="-11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66D355-804F-4DE2-A813-153BB3FFEDBD}" type="datetimeFigureOut">
              <a:rPr lang="ru-RU" smtClean="0"/>
              <a:pPr/>
              <a:t>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6D355-804F-4DE2-A813-153BB3FFEDBD}" type="datetimeFigureOut">
              <a:rPr lang="ru-RU" smtClean="0"/>
              <a:pPr/>
              <a:t>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766D355-804F-4DE2-A813-153BB3FFEDBD}" type="datetimeFigureOut">
              <a:rPr lang="ru-RU" smtClean="0"/>
              <a:pPr/>
              <a:t>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98B1CC-7CEB-475B-97CB-55919E7AA02A}"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6D355-804F-4DE2-A813-153BB3FFEDBD}" type="datetimeFigureOut">
              <a:rPr lang="ru-RU" smtClean="0"/>
              <a:pPr/>
              <a:t>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98B1CC-7CEB-475B-97CB-55919E7AA02A}" type="slidenum">
              <a:rPr lang="ru-RU" smtClean="0"/>
              <a:pPr/>
              <a:t>‹#›</a:t>
            </a:fld>
            <a:endParaRPr lang="ru-RU"/>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6D355-804F-4DE2-A813-153BB3FFEDBD}" type="datetimeFigureOut">
              <a:rPr lang="ru-RU" smtClean="0"/>
              <a:pPr/>
              <a:t>5/20/17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766D355-804F-4DE2-A813-153BB3FFEDBD}" type="datetimeFigureOut">
              <a:rPr lang="ru-RU" smtClean="0"/>
              <a:pPr/>
              <a:t>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98B1CC-7CEB-475B-97CB-55919E7AA02A}"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66D355-804F-4DE2-A813-153BB3FFEDBD}" type="datetimeFigureOut">
              <a:rPr lang="ru-RU" smtClean="0"/>
              <a:pPr/>
              <a:t>5/20/17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6D355-804F-4DE2-A813-153BB3FFEDBD}" type="datetimeFigureOut">
              <a:rPr lang="ru-RU" smtClean="0"/>
              <a:pPr/>
              <a:t>5/20/17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3766D355-804F-4DE2-A813-153BB3FFEDBD}" type="datetimeFigureOut">
              <a:rPr lang="ru-RU" smtClean="0"/>
              <a:pPr/>
              <a:t>5/20/17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E98B1CC-7CEB-475B-97CB-55919E7AA02A}"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766D355-804F-4DE2-A813-153BB3FFEDBD}" type="datetimeFigureOut">
              <a:rPr lang="ru-RU" smtClean="0"/>
              <a:pPr/>
              <a:t>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98B1CC-7CEB-475B-97CB-55919E7AA02A}"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6D355-804F-4DE2-A813-153BB3FFEDBD}" type="datetimeFigureOut">
              <a:rPr lang="ru-RU" smtClean="0"/>
              <a:pPr/>
              <a:t>5/20/17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E98B1CC-7CEB-475B-97CB-55919E7AA02A}"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766D355-804F-4DE2-A813-153BB3FFEDBD}" type="datetimeFigureOut">
              <a:rPr lang="ru-RU" smtClean="0"/>
              <a:pPr/>
              <a:t>5/20/17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E98B1CC-7CEB-475B-97CB-55919E7AA02A}"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692696"/>
            <a:ext cx="7772400" cy="1080120"/>
          </a:xfrm>
        </p:spPr>
        <p:txBody>
          <a:bodyPr>
            <a:normAutofit/>
          </a:bodyPr>
          <a:lstStyle/>
          <a:p>
            <a:r>
              <a:rPr lang="en-US" sz="6000" dirty="0" smtClean="0"/>
              <a:t>Culture and Traditions </a:t>
            </a:r>
            <a:endParaRPr lang="ru-RU" sz="6000" dirty="0"/>
          </a:p>
        </p:txBody>
      </p:sp>
      <p:sp>
        <p:nvSpPr>
          <p:cNvPr id="4" name="Rectangle 3"/>
          <p:cNvSpPr/>
          <p:nvPr/>
        </p:nvSpPr>
        <p:spPr>
          <a:xfrm>
            <a:off x="1982804" y="2492896"/>
            <a:ext cx="6261604" cy="2616101"/>
          </a:xfrm>
          <a:prstGeom prst="rect">
            <a:avLst/>
          </a:prstGeom>
        </p:spPr>
        <p:txBody>
          <a:bodyPr wrap="square">
            <a:spAutoFit/>
          </a:bodyPr>
          <a:lstStyle/>
          <a:p>
            <a:r>
              <a:rPr lang="en-US" sz="2400" b="1" dirty="0"/>
              <a:t>Learning Circle Group: </a:t>
            </a:r>
            <a:r>
              <a:rPr lang="en-US" sz="3200" b="1" i="1" dirty="0"/>
              <a:t>My City and Me</a:t>
            </a:r>
            <a:br>
              <a:rPr lang="en-US" sz="3200" b="1" i="1" dirty="0"/>
            </a:br>
            <a:r>
              <a:rPr lang="en-US" sz="2400" b="1" dirty="0"/>
              <a:t>Sponsor School</a:t>
            </a:r>
            <a:r>
              <a:rPr lang="en-US" sz="3200" b="1" dirty="0"/>
              <a:t>: </a:t>
            </a:r>
            <a:r>
              <a:rPr lang="en-US" sz="3200" b="1" dirty="0" smtClean="0"/>
              <a:t>         </a:t>
            </a:r>
            <a:r>
              <a:rPr lang="en-US" sz="3200" b="1" i="1" dirty="0" smtClean="0"/>
              <a:t>LT </a:t>
            </a:r>
            <a:r>
              <a:rPr lang="en-US" sz="3200" b="1" i="1" dirty="0"/>
              <a:t>“</a:t>
            </a:r>
            <a:r>
              <a:rPr lang="en-US" sz="3200" b="1" i="1" dirty="0" err="1"/>
              <a:t>Gaudeamus</a:t>
            </a:r>
            <a:r>
              <a:rPr lang="en-US" sz="3200" b="1" i="1" dirty="0"/>
              <a:t>”</a:t>
            </a:r>
          </a:p>
          <a:p>
            <a:r>
              <a:rPr lang="en-US" sz="3200" b="1" i="1" dirty="0" smtClean="0"/>
              <a:t>                                    </a:t>
            </a:r>
            <a:r>
              <a:rPr lang="en-US" sz="3200" b="1" i="1" dirty="0" err="1" smtClean="0"/>
              <a:t>Donduseni</a:t>
            </a:r>
            <a:r>
              <a:rPr lang="en-US" sz="3200" b="1" i="1" dirty="0"/>
              <a:t>, </a:t>
            </a:r>
            <a:r>
              <a:rPr lang="en-US" sz="3200" b="1" i="1" dirty="0" smtClean="0"/>
              <a:t> </a:t>
            </a:r>
          </a:p>
          <a:p>
            <a:r>
              <a:rPr lang="en-US" sz="3200" b="1" i="1" dirty="0"/>
              <a:t> </a:t>
            </a:r>
            <a:r>
              <a:rPr lang="en-US" sz="3200" b="1" i="1" dirty="0" smtClean="0"/>
              <a:t>                                   Moldova</a:t>
            </a:r>
            <a:endParaRPr lang="en-US" sz="3200" b="1" i="1" dirty="0"/>
          </a:p>
          <a:p>
            <a:endParaRPr lang="en-US" i="1" dirty="0" smtClean="0"/>
          </a:p>
          <a:p>
            <a:r>
              <a:rPr lang="en-US" b="1" dirty="0" smtClean="0"/>
              <a:t>April</a:t>
            </a:r>
            <a:r>
              <a:rPr lang="en-US" b="1" dirty="0"/>
              <a:t>, 2017</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9368074"/>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4834880" cy="570392"/>
          </a:xfrm>
        </p:spPr>
        <p:txBody>
          <a:bodyPr>
            <a:normAutofit fontScale="90000"/>
          </a:bodyPr>
          <a:lstStyle/>
          <a:p>
            <a:r>
              <a:rPr lang="en-US" dirty="0" smtClean="0"/>
              <a:t>Culture of India</a:t>
            </a:r>
            <a:endParaRPr lang="ru-RU" dirty="0"/>
          </a:p>
        </p:txBody>
      </p:sp>
      <p:sp>
        <p:nvSpPr>
          <p:cNvPr id="3" name="Rectangle 2"/>
          <p:cNvSpPr/>
          <p:nvPr/>
        </p:nvSpPr>
        <p:spPr>
          <a:xfrm>
            <a:off x="276208" y="1035651"/>
            <a:ext cx="1703504" cy="584775"/>
          </a:xfrm>
          <a:prstGeom prst="rect">
            <a:avLst/>
          </a:prstGeom>
        </p:spPr>
        <p:txBody>
          <a:bodyPr wrap="square">
            <a:spAutoFit/>
          </a:bodyPr>
          <a:lstStyle/>
          <a:p>
            <a:r>
              <a:rPr lang="en-US" sz="3200" b="1" dirty="0" err="1" smtClean="0"/>
              <a:t>Bonalu</a:t>
            </a:r>
            <a:r>
              <a:rPr lang="en-US" sz="2800" b="1" dirty="0" smtClean="0"/>
              <a:t> </a:t>
            </a:r>
            <a:endParaRPr lang="ru-RU" sz="2800" b="1" dirty="0"/>
          </a:p>
        </p:txBody>
      </p:sp>
      <p:pic>
        <p:nvPicPr>
          <p:cNvPr id="102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520" y="2103928"/>
            <a:ext cx="3695040" cy="27712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211960" y="3011697"/>
            <a:ext cx="4791407" cy="384630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24128" y="260648"/>
            <a:ext cx="2924975" cy="271955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ectangle 3"/>
          <p:cNvSpPr/>
          <p:nvPr/>
        </p:nvSpPr>
        <p:spPr>
          <a:xfrm>
            <a:off x="1979712" y="1425696"/>
            <a:ext cx="2915816" cy="646331"/>
          </a:xfrm>
          <a:prstGeom prst="rect">
            <a:avLst/>
          </a:prstGeom>
        </p:spPr>
        <p:txBody>
          <a:bodyPr wrap="square">
            <a:spAutoFit/>
          </a:bodyPr>
          <a:lstStyle/>
          <a:p>
            <a:r>
              <a:rPr lang="en-US" dirty="0" smtClean="0"/>
              <a:t> </a:t>
            </a:r>
            <a:r>
              <a:rPr lang="en-US" b="1" dirty="0" smtClean="0"/>
              <a:t>ST.PETER'S HIGH SCHOOL, TELANGANA, India</a:t>
            </a:r>
            <a:endParaRPr lang="ru-RU" b="1" dirty="0"/>
          </a:p>
        </p:txBody>
      </p:sp>
      <p:sp>
        <p:nvSpPr>
          <p:cNvPr id="5" name="Rectangle 4"/>
          <p:cNvSpPr/>
          <p:nvPr/>
        </p:nvSpPr>
        <p:spPr>
          <a:xfrm>
            <a:off x="276208" y="4953904"/>
            <a:ext cx="3779912" cy="2031325"/>
          </a:xfrm>
          <a:prstGeom prst="rect">
            <a:avLst/>
          </a:prstGeom>
        </p:spPr>
        <p:txBody>
          <a:bodyPr wrap="square">
            <a:spAutoFit/>
          </a:bodyPr>
          <a:lstStyle/>
          <a:p>
            <a:r>
              <a:rPr lang="en-US" dirty="0" err="1"/>
              <a:t>Bonalu</a:t>
            </a:r>
            <a:r>
              <a:rPr lang="en-US" dirty="0"/>
              <a:t> is a Hindu Festival where Goddess </a:t>
            </a:r>
            <a:r>
              <a:rPr lang="en-US" dirty="0" err="1"/>
              <a:t>Mahakali</a:t>
            </a:r>
            <a:r>
              <a:rPr lang="en-US" dirty="0"/>
              <a:t> is worshiped. It is an annual festival celebrated in the twin Cities Hyderabad and </a:t>
            </a:r>
            <a:r>
              <a:rPr lang="en-US" dirty="0" err="1"/>
              <a:t>Secunderabad</a:t>
            </a:r>
            <a:r>
              <a:rPr lang="en-US" dirty="0"/>
              <a:t> and other parts of Telangana state, India.</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013007"/>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261932"/>
            <a:ext cx="3960440" cy="1052736"/>
          </a:xfrm>
        </p:spPr>
        <p:txBody>
          <a:bodyPr/>
          <a:lstStyle/>
          <a:p>
            <a:r>
              <a:rPr lang="en-US" b="1" dirty="0" err="1" smtClean="0"/>
              <a:t>Martisor</a:t>
            </a:r>
            <a:endParaRPr lang="ru-RU" b="1" dirty="0"/>
          </a:p>
        </p:txBody>
      </p:sp>
      <p:sp>
        <p:nvSpPr>
          <p:cNvPr id="3" name="Text Placeholder 2"/>
          <p:cNvSpPr>
            <a:spLocks noGrp="1"/>
          </p:cNvSpPr>
          <p:nvPr>
            <p:ph type="body" idx="1"/>
          </p:nvPr>
        </p:nvSpPr>
        <p:spPr>
          <a:xfrm>
            <a:off x="1187624" y="5301208"/>
            <a:ext cx="7128792" cy="1182995"/>
          </a:xfrm>
        </p:spPr>
        <p:txBody>
          <a:bodyPr>
            <a:normAutofit fontScale="85000" lnSpcReduction="10000"/>
          </a:bodyPr>
          <a:lstStyle/>
          <a:p>
            <a:r>
              <a:rPr lang="en-US" dirty="0" smtClean="0">
                <a:solidFill>
                  <a:schemeClr val="bg2">
                    <a:lumMod val="10000"/>
                  </a:schemeClr>
                </a:solidFill>
              </a:rPr>
              <a:t>We celebrate the 1st of March like the Springtime and we offer small things made from red and white </a:t>
            </a:r>
            <a:r>
              <a:rPr lang="en-US" dirty="0" err="1" smtClean="0">
                <a:solidFill>
                  <a:schemeClr val="bg2">
                    <a:lumMod val="10000"/>
                  </a:schemeClr>
                </a:solidFill>
              </a:rPr>
              <a:t>colours</a:t>
            </a:r>
            <a:r>
              <a:rPr lang="en-US" dirty="0" smtClean="0">
                <a:solidFill>
                  <a:schemeClr val="bg2">
                    <a:lumMod val="10000"/>
                  </a:schemeClr>
                </a:solidFill>
              </a:rPr>
              <a:t>. These small things we wear all the March </a:t>
            </a:r>
            <a:r>
              <a:rPr lang="en-US" dirty="0" err="1">
                <a:solidFill>
                  <a:schemeClr val="bg2">
                    <a:lumMod val="10000"/>
                  </a:schemeClr>
                </a:solidFill>
              </a:rPr>
              <a:t>month</a:t>
            </a:r>
            <a:r>
              <a:rPr lang="en-US" dirty="0" err="1" smtClean="0">
                <a:solidFill>
                  <a:schemeClr val="bg2">
                    <a:lumMod val="10000"/>
                  </a:schemeClr>
                </a:solidFill>
              </a:rPr>
              <a:t>on</a:t>
            </a:r>
            <a:r>
              <a:rPr lang="en-US" dirty="0" smtClean="0">
                <a:solidFill>
                  <a:schemeClr val="bg2">
                    <a:lumMod val="10000"/>
                  </a:schemeClr>
                </a:solidFill>
              </a:rPr>
              <a:t> our coat and then we hang them on a tree that symbolizes the prosperity and wealth for the entire year. </a:t>
            </a:r>
            <a:endParaRPr lang="ru-RU" dirty="0">
              <a:solidFill>
                <a:schemeClr val="bg2">
                  <a:lumMod val="10000"/>
                </a:schemeClr>
              </a:solidFill>
            </a:endParaRPr>
          </a:p>
        </p:txBody>
      </p:sp>
      <p:pic>
        <p:nvPicPr>
          <p:cNvPr id="614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15616" y="1539636"/>
            <a:ext cx="6768752" cy="352839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ectangle 3"/>
          <p:cNvSpPr/>
          <p:nvPr/>
        </p:nvSpPr>
        <p:spPr>
          <a:xfrm>
            <a:off x="5148064" y="978369"/>
            <a:ext cx="3041111" cy="369332"/>
          </a:xfrm>
          <a:prstGeom prst="rect">
            <a:avLst/>
          </a:prstGeom>
        </p:spPr>
        <p:txBody>
          <a:bodyPr wrap="square">
            <a:spAutoFit/>
          </a:bodyPr>
          <a:lstStyle/>
          <a:p>
            <a:r>
              <a:rPr lang="en-US" dirty="0" smtClean="0"/>
              <a:t>TL “</a:t>
            </a:r>
            <a:r>
              <a:rPr lang="en-US" dirty="0" err="1" smtClean="0"/>
              <a:t>Gaudeamus</a:t>
            </a:r>
            <a:r>
              <a:rPr lang="en-US" dirty="0" smtClean="0"/>
              <a:t>”,</a:t>
            </a:r>
            <a:r>
              <a:rPr lang="en-US" dirty="0" err="1" smtClean="0"/>
              <a:t>Donduseni</a:t>
            </a:r>
            <a:endParaRPr lang="ru-R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4943408"/>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5842992" cy="642400"/>
          </a:xfrm>
        </p:spPr>
        <p:txBody>
          <a:bodyPr>
            <a:normAutofit fontScale="90000"/>
          </a:bodyPr>
          <a:lstStyle/>
          <a:p>
            <a:r>
              <a:rPr lang="en-US" dirty="0" smtClean="0"/>
              <a:t>Festivals of </a:t>
            </a:r>
            <a:r>
              <a:rPr lang="en-US" dirty="0" err="1" smtClean="0"/>
              <a:t>Telengana</a:t>
            </a:r>
            <a:endParaRPr lang="ru-RU" dirty="0"/>
          </a:p>
        </p:txBody>
      </p:sp>
      <p:pic>
        <p:nvPicPr>
          <p:cNvPr id="205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2429" y="1772816"/>
            <a:ext cx="3755302" cy="2592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3" name="Rectangle 2"/>
          <p:cNvSpPr/>
          <p:nvPr/>
        </p:nvSpPr>
        <p:spPr>
          <a:xfrm>
            <a:off x="5292080" y="980728"/>
            <a:ext cx="3510537" cy="646331"/>
          </a:xfrm>
          <a:prstGeom prst="rect">
            <a:avLst/>
          </a:prstGeom>
        </p:spPr>
        <p:txBody>
          <a:bodyPr wrap="square">
            <a:spAutoFit/>
          </a:bodyPr>
          <a:lstStyle/>
          <a:p>
            <a:r>
              <a:rPr lang="en-US" dirty="0"/>
              <a:t>ST.PETER'S HIGH SCHOOL, TELANGANA, India</a:t>
            </a:r>
          </a:p>
        </p:txBody>
      </p:sp>
      <p:sp>
        <p:nvSpPr>
          <p:cNvPr id="4" name="Rectangle 3"/>
          <p:cNvSpPr/>
          <p:nvPr/>
        </p:nvSpPr>
        <p:spPr>
          <a:xfrm>
            <a:off x="3995936" y="1931347"/>
            <a:ext cx="5007462" cy="2308324"/>
          </a:xfrm>
          <a:prstGeom prst="rect">
            <a:avLst/>
          </a:prstGeom>
        </p:spPr>
        <p:txBody>
          <a:bodyPr wrap="square">
            <a:spAutoFit/>
          </a:bodyPr>
          <a:lstStyle/>
          <a:p>
            <a:r>
              <a:rPr lang="en-US" dirty="0"/>
              <a:t>Diwali, or </a:t>
            </a:r>
            <a:r>
              <a:rPr lang="en-US" dirty="0" err="1"/>
              <a:t>Dipawali</a:t>
            </a:r>
            <a:r>
              <a:rPr lang="en-US" dirty="0"/>
              <a:t>, is India's biggest and most important holiday of the year. The festival gets its name from the row (</a:t>
            </a:r>
            <a:r>
              <a:rPr lang="en-US" dirty="0" err="1"/>
              <a:t>avali</a:t>
            </a:r>
            <a:r>
              <a:rPr lang="en-US" dirty="0"/>
              <a:t>) of clay lamps (</a:t>
            </a:r>
            <a:r>
              <a:rPr lang="en-US" dirty="0" err="1"/>
              <a:t>deepa</a:t>
            </a:r>
            <a:r>
              <a:rPr lang="en-US" dirty="0"/>
              <a:t>) that Indians light outside their homes to symbolize the inner light that protects us from spiritual darkness. This festival is as important to Hindus as the Christmas holiday is to Christians</a:t>
            </a:r>
            <a:r>
              <a:rPr lang="en-US" dirty="0" smtClean="0"/>
              <a:t>.  It is Indian New Year.</a:t>
            </a:r>
            <a:endParaRPr lang="ru-RU" dirty="0"/>
          </a:p>
        </p:txBody>
      </p:sp>
      <p:pic>
        <p:nvPicPr>
          <p:cNvPr id="1026"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16013" y="4239671"/>
            <a:ext cx="4086601" cy="246531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1560" y="4578210"/>
            <a:ext cx="3183595" cy="178823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32011820"/>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88640"/>
            <a:ext cx="4896544" cy="1008112"/>
          </a:xfrm>
        </p:spPr>
        <p:txBody>
          <a:bodyPr>
            <a:normAutofit fontScale="90000"/>
          </a:bodyPr>
          <a:lstStyle/>
          <a:p>
            <a:r>
              <a:rPr lang="en-US" dirty="0" smtClean="0"/>
              <a:t>The 9</a:t>
            </a:r>
            <a:r>
              <a:rPr lang="en-US" baseline="30000" dirty="0" smtClean="0"/>
              <a:t>th</a:t>
            </a:r>
            <a:r>
              <a:rPr lang="en-US" dirty="0" smtClean="0"/>
              <a:t> of May </a:t>
            </a:r>
            <a:br>
              <a:rPr lang="en-US" dirty="0" smtClean="0"/>
            </a:br>
            <a:r>
              <a:rPr lang="en-US" dirty="0" smtClean="0"/>
              <a:t> Commemorative Day</a:t>
            </a:r>
            <a:endParaRPr lang="ru-RU" dirty="0"/>
          </a:p>
        </p:txBody>
      </p:sp>
      <p:sp>
        <p:nvSpPr>
          <p:cNvPr id="3" name="Text Placeholder 2"/>
          <p:cNvSpPr>
            <a:spLocks noGrp="1"/>
          </p:cNvSpPr>
          <p:nvPr>
            <p:ph type="body" idx="1"/>
          </p:nvPr>
        </p:nvSpPr>
        <p:spPr>
          <a:xfrm>
            <a:off x="5220072" y="1340768"/>
            <a:ext cx="3672408" cy="504056"/>
          </a:xfrm>
        </p:spPr>
        <p:txBody>
          <a:bodyPr>
            <a:normAutofit/>
          </a:bodyPr>
          <a:lstStyle/>
          <a:p>
            <a:r>
              <a:rPr lang="en-US" dirty="0" smtClean="0">
                <a:solidFill>
                  <a:schemeClr val="bg2">
                    <a:lumMod val="10000"/>
                  </a:schemeClr>
                </a:solidFill>
              </a:rPr>
              <a:t>TL “</a:t>
            </a:r>
            <a:r>
              <a:rPr lang="en-US" dirty="0" err="1" smtClean="0">
                <a:solidFill>
                  <a:schemeClr val="bg2">
                    <a:lumMod val="10000"/>
                  </a:schemeClr>
                </a:solidFill>
              </a:rPr>
              <a:t>Gaudeamus</a:t>
            </a:r>
            <a:r>
              <a:rPr lang="en-US" dirty="0" smtClean="0">
                <a:solidFill>
                  <a:schemeClr val="bg2">
                    <a:lumMod val="10000"/>
                  </a:schemeClr>
                </a:solidFill>
              </a:rPr>
              <a:t>” </a:t>
            </a:r>
            <a:r>
              <a:rPr lang="en-US" dirty="0" err="1" smtClean="0">
                <a:solidFill>
                  <a:schemeClr val="bg2">
                    <a:lumMod val="10000"/>
                  </a:schemeClr>
                </a:solidFill>
              </a:rPr>
              <a:t>Donduseni</a:t>
            </a:r>
            <a:endParaRPr lang="en-US" dirty="0" smtClean="0">
              <a:solidFill>
                <a:schemeClr val="bg2">
                  <a:lumMod val="10000"/>
                </a:schemeClr>
              </a:solidFill>
            </a:endParaRPr>
          </a:p>
        </p:txBody>
      </p:sp>
      <p:pic>
        <p:nvPicPr>
          <p:cNvPr id="5122" name="Pictu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520" y="557199"/>
            <a:ext cx="1944216" cy="282631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7544" y="4417631"/>
            <a:ext cx="3888432" cy="234026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ectangle 3"/>
          <p:cNvSpPr/>
          <p:nvPr/>
        </p:nvSpPr>
        <p:spPr>
          <a:xfrm>
            <a:off x="5220072" y="1959803"/>
            <a:ext cx="3672408" cy="2585323"/>
          </a:xfrm>
          <a:prstGeom prst="rect">
            <a:avLst/>
          </a:prstGeom>
        </p:spPr>
        <p:txBody>
          <a:bodyPr wrap="square">
            <a:spAutoFit/>
          </a:bodyPr>
          <a:lstStyle/>
          <a:p>
            <a:r>
              <a:rPr lang="en-US" dirty="0" smtClean="0"/>
              <a:t>This is the day when we commemorate people who died in the Second World War fighting for the peace of our country. We go with the remained veterans and put flowers at the monuments consecrated for this event. We say thanks to those veterans who are still alive.</a:t>
            </a:r>
            <a:endParaRPr lang="en-US" dirty="0"/>
          </a:p>
        </p:txBody>
      </p:sp>
      <p:pic>
        <p:nvPicPr>
          <p:cNvPr id="5125"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9992" y="4527120"/>
            <a:ext cx="4032448" cy="212128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35696" y="2235125"/>
            <a:ext cx="3123730" cy="207923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5127" name="Picture 7"/>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596336" y="404663"/>
            <a:ext cx="1190244" cy="109711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04822337"/>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3528392" cy="864096"/>
          </a:xfrm>
        </p:spPr>
        <p:txBody>
          <a:bodyPr/>
          <a:lstStyle/>
          <a:p>
            <a:r>
              <a:rPr lang="en-US" b="1" dirty="0" smtClean="0"/>
              <a:t>EID-UL-FITR</a:t>
            </a:r>
            <a:endParaRPr lang="ru-RU" b="1" dirty="0"/>
          </a:p>
        </p:txBody>
      </p:sp>
      <p:sp>
        <p:nvSpPr>
          <p:cNvPr id="3" name="Text Placeholder 2"/>
          <p:cNvSpPr>
            <a:spLocks noGrp="1"/>
          </p:cNvSpPr>
          <p:nvPr>
            <p:ph type="body" idx="1"/>
          </p:nvPr>
        </p:nvSpPr>
        <p:spPr>
          <a:xfrm>
            <a:off x="2488704" y="1196752"/>
            <a:ext cx="2947392" cy="504056"/>
          </a:xfrm>
        </p:spPr>
        <p:txBody>
          <a:bodyPr>
            <a:normAutofit fontScale="77500" lnSpcReduction="20000"/>
          </a:bodyPr>
          <a:lstStyle/>
          <a:p>
            <a:r>
              <a:rPr lang="en-US" dirty="0" smtClean="0"/>
              <a:t>ST.PETER'S </a:t>
            </a:r>
            <a:r>
              <a:rPr lang="en-US" dirty="0"/>
              <a:t>HIGH </a:t>
            </a:r>
            <a:r>
              <a:rPr lang="en-US" dirty="0" smtClean="0"/>
              <a:t>SCHOOL, TELANGANA,INDIA</a:t>
            </a:r>
            <a:endParaRPr lang="ru-RU" dirty="0"/>
          </a:p>
        </p:txBody>
      </p:sp>
      <p:pic>
        <p:nvPicPr>
          <p:cNvPr id="717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520" y="1988840"/>
            <a:ext cx="4024955" cy="369015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9992" y="2780928"/>
            <a:ext cx="4416152" cy="387017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88223" y="344043"/>
            <a:ext cx="2224845" cy="207684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1830905"/>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028" y="404664"/>
            <a:ext cx="5240052" cy="786416"/>
          </a:xfrm>
        </p:spPr>
        <p:txBody>
          <a:bodyPr/>
          <a:lstStyle/>
          <a:p>
            <a:r>
              <a:rPr lang="en-US" dirty="0" smtClean="0"/>
              <a:t>Hyderabad</a:t>
            </a:r>
            <a:endParaRPr lang="ru-RU" dirty="0"/>
          </a:p>
        </p:txBody>
      </p:sp>
      <p:pic>
        <p:nvPicPr>
          <p:cNvPr id="307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9512" y="3365643"/>
            <a:ext cx="4520044" cy="338560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786861" y="655004"/>
            <a:ext cx="3096344" cy="232225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03848" y="1264454"/>
            <a:ext cx="2233495" cy="167512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8934" y="1772816"/>
            <a:ext cx="2808312" cy="235538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Rectangle 3"/>
          <p:cNvSpPr/>
          <p:nvPr/>
        </p:nvSpPr>
        <p:spPr>
          <a:xfrm>
            <a:off x="4715433" y="3074191"/>
            <a:ext cx="4325772" cy="3693319"/>
          </a:xfrm>
          <a:prstGeom prst="rect">
            <a:avLst/>
          </a:prstGeom>
        </p:spPr>
        <p:txBody>
          <a:bodyPr wrap="square">
            <a:spAutoFit/>
          </a:bodyPr>
          <a:lstStyle/>
          <a:p>
            <a:r>
              <a:rPr lang="en-US" dirty="0" smtClean="0"/>
              <a:t>Since inception of Hyderabad, the nobles have a tradition of courtesans dance and poetry, which had led to a unique style of dance form in court dance in Hyderabad, the </a:t>
            </a:r>
            <a:r>
              <a:rPr lang="en-US" dirty="0" err="1" smtClean="0"/>
              <a:t>Taramati</a:t>
            </a:r>
            <a:r>
              <a:rPr lang="en-US" dirty="0" smtClean="0"/>
              <a:t> of the early 16th century and </a:t>
            </a:r>
            <a:r>
              <a:rPr lang="en-US" dirty="0" err="1" smtClean="0"/>
              <a:t>Mah</a:t>
            </a:r>
            <a:r>
              <a:rPr lang="en-US" dirty="0" smtClean="0"/>
              <a:t> </a:t>
            </a:r>
            <a:r>
              <a:rPr lang="en-US" dirty="0" err="1" smtClean="0"/>
              <a:t>Laqa</a:t>
            </a:r>
            <a:r>
              <a:rPr lang="en-US" dirty="0" smtClean="0"/>
              <a:t> Bai 18th century are some of the early courtesans who </a:t>
            </a:r>
            <a:r>
              <a:rPr lang="en-US" dirty="0" err="1" smtClean="0"/>
              <a:t>popularised</a:t>
            </a:r>
            <a:r>
              <a:rPr lang="en-US" dirty="0" smtClean="0"/>
              <a:t> </a:t>
            </a:r>
            <a:r>
              <a:rPr lang="en-US" dirty="0" err="1" smtClean="0"/>
              <a:t>Kathak</a:t>
            </a:r>
            <a:r>
              <a:rPr lang="en-US" dirty="0" smtClean="0"/>
              <a:t> dance and poetry culture in the early history of Hyderabad. Some of the dance festivals </a:t>
            </a:r>
            <a:r>
              <a:rPr lang="en-US" dirty="0" err="1" smtClean="0"/>
              <a:t>organised</a:t>
            </a:r>
            <a:r>
              <a:rPr lang="en-US" dirty="0" smtClean="0"/>
              <a:t> by the AP Government are; Golconda Music and Dance Festival, The </a:t>
            </a:r>
            <a:r>
              <a:rPr lang="en-US" dirty="0" err="1" smtClean="0"/>
              <a:t>Taramati</a:t>
            </a:r>
            <a:r>
              <a:rPr lang="en-US" dirty="0" smtClean="0"/>
              <a:t> Music Festival, The </a:t>
            </a:r>
            <a:r>
              <a:rPr lang="en-US" dirty="0" err="1" smtClean="0"/>
              <a:t>Premavathi</a:t>
            </a:r>
            <a:r>
              <a:rPr lang="en-US" dirty="0" smtClean="0"/>
              <a:t> Dance Festival.</a:t>
            </a:r>
            <a:endParaRPr lang="ru-R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8263161"/>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98800" y="764704"/>
            <a:ext cx="4184801" cy="57606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4101" y="764705"/>
            <a:ext cx="4184800" cy="57606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88473913"/>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55576" y="548680"/>
            <a:ext cx="7560840" cy="2088231"/>
          </a:xfrm>
        </p:spPr>
        <p:txBody>
          <a:bodyPr>
            <a:noAutofit/>
          </a:bodyPr>
          <a:lstStyle/>
          <a:p>
            <a:pPr algn="ctr"/>
            <a:r>
              <a:rPr lang="en-US" sz="2800" b="1" dirty="0" smtClean="0">
                <a:solidFill>
                  <a:schemeClr val="accent2">
                    <a:lumMod val="50000"/>
                  </a:schemeClr>
                </a:solidFill>
                <a:effectLst>
                  <a:outerShdw blurRad="38100" dist="38100" dir="2700000" algn="tl">
                    <a:srgbClr val="000000">
                      <a:alpha val="43137"/>
                    </a:srgbClr>
                  </a:outerShdw>
                </a:effectLst>
              </a:rPr>
              <a:t>Thank you !!!</a:t>
            </a:r>
          </a:p>
          <a:p>
            <a:pPr algn="ctr"/>
            <a:r>
              <a:rPr lang="en-US" sz="2800" b="1" dirty="0" smtClean="0">
                <a:solidFill>
                  <a:schemeClr val="accent2">
                    <a:lumMod val="50000"/>
                  </a:schemeClr>
                </a:solidFill>
                <a:effectLst>
                  <a:outerShdw blurRad="38100" dist="38100" dir="2700000" algn="tl">
                    <a:srgbClr val="000000">
                      <a:alpha val="43137"/>
                    </a:srgbClr>
                  </a:outerShdw>
                </a:effectLst>
              </a:rPr>
              <a:t>to all the teachers and students who shared information and knowledge about their country, culture and traditions. Thank you to the people who organized this project.  </a:t>
            </a:r>
          </a:p>
          <a:p>
            <a:pPr algn="ctr"/>
            <a:r>
              <a:rPr lang="en-US" sz="2800" b="1" dirty="0" smtClean="0">
                <a:solidFill>
                  <a:schemeClr val="accent2">
                    <a:lumMod val="50000"/>
                  </a:schemeClr>
                </a:solidFill>
                <a:effectLst>
                  <a:outerShdw blurRad="38100" dist="38100" dir="2700000" algn="tl">
                    <a:srgbClr val="000000">
                      <a:alpha val="43137"/>
                    </a:srgbClr>
                  </a:outerShdw>
                </a:effectLst>
              </a:rPr>
              <a:t>We were glad to be a part of it.</a:t>
            </a:r>
            <a:endParaRPr lang="ru-RU" sz="2800" b="1" dirty="0">
              <a:solidFill>
                <a:schemeClr val="accent2">
                  <a:lumMod val="50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582966">
            <a:off x="4561827" y="3833477"/>
            <a:ext cx="4104456" cy="1934958"/>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21227969">
            <a:off x="265984" y="3493350"/>
            <a:ext cx="2619375" cy="1743075"/>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96209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131</TotalTime>
  <Words>426</Words>
  <Application>Microsoft Macintosh PowerPoint</Application>
  <PresentationFormat>On-screen Show (4:3)</PresentationFormat>
  <Paragraphs>26</Paragraphs>
  <Slides>9</Slides>
  <Notes>0</Notes>
  <HiddenSlides>0</HiddenSlides>
  <MMClips>0</MMClips>
  <ScaleCrop>false</ScaleCrop>
  <HeadingPairs>
    <vt:vector size="4" baseType="variant">
      <vt:variant>
        <vt:lpstr>Design Template</vt:lpstr>
      </vt:variant>
      <vt:variant>
        <vt:i4>1</vt:i4>
      </vt:variant>
      <vt:variant>
        <vt:lpstr>Slide Titles</vt:lpstr>
      </vt:variant>
      <vt:variant>
        <vt:i4>9</vt:i4>
      </vt:variant>
    </vt:vector>
  </HeadingPairs>
  <TitlesOfParts>
    <vt:vector size="10" baseType="lpstr">
      <vt:lpstr>Waveform</vt:lpstr>
      <vt:lpstr>Culture and Traditions </vt:lpstr>
      <vt:lpstr>Culture of India</vt:lpstr>
      <vt:lpstr>Martisor</vt:lpstr>
      <vt:lpstr>Festivals of Telengana</vt:lpstr>
      <vt:lpstr>The 9th of May   Commemorative Day</vt:lpstr>
      <vt:lpstr>EID-UL-FITR</vt:lpstr>
      <vt:lpstr>Hyderabad</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and Traditions</dc:title>
  <dc:creator>English</dc:creator>
  <cp:lastModifiedBy>Barry Kramer</cp:lastModifiedBy>
  <cp:revision>15</cp:revision>
  <dcterms:created xsi:type="dcterms:W3CDTF">2017-05-20T22:14:03Z</dcterms:created>
  <dcterms:modified xsi:type="dcterms:W3CDTF">2017-05-20T22:14:24Z</dcterms:modified>
</cp:coreProperties>
</file>