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42"/>
  </p:notesMasterIdLst>
  <p:sldIdLst>
    <p:sldId id="256" r:id="rId2"/>
    <p:sldId id="269" r:id="rId3"/>
    <p:sldId id="265" r:id="rId4"/>
    <p:sldId id="266" r:id="rId5"/>
    <p:sldId id="257" r:id="rId6"/>
    <p:sldId id="260" r:id="rId7"/>
    <p:sldId id="258" r:id="rId8"/>
    <p:sldId id="259" r:id="rId9"/>
    <p:sldId id="261" r:id="rId10"/>
    <p:sldId id="262" r:id="rId11"/>
    <p:sldId id="263" r:id="rId12"/>
    <p:sldId id="267" r:id="rId13"/>
    <p:sldId id="268"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p:restoredTop sz="94660"/>
  </p:normalViewPr>
  <p:slideViewPr>
    <p:cSldViewPr>
      <p:cViewPr varScale="1">
        <p:scale>
          <a:sx n="105" d="100"/>
          <a:sy n="105" d="100"/>
        </p:scale>
        <p:origin x="-192" y="-104"/>
      </p:cViewPr>
      <p:guideLst>
        <p:guide orient="horz" pos="2160"/>
        <p:guide pos="288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F9A21A-318D-4197-BB9A-3C7E3B0B456C}" type="datetimeFigureOut">
              <a:rPr lang="ru-RU" smtClean="0"/>
              <a:pPr/>
              <a:t>5/21/17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1382B-8697-4FC2-9973-79732D23DF14}"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492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2474364"/>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0390971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ja-JP" altLang="en-US"/>
          </a:p>
        </p:txBody>
      </p:sp>
      <p:sp>
        <p:nvSpPr>
          <p:cNvPr id="4" name="Slide Number Placeholder 3"/>
          <p:cNvSpPr>
            <a:spLocks noGrp="1"/>
          </p:cNvSpPr>
          <p:nvPr>
            <p:ph type="sldNum" sz="quarter" idx="10"/>
          </p:nvPr>
        </p:nvSpPr>
        <p:spPr/>
        <p:txBody>
          <a:bodyPr/>
          <a:lstStyle/>
          <a:p>
            <a:fld id="{93AE9BDD-0818-4CE5-8EA9-886A609CB2E1}" type="slidenum">
              <a:rPr kumimoji="1" lang="ja-JP" altLang="en-US" smtClean="0"/>
              <a:pPr/>
              <a:t>30</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803609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478861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6911466"/>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6541645"/>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9549199"/>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7052933"/>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7226599"/>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7607013"/>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0102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30" name="Дата 29"/>
          <p:cNvSpPr>
            <a:spLocks noGrp="1"/>
          </p:cNvSpPr>
          <p:nvPr>
            <p:ph type="dt" sz="half" idx="10"/>
          </p:nvPr>
        </p:nvSpPr>
        <p:spPr/>
        <p:txBody>
          <a:bodyPr/>
          <a:lstStyle/>
          <a:p>
            <a:fld id="{881C2E48-4546-456F-804F-C28A7A33872D}" type="datetimeFigureOut">
              <a:rPr lang="ru-RU" smtClean="0"/>
              <a:pPr/>
              <a:t>5/21/17</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BA5C81F0-B76B-4E7D-B17D-43160C3ABBAC}"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881C2E48-4546-456F-804F-C28A7A33872D}" type="datetimeFigureOut">
              <a:rPr lang="ru-RU" smtClean="0"/>
              <a:pPr/>
              <a:t>5/21/17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5C81F0-B76B-4E7D-B17D-43160C3ABBA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881C2E48-4546-456F-804F-C28A7A33872D}" type="datetimeFigureOut">
              <a:rPr lang="ru-RU" smtClean="0"/>
              <a:pPr/>
              <a:t>5/21/17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5C81F0-B76B-4E7D-B17D-43160C3ABBAC}"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716078"/>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881C2E48-4546-456F-804F-C28A7A33872D}" type="datetimeFigureOut">
              <a:rPr lang="ru-RU" smtClean="0"/>
              <a:pPr/>
              <a:t>5/21/17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5C81F0-B76B-4E7D-B17D-43160C3ABBA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881C2E48-4546-456F-804F-C28A7A33872D}" type="datetimeFigureOut">
              <a:rPr lang="ru-RU" smtClean="0"/>
              <a:pPr/>
              <a:t>5/21/17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A5C81F0-B76B-4E7D-B17D-43160C3ABBAC}"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881C2E48-4546-456F-804F-C28A7A33872D}" type="datetimeFigureOut">
              <a:rPr lang="ru-RU" smtClean="0"/>
              <a:pPr/>
              <a:t>5/21/17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A5C81F0-B76B-4E7D-B17D-43160C3ABBA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881C2E48-4546-456F-804F-C28A7A33872D}" type="datetimeFigureOut">
              <a:rPr lang="ru-RU" smtClean="0"/>
              <a:pPr/>
              <a:t>5/21/17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A5C81F0-B76B-4E7D-B17D-43160C3ABBA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881C2E48-4546-456F-804F-C28A7A33872D}" type="datetimeFigureOut">
              <a:rPr lang="ru-RU" smtClean="0"/>
              <a:pPr/>
              <a:t>5/21/17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A5C81F0-B76B-4E7D-B17D-43160C3ABBA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81C2E48-4546-456F-804F-C28A7A33872D}" type="datetimeFigureOut">
              <a:rPr lang="ru-RU" smtClean="0"/>
              <a:pPr/>
              <a:t>5/21/17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A5C81F0-B76B-4E7D-B17D-43160C3ABBA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881C2E48-4546-456F-804F-C28A7A33872D}" type="datetimeFigureOut">
              <a:rPr lang="ru-RU" smtClean="0"/>
              <a:pPr/>
              <a:t>5/21/17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A5C81F0-B76B-4E7D-B17D-43160C3ABBA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881C2E48-4546-456F-804F-C28A7A33872D}" type="datetimeFigureOut">
              <a:rPr lang="ru-RU" smtClean="0"/>
              <a:pPr/>
              <a:t>5/21/17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BA5C81F0-B76B-4E7D-B17D-43160C3ABBAC}"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81C2E48-4546-456F-804F-C28A7A33872D}" type="datetimeFigureOut">
              <a:rPr lang="ru-RU" smtClean="0"/>
              <a:pPr/>
              <a:t>5/21/17</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A5C81F0-B76B-4E7D-B17D-43160C3ABBAC}"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1196752"/>
            <a:ext cx="7851648" cy="1800200"/>
          </a:xfrm>
        </p:spPr>
        <p:txBody>
          <a:bodyPr>
            <a:normAutofit fontScale="90000"/>
          </a:bodyPr>
          <a:lstStyle/>
          <a:p>
            <a:r>
              <a:rPr lang="en-US" dirty="0"/>
              <a:t> Rivers Around The World</a:t>
            </a:r>
            <a:br>
              <a:rPr lang="en-US" dirty="0"/>
            </a:br>
            <a:endParaRPr lang="ru-RU" dirty="0"/>
          </a:p>
        </p:txBody>
      </p:sp>
      <p:sp>
        <p:nvSpPr>
          <p:cNvPr id="3" name="Подзаголовок 2"/>
          <p:cNvSpPr>
            <a:spLocks noGrp="1"/>
          </p:cNvSpPr>
          <p:nvPr>
            <p:ph type="subTitle" idx="1"/>
          </p:nvPr>
        </p:nvSpPr>
        <p:spPr/>
        <p:txBody>
          <a:bodyPr>
            <a:normAutofit fontScale="85000" lnSpcReduction="20000"/>
          </a:bodyPr>
          <a:lstStyle/>
          <a:p>
            <a:r>
              <a:rPr lang="en-US" sz="3200" dirty="0"/>
              <a:t>Joined project of the students from </a:t>
            </a:r>
          </a:p>
          <a:p>
            <a:r>
              <a:rPr lang="en-US" sz="3200" dirty="0"/>
              <a:t>Samara, Russia</a:t>
            </a:r>
          </a:p>
          <a:p>
            <a:r>
              <a:rPr lang="en-US" sz="3200" dirty="0"/>
              <a:t>Teaneck, New Jersey, USA</a:t>
            </a:r>
          </a:p>
          <a:p>
            <a:r>
              <a:rPr lang="en-US" sz="3200" dirty="0"/>
              <a:t>Indonesia</a:t>
            </a:r>
          </a:p>
        </p:txBody>
      </p:sp>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1026" name="Picture 2" descr="https://pp.userapi.com/c638316/v638316868/3931d/76ZloXneMQc.jpg"/>
          <p:cNvPicPr>
            <a:picLocks noChangeAspect="1" noChangeArrowheads="1"/>
          </p:cNvPicPr>
          <p:nvPr/>
        </p:nvPicPr>
        <p:blipFill>
          <a:blip r:embed="rId2" cstate="print"/>
          <a:srcRect/>
          <a:stretch>
            <a:fillRect/>
          </a:stretch>
        </p:blipFill>
        <p:spPr bwMode="auto">
          <a:xfrm>
            <a:off x="467544" y="692696"/>
            <a:ext cx="8212530" cy="5447645"/>
          </a:xfrm>
          <a:prstGeom prst="rect">
            <a:avLst/>
          </a:prstGeom>
          <a:noFill/>
        </p:spPr>
      </p:pic>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980728"/>
            <a:ext cx="7772400" cy="1656184"/>
          </a:xfrm>
        </p:spPr>
        <p:txBody>
          <a:bodyPr/>
          <a:lstStyle/>
          <a:p>
            <a:pPr algn="ctr"/>
            <a:r>
              <a:rPr lang="en-US" sz="4400" dirty="0"/>
              <a:t>What does your river connect to?</a:t>
            </a:r>
            <a:endParaRPr lang="ru-RU" sz="4400" dirty="0"/>
          </a:p>
        </p:txBody>
      </p:sp>
      <p:sp>
        <p:nvSpPr>
          <p:cNvPr id="3" name="Текст 2"/>
          <p:cNvSpPr>
            <a:spLocks noGrp="1"/>
          </p:cNvSpPr>
          <p:nvPr>
            <p:ph type="body" idx="1"/>
          </p:nvPr>
        </p:nvSpPr>
        <p:spPr>
          <a:xfrm>
            <a:off x="530352" y="2704664"/>
            <a:ext cx="7772400" cy="2740560"/>
          </a:xfrm>
        </p:spPr>
        <p:txBody>
          <a:bodyPr>
            <a:noAutofit/>
          </a:bodyPr>
          <a:lstStyle/>
          <a:p>
            <a:r>
              <a:rPr lang="en-US" sz="2800" dirty="0"/>
              <a:t>The Volga River connects to many rivers and channels. The Moscow channel, the Volga–Don channel, and the Volga–Baltic Waterway form navigable waterways connecting the </a:t>
            </a:r>
            <a:r>
              <a:rPr lang="en-US" sz="2800" dirty="0" err="1"/>
              <a:t>Moskva</a:t>
            </a:r>
            <a:r>
              <a:rPr lang="en-US" sz="2800" dirty="0"/>
              <a:t> river to the White Sea, the Baltic Sea, the Caspian Sea, the Sea of Azov and the Black Sea. The Volga flows into the Caspian Sea (lake).</a:t>
            </a:r>
            <a:endParaRPr lang="ru-RU" sz="2800" dirty="0"/>
          </a:p>
        </p:txBody>
      </p:sp>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764704"/>
            <a:ext cx="7772400" cy="1800200"/>
          </a:xfrm>
        </p:spPr>
        <p:txBody>
          <a:bodyPr/>
          <a:lstStyle/>
          <a:p>
            <a:pPr algn="ctr"/>
            <a:r>
              <a:rPr lang="en-US" sz="3200" dirty="0"/>
              <a:t>Do people go fishing in your place? What sorts of fish live in your river? How do you cook the fish? Is there any regional recipe how to cook fish from your river?</a:t>
            </a:r>
            <a:endParaRPr lang="ru-RU" sz="3200" dirty="0"/>
          </a:p>
        </p:txBody>
      </p:sp>
      <p:sp>
        <p:nvSpPr>
          <p:cNvPr id="3" name="Текст 2"/>
          <p:cNvSpPr>
            <a:spLocks noGrp="1"/>
          </p:cNvSpPr>
          <p:nvPr>
            <p:ph type="body" idx="1"/>
          </p:nvPr>
        </p:nvSpPr>
        <p:spPr>
          <a:xfrm>
            <a:off x="467544" y="2564904"/>
            <a:ext cx="8136904" cy="3816424"/>
          </a:xfrm>
        </p:spPr>
        <p:txBody>
          <a:bodyPr>
            <a:normAutofit/>
          </a:bodyPr>
          <a:lstStyle/>
          <a:p>
            <a:r>
              <a:rPr lang="en-US" dirty="0"/>
              <a:t>1.The Volga is the biggest river in Europe and one of the longest </a:t>
            </a:r>
            <a:br>
              <a:rPr lang="en-US" dirty="0"/>
            </a:br>
            <a:r>
              <a:rPr lang="en-US" dirty="0"/>
              <a:t>rivers in the world.</a:t>
            </a:r>
            <a:br>
              <a:rPr lang="en-US" dirty="0"/>
            </a:br>
            <a:r>
              <a:rPr lang="en-US" dirty="0"/>
              <a:t>2. Every our citizen likes fishing from his childhood and most of </a:t>
            </a:r>
            <a:br>
              <a:rPr lang="en-US" dirty="0"/>
            </a:br>
            <a:r>
              <a:rPr lang="en-US" dirty="0"/>
              <a:t>them are good fishermen.</a:t>
            </a:r>
            <a:br>
              <a:rPr lang="en-US" dirty="0"/>
            </a:br>
            <a:r>
              <a:rPr lang="en-US" dirty="0"/>
              <a:t>3. In the river Volga there are a lot different sorts of fish, like:</a:t>
            </a:r>
            <a:br>
              <a:rPr lang="en-US" dirty="0"/>
            </a:br>
            <a:r>
              <a:rPr lang="en-US" dirty="0"/>
              <a:t>Catfish, </a:t>
            </a:r>
            <a:r>
              <a:rPr lang="en-US" dirty="0" err="1"/>
              <a:t>crucian</a:t>
            </a:r>
            <a:r>
              <a:rPr lang="en-US" dirty="0"/>
              <a:t> carp, </a:t>
            </a:r>
            <a:r>
              <a:rPr lang="en-US" dirty="0" err="1"/>
              <a:t>vobla</a:t>
            </a:r>
            <a:r>
              <a:rPr lang="en-US" dirty="0"/>
              <a:t>, bream, pike, perch, carp and others.</a:t>
            </a:r>
            <a:br>
              <a:rPr lang="en-US" dirty="0"/>
            </a:br>
            <a:r>
              <a:rPr lang="en-US" dirty="0"/>
              <a:t>4. Every family in Samara has their own </a:t>
            </a:r>
            <a:r>
              <a:rPr lang="en-US" dirty="0" err="1"/>
              <a:t>recipie</a:t>
            </a:r>
            <a:r>
              <a:rPr lang="en-US" dirty="0"/>
              <a:t> how to </a:t>
            </a:r>
            <a:br>
              <a:rPr lang="en-US" dirty="0"/>
            </a:br>
            <a:r>
              <a:rPr lang="en-US" dirty="0"/>
              <a:t>cook fish, but the most popular dish everywhere is fish soup,</a:t>
            </a:r>
            <a:br>
              <a:rPr lang="en-US" dirty="0"/>
            </a:br>
            <a:r>
              <a:rPr lang="en-US" dirty="0"/>
              <a:t>called "</a:t>
            </a:r>
            <a:r>
              <a:rPr lang="en-US" dirty="0" err="1"/>
              <a:t>Ukha</a:t>
            </a:r>
            <a:r>
              <a:rPr lang="en-US" dirty="0"/>
              <a:t>". </a:t>
            </a:r>
            <a:r>
              <a:rPr lang="en-US"/>
              <a:t>It's an </a:t>
            </a:r>
            <a:r>
              <a:rPr lang="en-US" dirty="0"/>
              <a:t>old Russian soup from different sorts of fish.</a:t>
            </a:r>
            <a:br>
              <a:rPr lang="en-US" dirty="0"/>
            </a:br>
            <a:r>
              <a:rPr lang="en-US" dirty="0"/>
              <a:t>It's very tasty!</a:t>
            </a:r>
            <a:endParaRPr lang="ru-RU" dirty="0"/>
          </a:p>
        </p:txBody>
      </p:sp>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1026" name="Picture 2" descr="https://pp.userapi.com/c837522/v837522517/383e9/BPMQ-lvKDC8.jpg"/>
          <p:cNvPicPr>
            <a:picLocks noChangeAspect="1" noChangeArrowheads="1"/>
          </p:cNvPicPr>
          <p:nvPr/>
        </p:nvPicPr>
        <p:blipFill>
          <a:blip r:embed="rId2" cstate="print"/>
          <a:srcRect/>
          <a:stretch>
            <a:fillRect/>
          </a:stretch>
        </p:blipFill>
        <p:spPr bwMode="auto">
          <a:xfrm>
            <a:off x="395536" y="548680"/>
            <a:ext cx="8205162" cy="5885837"/>
          </a:xfrm>
          <a:prstGeom prst="rect">
            <a:avLst/>
          </a:prstGeom>
          <a:noFill/>
        </p:spPr>
      </p:pic>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6448" y="116632"/>
            <a:ext cx="7851648" cy="1368152"/>
          </a:xfrm>
        </p:spPr>
        <p:txBody>
          <a:bodyPr/>
          <a:lstStyle/>
          <a:p>
            <a:pPr algn="ctr"/>
            <a:r>
              <a:rPr lang="en-US" dirty="0"/>
              <a:t>The Hackensack River</a:t>
            </a:r>
            <a:endParaRPr lang="ru-RU" dirty="0"/>
          </a:p>
        </p:txBody>
      </p:sp>
      <p:sp>
        <p:nvSpPr>
          <p:cNvPr id="3" name="Подзаголовок 2"/>
          <p:cNvSpPr>
            <a:spLocks noGrp="1"/>
          </p:cNvSpPr>
          <p:nvPr>
            <p:ph type="subTitle" idx="1"/>
          </p:nvPr>
        </p:nvSpPr>
        <p:spPr>
          <a:xfrm>
            <a:off x="533400" y="1556792"/>
            <a:ext cx="7854696" cy="792088"/>
          </a:xfrm>
        </p:spPr>
        <p:txBody>
          <a:bodyPr>
            <a:normAutofit/>
          </a:bodyPr>
          <a:lstStyle/>
          <a:p>
            <a:pPr algn="ctr"/>
            <a:r>
              <a:rPr lang="en-US" sz="4400" dirty="0"/>
              <a:t>the USA</a:t>
            </a:r>
            <a:endParaRPr lang="ru-RU" sz="4400" dirty="0"/>
          </a:p>
        </p:txBody>
      </p:sp>
      <p:pic>
        <p:nvPicPr>
          <p:cNvPr id="4" name="Рисунок 3"/>
          <p:cNvPicPr>
            <a:picLocks noChangeAspect="1"/>
          </p:cNvPicPr>
          <p:nvPr/>
        </p:nvPicPr>
        <p:blipFill>
          <a:blip r:embed="rId2"/>
          <a:stretch>
            <a:fillRect/>
          </a:stretch>
        </p:blipFill>
        <p:spPr>
          <a:xfrm>
            <a:off x="467544" y="2445242"/>
            <a:ext cx="8064896" cy="441275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1008407"/>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1302275"/>
            <a:ext cx="8520600" cy="572700"/>
          </a:xfrm>
          <a:prstGeom prst="rect">
            <a:avLst/>
          </a:prstGeom>
        </p:spPr>
        <p:txBody>
          <a:bodyPr vert="horz" lIns="91425" tIns="91425" rIns="91425" bIns="91425" anchor="t" anchorCtr="0">
            <a:noAutofit/>
          </a:bodyPr>
          <a:lstStyle/>
          <a:p>
            <a:r>
              <a:rPr lang="en"/>
              <a:t>Origins and Folk Tales</a:t>
            </a:r>
          </a:p>
        </p:txBody>
      </p:sp>
      <p:sp>
        <p:nvSpPr>
          <p:cNvPr id="62" name="Shape 62"/>
          <p:cNvSpPr txBox="1">
            <a:spLocks noGrp="1"/>
          </p:cNvSpPr>
          <p:nvPr>
            <p:ph type="body" idx="1"/>
          </p:nvPr>
        </p:nvSpPr>
        <p:spPr>
          <a:xfrm>
            <a:off x="311700" y="2009725"/>
            <a:ext cx="8520600" cy="1881900"/>
          </a:xfrm>
          <a:prstGeom prst="rect">
            <a:avLst/>
          </a:prstGeom>
        </p:spPr>
        <p:txBody>
          <a:bodyPr vert="horz" lIns="91425" tIns="91425" rIns="91425" bIns="91425" anchor="t" anchorCtr="0">
            <a:noAutofit/>
          </a:bodyPr>
          <a:lstStyle/>
          <a:p>
            <a:pPr>
              <a:buNone/>
            </a:pPr>
            <a:r>
              <a:rPr lang="en"/>
              <a:t>	</a:t>
            </a:r>
            <a:r>
              <a:rPr lang="en">
                <a:solidFill>
                  <a:srgbClr val="000000"/>
                </a:solidFill>
              </a:rPr>
              <a:t>The origin of the name is from the </a:t>
            </a:r>
            <a:r>
              <a:rPr lang="en">
                <a:solidFill>
                  <a:srgbClr val="000000"/>
                </a:solidFill>
                <a:highlight>
                  <a:srgbClr val="FFFFFF"/>
                </a:highlight>
              </a:rPr>
              <a:t>Lenape</a:t>
            </a:r>
            <a:r>
              <a:rPr lang="en">
                <a:solidFill>
                  <a:srgbClr val="222222"/>
                </a:solidFill>
                <a:highlight>
                  <a:srgbClr val="FFFFFF"/>
                </a:highlight>
              </a:rPr>
              <a:t> word Achinigeu-hach, or Ackingsah-sack, meaning flat confluence of streams. </a:t>
            </a:r>
          </a:p>
          <a:p>
            <a:pPr indent="457200">
              <a:buNone/>
            </a:pPr>
            <a:r>
              <a:rPr lang="en">
                <a:solidFill>
                  <a:srgbClr val="222222"/>
                </a:solidFill>
                <a:highlight>
                  <a:srgbClr val="FFFFFF"/>
                </a:highlight>
              </a:rPr>
              <a:t>There is no folklore surrounding the hackensack river, or any that are widely spread about the river.</a:t>
            </a:r>
          </a:p>
        </p:txBody>
      </p:sp>
      <p:pic>
        <p:nvPicPr>
          <p:cNvPr id="63" name="Shape 63"/>
          <p:cNvPicPr preferRelativeResize="0"/>
          <p:nvPr/>
        </p:nvPicPr>
        <p:blipFill>
          <a:blip r:embed="rId3">
            <a:alphaModFix/>
          </a:blip>
          <a:stretch>
            <a:fillRect/>
          </a:stretch>
        </p:blipFill>
        <p:spPr>
          <a:xfrm>
            <a:off x="2997300" y="3805201"/>
            <a:ext cx="2787600" cy="2138475"/>
          </a:xfrm>
          <a:prstGeom prst="rect">
            <a:avLst/>
          </a:prstGeom>
          <a:noFill/>
          <a:ln>
            <a:noFill/>
          </a:ln>
        </p:spPr>
      </p:pic>
      <p:pic>
        <p:nvPicPr>
          <p:cNvPr id="64" name="Shape 64" descr="Image result for not allowed symbol transparent"/>
          <p:cNvPicPr preferRelativeResize="0"/>
          <p:nvPr/>
        </p:nvPicPr>
        <p:blipFill>
          <a:blip r:embed="rId4">
            <a:alphaModFix/>
          </a:blip>
          <a:stretch>
            <a:fillRect/>
          </a:stretch>
        </p:blipFill>
        <p:spPr>
          <a:xfrm>
            <a:off x="3083651" y="3805200"/>
            <a:ext cx="2602575" cy="2047524"/>
          </a:xfrm>
          <a:prstGeom prst="rect">
            <a:avLst/>
          </a:prstGeom>
          <a:noFill/>
          <a:ln>
            <a:noFill/>
          </a:ln>
        </p:spPr>
      </p:pic>
      <p:pic>
        <p:nvPicPr>
          <p:cNvPr id="65" name="Shape 65" descr="Image result for book transparent"/>
          <p:cNvPicPr preferRelativeResize="0"/>
          <p:nvPr/>
        </p:nvPicPr>
        <p:blipFill>
          <a:blip r:embed="rId5">
            <a:alphaModFix/>
          </a:blip>
          <a:stretch>
            <a:fillRect/>
          </a:stretch>
        </p:blipFill>
        <p:spPr>
          <a:xfrm>
            <a:off x="7392501" y="857251"/>
            <a:ext cx="1751499" cy="1751499"/>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98641471"/>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9"/>
        <p:cNvGrpSpPr/>
        <p:nvPr/>
      </p:nvGrpSpPr>
      <p:grpSpPr>
        <a:xfrm>
          <a:off x="0" y="0"/>
          <a:ext cx="0" cy="0"/>
          <a:chOff x="0" y="0"/>
          <a:chExt cx="0" cy="0"/>
        </a:xfrm>
      </p:grpSpPr>
      <p:pic>
        <p:nvPicPr>
          <p:cNvPr id="70" name="Shape 70"/>
          <p:cNvPicPr preferRelativeResize="0"/>
          <p:nvPr/>
        </p:nvPicPr>
        <p:blipFill>
          <a:blip r:embed="rId3">
            <a:alphaModFix/>
          </a:blip>
          <a:stretch>
            <a:fillRect/>
          </a:stretch>
        </p:blipFill>
        <p:spPr>
          <a:xfrm>
            <a:off x="2" y="0"/>
            <a:ext cx="9143999" cy="6000750"/>
          </a:xfrm>
          <a:prstGeom prst="rect">
            <a:avLst/>
          </a:prstGeom>
          <a:noFill/>
          <a:ln>
            <a:noFill/>
          </a:ln>
        </p:spPr>
      </p:pic>
      <p:sp>
        <p:nvSpPr>
          <p:cNvPr id="71" name="Shape 71"/>
          <p:cNvSpPr txBox="1">
            <a:spLocks noGrp="1"/>
          </p:cNvSpPr>
          <p:nvPr>
            <p:ph type="title"/>
          </p:nvPr>
        </p:nvSpPr>
        <p:spPr>
          <a:xfrm>
            <a:off x="311700" y="1326950"/>
            <a:ext cx="8520600" cy="572700"/>
          </a:xfrm>
          <a:prstGeom prst="rect">
            <a:avLst/>
          </a:prstGeom>
        </p:spPr>
        <p:txBody>
          <a:bodyPr vert="horz" lIns="91425" tIns="91425" rIns="91425" bIns="91425" anchor="t" anchorCtr="0">
            <a:noAutofit/>
          </a:bodyPr>
          <a:lstStyle/>
          <a:p>
            <a:r>
              <a:rPr lang="en">
                <a:solidFill>
                  <a:srgbClr val="FFFFFF"/>
                </a:solidFill>
              </a:rPr>
              <a:t>Roles of The River </a:t>
            </a:r>
          </a:p>
        </p:txBody>
      </p:sp>
      <p:sp>
        <p:nvSpPr>
          <p:cNvPr id="72" name="Shape 72"/>
          <p:cNvSpPr txBox="1">
            <a:spLocks noGrp="1"/>
          </p:cNvSpPr>
          <p:nvPr>
            <p:ph type="body" idx="1"/>
          </p:nvPr>
        </p:nvSpPr>
        <p:spPr>
          <a:xfrm>
            <a:off x="311700" y="2009725"/>
            <a:ext cx="8520600" cy="3416400"/>
          </a:xfrm>
          <a:prstGeom prst="rect">
            <a:avLst/>
          </a:prstGeom>
        </p:spPr>
        <p:txBody>
          <a:bodyPr vert="horz" lIns="91425" tIns="91425" rIns="91425" bIns="91425" anchor="t" anchorCtr="0">
            <a:noAutofit/>
          </a:bodyPr>
          <a:lstStyle/>
          <a:p>
            <a:pPr indent="457200">
              <a:buNone/>
            </a:pPr>
            <a:r>
              <a:rPr lang="en">
                <a:solidFill>
                  <a:srgbClr val="FFFFFF"/>
                </a:solidFill>
              </a:rPr>
              <a:t>A swing bridge allows boats to travel through with its swinging bridge, and the bridge can also let people walk over it. </a:t>
            </a:r>
          </a:p>
          <a:p>
            <a:pPr marL="0" indent="0">
              <a:buNone/>
            </a:pPr>
            <a:r>
              <a:rPr lang="en">
                <a:solidFill>
                  <a:srgbClr val="FFFFFF"/>
                </a:solidFill>
              </a:rPr>
              <a:t>In the past it was used for transportation and shipping. Also in 1776, a colonial army, led by George Washington, hid there and had protection on the riverbanks from the British. </a:t>
            </a:r>
          </a:p>
          <a:p>
            <a:pPr indent="457200">
              <a:buNone/>
            </a:pPr>
            <a:endParaRPr>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5379669"/>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1302275"/>
            <a:ext cx="8520600" cy="572700"/>
          </a:xfrm>
          <a:prstGeom prst="rect">
            <a:avLst/>
          </a:prstGeom>
        </p:spPr>
        <p:txBody>
          <a:bodyPr vert="horz" lIns="91425" tIns="91425" rIns="91425" bIns="91425" anchor="t" anchorCtr="0">
            <a:noAutofit/>
          </a:bodyPr>
          <a:lstStyle/>
          <a:p>
            <a:r>
              <a:rPr lang="en"/>
              <a:t>Pollution, Bridges, and Beaches</a:t>
            </a:r>
          </a:p>
        </p:txBody>
      </p:sp>
      <p:sp>
        <p:nvSpPr>
          <p:cNvPr id="78" name="Shape 78"/>
          <p:cNvSpPr txBox="1">
            <a:spLocks noGrp="1"/>
          </p:cNvSpPr>
          <p:nvPr>
            <p:ph type="body" idx="1"/>
          </p:nvPr>
        </p:nvSpPr>
        <p:spPr>
          <a:xfrm>
            <a:off x="311700" y="2009725"/>
            <a:ext cx="8520600" cy="3416400"/>
          </a:xfrm>
          <a:prstGeom prst="rect">
            <a:avLst/>
          </a:prstGeom>
        </p:spPr>
        <p:txBody>
          <a:bodyPr vert="horz" lIns="91425" tIns="91425" rIns="91425" bIns="91425" anchor="t" anchorCtr="0">
            <a:noAutofit/>
          </a:bodyPr>
          <a:lstStyle/>
          <a:p>
            <a:pPr>
              <a:buNone/>
            </a:pPr>
            <a:r>
              <a:rPr lang="en">
                <a:solidFill>
                  <a:srgbClr val="000000"/>
                </a:solidFill>
              </a:rPr>
              <a:t>The river is very heavily polluted, the pollution started about 200 years ago, and it is not safe to swim in or consume fish from the river. Most of the pollution is industrial pollutants and sewage. </a:t>
            </a:r>
          </a:p>
          <a:p>
            <a:pPr>
              <a:buNone/>
            </a:pPr>
            <a:r>
              <a:rPr lang="en">
                <a:solidFill>
                  <a:srgbClr val="000000"/>
                </a:solidFill>
              </a:rPr>
              <a:t>The river has many bridges and crossing, but the main one is the Portal Bridge, which has been around since 1910</a:t>
            </a:r>
          </a:p>
          <a:p>
            <a:pPr>
              <a:buClr>
                <a:schemeClr val="dk1"/>
              </a:buClr>
              <a:buSzPct val="61111"/>
              <a:buNone/>
            </a:pPr>
            <a:r>
              <a:rPr lang="en">
                <a:solidFill>
                  <a:schemeClr val="dk1"/>
                </a:solidFill>
              </a:rPr>
              <a:t>There are no beaches on the Hackensack River.</a:t>
            </a:r>
          </a:p>
        </p:txBody>
      </p:sp>
      <p:pic>
        <p:nvPicPr>
          <p:cNvPr id="79" name="Shape 79" descr="Image result for pollution in the hackensack river"/>
          <p:cNvPicPr preferRelativeResize="0"/>
          <p:nvPr/>
        </p:nvPicPr>
        <p:blipFill>
          <a:blip r:embed="rId3">
            <a:alphaModFix/>
          </a:blip>
          <a:stretch>
            <a:fillRect/>
          </a:stretch>
        </p:blipFill>
        <p:spPr>
          <a:xfrm>
            <a:off x="6372200" y="4941168"/>
            <a:ext cx="2324426" cy="1800200"/>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751367"/>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404664"/>
            <a:ext cx="8520600" cy="1470311"/>
          </a:xfrm>
          <a:prstGeom prst="rect">
            <a:avLst/>
          </a:prstGeom>
        </p:spPr>
        <p:txBody>
          <a:bodyPr vert="horz" lIns="91425" tIns="91425" rIns="91425" bIns="91425" anchor="t" anchorCtr="0">
            <a:noAutofit/>
          </a:bodyPr>
          <a:lstStyle/>
          <a:p>
            <a:r>
              <a:rPr lang="en" dirty="0"/>
              <a:t>Water Temperature,Freezing, and Embankments </a:t>
            </a:r>
          </a:p>
        </p:txBody>
      </p:sp>
      <p:sp>
        <p:nvSpPr>
          <p:cNvPr id="85" name="Shape 85"/>
          <p:cNvSpPr txBox="1">
            <a:spLocks noGrp="1"/>
          </p:cNvSpPr>
          <p:nvPr>
            <p:ph type="body" idx="1"/>
          </p:nvPr>
        </p:nvSpPr>
        <p:spPr>
          <a:xfrm>
            <a:off x="311700" y="2060849"/>
            <a:ext cx="8520600" cy="3365276"/>
          </a:xfrm>
          <a:prstGeom prst="rect">
            <a:avLst/>
          </a:prstGeom>
        </p:spPr>
        <p:txBody>
          <a:bodyPr vert="horz" lIns="91425" tIns="91425" rIns="91425" bIns="91425" anchor="t" anchorCtr="0">
            <a:noAutofit/>
          </a:bodyPr>
          <a:lstStyle/>
          <a:p>
            <a:pPr>
              <a:buNone/>
            </a:pPr>
            <a:r>
              <a:rPr lang="en" dirty="0">
                <a:solidFill>
                  <a:srgbClr val="000000"/>
                </a:solidFill>
              </a:rPr>
              <a:t>We cannot find the temperature of the river.</a:t>
            </a:r>
          </a:p>
          <a:p>
            <a:pPr>
              <a:buNone/>
            </a:pPr>
            <a:r>
              <a:rPr lang="en" dirty="0">
                <a:solidFill>
                  <a:srgbClr val="000000"/>
                </a:solidFill>
              </a:rPr>
              <a:t>The river has frozen over frequently in the past.</a:t>
            </a:r>
          </a:p>
          <a:p>
            <a:pPr>
              <a:buNone/>
            </a:pPr>
            <a:r>
              <a:rPr lang="en" dirty="0">
                <a:solidFill>
                  <a:srgbClr val="000000"/>
                </a:solidFill>
              </a:rPr>
              <a:t>The Hackensack River has multiple embankments, but there are none in Teaneck.</a:t>
            </a:r>
          </a:p>
          <a:p>
            <a:pPr>
              <a:buNone/>
            </a:pPr>
            <a:endParaRPr dirty="0">
              <a:solidFill>
                <a:srgbClr val="000000"/>
              </a:solidFill>
            </a:endParaRPr>
          </a:p>
        </p:txBody>
      </p:sp>
      <p:pic>
        <p:nvPicPr>
          <p:cNvPr id="86" name="Shape 86" descr="Image result for iceberg transparent"/>
          <p:cNvPicPr preferRelativeResize="0"/>
          <p:nvPr/>
        </p:nvPicPr>
        <p:blipFill>
          <a:blip r:embed="rId3">
            <a:alphaModFix/>
          </a:blip>
          <a:stretch>
            <a:fillRect/>
          </a:stretch>
        </p:blipFill>
        <p:spPr>
          <a:xfrm>
            <a:off x="0" y="3743487"/>
            <a:ext cx="2590249" cy="2590250"/>
          </a:xfrm>
          <a:prstGeom prst="rect">
            <a:avLst/>
          </a:prstGeom>
          <a:noFill/>
          <a:ln>
            <a:noFill/>
          </a:ln>
        </p:spPr>
      </p:pic>
      <p:pic>
        <p:nvPicPr>
          <p:cNvPr id="87" name="Shape 87" descr="Image result for cold thermometer transparent"/>
          <p:cNvPicPr preferRelativeResize="0"/>
          <p:nvPr/>
        </p:nvPicPr>
        <p:blipFill>
          <a:blip r:embed="rId4">
            <a:alphaModFix/>
          </a:blip>
          <a:stretch>
            <a:fillRect/>
          </a:stretch>
        </p:blipFill>
        <p:spPr>
          <a:xfrm>
            <a:off x="5868144" y="3573016"/>
            <a:ext cx="2642700" cy="2642700"/>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9567200"/>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00" y="548680"/>
            <a:ext cx="8520600" cy="1320725"/>
          </a:xfrm>
          <a:prstGeom prst="rect">
            <a:avLst/>
          </a:prstGeom>
        </p:spPr>
        <p:txBody>
          <a:bodyPr vert="horz" lIns="91425" tIns="91425" rIns="91425" bIns="91425" anchor="t" anchorCtr="0">
            <a:noAutofit/>
          </a:bodyPr>
          <a:lstStyle/>
          <a:p>
            <a:r>
              <a:rPr lang="en" dirty="0"/>
              <a:t>Fishing, Fish Types, Cooking The Fish?</a:t>
            </a:r>
          </a:p>
        </p:txBody>
      </p:sp>
      <p:sp>
        <p:nvSpPr>
          <p:cNvPr id="93" name="Shape 93"/>
          <p:cNvSpPr txBox="1">
            <a:spLocks noGrp="1"/>
          </p:cNvSpPr>
          <p:nvPr>
            <p:ph type="body" idx="1"/>
          </p:nvPr>
        </p:nvSpPr>
        <p:spPr>
          <a:xfrm>
            <a:off x="311700" y="2009725"/>
            <a:ext cx="8520600" cy="3416400"/>
          </a:xfrm>
          <a:prstGeom prst="rect">
            <a:avLst/>
          </a:prstGeom>
        </p:spPr>
        <p:txBody>
          <a:bodyPr vert="horz" lIns="91425" tIns="91425" rIns="91425" bIns="91425" anchor="t" anchorCtr="0">
            <a:noAutofit/>
          </a:bodyPr>
          <a:lstStyle/>
          <a:p>
            <a:pPr>
              <a:buNone/>
            </a:pPr>
            <a:r>
              <a:rPr lang="en" sz="2000" dirty="0">
                <a:solidFill>
                  <a:srgbClr val="000000"/>
                </a:solidFill>
              </a:rPr>
              <a:t>Fishing is a common thing to do in the Hackensack River, but it's usually catch and release.  Due to the pollution, the fish may be inedible. They can carry mercury and PCBs. </a:t>
            </a:r>
          </a:p>
          <a:p>
            <a:pPr>
              <a:buNone/>
            </a:pPr>
            <a:r>
              <a:rPr lang="en" sz="2000" dirty="0">
                <a:solidFill>
                  <a:srgbClr val="000000"/>
                </a:solidFill>
              </a:rPr>
              <a:t>Some fish found in the Hackensack river include: </a:t>
            </a:r>
            <a:r>
              <a:rPr lang="en" sz="2000" dirty="0">
                <a:solidFill>
                  <a:srgbClr val="222222"/>
                </a:solidFill>
                <a:highlight>
                  <a:srgbClr val="FFFFFF"/>
                </a:highlight>
                <a:latin typeface="Roboto"/>
                <a:ea typeface="Roboto"/>
                <a:cs typeface="Roboto"/>
                <a:sym typeface="Roboto"/>
              </a:rPr>
              <a:t>Anadromous fish, alewife, blueback herring,</a:t>
            </a:r>
            <a:r>
              <a:rPr lang="en" sz="2000" b="1" dirty="0">
                <a:solidFill>
                  <a:srgbClr val="222222"/>
                </a:solidFill>
                <a:highlight>
                  <a:srgbClr val="FFFFFF"/>
                </a:highlight>
                <a:latin typeface="Roboto"/>
                <a:ea typeface="Roboto"/>
                <a:cs typeface="Roboto"/>
                <a:sym typeface="Roboto"/>
              </a:rPr>
              <a:t> </a:t>
            </a:r>
            <a:r>
              <a:rPr lang="en" sz="2000" dirty="0">
                <a:solidFill>
                  <a:srgbClr val="222222"/>
                </a:solidFill>
                <a:highlight>
                  <a:srgbClr val="FFFFFF"/>
                </a:highlight>
                <a:latin typeface="Roboto"/>
                <a:ea typeface="Roboto"/>
                <a:cs typeface="Roboto"/>
                <a:sym typeface="Roboto"/>
              </a:rPr>
              <a:t>American shad,</a:t>
            </a:r>
            <a:r>
              <a:rPr lang="en" sz="2000" b="1" dirty="0">
                <a:solidFill>
                  <a:srgbClr val="222222"/>
                </a:solidFill>
                <a:highlight>
                  <a:srgbClr val="FFFFFF"/>
                </a:highlight>
                <a:latin typeface="Roboto"/>
                <a:ea typeface="Roboto"/>
                <a:cs typeface="Roboto"/>
                <a:sym typeface="Roboto"/>
              </a:rPr>
              <a:t> </a:t>
            </a:r>
            <a:r>
              <a:rPr lang="en" sz="2000" dirty="0">
                <a:solidFill>
                  <a:srgbClr val="222222"/>
                </a:solidFill>
                <a:highlight>
                  <a:srgbClr val="FFFFFF"/>
                </a:highlight>
                <a:latin typeface="Roboto"/>
                <a:ea typeface="Roboto"/>
                <a:cs typeface="Roboto"/>
                <a:sym typeface="Roboto"/>
              </a:rPr>
              <a:t> Atlantic tomcod,  and striped bass,</a:t>
            </a:r>
            <a:r>
              <a:rPr lang="en" sz="2000" b="1" dirty="0">
                <a:solidFill>
                  <a:srgbClr val="222222"/>
                </a:solidFill>
                <a:highlight>
                  <a:srgbClr val="FFFFFF"/>
                </a:highlight>
                <a:latin typeface="Roboto"/>
                <a:ea typeface="Roboto"/>
                <a:cs typeface="Roboto"/>
                <a:sym typeface="Roboto"/>
              </a:rPr>
              <a:t> </a:t>
            </a:r>
            <a:r>
              <a:rPr lang="en" sz="2000" dirty="0">
                <a:solidFill>
                  <a:srgbClr val="222222"/>
                </a:solidFill>
                <a:highlight>
                  <a:srgbClr val="FFFFFF"/>
                </a:highlight>
                <a:latin typeface="Roboto"/>
                <a:ea typeface="Roboto"/>
                <a:cs typeface="Roboto"/>
                <a:sym typeface="Roboto"/>
              </a:rPr>
              <a:t>etc.</a:t>
            </a:r>
          </a:p>
          <a:p>
            <a:pPr>
              <a:buNone/>
            </a:pPr>
            <a:r>
              <a:rPr lang="en" sz="2000" dirty="0">
                <a:solidFill>
                  <a:srgbClr val="222222"/>
                </a:solidFill>
                <a:highlight>
                  <a:srgbClr val="FFFFFF"/>
                </a:highlight>
                <a:latin typeface="Roboto"/>
                <a:ea typeface="Roboto"/>
                <a:cs typeface="Roboto"/>
                <a:sym typeface="Roboto"/>
              </a:rPr>
              <a:t>There are no recipes for preparing or cooking the fish, due to the fact that most of the fish are poisonous (from pollution).</a:t>
            </a:r>
          </a:p>
        </p:txBody>
      </p:sp>
      <p:pic>
        <p:nvPicPr>
          <p:cNvPr id="94" name="Shape 94"/>
          <p:cNvPicPr preferRelativeResize="0"/>
          <p:nvPr/>
        </p:nvPicPr>
        <p:blipFill>
          <a:blip r:embed="rId3">
            <a:alphaModFix/>
          </a:blip>
          <a:stretch>
            <a:fillRect/>
          </a:stretch>
        </p:blipFill>
        <p:spPr>
          <a:xfrm>
            <a:off x="26501" y="4863172"/>
            <a:ext cx="1578825" cy="1254200"/>
          </a:xfrm>
          <a:prstGeom prst="rect">
            <a:avLst/>
          </a:prstGeom>
          <a:noFill/>
          <a:ln>
            <a:noFill/>
          </a:ln>
        </p:spPr>
      </p:pic>
      <p:pic>
        <p:nvPicPr>
          <p:cNvPr id="95" name="Shape 95"/>
          <p:cNvPicPr preferRelativeResize="0"/>
          <p:nvPr/>
        </p:nvPicPr>
        <p:blipFill>
          <a:blip r:embed="rId4">
            <a:alphaModFix/>
          </a:blip>
          <a:stretch>
            <a:fillRect/>
          </a:stretch>
        </p:blipFill>
        <p:spPr>
          <a:xfrm>
            <a:off x="7615601" y="4767326"/>
            <a:ext cx="1528399" cy="1254199"/>
          </a:xfrm>
          <a:prstGeom prst="rect">
            <a:avLst/>
          </a:prstGeom>
          <a:noFill/>
          <a:ln>
            <a:noFill/>
          </a:ln>
        </p:spPr>
      </p:pic>
      <p:pic>
        <p:nvPicPr>
          <p:cNvPr id="96" name="Shape 96"/>
          <p:cNvPicPr preferRelativeResize="0"/>
          <p:nvPr/>
        </p:nvPicPr>
        <p:blipFill>
          <a:blip r:embed="rId5">
            <a:alphaModFix/>
          </a:blip>
          <a:stretch>
            <a:fillRect/>
          </a:stretch>
        </p:blipFill>
        <p:spPr>
          <a:xfrm>
            <a:off x="1578826" y="4828975"/>
            <a:ext cx="1870999" cy="1171775"/>
          </a:xfrm>
          <a:prstGeom prst="rect">
            <a:avLst/>
          </a:prstGeom>
          <a:noFill/>
          <a:ln>
            <a:noFill/>
          </a:ln>
        </p:spPr>
      </p:pic>
      <p:pic>
        <p:nvPicPr>
          <p:cNvPr id="97" name="Shape 97"/>
          <p:cNvPicPr preferRelativeResize="0"/>
          <p:nvPr/>
        </p:nvPicPr>
        <p:blipFill>
          <a:blip r:embed="rId6">
            <a:alphaModFix/>
          </a:blip>
          <a:stretch>
            <a:fillRect/>
          </a:stretch>
        </p:blipFill>
        <p:spPr>
          <a:xfrm>
            <a:off x="3449826" y="4948505"/>
            <a:ext cx="2110175" cy="932700"/>
          </a:xfrm>
          <a:prstGeom prst="rect">
            <a:avLst/>
          </a:prstGeom>
          <a:noFill/>
          <a:ln>
            <a:noFill/>
          </a:ln>
        </p:spPr>
      </p:pic>
      <p:pic>
        <p:nvPicPr>
          <p:cNvPr id="98" name="Shape 98"/>
          <p:cNvPicPr preferRelativeResize="0"/>
          <p:nvPr/>
        </p:nvPicPr>
        <p:blipFill>
          <a:blip r:embed="rId7">
            <a:alphaModFix/>
          </a:blip>
          <a:stretch>
            <a:fillRect/>
          </a:stretch>
        </p:blipFill>
        <p:spPr>
          <a:xfrm>
            <a:off x="5560001" y="4948500"/>
            <a:ext cx="1988725" cy="1073025"/>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038915"/>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en-US" dirty="0"/>
              <a:t>The Volga River</a:t>
            </a:r>
            <a:endParaRPr lang="ru-RU" dirty="0"/>
          </a:p>
        </p:txBody>
      </p:sp>
      <p:sp>
        <p:nvSpPr>
          <p:cNvPr id="3" name="Подзаголовок 2"/>
          <p:cNvSpPr>
            <a:spLocks noGrp="1"/>
          </p:cNvSpPr>
          <p:nvPr>
            <p:ph type="subTitle" idx="1"/>
          </p:nvPr>
        </p:nvSpPr>
        <p:spPr/>
        <p:txBody>
          <a:bodyPr>
            <a:normAutofit/>
          </a:bodyPr>
          <a:lstStyle/>
          <a:p>
            <a:pPr algn="ctr"/>
            <a:r>
              <a:rPr lang="en-US" sz="3200" dirty="0"/>
              <a:t>The longest river in the European part of Russia</a:t>
            </a:r>
            <a:endParaRPr lang="ru-RU"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7915245"/>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1277625"/>
            <a:ext cx="8520600" cy="572700"/>
          </a:xfrm>
          <a:prstGeom prst="rect">
            <a:avLst/>
          </a:prstGeom>
        </p:spPr>
        <p:txBody>
          <a:bodyPr vert="horz" lIns="91425" tIns="91425" rIns="91425" bIns="91425" anchor="t" anchorCtr="0">
            <a:noAutofit/>
          </a:bodyPr>
          <a:lstStyle/>
          <a:p>
            <a:pPr>
              <a:spcAft>
                <a:spcPts val="1400"/>
              </a:spcAft>
              <a:buClr>
                <a:schemeClr val="dk1"/>
              </a:buClr>
              <a:buSzPct val="36666"/>
            </a:pPr>
            <a:r>
              <a:rPr lang="en" dirty="0">
                <a:solidFill>
                  <a:srgbClr val="EFEFEF"/>
                </a:solidFill>
              </a:rPr>
              <a:t>What is the origin of the name of your river?</a:t>
            </a:r>
          </a:p>
          <a:p>
            <a:endParaRPr dirty="0"/>
          </a:p>
        </p:txBody>
      </p:sp>
      <p:sp>
        <p:nvSpPr>
          <p:cNvPr id="66" name="Shape 66"/>
          <p:cNvSpPr txBox="1">
            <a:spLocks noGrp="1"/>
          </p:cNvSpPr>
          <p:nvPr>
            <p:ph type="body" idx="1"/>
          </p:nvPr>
        </p:nvSpPr>
        <p:spPr>
          <a:xfrm>
            <a:off x="311700" y="836712"/>
            <a:ext cx="8520600" cy="4589413"/>
          </a:xfrm>
          <a:prstGeom prst="rect">
            <a:avLst/>
          </a:prstGeom>
        </p:spPr>
        <p:txBody>
          <a:bodyPr vert="horz" lIns="91425" tIns="91425" rIns="91425" bIns="91425" anchor="t" anchorCtr="0">
            <a:noAutofit/>
          </a:bodyPr>
          <a:lstStyle/>
          <a:p>
            <a:pPr>
              <a:buNone/>
            </a:pPr>
            <a:r>
              <a:rPr lang="en" dirty="0">
                <a:solidFill>
                  <a:schemeClr val="dk1"/>
                </a:solidFill>
                <a:latin typeface="Arial"/>
                <a:ea typeface="Arial"/>
                <a:cs typeface="Arial"/>
                <a:sym typeface="Arial"/>
              </a:rPr>
              <a:t>The process that eventually formed the river began some 15,000 years ago when a finger of the Wisconsin Glacier retreated, scouring and compressing bedrock to form what paleontologists have named Glacial Lake Hackensack. </a:t>
            </a:r>
          </a:p>
        </p:txBody>
      </p:sp>
      <p:pic>
        <p:nvPicPr>
          <p:cNvPr id="67" name="Shape 67"/>
          <p:cNvPicPr preferRelativeResize="0"/>
          <p:nvPr/>
        </p:nvPicPr>
        <p:blipFill>
          <a:blip r:embed="rId3">
            <a:alphaModFix/>
          </a:blip>
          <a:stretch>
            <a:fillRect/>
          </a:stretch>
        </p:blipFill>
        <p:spPr>
          <a:xfrm>
            <a:off x="3114438" y="3187738"/>
            <a:ext cx="3038475" cy="2238375"/>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1290645"/>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61675" y="1302275"/>
            <a:ext cx="8893200" cy="517200"/>
          </a:xfrm>
          <a:prstGeom prst="rect">
            <a:avLst/>
          </a:prstGeom>
        </p:spPr>
        <p:txBody>
          <a:bodyPr vert="horz" lIns="91425" tIns="91425" rIns="91425" bIns="91425" anchor="t" anchorCtr="0">
            <a:noAutofit/>
          </a:bodyPr>
          <a:lstStyle/>
          <a:p>
            <a:pPr>
              <a:lnSpc>
                <a:spcPct val="120000"/>
              </a:lnSpc>
              <a:spcAft>
                <a:spcPts val="1400"/>
              </a:spcAft>
            </a:pPr>
            <a:r>
              <a:rPr lang="en" dirty="0">
                <a:solidFill>
                  <a:srgbClr val="FFFFFF"/>
                </a:solidFill>
              </a:rPr>
              <a:t>What role does the river play in the life of the people, in the life of your city, in the life of your country?</a:t>
            </a:r>
          </a:p>
          <a:p>
            <a:endParaRPr dirty="0"/>
          </a:p>
        </p:txBody>
      </p:sp>
      <p:sp>
        <p:nvSpPr>
          <p:cNvPr id="73" name="Shape 73"/>
          <p:cNvSpPr txBox="1">
            <a:spLocks noGrp="1"/>
          </p:cNvSpPr>
          <p:nvPr>
            <p:ph type="body" idx="1"/>
          </p:nvPr>
        </p:nvSpPr>
        <p:spPr>
          <a:xfrm>
            <a:off x="247975" y="908720"/>
            <a:ext cx="8520600" cy="4517405"/>
          </a:xfrm>
          <a:prstGeom prst="rect">
            <a:avLst/>
          </a:prstGeom>
        </p:spPr>
        <p:txBody>
          <a:bodyPr vert="horz" lIns="91425" tIns="91425" rIns="91425" bIns="91425" anchor="t" anchorCtr="0">
            <a:noAutofit/>
          </a:bodyPr>
          <a:lstStyle/>
          <a:p>
            <a:pPr>
              <a:buNone/>
            </a:pPr>
            <a:endParaRPr dirty="0">
              <a:solidFill>
                <a:schemeClr val="dk1"/>
              </a:solidFill>
            </a:endParaRPr>
          </a:p>
          <a:p>
            <a:pPr>
              <a:buNone/>
            </a:pPr>
            <a:r>
              <a:rPr lang="en" dirty="0">
                <a:solidFill>
                  <a:schemeClr val="dk1"/>
                </a:solidFill>
              </a:rPr>
              <a:t>In our daily life, we do not use the river. Some people like to go kayaking on the river. Some fish for fun. Most people who go fishing throw the fish back and do not eat it. We do not use it as a source of drinking water, or fun time at the beach.  We do use it for transporting freight. </a:t>
            </a:r>
          </a:p>
          <a:p>
            <a:pPr>
              <a:buNone/>
            </a:pPr>
            <a:endParaRPr dirty="0">
              <a:solidFill>
                <a:schemeClr val="dk1"/>
              </a:solidFill>
            </a:endParaRPr>
          </a:p>
        </p:txBody>
      </p:sp>
      <p:pic>
        <p:nvPicPr>
          <p:cNvPr id="74" name="Shape 74"/>
          <p:cNvPicPr preferRelativeResize="0"/>
          <p:nvPr/>
        </p:nvPicPr>
        <p:blipFill>
          <a:blip r:embed="rId3">
            <a:alphaModFix/>
          </a:blip>
          <a:stretch>
            <a:fillRect/>
          </a:stretch>
        </p:blipFill>
        <p:spPr>
          <a:xfrm>
            <a:off x="5460425" y="3607825"/>
            <a:ext cx="3126025" cy="2343574"/>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523041"/>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992925"/>
            <a:ext cx="8520600" cy="734100"/>
          </a:xfrm>
          <a:prstGeom prst="rect">
            <a:avLst/>
          </a:prstGeom>
        </p:spPr>
        <p:txBody>
          <a:bodyPr vert="horz" lIns="91425" tIns="91425" rIns="91425" bIns="91425" anchor="t" anchorCtr="0">
            <a:noAutofit/>
          </a:bodyPr>
          <a:lstStyle/>
          <a:p>
            <a:pPr>
              <a:spcAft>
                <a:spcPts val="1400"/>
              </a:spcAft>
              <a:buClr>
                <a:schemeClr val="dk1"/>
              </a:buClr>
              <a:buSzPct val="36666"/>
            </a:pPr>
            <a:r>
              <a:rPr lang="en" sz="2800" dirty="0"/>
              <a:t>Do people go fishing in your place? What sorts of fish live in your river? How do you cook the fish? Is there any regional recipe how to cook fish from your river?</a:t>
            </a:r>
          </a:p>
          <a:p>
            <a:endParaRPr dirty="0"/>
          </a:p>
        </p:txBody>
      </p:sp>
      <p:sp>
        <p:nvSpPr>
          <p:cNvPr id="80" name="Shape 80"/>
          <p:cNvSpPr txBox="1">
            <a:spLocks noGrp="1"/>
          </p:cNvSpPr>
          <p:nvPr>
            <p:ph type="body" idx="1"/>
          </p:nvPr>
        </p:nvSpPr>
        <p:spPr>
          <a:xfrm>
            <a:off x="298821" y="2420888"/>
            <a:ext cx="8520600" cy="72008"/>
          </a:xfrm>
          <a:prstGeom prst="rect">
            <a:avLst/>
          </a:prstGeom>
        </p:spPr>
        <p:txBody>
          <a:bodyPr vert="horz" lIns="91425" tIns="91425" rIns="91425" bIns="91425" anchor="t" anchorCtr="0">
            <a:noAutofit/>
          </a:bodyPr>
          <a:lstStyle/>
          <a:p>
            <a:pPr>
              <a:buNone/>
            </a:pPr>
            <a:endParaRPr dirty="0">
              <a:solidFill>
                <a:schemeClr val="dk1"/>
              </a:solidFill>
            </a:endParaRPr>
          </a:p>
          <a:p>
            <a:pPr>
              <a:buNone/>
            </a:pPr>
            <a:r>
              <a:rPr lang="en" dirty="0">
                <a:solidFill>
                  <a:schemeClr val="dk1"/>
                </a:solidFill>
              </a:rPr>
              <a:t>People do  fish in our river, but only for recreational purposes, because it is vastly polluted. Manufacturers used to pour things into our river. We do indeed have fish it just isn’t recommended to eat. (seagulls eat the fish)</a:t>
            </a:r>
          </a:p>
        </p:txBody>
      </p:sp>
      <p:pic>
        <p:nvPicPr>
          <p:cNvPr id="81" name="Shape 81"/>
          <p:cNvPicPr preferRelativeResize="0"/>
          <p:nvPr/>
        </p:nvPicPr>
        <p:blipFill>
          <a:blip r:embed="rId3">
            <a:alphaModFix/>
          </a:blip>
          <a:stretch>
            <a:fillRect/>
          </a:stretch>
        </p:blipFill>
        <p:spPr>
          <a:xfrm>
            <a:off x="4283968" y="4509120"/>
            <a:ext cx="3274067" cy="2238550"/>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2113750"/>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1252925"/>
            <a:ext cx="8520600" cy="572700"/>
          </a:xfrm>
          <a:prstGeom prst="rect">
            <a:avLst/>
          </a:prstGeom>
        </p:spPr>
        <p:txBody>
          <a:bodyPr vert="horz" lIns="91425" tIns="91425" rIns="91425" bIns="91425" anchor="t" anchorCtr="0">
            <a:noAutofit/>
          </a:bodyPr>
          <a:lstStyle/>
          <a:p>
            <a:r>
              <a:rPr lang="en" sz="4000" dirty="0"/>
              <a:t>Do you think that your river is polluted? </a:t>
            </a:r>
          </a:p>
        </p:txBody>
      </p:sp>
      <p:sp>
        <p:nvSpPr>
          <p:cNvPr id="87" name="Shape 87"/>
          <p:cNvSpPr txBox="1">
            <a:spLocks noGrp="1"/>
          </p:cNvSpPr>
          <p:nvPr>
            <p:ph type="body" idx="1"/>
          </p:nvPr>
        </p:nvSpPr>
        <p:spPr>
          <a:xfrm>
            <a:off x="311700" y="2009725"/>
            <a:ext cx="8520600" cy="3416400"/>
          </a:xfrm>
          <a:prstGeom prst="rect">
            <a:avLst/>
          </a:prstGeom>
        </p:spPr>
        <p:txBody>
          <a:bodyPr vert="horz" lIns="91425" tIns="91425" rIns="91425" bIns="91425" anchor="t" anchorCtr="0">
            <a:noAutofit/>
          </a:bodyPr>
          <a:lstStyle/>
          <a:p>
            <a:pPr>
              <a:buNone/>
            </a:pPr>
            <a:r>
              <a:rPr lang="en" dirty="0">
                <a:solidFill>
                  <a:schemeClr val="dk1"/>
                </a:solidFill>
              </a:rPr>
              <a:t>Yes the river is polluted. There is some trash and chemicals that can be found in the river.  </a:t>
            </a:r>
          </a:p>
          <a:p>
            <a:pPr>
              <a:buNone/>
            </a:pPr>
            <a:endParaRPr dirty="0"/>
          </a:p>
        </p:txBody>
      </p:sp>
      <p:pic>
        <p:nvPicPr>
          <p:cNvPr id="88" name="Shape 88"/>
          <p:cNvPicPr preferRelativeResize="0"/>
          <p:nvPr/>
        </p:nvPicPr>
        <p:blipFill>
          <a:blip r:embed="rId3">
            <a:alphaModFix/>
          </a:blip>
          <a:stretch>
            <a:fillRect/>
          </a:stretch>
        </p:blipFill>
        <p:spPr>
          <a:xfrm>
            <a:off x="179512" y="2996952"/>
            <a:ext cx="4310225" cy="3168352"/>
          </a:xfrm>
          <a:prstGeom prst="rect">
            <a:avLst/>
          </a:prstGeom>
          <a:noFill/>
          <a:ln>
            <a:noFill/>
          </a:ln>
        </p:spPr>
      </p:pic>
      <p:pic>
        <p:nvPicPr>
          <p:cNvPr id="89" name="Shape 89"/>
          <p:cNvPicPr preferRelativeResize="0"/>
          <p:nvPr/>
        </p:nvPicPr>
        <p:blipFill>
          <a:blip r:embed="rId4">
            <a:alphaModFix/>
          </a:blip>
          <a:stretch>
            <a:fillRect/>
          </a:stretch>
        </p:blipFill>
        <p:spPr>
          <a:xfrm>
            <a:off x="5580112" y="2985424"/>
            <a:ext cx="2378274" cy="3174349"/>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6395050"/>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476672"/>
            <a:ext cx="8520600" cy="168036"/>
          </a:xfrm>
          <a:prstGeom prst="rect">
            <a:avLst/>
          </a:prstGeom>
        </p:spPr>
        <p:txBody>
          <a:bodyPr vert="horz" lIns="91425" tIns="91425" rIns="91425" bIns="91425" anchor="t" anchorCtr="0">
            <a:noAutofit/>
          </a:bodyPr>
          <a:lstStyle/>
          <a:p>
            <a:pPr>
              <a:lnSpc>
                <a:spcPct val="120000"/>
              </a:lnSpc>
              <a:spcAft>
                <a:spcPts val="1400"/>
              </a:spcAft>
            </a:pPr>
            <a:r>
              <a:rPr lang="en" sz="3600" dirty="0">
                <a:latin typeface="Arial"/>
                <a:ea typeface="Arial"/>
                <a:cs typeface="Arial"/>
                <a:sym typeface="Arial"/>
              </a:rPr>
              <a:t>Have you got an embankment along the river in your city?</a:t>
            </a:r>
          </a:p>
          <a:p>
            <a:endParaRPr dirty="0"/>
          </a:p>
        </p:txBody>
      </p:sp>
      <p:sp>
        <p:nvSpPr>
          <p:cNvPr id="95" name="Shape 95"/>
          <p:cNvSpPr txBox="1">
            <a:spLocks noGrp="1"/>
          </p:cNvSpPr>
          <p:nvPr>
            <p:ph type="body" idx="1"/>
          </p:nvPr>
        </p:nvSpPr>
        <p:spPr>
          <a:xfrm>
            <a:off x="311700" y="1844824"/>
            <a:ext cx="8520600" cy="1296144"/>
          </a:xfrm>
          <a:prstGeom prst="rect">
            <a:avLst/>
          </a:prstGeom>
        </p:spPr>
        <p:txBody>
          <a:bodyPr vert="horz" lIns="91425" tIns="91425" rIns="91425" bIns="91425" anchor="t" anchorCtr="0">
            <a:noAutofit/>
          </a:bodyPr>
          <a:lstStyle/>
          <a:p>
            <a:pPr>
              <a:buNone/>
            </a:pPr>
            <a:r>
              <a:rPr lang="en" dirty="0">
                <a:solidFill>
                  <a:schemeClr val="dk1"/>
                </a:solidFill>
              </a:rPr>
              <a:t>We have an embankment. There is a path where people can walk along the river, but people don’t use it on a daily basis. People also fish along the embankment.  </a:t>
            </a:r>
          </a:p>
        </p:txBody>
      </p:sp>
      <p:pic>
        <p:nvPicPr>
          <p:cNvPr id="96" name="Shape 96"/>
          <p:cNvPicPr preferRelativeResize="0"/>
          <p:nvPr/>
        </p:nvPicPr>
        <p:blipFill>
          <a:blip r:embed="rId3">
            <a:alphaModFix/>
          </a:blip>
          <a:stretch>
            <a:fillRect/>
          </a:stretch>
        </p:blipFill>
        <p:spPr>
          <a:xfrm>
            <a:off x="5254280" y="3367148"/>
            <a:ext cx="3578020" cy="2682475"/>
          </a:xfrm>
          <a:prstGeom prst="rect">
            <a:avLst/>
          </a:prstGeom>
          <a:noFill/>
          <a:ln>
            <a:noFill/>
          </a:ln>
        </p:spPr>
      </p:pic>
      <p:pic>
        <p:nvPicPr>
          <p:cNvPr id="97" name="Shape 97"/>
          <p:cNvPicPr preferRelativeResize="0"/>
          <p:nvPr/>
        </p:nvPicPr>
        <p:blipFill>
          <a:blip r:embed="rId4">
            <a:alphaModFix/>
          </a:blip>
          <a:stretch>
            <a:fillRect/>
          </a:stretch>
        </p:blipFill>
        <p:spPr>
          <a:xfrm>
            <a:off x="311700" y="3318274"/>
            <a:ext cx="4177599" cy="2682475"/>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8147364"/>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188640"/>
            <a:ext cx="7851648" cy="1368152"/>
          </a:xfrm>
        </p:spPr>
        <p:txBody>
          <a:bodyPr/>
          <a:lstStyle/>
          <a:p>
            <a:pPr algn="ctr"/>
            <a:r>
              <a:rPr lang="en-US" dirty="0"/>
              <a:t>Rivers in Indonesia</a:t>
            </a:r>
            <a:endParaRPr lang="ru-RU" dirty="0"/>
          </a:p>
        </p:txBody>
      </p:sp>
      <p:pic>
        <p:nvPicPr>
          <p:cNvPr id="4" name="Рисунок 3"/>
          <p:cNvPicPr>
            <a:picLocks noChangeAspect="1"/>
          </p:cNvPicPr>
          <p:nvPr/>
        </p:nvPicPr>
        <p:blipFill>
          <a:blip r:embed="rId2"/>
          <a:stretch>
            <a:fillRect/>
          </a:stretch>
        </p:blipFill>
        <p:spPr>
          <a:xfrm>
            <a:off x="827585" y="1916832"/>
            <a:ext cx="7557464" cy="4824536"/>
          </a:xfrm>
          <a:prstGeom prst="rect">
            <a:avLst/>
          </a:prstGeom>
        </p:spPr>
      </p:pic>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2286894"/>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G_2512.JPG"/>
          <p:cNvPicPr>
            <a:picLocks noChangeAspect="1"/>
          </p:cNvPicPr>
          <p:nvPr/>
        </p:nvPicPr>
        <p:blipFill>
          <a:blip r:embed="rId2" cstate="print"/>
          <a:stretch>
            <a:fillRect/>
          </a:stretch>
        </p:blipFill>
        <p:spPr>
          <a:xfrm>
            <a:off x="0" y="0"/>
            <a:ext cx="9144000" cy="6858000"/>
          </a:xfrm>
          <a:prstGeom prst="rect">
            <a:avLst/>
          </a:prstGeom>
        </p:spPr>
      </p:pic>
      <p:sp>
        <p:nvSpPr>
          <p:cNvPr id="3" name="Content Placeholder 2"/>
          <p:cNvSpPr>
            <a:spLocks noGrp="1"/>
          </p:cNvSpPr>
          <p:nvPr>
            <p:ph sz="quarter" idx="1"/>
          </p:nvPr>
        </p:nvSpPr>
        <p:spPr>
          <a:xfrm>
            <a:off x="0" y="476672"/>
            <a:ext cx="9144000" cy="5904656"/>
          </a:xfrm>
        </p:spPr>
        <p:txBody>
          <a:bodyPr/>
          <a:lstStyle/>
          <a:p>
            <a:pPr>
              <a:buNone/>
            </a:pPr>
            <a:r>
              <a:rPr kumimoji="1" lang="en-US" altLang="ja-JP" dirty="0">
                <a:solidFill>
                  <a:schemeClr val="tx1">
                    <a:lumMod val="95000"/>
                    <a:lumOff val="5000"/>
                  </a:schemeClr>
                </a:solidFill>
              </a:rPr>
              <a:t>	In </a:t>
            </a:r>
            <a:r>
              <a:rPr kumimoji="1" lang="en-US" altLang="ja-JP" dirty="0" err="1">
                <a:solidFill>
                  <a:schemeClr val="tx1">
                    <a:lumMod val="95000"/>
                    <a:lumOff val="5000"/>
                  </a:schemeClr>
                </a:solidFill>
              </a:rPr>
              <a:t>Indonesia,it</a:t>
            </a:r>
            <a:r>
              <a:rPr kumimoji="1" lang="en-US" altLang="ja-JP" dirty="0">
                <a:solidFill>
                  <a:schemeClr val="tx1">
                    <a:lumMod val="95000"/>
                    <a:lumOff val="5000"/>
                  </a:schemeClr>
                </a:solidFill>
              </a:rPr>
              <a:t> is said that there are more than 500 </a:t>
            </a:r>
            <a:r>
              <a:rPr kumimoji="1" lang="en-US" altLang="ja-JP" dirty="0" err="1">
                <a:solidFill>
                  <a:schemeClr val="tx1">
                    <a:lumMod val="95000"/>
                    <a:lumOff val="5000"/>
                  </a:schemeClr>
                </a:solidFill>
              </a:rPr>
              <a:t>rivers,but</a:t>
            </a:r>
            <a:r>
              <a:rPr kumimoji="1" lang="en-US" altLang="ja-JP" dirty="0">
                <a:solidFill>
                  <a:schemeClr val="tx1">
                    <a:lumMod val="95000"/>
                    <a:lumOff val="5000"/>
                  </a:schemeClr>
                </a:solidFill>
              </a:rPr>
              <a:t> there are only 333 rivers which is </a:t>
            </a:r>
            <a:r>
              <a:rPr kumimoji="1" lang="en-US" altLang="ja-JP" dirty="0" err="1">
                <a:solidFill>
                  <a:schemeClr val="tx1">
                    <a:lumMod val="95000"/>
                    <a:lumOff val="5000"/>
                  </a:schemeClr>
                </a:solidFill>
              </a:rPr>
              <a:t>known,and</a:t>
            </a:r>
            <a:r>
              <a:rPr kumimoji="1" lang="en-US" altLang="ja-JP" dirty="0">
                <a:solidFill>
                  <a:schemeClr val="tx1">
                    <a:lumMod val="95000"/>
                    <a:lumOff val="5000"/>
                  </a:schemeClr>
                </a:solidFill>
              </a:rPr>
              <a:t> the remain is still unknown</a:t>
            </a:r>
          </a:p>
          <a:p>
            <a:pPr>
              <a:buNone/>
            </a:pPr>
            <a:endParaRPr lang="en-US" altLang="ja-JP" dirty="0">
              <a:solidFill>
                <a:schemeClr val="tx1">
                  <a:lumMod val="95000"/>
                  <a:lumOff val="5000"/>
                </a:schemeClr>
              </a:solidFill>
            </a:endParaRPr>
          </a:p>
          <a:p>
            <a:pPr>
              <a:buNone/>
            </a:pPr>
            <a:endParaRPr kumimoji="1" lang="en-US" altLang="ja-JP" dirty="0">
              <a:solidFill>
                <a:schemeClr val="tx1">
                  <a:lumMod val="95000"/>
                  <a:lumOff val="5000"/>
                </a:schemeClr>
              </a:solidFill>
            </a:endParaRPr>
          </a:p>
          <a:p>
            <a:pPr>
              <a:buNone/>
            </a:pPr>
            <a:r>
              <a:rPr kumimoji="1" lang="en-US" altLang="ja-JP" dirty="0">
                <a:solidFill>
                  <a:schemeClr val="tx1">
                    <a:lumMod val="95000"/>
                    <a:lumOff val="5000"/>
                  </a:schemeClr>
                </a:solidFill>
              </a:rPr>
              <a:t>	</a:t>
            </a:r>
          </a:p>
          <a:p>
            <a:pPr>
              <a:buNone/>
            </a:pPr>
            <a:r>
              <a:rPr lang="en-US" altLang="ja-JP" dirty="0">
                <a:solidFill>
                  <a:schemeClr val="tx1">
                    <a:lumMod val="95000"/>
                    <a:lumOff val="5000"/>
                  </a:schemeClr>
                </a:solidFill>
              </a:rPr>
              <a:t>	</a:t>
            </a:r>
            <a:r>
              <a:rPr kumimoji="1" lang="en-US" altLang="ja-JP" dirty="0">
                <a:solidFill>
                  <a:schemeClr val="tx1">
                    <a:lumMod val="95000"/>
                    <a:lumOff val="5000"/>
                  </a:schemeClr>
                </a:solidFill>
              </a:rPr>
              <a:t>The rivers are spread on every main island on </a:t>
            </a:r>
            <a:r>
              <a:rPr kumimoji="1" lang="en-US" altLang="ja-JP" dirty="0" err="1">
                <a:solidFill>
                  <a:schemeClr val="tx1">
                    <a:lumMod val="95000"/>
                    <a:lumOff val="5000"/>
                  </a:schemeClr>
                </a:solidFill>
              </a:rPr>
              <a:t>Indonesia,which</a:t>
            </a:r>
            <a:r>
              <a:rPr kumimoji="1" lang="en-US" altLang="ja-JP" dirty="0">
                <a:solidFill>
                  <a:schemeClr val="tx1">
                    <a:lumMod val="95000"/>
                    <a:lumOff val="5000"/>
                  </a:schemeClr>
                </a:solidFill>
              </a:rPr>
              <a:t> is </a:t>
            </a:r>
            <a:r>
              <a:rPr kumimoji="1" lang="en-US" altLang="ja-JP" dirty="0" err="1">
                <a:solidFill>
                  <a:schemeClr val="tx1">
                    <a:lumMod val="95000"/>
                    <a:lumOff val="5000"/>
                  </a:schemeClr>
                </a:solidFill>
              </a:rPr>
              <a:t>sumatera,java,sulawesi,kalimantan,and</a:t>
            </a:r>
            <a:r>
              <a:rPr kumimoji="1" lang="en-US" altLang="ja-JP" dirty="0">
                <a:solidFill>
                  <a:schemeClr val="tx1">
                    <a:lumMod val="95000"/>
                    <a:lumOff val="5000"/>
                  </a:schemeClr>
                </a:solidFill>
              </a:rPr>
              <a:t> </a:t>
            </a:r>
            <a:r>
              <a:rPr kumimoji="1" lang="en-US" altLang="ja-JP" dirty="0" err="1">
                <a:solidFill>
                  <a:schemeClr val="tx1">
                    <a:lumMod val="95000"/>
                    <a:lumOff val="5000"/>
                  </a:schemeClr>
                </a:solidFill>
              </a:rPr>
              <a:t>papua</a:t>
            </a:r>
            <a:endParaRPr kumimoji="1" lang="en-US" altLang="ja-JP" dirty="0">
              <a:solidFill>
                <a:schemeClr val="tx1">
                  <a:lumMod val="95000"/>
                  <a:lumOff val="5000"/>
                </a:schemeClr>
              </a:solidFill>
            </a:endParaRPr>
          </a:p>
          <a:p>
            <a:pPr>
              <a:buNone/>
            </a:pPr>
            <a:r>
              <a:rPr lang="en-US" altLang="ja-JP" dirty="0">
                <a:solidFill>
                  <a:schemeClr val="tx1">
                    <a:lumMod val="95000"/>
                    <a:lumOff val="5000"/>
                  </a:schemeClr>
                </a:solidFill>
              </a:rPr>
              <a:t>	</a:t>
            </a:r>
          </a:p>
          <a:p>
            <a:pPr>
              <a:buNone/>
            </a:pPr>
            <a:r>
              <a:rPr kumimoji="1" lang="en-US" altLang="ja-JP" dirty="0">
                <a:solidFill>
                  <a:schemeClr val="tx1">
                    <a:lumMod val="95000"/>
                    <a:lumOff val="5000"/>
                  </a:schemeClr>
                </a:solidFill>
              </a:rPr>
              <a:t>	And These are the 10 longest river in </a:t>
            </a:r>
            <a:r>
              <a:rPr kumimoji="1" lang="en-US" altLang="ja-JP" dirty="0" err="1">
                <a:solidFill>
                  <a:schemeClr val="tx1">
                    <a:lumMod val="95000"/>
                    <a:lumOff val="5000"/>
                  </a:schemeClr>
                </a:solidFill>
              </a:rPr>
              <a:t>indonesia</a:t>
            </a:r>
            <a:endParaRPr kumimoji="1" lang="en-US" altLang="ja-JP" dirty="0">
              <a:solidFill>
                <a:schemeClr val="tx1">
                  <a:lumMod val="95000"/>
                  <a:lumOff val="5000"/>
                </a:schemeClr>
              </a:solidFill>
            </a:endParaRPr>
          </a:p>
          <a:p>
            <a:pPr>
              <a:buNone/>
            </a:pP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2679612"/>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080120"/>
          </a:xfrm>
        </p:spPr>
        <p:txBody>
          <a:bodyPr>
            <a:normAutofit/>
          </a:bodyPr>
          <a:lstStyle/>
          <a:p>
            <a:r>
              <a:rPr kumimoji="1" lang="en-US" altLang="ja-JP" dirty="0"/>
              <a:t>The Longest River in Indonesia</a:t>
            </a:r>
            <a:endParaRPr kumimoji="1" lang="ja-JP" altLang="en-US" dirty="0"/>
          </a:p>
        </p:txBody>
      </p:sp>
      <p:sp>
        <p:nvSpPr>
          <p:cNvPr id="3" name="Content Placeholder 2"/>
          <p:cNvSpPr>
            <a:spLocks noGrp="1"/>
          </p:cNvSpPr>
          <p:nvPr>
            <p:ph sz="quarter" idx="1"/>
          </p:nvPr>
        </p:nvSpPr>
        <p:spPr>
          <a:xfrm>
            <a:off x="0" y="1412776"/>
            <a:ext cx="9144000" cy="5445224"/>
          </a:xfrm>
        </p:spPr>
        <p:txBody>
          <a:bodyPr/>
          <a:lstStyle/>
          <a:p>
            <a:r>
              <a:rPr kumimoji="1" lang="en-US" altLang="ja-JP" dirty="0"/>
              <a:t>Kapuas river</a:t>
            </a:r>
          </a:p>
          <a:p>
            <a:pPr>
              <a:buNone/>
            </a:pPr>
            <a:r>
              <a:rPr lang="en-US" altLang="ja-JP" dirty="0"/>
              <a:t>	It is 1.143 km in length</a:t>
            </a:r>
          </a:p>
          <a:p>
            <a:pPr>
              <a:buNone/>
            </a:pPr>
            <a:r>
              <a:rPr kumimoji="1" lang="en-US" altLang="ja-JP" dirty="0"/>
              <a:t>	</a:t>
            </a:r>
            <a:r>
              <a:rPr lang="en-US" altLang="ja-JP" dirty="0"/>
              <a:t>it is located on </a:t>
            </a:r>
            <a:r>
              <a:rPr lang="en-US" altLang="ja-JP" dirty="0" err="1"/>
              <a:t>kalimantan</a:t>
            </a:r>
            <a:r>
              <a:rPr lang="en-US" altLang="ja-JP" dirty="0"/>
              <a:t> island</a:t>
            </a:r>
          </a:p>
          <a:p>
            <a:pPr>
              <a:buNone/>
            </a:pPr>
            <a:r>
              <a:rPr kumimoji="1" lang="en-US" altLang="ja-JP" dirty="0"/>
              <a:t>	it is the longest river on </a:t>
            </a:r>
            <a:r>
              <a:rPr kumimoji="1" lang="en-US" altLang="ja-JP" dirty="0" err="1"/>
              <a:t>indonesia</a:t>
            </a:r>
            <a:r>
              <a:rPr kumimoji="1" lang="en-US" altLang="ja-JP" dirty="0"/>
              <a:t> and </a:t>
            </a:r>
            <a:r>
              <a:rPr kumimoji="1" lang="en-US" altLang="ja-JP" dirty="0" err="1"/>
              <a:t>kalimantan</a:t>
            </a:r>
            <a:endParaRPr kumimoji="1" lang="en-US" altLang="ja-JP" dirty="0"/>
          </a:p>
          <a:p>
            <a:r>
              <a:rPr kumimoji="1" lang="en-US" altLang="ja-JP" dirty="0"/>
              <a:t>Mahakam river</a:t>
            </a:r>
          </a:p>
          <a:p>
            <a:pPr>
              <a:buNone/>
            </a:pPr>
            <a:r>
              <a:rPr lang="en-US" altLang="ja-JP" dirty="0"/>
              <a:t>	it is 920 km in length</a:t>
            </a:r>
          </a:p>
          <a:p>
            <a:pPr>
              <a:buNone/>
            </a:pPr>
            <a:r>
              <a:rPr kumimoji="1" lang="en-US" altLang="ja-JP" dirty="0"/>
              <a:t>	it is located on </a:t>
            </a:r>
            <a:r>
              <a:rPr kumimoji="1" lang="en-US" altLang="ja-JP" dirty="0" err="1"/>
              <a:t>kalimantan</a:t>
            </a:r>
            <a:r>
              <a:rPr kumimoji="1" lang="en-US" altLang="ja-JP" dirty="0"/>
              <a:t> island</a:t>
            </a:r>
          </a:p>
          <a:p>
            <a:pPr>
              <a:buNone/>
            </a:pPr>
            <a:r>
              <a:rPr lang="en-US" altLang="ja-JP" dirty="0"/>
              <a:t>	it is the second longest river in </a:t>
            </a:r>
            <a:r>
              <a:rPr lang="en-US" altLang="ja-JP" dirty="0" err="1"/>
              <a:t>indonesia</a:t>
            </a:r>
            <a:r>
              <a:rPr lang="en-US" altLang="ja-JP" dirty="0"/>
              <a:t> and </a:t>
            </a:r>
            <a:r>
              <a:rPr lang="en-US" altLang="ja-JP" dirty="0" err="1"/>
              <a:t>kalimantan</a:t>
            </a:r>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5168546"/>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dirty="0"/>
              <a:t>The Longest River in Indonesia</a:t>
            </a:r>
            <a:endParaRPr kumimoji="1" lang="ja-JP" altLang="en-US"/>
          </a:p>
        </p:txBody>
      </p:sp>
      <p:sp>
        <p:nvSpPr>
          <p:cNvPr id="3" name="Content Placeholder 2"/>
          <p:cNvSpPr>
            <a:spLocks noGrp="1"/>
          </p:cNvSpPr>
          <p:nvPr>
            <p:ph sz="quarter" idx="1"/>
          </p:nvPr>
        </p:nvSpPr>
        <p:spPr>
          <a:xfrm>
            <a:off x="0" y="1847088"/>
            <a:ext cx="9144000" cy="5010912"/>
          </a:xfrm>
        </p:spPr>
        <p:txBody>
          <a:bodyPr>
            <a:normAutofit/>
          </a:bodyPr>
          <a:lstStyle/>
          <a:p>
            <a:r>
              <a:rPr lang="en-US" altLang="ja-JP" dirty="0"/>
              <a:t>Barito</a:t>
            </a:r>
            <a:r>
              <a:rPr kumimoji="1" lang="en-US" altLang="ja-JP" dirty="0"/>
              <a:t> river</a:t>
            </a:r>
          </a:p>
          <a:p>
            <a:pPr>
              <a:buNone/>
            </a:pPr>
            <a:r>
              <a:rPr lang="en-US" altLang="ja-JP" dirty="0"/>
              <a:t>	It is 909 km in length</a:t>
            </a:r>
          </a:p>
          <a:p>
            <a:pPr>
              <a:buNone/>
            </a:pPr>
            <a:r>
              <a:rPr kumimoji="1" lang="en-US" altLang="ja-JP" dirty="0"/>
              <a:t>	</a:t>
            </a:r>
            <a:r>
              <a:rPr lang="en-US" altLang="ja-JP" dirty="0"/>
              <a:t>it is located on </a:t>
            </a:r>
            <a:r>
              <a:rPr lang="en-US" altLang="ja-JP" dirty="0" err="1"/>
              <a:t>kalimantan</a:t>
            </a:r>
            <a:r>
              <a:rPr lang="en-US" altLang="ja-JP" dirty="0"/>
              <a:t> island</a:t>
            </a:r>
          </a:p>
          <a:p>
            <a:pPr>
              <a:buNone/>
            </a:pPr>
            <a:r>
              <a:rPr kumimoji="1" lang="en-US" altLang="ja-JP" dirty="0"/>
              <a:t>	it is the third longest river on </a:t>
            </a:r>
            <a:r>
              <a:rPr kumimoji="1" lang="en-US" altLang="ja-JP" dirty="0" err="1"/>
              <a:t>indonesia</a:t>
            </a:r>
            <a:r>
              <a:rPr kumimoji="1" lang="en-US" altLang="ja-JP" dirty="0"/>
              <a:t> and </a:t>
            </a:r>
            <a:r>
              <a:rPr kumimoji="1" lang="en-US" altLang="ja-JP" dirty="0" err="1"/>
              <a:t>kalimantan</a:t>
            </a:r>
            <a:endParaRPr kumimoji="1" lang="en-US" altLang="ja-JP" dirty="0"/>
          </a:p>
          <a:p>
            <a:r>
              <a:rPr lang="en-US" altLang="ja-JP" dirty="0"/>
              <a:t>Batanghari river</a:t>
            </a:r>
          </a:p>
          <a:p>
            <a:pPr>
              <a:buNone/>
            </a:pPr>
            <a:r>
              <a:rPr kumimoji="1" lang="en-US" altLang="ja-JP" dirty="0"/>
              <a:t>	it is 800 km in length</a:t>
            </a:r>
          </a:p>
          <a:p>
            <a:pPr>
              <a:buNone/>
            </a:pPr>
            <a:r>
              <a:rPr lang="en-US" altLang="ja-JP" dirty="0"/>
              <a:t>	it is located on </a:t>
            </a:r>
            <a:r>
              <a:rPr lang="en-US" altLang="ja-JP" dirty="0" err="1"/>
              <a:t>sumatera</a:t>
            </a:r>
            <a:r>
              <a:rPr lang="en-US" altLang="ja-JP" dirty="0"/>
              <a:t> island</a:t>
            </a:r>
          </a:p>
          <a:p>
            <a:pPr>
              <a:buNone/>
            </a:pPr>
            <a:r>
              <a:rPr lang="en-US" altLang="ja-JP" dirty="0"/>
              <a:t>	it is the longest river In </a:t>
            </a:r>
            <a:r>
              <a:rPr lang="en-US" altLang="ja-JP" dirty="0" err="1"/>
              <a:t>sumatera</a:t>
            </a:r>
            <a:r>
              <a:rPr lang="en-US" altLang="ja-JP" dirty="0"/>
              <a:t> and the fourth longest in </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0570277"/>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dirty="0"/>
              <a:t>The Longest River in Indonesia</a:t>
            </a:r>
            <a:endParaRPr kumimoji="1" lang="ja-JP" altLang="en-US"/>
          </a:p>
        </p:txBody>
      </p:sp>
      <p:sp>
        <p:nvSpPr>
          <p:cNvPr id="3" name="Content Placeholder 2"/>
          <p:cNvSpPr>
            <a:spLocks noGrp="1"/>
          </p:cNvSpPr>
          <p:nvPr>
            <p:ph sz="quarter" idx="1"/>
          </p:nvPr>
        </p:nvSpPr>
        <p:spPr>
          <a:xfrm>
            <a:off x="20493" y="1847088"/>
            <a:ext cx="9144000" cy="5445224"/>
          </a:xfrm>
        </p:spPr>
        <p:txBody>
          <a:bodyPr>
            <a:normAutofit/>
          </a:bodyPr>
          <a:lstStyle/>
          <a:p>
            <a:r>
              <a:rPr kumimoji="1" lang="en-US" altLang="ja-JP" dirty="0" err="1"/>
              <a:t>Musi</a:t>
            </a:r>
            <a:r>
              <a:rPr kumimoji="1" lang="en-US" altLang="ja-JP" dirty="0"/>
              <a:t> river</a:t>
            </a:r>
          </a:p>
          <a:p>
            <a:pPr>
              <a:buNone/>
            </a:pPr>
            <a:r>
              <a:rPr lang="en-US" altLang="ja-JP" dirty="0"/>
              <a:t>	It is 750 km in length</a:t>
            </a:r>
          </a:p>
          <a:p>
            <a:pPr>
              <a:buNone/>
            </a:pPr>
            <a:r>
              <a:rPr kumimoji="1" lang="en-US" altLang="ja-JP" dirty="0"/>
              <a:t>	</a:t>
            </a:r>
            <a:r>
              <a:rPr lang="en-US" altLang="ja-JP" dirty="0"/>
              <a:t>it is located on Sumatera island</a:t>
            </a:r>
          </a:p>
          <a:p>
            <a:pPr>
              <a:buNone/>
            </a:pPr>
            <a:r>
              <a:rPr kumimoji="1" lang="en-US" altLang="ja-JP" dirty="0"/>
              <a:t>	it is the second longest river on </a:t>
            </a:r>
            <a:r>
              <a:rPr lang="en-US" altLang="ja-JP" dirty="0" err="1"/>
              <a:t>sumatera</a:t>
            </a:r>
            <a:r>
              <a:rPr kumimoji="1" lang="en-US" altLang="ja-JP" dirty="0"/>
              <a:t> and the fifth longest river in Indonesia</a:t>
            </a:r>
          </a:p>
          <a:p>
            <a:r>
              <a:rPr kumimoji="1" lang="en-US" altLang="ja-JP" dirty="0"/>
              <a:t>Mamberamo river</a:t>
            </a:r>
          </a:p>
          <a:p>
            <a:pPr>
              <a:buNone/>
            </a:pPr>
            <a:r>
              <a:rPr lang="en-US" altLang="ja-JP" dirty="0"/>
              <a:t>	it is 670km in length</a:t>
            </a:r>
          </a:p>
          <a:p>
            <a:pPr>
              <a:buNone/>
            </a:pPr>
            <a:r>
              <a:rPr kumimoji="1" lang="en-US" altLang="ja-JP" dirty="0"/>
              <a:t>	it is located on Papua island</a:t>
            </a:r>
          </a:p>
          <a:p>
            <a:pPr>
              <a:buNone/>
            </a:pPr>
            <a:r>
              <a:rPr lang="en-US" altLang="ja-JP" dirty="0"/>
              <a:t>	it is the sixth longest river in </a:t>
            </a:r>
            <a:r>
              <a:rPr lang="en-US" altLang="ja-JP" dirty="0" err="1"/>
              <a:t>indonesia</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1296482"/>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476672"/>
            <a:ext cx="7772400" cy="1656184"/>
          </a:xfrm>
        </p:spPr>
        <p:txBody>
          <a:bodyPr/>
          <a:lstStyle/>
          <a:p>
            <a:pPr algn="ctr"/>
            <a:r>
              <a:rPr lang="en-US" sz="4000" dirty="0"/>
              <a:t>Have you got an embankment along the river in your city?</a:t>
            </a:r>
            <a:endParaRPr lang="ru-RU" sz="4000" dirty="0"/>
          </a:p>
        </p:txBody>
      </p:sp>
      <p:sp>
        <p:nvSpPr>
          <p:cNvPr id="3" name="Текст 2"/>
          <p:cNvSpPr>
            <a:spLocks noGrp="1"/>
          </p:cNvSpPr>
          <p:nvPr>
            <p:ph type="body" idx="1"/>
          </p:nvPr>
        </p:nvSpPr>
        <p:spPr>
          <a:xfrm>
            <a:off x="530352" y="2204864"/>
            <a:ext cx="7772400" cy="3888432"/>
          </a:xfrm>
        </p:spPr>
        <p:txBody>
          <a:bodyPr>
            <a:normAutofit lnSpcReduction="10000"/>
          </a:bodyPr>
          <a:lstStyle/>
          <a:p>
            <a:r>
              <a:rPr lang="en-US" dirty="0"/>
              <a:t>We live in the city of Samara. It stands on the Volga river. </a:t>
            </a:r>
          </a:p>
          <a:p>
            <a:r>
              <a:rPr lang="en-US" dirty="0"/>
              <a:t>The Volga is the longest river in Europe. No wonder, there is a beautiful embankment in our city. It is 4.2 kilometers long. </a:t>
            </a:r>
          </a:p>
          <a:p>
            <a:r>
              <a:rPr lang="en-US" dirty="0"/>
              <a:t>In 1935, it was decided to clean the coastal zone from the buildings completely and to begin strengthening the shore. They began to work on expanding the embankment, creating beaches and landscaping. </a:t>
            </a:r>
            <a:br>
              <a:rPr lang="en-US" dirty="0"/>
            </a:br>
            <a:r>
              <a:rPr lang="en-US" dirty="0"/>
              <a:t>The embankment looks attractive both for tourists and city citizens. You can see lots of green trees, bright flowers and a monument to </a:t>
            </a:r>
            <a:r>
              <a:rPr lang="en-US" dirty="0" err="1"/>
              <a:t>Grigory</a:t>
            </a:r>
            <a:r>
              <a:rPr lang="en-US" dirty="0"/>
              <a:t> </a:t>
            </a:r>
            <a:r>
              <a:rPr lang="en-US" dirty="0" err="1"/>
              <a:t>Zassekin</a:t>
            </a:r>
            <a:r>
              <a:rPr lang="en-US" dirty="0"/>
              <a:t>, the founder of Samara. The embankment is constantly changing. Our citizens want it to be more comfortable and </a:t>
            </a:r>
            <a:r>
              <a:rPr lang="en-US" dirty="0" err="1"/>
              <a:t>favourable</a:t>
            </a:r>
            <a:r>
              <a:rPr lang="en-US" dirty="0"/>
              <a:t> for everybody.</a:t>
            </a:r>
            <a:endParaRPr lang="ru-RU" dirty="0"/>
          </a:p>
        </p:txBody>
      </p:sp>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dirty="0"/>
              <a:t>The Longest River in Indonesia</a:t>
            </a:r>
            <a:endParaRPr kumimoji="1" lang="ja-JP" altLang="en-US"/>
          </a:p>
        </p:txBody>
      </p:sp>
      <p:sp>
        <p:nvSpPr>
          <p:cNvPr id="3" name="Content Placeholder 2"/>
          <p:cNvSpPr>
            <a:spLocks noGrp="1"/>
          </p:cNvSpPr>
          <p:nvPr>
            <p:ph sz="quarter" idx="1"/>
          </p:nvPr>
        </p:nvSpPr>
        <p:spPr>
          <a:xfrm>
            <a:off x="0" y="1847088"/>
            <a:ext cx="9144000" cy="5010912"/>
          </a:xfrm>
        </p:spPr>
        <p:txBody>
          <a:bodyPr>
            <a:normAutofit/>
          </a:bodyPr>
          <a:lstStyle/>
          <a:p>
            <a:r>
              <a:rPr kumimoji="1" lang="en-US" altLang="ja-JP" dirty="0" err="1"/>
              <a:t>Bengawan</a:t>
            </a:r>
            <a:r>
              <a:rPr kumimoji="1" lang="en-US" altLang="ja-JP" dirty="0"/>
              <a:t> Solo river</a:t>
            </a:r>
          </a:p>
          <a:p>
            <a:pPr>
              <a:buNone/>
            </a:pPr>
            <a:r>
              <a:rPr lang="en-US" altLang="ja-JP" dirty="0"/>
              <a:t>	It is 548 km in length</a:t>
            </a:r>
          </a:p>
          <a:p>
            <a:pPr>
              <a:buNone/>
            </a:pPr>
            <a:r>
              <a:rPr kumimoji="1" lang="en-US" altLang="ja-JP" dirty="0"/>
              <a:t>	</a:t>
            </a:r>
            <a:r>
              <a:rPr lang="en-US" altLang="ja-JP" dirty="0"/>
              <a:t>it is located on </a:t>
            </a:r>
            <a:r>
              <a:rPr lang="en-US" altLang="ja-JP" dirty="0" err="1"/>
              <a:t>jawa</a:t>
            </a:r>
            <a:r>
              <a:rPr lang="en-US" altLang="ja-JP" dirty="0"/>
              <a:t> island</a:t>
            </a:r>
          </a:p>
          <a:p>
            <a:pPr>
              <a:buNone/>
            </a:pPr>
            <a:r>
              <a:rPr kumimoji="1" lang="en-US" altLang="ja-JP" dirty="0"/>
              <a:t>	it is the longest river on </a:t>
            </a:r>
            <a:r>
              <a:rPr lang="en-US" altLang="ja-JP" dirty="0" err="1"/>
              <a:t>jawa</a:t>
            </a:r>
            <a:r>
              <a:rPr kumimoji="1" lang="en-US" altLang="ja-JP" dirty="0"/>
              <a:t> and seventh longest in </a:t>
            </a:r>
            <a:r>
              <a:rPr kumimoji="1" lang="en-US" altLang="ja-JP" dirty="0" err="1"/>
              <a:t>indonesia</a:t>
            </a:r>
            <a:endParaRPr kumimoji="1" lang="en-US" altLang="ja-JP" dirty="0"/>
          </a:p>
          <a:p>
            <a:r>
              <a:rPr lang="en-US" altLang="ja-JP" dirty="0"/>
              <a:t>Digul</a:t>
            </a:r>
            <a:r>
              <a:rPr kumimoji="1" lang="en-US" altLang="ja-JP" dirty="0"/>
              <a:t> river</a:t>
            </a:r>
          </a:p>
          <a:p>
            <a:pPr>
              <a:buNone/>
            </a:pPr>
            <a:r>
              <a:rPr lang="en-US" altLang="ja-JP" dirty="0"/>
              <a:t>	it is 525 km in length</a:t>
            </a:r>
          </a:p>
          <a:p>
            <a:pPr>
              <a:buNone/>
            </a:pPr>
            <a:r>
              <a:rPr kumimoji="1" lang="en-US" altLang="ja-JP" dirty="0"/>
              <a:t>	it is located on Papua island</a:t>
            </a:r>
          </a:p>
          <a:p>
            <a:pPr>
              <a:buNone/>
            </a:pPr>
            <a:r>
              <a:rPr lang="en-US" altLang="ja-JP" dirty="0"/>
              <a:t>	it is the eighth longest river in </a:t>
            </a:r>
            <a:r>
              <a:rPr lang="en-US" altLang="ja-JP" dirty="0" err="1"/>
              <a:t>indonesia</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4142700"/>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dirty="0"/>
              <a:t>The Longest River in Indonesia</a:t>
            </a:r>
            <a:endParaRPr kumimoji="1" lang="ja-JP" altLang="en-US"/>
          </a:p>
        </p:txBody>
      </p:sp>
      <p:sp>
        <p:nvSpPr>
          <p:cNvPr id="3" name="Content Placeholder 2"/>
          <p:cNvSpPr>
            <a:spLocks noGrp="1"/>
          </p:cNvSpPr>
          <p:nvPr>
            <p:ph sz="quarter" idx="1"/>
          </p:nvPr>
        </p:nvSpPr>
        <p:spPr>
          <a:xfrm>
            <a:off x="0" y="1988840"/>
            <a:ext cx="9144000" cy="4869160"/>
          </a:xfrm>
        </p:spPr>
        <p:txBody>
          <a:bodyPr/>
          <a:lstStyle/>
          <a:p>
            <a:r>
              <a:rPr lang="en-US" altLang="ja-JP" dirty="0"/>
              <a:t>Indragiri</a:t>
            </a:r>
            <a:r>
              <a:rPr kumimoji="1" lang="en-US" altLang="ja-JP" dirty="0"/>
              <a:t> river</a:t>
            </a:r>
          </a:p>
          <a:p>
            <a:pPr>
              <a:buNone/>
            </a:pPr>
            <a:r>
              <a:rPr lang="en-US" altLang="ja-JP" dirty="0"/>
              <a:t>	It is 500 km in length</a:t>
            </a:r>
          </a:p>
          <a:p>
            <a:pPr>
              <a:buNone/>
            </a:pPr>
            <a:r>
              <a:rPr kumimoji="1" lang="en-US" altLang="ja-JP" dirty="0"/>
              <a:t>	</a:t>
            </a:r>
            <a:r>
              <a:rPr lang="en-US" altLang="ja-JP" dirty="0"/>
              <a:t>it is located on </a:t>
            </a:r>
            <a:r>
              <a:rPr lang="en-US" altLang="ja-JP" dirty="0" err="1"/>
              <a:t>sumatera</a:t>
            </a:r>
            <a:r>
              <a:rPr lang="en-US" altLang="ja-JP" dirty="0"/>
              <a:t> island</a:t>
            </a:r>
          </a:p>
          <a:p>
            <a:pPr>
              <a:buNone/>
            </a:pPr>
            <a:r>
              <a:rPr kumimoji="1" lang="en-US" altLang="ja-JP" dirty="0"/>
              <a:t>	it is the ninth longest river on </a:t>
            </a:r>
            <a:r>
              <a:rPr lang="en-US" altLang="ja-JP" dirty="0" err="1"/>
              <a:t>indonesia</a:t>
            </a:r>
            <a:endParaRPr kumimoji="1" lang="en-US" altLang="ja-JP" dirty="0"/>
          </a:p>
          <a:p>
            <a:r>
              <a:rPr kumimoji="1" lang="en-US" altLang="ja-JP" dirty="0" err="1"/>
              <a:t>Seruyan</a:t>
            </a:r>
            <a:r>
              <a:rPr kumimoji="1" lang="en-US" altLang="ja-JP" dirty="0"/>
              <a:t> river</a:t>
            </a:r>
          </a:p>
          <a:p>
            <a:pPr>
              <a:buNone/>
            </a:pPr>
            <a:r>
              <a:rPr lang="en-US" altLang="ja-JP" dirty="0"/>
              <a:t>	it is 350 km in length</a:t>
            </a:r>
          </a:p>
          <a:p>
            <a:pPr>
              <a:buNone/>
            </a:pPr>
            <a:r>
              <a:rPr kumimoji="1" lang="en-US" altLang="ja-JP" dirty="0"/>
              <a:t>	it is located on </a:t>
            </a:r>
            <a:r>
              <a:rPr kumimoji="1" lang="en-US" altLang="ja-JP" dirty="0" err="1"/>
              <a:t>kalimantan</a:t>
            </a:r>
            <a:r>
              <a:rPr kumimoji="1" lang="en-US" altLang="ja-JP" dirty="0"/>
              <a:t> island</a:t>
            </a:r>
          </a:p>
          <a:p>
            <a:pPr>
              <a:buNone/>
            </a:pPr>
            <a:r>
              <a:rPr lang="en-US" altLang="ja-JP" dirty="0"/>
              <a:t>	it is the tenth longest river in </a:t>
            </a:r>
            <a:r>
              <a:rPr lang="en-US" altLang="ja-JP" dirty="0" err="1"/>
              <a:t>indonesia</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1274804"/>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ungai-musi-3.jpe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3568" y="0"/>
            <a:ext cx="7772400" cy="1470025"/>
          </a:xfrm>
        </p:spPr>
        <p:txBody>
          <a:bodyPr>
            <a:normAutofit fontScale="90000"/>
          </a:bodyPr>
          <a:lstStyle/>
          <a:p>
            <a:r>
              <a:rPr kumimoji="1" lang="en-US" altLang="ja-JP" dirty="0">
                <a:solidFill>
                  <a:schemeClr val="accent6">
                    <a:lumMod val="75000"/>
                  </a:schemeClr>
                </a:solidFill>
                <a:latin typeface="Rockwell" pitchFamily="18" charset="0"/>
              </a:rPr>
              <a:t>Kind of fish in </a:t>
            </a:r>
            <a:r>
              <a:rPr kumimoji="1" lang="en-US" altLang="ja-JP" dirty="0" err="1">
                <a:solidFill>
                  <a:schemeClr val="accent6">
                    <a:lumMod val="75000"/>
                  </a:schemeClr>
                </a:solidFill>
                <a:latin typeface="Rockwell" pitchFamily="18" charset="0"/>
              </a:rPr>
              <a:t>Musi</a:t>
            </a:r>
            <a:r>
              <a:rPr kumimoji="1" lang="en-US" altLang="ja-JP" dirty="0">
                <a:solidFill>
                  <a:schemeClr val="accent6">
                    <a:lumMod val="75000"/>
                  </a:schemeClr>
                </a:solidFill>
                <a:latin typeface="Rockwell" pitchFamily="18" charset="0"/>
              </a:rPr>
              <a:t> river</a:t>
            </a:r>
            <a:endParaRPr kumimoji="1" lang="ja-JP" altLang="en-US">
              <a:solidFill>
                <a:schemeClr val="accent6">
                  <a:lumMod val="75000"/>
                </a:schemeClr>
              </a:solidFill>
              <a:latin typeface="Rockwell"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7457351"/>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404664"/>
            <a:ext cx="9144000" cy="6264696"/>
          </a:xfrm>
        </p:spPr>
        <p:txBody>
          <a:bodyPr>
            <a:normAutofit/>
          </a:bodyPr>
          <a:lstStyle/>
          <a:p>
            <a:pPr>
              <a:buNone/>
            </a:pPr>
            <a:r>
              <a:rPr kumimoji="1" lang="en-US" altLang="ja-JP" dirty="0">
                <a:latin typeface="Rockwell" pitchFamily="18" charset="0"/>
              </a:rPr>
              <a:t>	</a:t>
            </a:r>
            <a:r>
              <a:rPr kumimoji="1" lang="en-US" altLang="ja-JP" dirty="0" err="1">
                <a:latin typeface="Rockwell" pitchFamily="18" charset="0"/>
              </a:rPr>
              <a:t>Musi</a:t>
            </a:r>
            <a:r>
              <a:rPr kumimoji="1" lang="en-US" altLang="ja-JP" dirty="0">
                <a:latin typeface="Rockwell" pitchFamily="18" charset="0"/>
              </a:rPr>
              <a:t> river </a:t>
            </a:r>
            <a:r>
              <a:rPr lang="en-US" altLang="ja-JP" dirty="0">
                <a:latin typeface="Rockwell" pitchFamily="18" charset="0"/>
              </a:rPr>
              <a:t>is 750km in </a:t>
            </a:r>
            <a:r>
              <a:rPr lang="en-US" altLang="ja-JP" dirty="0" err="1">
                <a:latin typeface="Rockwell" pitchFamily="18" charset="0"/>
              </a:rPr>
              <a:t>length,and</a:t>
            </a:r>
            <a:r>
              <a:rPr lang="en-US" altLang="ja-JP" dirty="0">
                <a:latin typeface="Rockwell" pitchFamily="18" charset="0"/>
              </a:rPr>
              <a:t> it is known that it has more-or-less 215 species of fish in it</a:t>
            </a:r>
          </a:p>
          <a:p>
            <a:pPr>
              <a:buNone/>
            </a:pPr>
            <a:endParaRPr kumimoji="1" lang="en-US" altLang="ja-JP" dirty="0">
              <a:latin typeface="Rockwell" pitchFamily="18" charset="0"/>
            </a:endParaRPr>
          </a:p>
          <a:p>
            <a:pPr>
              <a:buNone/>
            </a:pPr>
            <a:r>
              <a:rPr lang="en-US" altLang="ja-JP" dirty="0">
                <a:latin typeface="Rockwell" pitchFamily="18" charset="0"/>
              </a:rPr>
              <a:t>	The usual inhabitant are </a:t>
            </a:r>
            <a:r>
              <a:rPr lang="en-US" altLang="ja-JP" dirty="0" err="1">
                <a:latin typeface="Rockwell" pitchFamily="18" charset="0"/>
              </a:rPr>
              <a:t>catfish,snapper</a:t>
            </a:r>
            <a:r>
              <a:rPr lang="en-US" altLang="ja-JP" dirty="0">
                <a:latin typeface="Rockwell" pitchFamily="18" charset="0"/>
              </a:rPr>
              <a:t>, </a:t>
            </a:r>
            <a:r>
              <a:rPr lang="en-US" altLang="ja-JP" dirty="0" err="1">
                <a:latin typeface="Rockwell" pitchFamily="18" charset="0"/>
              </a:rPr>
              <a:t>Baung</a:t>
            </a:r>
            <a:r>
              <a:rPr lang="en-US" altLang="ja-JP" dirty="0">
                <a:latin typeface="Rockwell" pitchFamily="18" charset="0"/>
              </a:rPr>
              <a:t>, </a:t>
            </a:r>
            <a:r>
              <a:rPr lang="en-US" altLang="ja-JP" dirty="0" err="1">
                <a:latin typeface="Rockwell" pitchFamily="18" charset="0"/>
              </a:rPr>
              <a:t>sneakhead,puffer</a:t>
            </a:r>
            <a:r>
              <a:rPr lang="en-US" altLang="ja-JP" dirty="0">
                <a:latin typeface="Rockwell" pitchFamily="18" charset="0"/>
              </a:rPr>
              <a:t> </a:t>
            </a:r>
            <a:r>
              <a:rPr lang="en-US" altLang="ja-JP" dirty="0" err="1">
                <a:latin typeface="Rockwell" pitchFamily="18" charset="0"/>
              </a:rPr>
              <a:t>fish,groper</a:t>
            </a:r>
            <a:r>
              <a:rPr lang="en-US" altLang="ja-JP" dirty="0">
                <a:latin typeface="Rockwell" pitchFamily="18" charset="0"/>
              </a:rPr>
              <a:t> fish.</a:t>
            </a:r>
          </a:p>
          <a:p>
            <a:pPr>
              <a:buNone/>
            </a:pPr>
            <a:r>
              <a:rPr lang="en-US" altLang="ja-JP" dirty="0">
                <a:latin typeface="Rockwell" pitchFamily="18" charset="0"/>
              </a:rPr>
              <a:t>	There are also fish which have traditional name like </a:t>
            </a:r>
            <a:r>
              <a:rPr lang="en-US" altLang="ja-JP" dirty="0" err="1">
                <a:latin typeface="Rockwell" pitchFamily="18" charset="0"/>
              </a:rPr>
              <a:t>Beringit</a:t>
            </a:r>
            <a:r>
              <a:rPr lang="en-US" altLang="ja-JP" dirty="0">
                <a:latin typeface="Rockwell" pitchFamily="18" charset="0"/>
              </a:rPr>
              <a:t>, </a:t>
            </a:r>
            <a:r>
              <a:rPr lang="en-US" altLang="ja-JP" dirty="0" err="1">
                <a:latin typeface="Rockwell" pitchFamily="18" charset="0"/>
              </a:rPr>
              <a:t>Jelawat</a:t>
            </a:r>
            <a:r>
              <a:rPr lang="en-US" altLang="ja-JP" dirty="0">
                <a:latin typeface="Rockwell" pitchFamily="18" charset="0"/>
              </a:rPr>
              <a:t>, </a:t>
            </a:r>
            <a:r>
              <a:rPr lang="en-US" altLang="ja-JP" dirty="0" err="1">
                <a:latin typeface="Rockwell" pitchFamily="18" charset="0"/>
              </a:rPr>
              <a:t>Lais</a:t>
            </a:r>
            <a:r>
              <a:rPr lang="en-US" altLang="ja-JP" dirty="0">
                <a:latin typeface="Rockwell" pitchFamily="18" charset="0"/>
              </a:rPr>
              <a:t>, </a:t>
            </a:r>
            <a:r>
              <a:rPr lang="en-US" altLang="ja-JP" dirty="0" err="1">
                <a:latin typeface="Rockwell" pitchFamily="18" charset="0"/>
              </a:rPr>
              <a:t>Tapah</a:t>
            </a:r>
            <a:r>
              <a:rPr lang="en-US" altLang="ja-JP" dirty="0">
                <a:latin typeface="Rockwell" pitchFamily="18" charset="0"/>
              </a:rPr>
              <a:t>, </a:t>
            </a:r>
            <a:r>
              <a:rPr lang="en-US" altLang="ja-JP" dirty="0" err="1">
                <a:latin typeface="Rockwell" pitchFamily="18" charset="0"/>
              </a:rPr>
              <a:t>Tilan</a:t>
            </a:r>
            <a:r>
              <a:rPr lang="en-US" altLang="ja-JP" dirty="0">
                <a:latin typeface="Rockwell" pitchFamily="18" charset="0"/>
              </a:rPr>
              <a:t>, </a:t>
            </a:r>
            <a:r>
              <a:rPr lang="en-US" altLang="ja-JP" dirty="0" err="1">
                <a:latin typeface="Rockwell" pitchFamily="18" charset="0"/>
              </a:rPr>
              <a:t>Selincah</a:t>
            </a:r>
            <a:r>
              <a:rPr lang="en-US" altLang="ja-JP" dirty="0">
                <a:latin typeface="Rockwell" pitchFamily="18" charset="0"/>
              </a:rPr>
              <a:t>, </a:t>
            </a:r>
            <a:r>
              <a:rPr lang="en-US" altLang="ja-JP" dirty="0" err="1">
                <a:latin typeface="Rockwell" pitchFamily="18" charset="0"/>
              </a:rPr>
              <a:t>Seberau</a:t>
            </a:r>
            <a:r>
              <a:rPr lang="en-US" altLang="ja-JP" dirty="0">
                <a:latin typeface="Rockwell" pitchFamily="18" charset="0"/>
              </a:rPr>
              <a:t>, </a:t>
            </a:r>
            <a:r>
              <a:rPr lang="en-US" altLang="ja-JP" dirty="0" err="1">
                <a:latin typeface="Rockwell" pitchFamily="18" charset="0"/>
              </a:rPr>
              <a:t>Betok</a:t>
            </a:r>
            <a:r>
              <a:rPr lang="en-US" altLang="ja-JP" dirty="0">
                <a:latin typeface="Rockwell" pitchFamily="18" charset="0"/>
              </a:rPr>
              <a:t>, </a:t>
            </a:r>
            <a:r>
              <a:rPr lang="en-US" altLang="ja-JP" dirty="0" err="1">
                <a:latin typeface="Rockwell" pitchFamily="18" charset="0"/>
              </a:rPr>
              <a:t>Betutu</a:t>
            </a:r>
            <a:endParaRPr lang="en-US" altLang="ja-JP" dirty="0">
              <a:latin typeface="Rockwell" pitchFamily="18" charset="0"/>
            </a:endParaRPr>
          </a:p>
          <a:p>
            <a:pPr>
              <a:buNone/>
            </a:pPr>
            <a:endParaRPr lang="en-US" altLang="ja-JP" dirty="0">
              <a:latin typeface="Rockwell" pitchFamily="18" charset="0"/>
            </a:endParaRPr>
          </a:p>
          <a:p>
            <a:pPr>
              <a:buNone/>
            </a:pPr>
            <a:r>
              <a:rPr lang="en-US" altLang="ja-JP" dirty="0">
                <a:latin typeface="Rockwell" pitchFamily="18" charset="0"/>
              </a:rPr>
              <a:t>	All of the fish live freely in the </a:t>
            </a:r>
            <a:r>
              <a:rPr lang="en-US" altLang="ja-JP" dirty="0" err="1">
                <a:latin typeface="Rockwell" pitchFamily="18" charset="0"/>
              </a:rPr>
              <a:t>river,except</a:t>
            </a:r>
            <a:r>
              <a:rPr lang="en-US" altLang="ja-JP" dirty="0">
                <a:latin typeface="Rockwell" pitchFamily="18" charset="0"/>
              </a:rPr>
              <a:t> fish which is cultivated by the </a:t>
            </a:r>
            <a:r>
              <a:rPr lang="en-US" altLang="ja-JP" dirty="0" err="1">
                <a:latin typeface="Rockwell" pitchFamily="18" charset="0"/>
              </a:rPr>
              <a:t>villagers.but</a:t>
            </a:r>
            <a:r>
              <a:rPr lang="en-US" altLang="ja-JP" dirty="0">
                <a:latin typeface="Rockwell" pitchFamily="18" charset="0"/>
              </a:rPr>
              <a:t> the villagers make the fishpond in the river itself</a:t>
            </a:r>
          </a:p>
          <a:p>
            <a:pPr>
              <a:buNone/>
            </a:pPr>
            <a:endParaRPr kumimoji="1" lang="en-US" altLang="ja-JP" dirty="0">
              <a:latin typeface="Rockwell"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2766949"/>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823959"/>
          </a:xfrm>
        </p:spPr>
        <p:txBody>
          <a:bodyPr/>
          <a:lstStyle/>
          <a:p>
            <a:r>
              <a:rPr lang="en-US" altLang="ja-JP" dirty="0"/>
              <a:t>Some p</a:t>
            </a:r>
            <a:r>
              <a:rPr kumimoji="1" lang="en-US" altLang="ja-JP" dirty="0"/>
              <a:t>ictures of the fish</a:t>
            </a:r>
            <a:endParaRPr kumimoji="1" lang="ja-JP" altLang="en-US" dirty="0"/>
          </a:p>
        </p:txBody>
      </p:sp>
      <p:sp>
        <p:nvSpPr>
          <p:cNvPr id="3" name="Content Placeholder 2"/>
          <p:cNvSpPr>
            <a:spLocks noGrp="1"/>
          </p:cNvSpPr>
          <p:nvPr>
            <p:ph sz="quarter" idx="1"/>
          </p:nvPr>
        </p:nvSpPr>
        <p:spPr/>
        <p:txBody>
          <a:bodyPr/>
          <a:lstStyle/>
          <a:p>
            <a:pPr>
              <a:buNone/>
            </a:pPr>
            <a:r>
              <a:rPr lang="en-US" altLang="ja-JP" dirty="0" err="1"/>
              <a:t>betutu</a:t>
            </a:r>
            <a:r>
              <a:rPr lang="en-US" altLang="ja-JP" dirty="0"/>
              <a:t> fish</a:t>
            </a:r>
          </a:p>
          <a:p>
            <a:pPr>
              <a:buNone/>
            </a:pPr>
            <a:endParaRPr lang="en-US" altLang="ja-JP" dirty="0"/>
          </a:p>
          <a:p>
            <a:pPr>
              <a:buNone/>
            </a:pPr>
            <a:endParaRPr lang="en-US" altLang="ja-JP" dirty="0"/>
          </a:p>
          <a:p>
            <a:pPr>
              <a:buNone/>
            </a:pPr>
            <a:endParaRPr lang="en-US" altLang="ja-JP" dirty="0"/>
          </a:p>
          <a:p>
            <a:pPr>
              <a:buNone/>
            </a:pPr>
            <a:endParaRPr lang="en-US" altLang="ja-JP" dirty="0"/>
          </a:p>
          <a:p>
            <a:pPr>
              <a:buNone/>
            </a:pPr>
            <a:r>
              <a:rPr lang="en-US" altLang="ja-JP" dirty="0" err="1"/>
              <a:t>Lais</a:t>
            </a:r>
            <a:r>
              <a:rPr lang="en-US" altLang="ja-JP" dirty="0"/>
              <a:t> fish  </a:t>
            </a:r>
            <a:endParaRPr kumimoji="1" lang="ja-JP" altLang="en-US"/>
          </a:p>
        </p:txBody>
      </p:sp>
      <p:pic>
        <p:nvPicPr>
          <p:cNvPr id="5" name="Picture 4" descr="Fr3LxrK5Io.jpg"/>
          <p:cNvPicPr>
            <a:picLocks noChangeAspect="1"/>
          </p:cNvPicPr>
          <p:nvPr/>
        </p:nvPicPr>
        <p:blipFill>
          <a:blip r:embed="rId2" cstate="print"/>
          <a:stretch>
            <a:fillRect/>
          </a:stretch>
        </p:blipFill>
        <p:spPr>
          <a:xfrm>
            <a:off x="2845100" y="1261232"/>
            <a:ext cx="4032448" cy="2681898"/>
          </a:xfrm>
          <a:prstGeom prst="rect">
            <a:avLst/>
          </a:prstGeom>
        </p:spPr>
      </p:pic>
      <p:pic>
        <p:nvPicPr>
          <p:cNvPr id="6" name="Picture 5" descr="ikan-lais1.jpg"/>
          <p:cNvPicPr>
            <a:picLocks noChangeAspect="1"/>
          </p:cNvPicPr>
          <p:nvPr/>
        </p:nvPicPr>
        <p:blipFill>
          <a:blip r:embed="rId3" cstate="print"/>
          <a:stretch>
            <a:fillRect/>
          </a:stretch>
        </p:blipFill>
        <p:spPr>
          <a:xfrm>
            <a:off x="4932040" y="4047747"/>
            <a:ext cx="4211961" cy="281025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458370"/>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08688"/>
          </a:xfrm>
        </p:spPr>
        <p:txBody>
          <a:bodyPr>
            <a:normAutofit fontScale="90000"/>
          </a:bodyPr>
          <a:lstStyle/>
          <a:p>
            <a:r>
              <a:rPr kumimoji="1" lang="en-US" altLang="ja-JP" dirty="0"/>
              <a:t>Some pictures of the </a:t>
            </a:r>
            <a:r>
              <a:rPr lang="en-US" altLang="ja-JP" dirty="0"/>
              <a:t>fish</a:t>
            </a:r>
            <a:endParaRPr kumimoji="1" lang="ja-JP" altLang="en-US" dirty="0"/>
          </a:p>
        </p:txBody>
      </p:sp>
      <p:sp>
        <p:nvSpPr>
          <p:cNvPr id="3" name="Content Placeholder 2"/>
          <p:cNvSpPr>
            <a:spLocks noGrp="1"/>
          </p:cNvSpPr>
          <p:nvPr>
            <p:ph sz="quarter" idx="1"/>
          </p:nvPr>
        </p:nvSpPr>
        <p:spPr/>
        <p:txBody>
          <a:bodyPr/>
          <a:lstStyle/>
          <a:p>
            <a:pPr>
              <a:buNone/>
            </a:pPr>
            <a:r>
              <a:rPr lang="en-US" altLang="ja-JP" dirty="0" err="1"/>
              <a:t>Seberau</a:t>
            </a:r>
            <a:r>
              <a:rPr lang="en-US" altLang="ja-JP" dirty="0"/>
              <a:t> Fish</a:t>
            </a:r>
          </a:p>
          <a:p>
            <a:pPr>
              <a:buNone/>
            </a:pPr>
            <a:endParaRPr lang="en-US" altLang="ja-JP" dirty="0"/>
          </a:p>
          <a:p>
            <a:pPr>
              <a:buNone/>
            </a:pPr>
            <a:endParaRPr lang="en-US" altLang="ja-JP" dirty="0"/>
          </a:p>
          <a:p>
            <a:pPr>
              <a:buNone/>
            </a:pPr>
            <a:endParaRPr lang="en-US" altLang="ja-JP" dirty="0"/>
          </a:p>
          <a:p>
            <a:pPr>
              <a:buNone/>
            </a:pPr>
            <a:endParaRPr lang="en-US" altLang="ja-JP" dirty="0"/>
          </a:p>
          <a:p>
            <a:pPr>
              <a:buNone/>
            </a:pPr>
            <a:r>
              <a:rPr lang="en-US" altLang="ja-JP" dirty="0" err="1"/>
              <a:t>Selincah</a:t>
            </a:r>
            <a:r>
              <a:rPr lang="en-US" altLang="ja-JP" dirty="0"/>
              <a:t> fish </a:t>
            </a:r>
            <a:endParaRPr kumimoji="1" lang="ja-JP" altLang="en-US"/>
          </a:p>
        </p:txBody>
      </p:sp>
      <p:pic>
        <p:nvPicPr>
          <p:cNvPr id="4" name="Picture 3" descr="440px-Hampala_ampalong_Bleeker.jpg"/>
          <p:cNvPicPr>
            <a:picLocks noChangeAspect="1"/>
          </p:cNvPicPr>
          <p:nvPr/>
        </p:nvPicPr>
        <p:blipFill>
          <a:blip r:embed="rId2" cstate="print"/>
          <a:stretch>
            <a:fillRect/>
          </a:stretch>
        </p:blipFill>
        <p:spPr>
          <a:xfrm>
            <a:off x="2627784" y="1412776"/>
            <a:ext cx="5588000" cy="2304256"/>
          </a:xfrm>
          <a:prstGeom prst="rect">
            <a:avLst/>
          </a:prstGeom>
        </p:spPr>
      </p:pic>
      <p:pic>
        <p:nvPicPr>
          <p:cNvPr id="5" name="Picture 4" descr="28042011353.jpg"/>
          <p:cNvPicPr>
            <a:picLocks noChangeAspect="1"/>
          </p:cNvPicPr>
          <p:nvPr/>
        </p:nvPicPr>
        <p:blipFill>
          <a:blip r:embed="rId3" cstate="print"/>
          <a:stretch>
            <a:fillRect/>
          </a:stretch>
        </p:blipFill>
        <p:spPr>
          <a:xfrm>
            <a:off x="4572000" y="3717032"/>
            <a:ext cx="4572000" cy="314096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7639693"/>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SC_0003-1024x702.jpg"/>
          <p:cNvPicPr>
            <a:picLocks noChangeAspect="1"/>
          </p:cNvPicPr>
          <p:nvPr/>
        </p:nvPicPr>
        <p:blipFill>
          <a:blip r:embed="rId2" cstate="print"/>
          <a:stretch>
            <a:fillRect/>
          </a:stretch>
        </p:blipFill>
        <p:spPr>
          <a:xfrm>
            <a:off x="0" y="0"/>
            <a:ext cx="9144000" cy="6857999"/>
          </a:xfrm>
          <a:prstGeom prst="rect">
            <a:avLst/>
          </a:prstGeom>
        </p:spPr>
      </p:pic>
      <p:sp>
        <p:nvSpPr>
          <p:cNvPr id="2" name="Title 1"/>
          <p:cNvSpPr>
            <a:spLocks noGrp="1"/>
          </p:cNvSpPr>
          <p:nvPr>
            <p:ph type="ctrTitle"/>
          </p:nvPr>
        </p:nvSpPr>
        <p:spPr>
          <a:xfrm>
            <a:off x="683568" y="4437112"/>
            <a:ext cx="7772400" cy="1470025"/>
          </a:xfrm>
        </p:spPr>
        <p:txBody>
          <a:bodyPr>
            <a:normAutofit fontScale="90000"/>
          </a:bodyPr>
          <a:lstStyle/>
          <a:p>
            <a:r>
              <a:rPr kumimoji="1" lang="en-US" altLang="ja-JP" dirty="0">
                <a:latin typeface="Rockwell" pitchFamily="18" charset="0"/>
              </a:rPr>
              <a:t>Activities that the villagers do in </a:t>
            </a:r>
            <a:r>
              <a:rPr lang="en-US" altLang="ja-JP" dirty="0" err="1">
                <a:latin typeface="Rockwell" pitchFamily="18" charset="0"/>
              </a:rPr>
              <a:t>L</a:t>
            </a:r>
            <a:r>
              <a:rPr kumimoji="1" lang="en-US" altLang="ja-JP" dirty="0" err="1">
                <a:latin typeface="Rockwell" pitchFamily="18" charset="0"/>
              </a:rPr>
              <a:t>ematang</a:t>
            </a:r>
            <a:r>
              <a:rPr kumimoji="1" lang="en-US" altLang="ja-JP" dirty="0">
                <a:latin typeface="Rockwell" pitchFamily="18" charset="0"/>
              </a:rPr>
              <a:t> river</a:t>
            </a:r>
            <a:endParaRPr kumimoji="1" lang="ja-JP" altLang="en-US">
              <a:latin typeface="Rockwell"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1294634"/>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ja-JP" dirty="0"/>
              <a:t>Some villagers do their daily activities in </a:t>
            </a:r>
            <a:r>
              <a:rPr lang="en-US" altLang="ja-JP" dirty="0" err="1"/>
              <a:t>Lematang</a:t>
            </a:r>
            <a:r>
              <a:rPr lang="en-US" altLang="ja-JP" dirty="0"/>
              <a:t> river </a:t>
            </a:r>
            <a:endParaRPr kumimoji="1" lang="ja-JP" altLang="en-US"/>
          </a:p>
        </p:txBody>
      </p:sp>
      <p:sp>
        <p:nvSpPr>
          <p:cNvPr id="3" name="Content Placeholder 2"/>
          <p:cNvSpPr>
            <a:spLocks noGrp="1"/>
          </p:cNvSpPr>
          <p:nvPr>
            <p:ph sz="quarter" idx="1"/>
          </p:nvPr>
        </p:nvSpPr>
        <p:spPr>
          <a:xfrm>
            <a:off x="0" y="1847088"/>
            <a:ext cx="9144000" cy="5010912"/>
          </a:xfrm>
        </p:spPr>
        <p:txBody>
          <a:bodyPr/>
          <a:lstStyle/>
          <a:p>
            <a:pPr>
              <a:buNone/>
            </a:pPr>
            <a:r>
              <a:rPr lang="en-US" altLang="ja-JP" dirty="0"/>
              <a:t>Like washing their clothes or take a </a:t>
            </a:r>
            <a:r>
              <a:rPr lang="en-US" altLang="ja-JP" dirty="0" err="1"/>
              <a:t>bath,and</a:t>
            </a:r>
            <a:r>
              <a:rPr lang="en-US" altLang="ja-JP" dirty="0"/>
              <a:t> sometimes there are kids who play in the side of the river</a:t>
            </a:r>
          </a:p>
          <a:p>
            <a:pPr>
              <a:buNone/>
            </a:pPr>
            <a:endParaRPr lang="en-US" altLang="ja-JP" dirty="0"/>
          </a:p>
        </p:txBody>
      </p:sp>
      <p:pic>
        <p:nvPicPr>
          <p:cNvPr id="5" name="Picture 4" descr="mck-lematang_20150722_134256.jpg"/>
          <p:cNvPicPr>
            <a:picLocks noChangeAspect="1"/>
          </p:cNvPicPr>
          <p:nvPr/>
        </p:nvPicPr>
        <p:blipFill>
          <a:blip r:embed="rId2" cstate="print"/>
          <a:stretch>
            <a:fillRect/>
          </a:stretch>
        </p:blipFill>
        <p:spPr>
          <a:xfrm>
            <a:off x="2555776" y="2876191"/>
            <a:ext cx="6588224" cy="3981809"/>
          </a:xfrm>
          <a:prstGeom prst="rect">
            <a:avLst/>
          </a:prstGeom>
        </p:spPr>
      </p:pic>
      <p:pic>
        <p:nvPicPr>
          <p:cNvPr id="4" name="Picture 3" descr="3112980414_b22f73ab62.jpg"/>
          <p:cNvPicPr>
            <a:picLocks noChangeAspect="1"/>
          </p:cNvPicPr>
          <p:nvPr/>
        </p:nvPicPr>
        <p:blipFill>
          <a:blip r:embed="rId3" cstate="print"/>
          <a:stretch>
            <a:fillRect/>
          </a:stretch>
        </p:blipFill>
        <p:spPr>
          <a:xfrm>
            <a:off x="11099" y="2708920"/>
            <a:ext cx="5040560" cy="384090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0850431"/>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123528"/>
          </a:xfrm>
        </p:spPr>
        <p:txBody>
          <a:bodyPr>
            <a:normAutofit fontScale="90000"/>
          </a:bodyPr>
          <a:lstStyle/>
          <a:p>
            <a:r>
              <a:rPr kumimoji="1" lang="en-US" altLang="ja-JP" dirty="0"/>
              <a:t>Th</a:t>
            </a:r>
            <a:r>
              <a:rPr lang="en-US" altLang="ja-JP" dirty="0"/>
              <a:t>e other villagers, use the rivers as a place to work</a:t>
            </a:r>
            <a:endParaRPr kumimoji="1" lang="ja-JP" altLang="en-US" dirty="0"/>
          </a:p>
        </p:txBody>
      </p:sp>
      <p:sp>
        <p:nvSpPr>
          <p:cNvPr id="3" name="Content Placeholder 2"/>
          <p:cNvSpPr>
            <a:spLocks noGrp="1"/>
          </p:cNvSpPr>
          <p:nvPr>
            <p:ph sz="quarter" idx="1"/>
          </p:nvPr>
        </p:nvSpPr>
        <p:spPr>
          <a:xfrm>
            <a:off x="0" y="1600200"/>
            <a:ext cx="9144000" cy="5257800"/>
          </a:xfrm>
        </p:spPr>
        <p:txBody>
          <a:bodyPr/>
          <a:lstStyle/>
          <a:p>
            <a:pPr>
              <a:buNone/>
            </a:pPr>
            <a:r>
              <a:rPr kumimoji="1" lang="en-US" altLang="ja-JP" dirty="0"/>
              <a:t>The most common things they do are fishing or digging the sand</a:t>
            </a:r>
          </a:p>
          <a:p>
            <a:pPr>
              <a:buNone/>
            </a:pPr>
            <a:endParaRPr kumimoji="1" lang="ja-JP" altLang="en-US"/>
          </a:p>
        </p:txBody>
      </p:sp>
      <p:pic>
        <p:nvPicPr>
          <p:cNvPr id="4" name="Picture 3" descr="3332283184_83aed0ea9a_z.jpg"/>
          <p:cNvPicPr>
            <a:picLocks noChangeAspect="1"/>
          </p:cNvPicPr>
          <p:nvPr/>
        </p:nvPicPr>
        <p:blipFill>
          <a:blip r:embed="rId2" cstate="print"/>
          <a:stretch>
            <a:fillRect/>
          </a:stretch>
        </p:blipFill>
        <p:spPr>
          <a:xfrm>
            <a:off x="0" y="2564904"/>
            <a:ext cx="4762500" cy="3571875"/>
          </a:xfrm>
          <a:prstGeom prst="rect">
            <a:avLst/>
          </a:prstGeom>
        </p:spPr>
      </p:pic>
      <p:pic>
        <p:nvPicPr>
          <p:cNvPr id="5" name="Picture 4" descr="maxresdefault999.jpg"/>
          <p:cNvPicPr>
            <a:picLocks noChangeAspect="1"/>
          </p:cNvPicPr>
          <p:nvPr/>
        </p:nvPicPr>
        <p:blipFill>
          <a:blip r:embed="rId3" cstate="print"/>
          <a:stretch>
            <a:fillRect/>
          </a:stretch>
        </p:blipFill>
        <p:spPr>
          <a:xfrm>
            <a:off x="4211960" y="3068960"/>
            <a:ext cx="4680520" cy="348201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208"/>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676456" cy="1296144"/>
          </a:xfrm>
        </p:spPr>
        <p:txBody>
          <a:bodyPr>
            <a:noAutofit/>
          </a:bodyPr>
          <a:lstStyle/>
          <a:p>
            <a:r>
              <a:rPr kumimoji="1" lang="en-US" altLang="ja-JP" sz="3200" dirty="0"/>
              <a:t>Beside of those “serious” stuff</a:t>
            </a:r>
            <a:br>
              <a:rPr kumimoji="1" lang="en-US" altLang="ja-JP" sz="3200" dirty="0"/>
            </a:br>
            <a:r>
              <a:rPr lang="en-US" altLang="ja-JP" sz="3200" dirty="0" err="1"/>
              <a:t>Lematang</a:t>
            </a:r>
            <a:r>
              <a:rPr lang="en-US" altLang="ja-JP" sz="3200" dirty="0"/>
              <a:t> river can be used for some fun activities</a:t>
            </a:r>
            <a:endParaRPr kumimoji="1" lang="ja-JP" altLang="en-US" sz="3200" dirty="0"/>
          </a:p>
        </p:txBody>
      </p:sp>
      <p:sp>
        <p:nvSpPr>
          <p:cNvPr id="3" name="Content Placeholder 2"/>
          <p:cNvSpPr>
            <a:spLocks noGrp="1"/>
          </p:cNvSpPr>
          <p:nvPr>
            <p:ph sz="quarter" idx="1"/>
          </p:nvPr>
        </p:nvSpPr>
        <p:spPr>
          <a:xfrm>
            <a:off x="0" y="1916832"/>
            <a:ext cx="9144000" cy="4941168"/>
          </a:xfrm>
        </p:spPr>
        <p:txBody>
          <a:bodyPr/>
          <a:lstStyle/>
          <a:p>
            <a:pPr>
              <a:buNone/>
            </a:pPr>
            <a:r>
              <a:rPr kumimoji="1" lang="en-US" altLang="ja-JP" dirty="0"/>
              <a:t>The most famous “fun activity” is rafting</a:t>
            </a:r>
            <a:endParaRPr kumimoji="1" lang="ja-JP" altLang="en-US"/>
          </a:p>
        </p:txBody>
      </p:sp>
      <p:pic>
        <p:nvPicPr>
          <p:cNvPr id="4" name="Picture 3" descr="sungai-lematang-di-lahat-tawarkan-arung-jeram-dengan-pemandangan-indah-dKNU3AGGJa.jpg"/>
          <p:cNvPicPr>
            <a:picLocks noChangeAspect="1"/>
          </p:cNvPicPr>
          <p:nvPr/>
        </p:nvPicPr>
        <p:blipFill>
          <a:blip r:embed="rId2" cstate="print"/>
          <a:stretch>
            <a:fillRect/>
          </a:stretch>
        </p:blipFill>
        <p:spPr>
          <a:xfrm>
            <a:off x="467544" y="2348880"/>
            <a:ext cx="7918554" cy="436510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5380394"/>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0"/>
            <a:ext cx="7772400" cy="764704"/>
          </a:xfrm>
        </p:spPr>
        <p:txBody>
          <a:bodyPr/>
          <a:lstStyle/>
          <a:p>
            <a:r>
              <a:rPr lang="en-US" dirty="0"/>
              <a:t>Our embankment</a:t>
            </a:r>
            <a:endParaRPr lang="ru-RU" dirty="0"/>
          </a:p>
        </p:txBody>
      </p:sp>
      <p:sp>
        <p:nvSpPr>
          <p:cNvPr id="3" name="Текст 2"/>
          <p:cNvSpPr>
            <a:spLocks noGrp="1"/>
          </p:cNvSpPr>
          <p:nvPr>
            <p:ph type="body" idx="1"/>
          </p:nvPr>
        </p:nvSpPr>
        <p:spPr/>
        <p:txBody>
          <a:bodyPr/>
          <a:lstStyle/>
          <a:p>
            <a:endParaRPr lang="ru-RU"/>
          </a:p>
        </p:txBody>
      </p:sp>
      <p:pic>
        <p:nvPicPr>
          <p:cNvPr id="20482" name="Picture 2" descr="https://cs7053.userapi.com/c637328/v637328847/41083/4wu5Li0ZXsw.jpg"/>
          <p:cNvPicPr>
            <a:picLocks noChangeAspect="1" noChangeArrowheads="1"/>
          </p:cNvPicPr>
          <p:nvPr/>
        </p:nvPicPr>
        <p:blipFill>
          <a:blip r:embed="rId2" cstate="print"/>
          <a:srcRect/>
          <a:stretch>
            <a:fillRect/>
          </a:stretch>
        </p:blipFill>
        <p:spPr bwMode="auto">
          <a:xfrm>
            <a:off x="683568" y="1042846"/>
            <a:ext cx="7753539" cy="5815154"/>
          </a:xfrm>
          <a:prstGeom prst="rect">
            <a:avLst/>
          </a:prstGeom>
          <a:noFill/>
        </p:spPr>
      </p:pic>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en-US" dirty="0"/>
              <a:t>The End</a:t>
            </a:r>
            <a:endParaRPr lang="ru-RU" dirty="0"/>
          </a:p>
        </p:txBody>
      </p:sp>
      <p:sp>
        <p:nvSpPr>
          <p:cNvPr id="3" name="Подзаголовок 2"/>
          <p:cNvSpPr>
            <a:spLocks noGrp="1"/>
          </p:cNvSpPr>
          <p:nvPr>
            <p:ph type="subTitle" idx="1"/>
          </p:nvPr>
        </p:nvSpPr>
        <p:spPr/>
        <p:txBody>
          <a:bodyPr>
            <a:normAutofit/>
          </a:bodyPr>
          <a:lstStyle/>
          <a:p>
            <a:pPr algn="ctr"/>
            <a:r>
              <a:rPr lang="en-US" sz="3200" dirty="0"/>
              <a:t>We thank everyone who took part in this project!</a:t>
            </a:r>
            <a:endParaRPr lang="ru-RU"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9888863"/>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404664"/>
            <a:ext cx="7851648" cy="1944216"/>
          </a:xfrm>
        </p:spPr>
        <p:txBody>
          <a:bodyPr>
            <a:normAutofit fontScale="90000"/>
          </a:bodyPr>
          <a:lstStyle/>
          <a:p>
            <a:pPr algn="ctr"/>
            <a:r>
              <a:rPr lang="en-US" sz="3600" dirty="0"/>
              <a:t>Are there any legends or folk tales</a:t>
            </a:r>
            <a:br>
              <a:rPr lang="en-US" sz="3600" dirty="0"/>
            </a:br>
            <a:r>
              <a:rPr lang="en-US" sz="3600" dirty="0"/>
              <a:t> connected with your river?</a:t>
            </a:r>
            <a:r>
              <a:rPr lang="ru-RU" sz="3600" dirty="0"/>
              <a:t/>
            </a:r>
            <a:br>
              <a:rPr lang="ru-RU" sz="3600" dirty="0"/>
            </a:br>
            <a:r>
              <a:rPr lang="en-US" sz="3600" u="sng" dirty="0"/>
              <a:t>Volga and </a:t>
            </a:r>
            <a:r>
              <a:rPr lang="en-US" sz="3600" u="sng" dirty="0" err="1"/>
              <a:t>Vauza</a:t>
            </a:r>
            <a:r>
              <a:rPr lang="ru-RU" sz="3600" dirty="0"/>
              <a:t/>
            </a:r>
            <a:br>
              <a:rPr lang="ru-RU" sz="3600" dirty="0"/>
            </a:br>
            <a:endParaRPr lang="ru-RU" sz="3600" dirty="0"/>
          </a:p>
        </p:txBody>
      </p:sp>
      <p:sp>
        <p:nvSpPr>
          <p:cNvPr id="3" name="Подзаголовок 2"/>
          <p:cNvSpPr>
            <a:spLocks noGrp="1"/>
          </p:cNvSpPr>
          <p:nvPr>
            <p:ph type="subTitle" idx="1"/>
          </p:nvPr>
        </p:nvSpPr>
        <p:spPr>
          <a:xfrm>
            <a:off x="533400" y="1916832"/>
            <a:ext cx="7854696" cy="4608512"/>
          </a:xfrm>
        </p:spPr>
        <p:txBody>
          <a:bodyPr>
            <a:normAutofit fontScale="92500" lnSpcReduction="20000"/>
          </a:bodyPr>
          <a:lstStyle/>
          <a:p>
            <a:pPr algn="l"/>
            <a:r>
              <a:rPr lang="en-US" sz="2800" dirty="0"/>
              <a:t>Once upon a time there lived two sisters – Volga and </a:t>
            </a:r>
            <a:r>
              <a:rPr lang="en-US" sz="2800" dirty="0" err="1"/>
              <a:t>Vauza</a:t>
            </a:r>
            <a:r>
              <a:rPr lang="en-US" sz="2800" dirty="0"/>
              <a:t>. One day they argued which of them was smarter and more beautiful. To settle their argument they agreed to go to </a:t>
            </a:r>
            <a:r>
              <a:rPr lang="en-US" sz="2800" dirty="0" err="1"/>
              <a:t>Khvalynskoe</a:t>
            </a:r>
            <a:r>
              <a:rPr lang="en-US" sz="2800" dirty="0"/>
              <a:t> </a:t>
            </a:r>
            <a:r>
              <a:rPr lang="en-US" sz="2800" dirty="0" err="1"/>
              <a:t>Tsarstvo</a:t>
            </a:r>
            <a:r>
              <a:rPr lang="en-US" sz="2800" dirty="0"/>
              <a:t>. The one who got there sooner was the winner. The younger sister, </a:t>
            </a:r>
            <a:r>
              <a:rPr lang="en-US" sz="2800" dirty="0" err="1"/>
              <a:t>Vauza</a:t>
            </a:r>
            <a:r>
              <a:rPr lang="en-US" sz="2800" dirty="0"/>
              <a:t>, decided to cheat. While Volga was sleeping, </a:t>
            </a:r>
            <a:r>
              <a:rPr lang="en-US" sz="2800" dirty="0" err="1"/>
              <a:t>Vauza</a:t>
            </a:r>
            <a:r>
              <a:rPr lang="en-US" sz="2800" dirty="0"/>
              <a:t> left the house and moved to the destination. Unfortunately, she got lost on the way and Volga easily caught up with her in the morning. </a:t>
            </a:r>
            <a:r>
              <a:rPr lang="en-US" sz="2800" dirty="0" err="1"/>
              <a:t>Vauza</a:t>
            </a:r>
            <a:r>
              <a:rPr lang="en-US" sz="2800" dirty="0"/>
              <a:t> felt sorry and begged Volga to forgive her. Volga did so and they moved to </a:t>
            </a:r>
            <a:r>
              <a:rPr lang="en-US" sz="2800" dirty="0" err="1"/>
              <a:t>Khvalynskoe</a:t>
            </a:r>
            <a:r>
              <a:rPr lang="en-US" sz="2800" dirty="0"/>
              <a:t> </a:t>
            </a:r>
            <a:r>
              <a:rPr lang="en-US" sz="2800" dirty="0" err="1"/>
              <a:t>Tsarstvo</a:t>
            </a:r>
            <a:r>
              <a:rPr lang="en-US" sz="2800" dirty="0"/>
              <a:t> together. The sisters turned into rivers and since that time they have been flowing down together in parallel ways and meet again in the Caspian Sea.</a:t>
            </a:r>
            <a:endParaRPr lang="ru-RU" sz="2800" dirty="0"/>
          </a:p>
          <a:p>
            <a:endParaRPr lang="ru-RU" dirty="0"/>
          </a:p>
        </p:txBody>
      </p:sp>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20688"/>
            <a:ext cx="7772400" cy="1008112"/>
          </a:xfrm>
        </p:spPr>
        <p:txBody>
          <a:bodyPr/>
          <a:lstStyle/>
          <a:p>
            <a:pPr algn="ctr"/>
            <a:r>
              <a:rPr lang="en-US" dirty="0"/>
              <a:t>Volga and </a:t>
            </a:r>
            <a:r>
              <a:rPr lang="en-US" dirty="0" err="1"/>
              <a:t>Vauza</a:t>
            </a:r>
            <a:endParaRPr lang="ru-RU" dirty="0"/>
          </a:p>
        </p:txBody>
      </p:sp>
      <p:sp>
        <p:nvSpPr>
          <p:cNvPr id="3" name="Текст 2"/>
          <p:cNvSpPr>
            <a:spLocks noGrp="1"/>
          </p:cNvSpPr>
          <p:nvPr>
            <p:ph type="body" idx="1"/>
          </p:nvPr>
        </p:nvSpPr>
        <p:spPr/>
        <p:txBody>
          <a:bodyPr/>
          <a:lstStyle/>
          <a:p>
            <a:endParaRPr lang="ru-RU"/>
          </a:p>
        </p:txBody>
      </p:sp>
      <p:pic>
        <p:nvPicPr>
          <p:cNvPr id="17410" name="Picture 2" descr="Картинки по запросу волга и вазуза рисунок"/>
          <p:cNvPicPr>
            <a:picLocks noChangeAspect="1" noChangeArrowheads="1"/>
          </p:cNvPicPr>
          <p:nvPr/>
        </p:nvPicPr>
        <p:blipFill>
          <a:blip r:embed="rId2" cstate="print"/>
          <a:srcRect/>
          <a:stretch>
            <a:fillRect/>
          </a:stretch>
        </p:blipFill>
        <p:spPr bwMode="auto">
          <a:xfrm>
            <a:off x="539552" y="1556792"/>
            <a:ext cx="8195274" cy="4824536"/>
          </a:xfrm>
          <a:prstGeom prst="rect">
            <a:avLst/>
          </a:prstGeom>
          <a:noFill/>
        </p:spPr>
      </p:pic>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548680"/>
            <a:ext cx="7772400" cy="1728192"/>
          </a:xfrm>
        </p:spPr>
        <p:txBody>
          <a:bodyPr/>
          <a:lstStyle/>
          <a:p>
            <a:pPr algn="ctr"/>
            <a:r>
              <a:rPr lang="en-US" sz="3600" dirty="0"/>
              <a:t>What role does the river play in the life of the people, in the life of your city, in the life of your country?</a:t>
            </a:r>
            <a:endParaRPr lang="ru-RU" sz="3600" dirty="0"/>
          </a:p>
        </p:txBody>
      </p:sp>
      <p:sp>
        <p:nvSpPr>
          <p:cNvPr id="3" name="Текст 2"/>
          <p:cNvSpPr>
            <a:spLocks noGrp="1"/>
          </p:cNvSpPr>
          <p:nvPr>
            <p:ph type="body" idx="1"/>
          </p:nvPr>
        </p:nvSpPr>
        <p:spPr>
          <a:xfrm>
            <a:off x="530352" y="2348880"/>
            <a:ext cx="7772400" cy="3456384"/>
          </a:xfrm>
        </p:spPr>
        <p:txBody>
          <a:bodyPr>
            <a:normAutofit/>
          </a:bodyPr>
          <a:lstStyle/>
          <a:p>
            <a:r>
              <a:rPr lang="en-US" dirty="0"/>
              <a:t>1. The river plays an important role in people`s life, it is transport water way from the higher to the lower regions and it’s a way of travelling from one place to another. </a:t>
            </a:r>
            <a:br>
              <a:rPr lang="en-US" dirty="0"/>
            </a:br>
            <a:r>
              <a:rPr lang="en-US" dirty="0"/>
              <a:t>2. In our city the river plays an important role too, that is having a rest on the shore, fishing, ferry crossing and many others. </a:t>
            </a:r>
            <a:br>
              <a:rPr lang="en-US" dirty="0"/>
            </a:br>
            <a:r>
              <a:rPr lang="en-US" dirty="0"/>
              <a:t>3. In Russia rivers have always played an important role in the settlement, development, history, and tourism around the country.</a:t>
            </a:r>
            <a:endParaRPr lang="ru-RU" dirty="0"/>
          </a:p>
        </p:txBody>
      </p:sp>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9316" y="249680"/>
            <a:ext cx="7772400" cy="947072"/>
          </a:xfrm>
        </p:spPr>
        <p:txBody>
          <a:bodyPr/>
          <a:lstStyle/>
          <a:p>
            <a:r>
              <a:rPr lang="en-US" dirty="0"/>
              <a:t>The Volga landscape</a:t>
            </a:r>
            <a:endParaRPr lang="ru-RU" dirty="0"/>
          </a:p>
        </p:txBody>
      </p:sp>
      <p:sp>
        <p:nvSpPr>
          <p:cNvPr id="3" name="Текст 2"/>
          <p:cNvSpPr>
            <a:spLocks noGrp="1"/>
          </p:cNvSpPr>
          <p:nvPr>
            <p:ph type="body" idx="1"/>
          </p:nvPr>
        </p:nvSpPr>
        <p:spPr/>
        <p:txBody>
          <a:bodyPr/>
          <a:lstStyle/>
          <a:p>
            <a:endParaRPr lang="ru-RU"/>
          </a:p>
        </p:txBody>
      </p:sp>
      <p:pic>
        <p:nvPicPr>
          <p:cNvPr id="1026" name="Picture 2" descr="Картинки по запросу волга река самара"/>
          <p:cNvPicPr>
            <a:picLocks noChangeAspect="1" noChangeArrowheads="1"/>
          </p:cNvPicPr>
          <p:nvPr/>
        </p:nvPicPr>
        <p:blipFill>
          <a:blip r:embed="rId2" cstate="print"/>
          <a:srcRect/>
          <a:stretch>
            <a:fillRect/>
          </a:stretch>
        </p:blipFill>
        <p:spPr bwMode="auto">
          <a:xfrm>
            <a:off x="538802" y="1340768"/>
            <a:ext cx="8095357" cy="5328592"/>
          </a:xfrm>
          <a:prstGeom prst="rect">
            <a:avLst/>
          </a:prstGeom>
          <a:noFill/>
        </p:spPr>
      </p:pic>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548680"/>
            <a:ext cx="7772400" cy="2232248"/>
          </a:xfrm>
        </p:spPr>
        <p:txBody>
          <a:bodyPr/>
          <a:lstStyle/>
          <a:p>
            <a:pPr algn="ctr"/>
            <a:r>
              <a:rPr lang="en-US" sz="3400" dirty="0"/>
              <a:t>What’s the average temperature of the water in your river in different seasons (months)?</a:t>
            </a:r>
            <a:br>
              <a:rPr lang="en-US" sz="3400" dirty="0"/>
            </a:br>
            <a:r>
              <a:rPr lang="en-US" sz="3400" dirty="0"/>
              <a:t>Does the water in your river freeze in winter?</a:t>
            </a:r>
            <a:endParaRPr lang="ru-RU" sz="3400" dirty="0"/>
          </a:p>
        </p:txBody>
      </p:sp>
      <p:sp>
        <p:nvSpPr>
          <p:cNvPr id="3" name="Текст 2"/>
          <p:cNvSpPr>
            <a:spLocks noGrp="1"/>
          </p:cNvSpPr>
          <p:nvPr>
            <p:ph type="body" idx="1"/>
          </p:nvPr>
        </p:nvSpPr>
        <p:spPr>
          <a:xfrm>
            <a:off x="530352" y="2704664"/>
            <a:ext cx="7772400" cy="3604656"/>
          </a:xfrm>
        </p:spPr>
        <p:txBody>
          <a:bodyPr>
            <a:noAutofit/>
          </a:bodyPr>
          <a:lstStyle/>
          <a:p>
            <a:r>
              <a:rPr lang="en-US" sz="2500" dirty="0"/>
              <a:t>The Volga changes naturally in connection with changes in the ambient temperature. There's nothing wrong with that in winter, at low temperatures it turns to ice. In spring the snow is melting, which consequently leads to the spring tide, which occurs at the end of the first-beginning of second decade of April, and reaches its maximum by May. On the Volga there are also autumn rain floods appearing in the middle of October. The ice cover is set in late November, early December.</a:t>
            </a:r>
            <a:endParaRPr lang="ru-RU" sz="2500" dirty="0"/>
          </a:p>
        </p:txBody>
      </p:sp>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233</TotalTime>
  <Words>2011</Words>
  <Application>Microsoft Macintosh PowerPoint</Application>
  <PresentationFormat>On-screen Show (4:3)</PresentationFormat>
  <Paragraphs>140</Paragraphs>
  <Slides>40</Slides>
  <Notes>11</Notes>
  <HiddenSlides>0</HiddenSlides>
  <MMClips>0</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Поток</vt:lpstr>
      <vt:lpstr> Rivers Around The World </vt:lpstr>
      <vt:lpstr>The Volga River</vt:lpstr>
      <vt:lpstr>Have you got an embankment along the river in your city?</vt:lpstr>
      <vt:lpstr>Our embankment</vt:lpstr>
      <vt:lpstr>Are there any legends or folk tales  connected with your river? Volga and Vauza </vt:lpstr>
      <vt:lpstr>Volga and Vauza</vt:lpstr>
      <vt:lpstr>What role does the river play in the life of the people, in the life of your city, in the life of your country?</vt:lpstr>
      <vt:lpstr>The Volga landscape</vt:lpstr>
      <vt:lpstr>What’s the average temperature of the water in your river in different seasons (months)? Does the water in your river freeze in winter?</vt:lpstr>
      <vt:lpstr>Slide 10</vt:lpstr>
      <vt:lpstr>What does your river connect to?</vt:lpstr>
      <vt:lpstr>Do people go fishing in your place? What sorts of fish live in your river? How do you cook the fish? Is there any regional recipe how to cook fish from your river?</vt:lpstr>
      <vt:lpstr>Slide 13</vt:lpstr>
      <vt:lpstr>The Hackensack River</vt:lpstr>
      <vt:lpstr>Origins and Folk Tales</vt:lpstr>
      <vt:lpstr>Roles of The River </vt:lpstr>
      <vt:lpstr>Pollution, Bridges, and Beaches</vt:lpstr>
      <vt:lpstr>Water Temperature,Freezing, and Embankments </vt:lpstr>
      <vt:lpstr>Fishing, Fish Types, Cooking The Fish?</vt:lpstr>
      <vt:lpstr>What is the origin of the name of your river? </vt:lpstr>
      <vt:lpstr>What role does the river play in the life of the people, in the life of your city, in the life of your country? </vt:lpstr>
      <vt:lpstr>Do people go fishing in your place? What sorts of fish live in your river? How do you cook the fish? Is there any regional recipe how to cook fish from your river? </vt:lpstr>
      <vt:lpstr>Do you think that your river is polluted? </vt:lpstr>
      <vt:lpstr>Have you got an embankment along the river in your city? </vt:lpstr>
      <vt:lpstr>Rivers in Indonesia</vt:lpstr>
      <vt:lpstr>Slide 26</vt:lpstr>
      <vt:lpstr>The Longest River in Indonesia</vt:lpstr>
      <vt:lpstr>The Longest River in Indonesia</vt:lpstr>
      <vt:lpstr>The Longest River in Indonesia</vt:lpstr>
      <vt:lpstr>The Longest River in Indonesia</vt:lpstr>
      <vt:lpstr>The Longest River in Indonesia</vt:lpstr>
      <vt:lpstr>Kind of fish in Musi river</vt:lpstr>
      <vt:lpstr>Slide 33</vt:lpstr>
      <vt:lpstr>Some pictures of the fish</vt:lpstr>
      <vt:lpstr>Some pictures of the fish</vt:lpstr>
      <vt:lpstr>Activities that the villagers do in Lematang river</vt:lpstr>
      <vt:lpstr>Some villagers do their daily activities in Lematang river </vt:lpstr>
      <vt:lpstr>The other villagers, use the rivers as a place to work</vt:lpstr>
      <vt:lpstr>Beside of those “serious” stuff Lematang river can be used for some fun activities</vt:lpstr>
      <vt:lpstr>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Rivers, Our World</dc:title>
  <dc:creator>Marka</dc:creator>
  <cp:lastModifiedBy>Barry Kramer</cp:lastModifiedBy>
  <cp:revision>23</cp:revision>
  <dcterms:created xsi:type="dcterms:W3CDTF">2017-05-22T02:23:11Z</dcterms:created>
  <dcterms:modified xsi:type="dcterms:W3CDTF">2017-05-22T02:23:48Z</dcterms:modified>
</cp:coreProperties>
</file>