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68" r:id="rId1"/>
  </p:sldMasterIdLst>
  <p:notesMasterIdLst>
    <p:notesMasterId r:id="rId19"/>
  </p:notesMasterIdLst>
  <p:sldIdLst>
    <p:sldId id="277" r:id="rId2"/>
    <p:sldId id="274" r:id="rId3"/>
    <p:sldId id="258" r:id="rId4"/>
    <p:sldId id="269" r:id="rId5"/>
    <p:sldId id="260" r:id="rId6"/>
    <p:sldId id="261" r:id="rId7"/>
    <p:sldId id="262" r:id="rId8"/>
    <p:sldId id="270" r:id="rId9"/>
    <p:sldId id="263" r:id="rId10"/>
    <p:sldId id="264" r:id="rId11"/>
    <p:sldId id="272" r:id="rId12"/>
    <p:sldId id="271" r:id="rId13"/>
    <p:sldId id="265" r:id="rId14"/>
    <p:sldId id="266" r:id="rId15"/>
    <p:sldId id="267" r:id="rId16"/>
    <p:sldId id="268"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33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734" autoAdjust="0"/>
    <p:restoredTop sz="94099" autoAdjust="0"/>
  </p:normalViewPr>
  <p:slideViewPr>
    <p:cSldViewPr snapToGrid="0">
      <p:cViewPr varScale="1">
        <p:scale>
          <a:sx n="82" d="100"/>
          <a:sy n="82" d="100"/>
        </p:scale>
        <p:origin x="-112" y="-4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AE0D7-3A9C-40A4-83C6-5880F61126E9}" type="datetimeFigureOut">
              <a:rPr lang="en-US" smtClean="0"/>
              <a:pPr/>
              <a:t>5/8/17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5E499-9043-44CD-996B-6F23376B6D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681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5E499-9043-44CD-996B-6F23376B6D72}"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550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107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06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049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7538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844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013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7474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718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591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904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5/8/17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661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6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27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803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5/8/17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679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51052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5/8/17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536831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29373" y="2055680"/>
            <a:ext cx="6037545" cy="1787633"/>
          </a:xfrm>
          <a:prstGeom prst="rect">
            <a:avLst/>
          </a:prstGeom>
        </p:spPr>
      </p:pic>
      <p:sp>
        <p:nvSpPr>
          <p:cNvPr id="3" name="Rectangle 2"/>
          <p:cNvSpPr/>
          <p:nvPr/>
        </p:nvSpPr>
        <p:spPr>
          <a:xfrm>
            <a:off x="2347869" y="4059042"/>
            <a:ext cx="5819049" cy="923330"/>
          </a:xfrm>
          <a:prstGeom prst="rect">
            <a:avLst/>
          </a:prstGeom>
        </p:spPr>
        <p:txBody>
          <a:bodyPr wrap="square">
            <a:spAutoFit/>
          </a:bodyPr>
          <a:lstStyle/>
          <a:p>
            <a:pPr algn="ctr"/>
            <a:r>
              <a:rPr lang="en-US" sz="1400" b="1" cap="all" dirty="0">
                <a:ln w="9000" cmpd="sng">
                  <a:solidFill>
                    <a:schemeClr val="accent4">
                      <a:shade val="50000"/>
                      <a:satMod val="120000"/>
                    </a:schemeClr>
                  </a:solidFill>
                  <a:prstDash val="solid"/>
                </a:ln>
                <a:solidFill>
                  <a:srgbClr val="3333FF"/>
                </a:solidFill>
                <a:effectLst>
                  <a:reflection blurRad="12700" stA="28000" endPos="45000" dist="1000" dir="5400000" sy="-100000" algn="bl" rotWithShape="0"/>
                </a:effectLst>
              </a:rPr>
              <a:t>Places and perspective : </a:t>
            </a:r>
            <a:r>
              <a:rPr lang="en-US" b="1" cap="all" dirty="0">
                <a:ln w="9000" cmpd="sng">
                  <a:solidFill>
                    <a:schemeClr val="accent4">
                      <a:shade val="50000"/>
                      <a:satMod val="120000"/>
                    </a:schemeClr>
                  </a:solidFill>
                  <a:prstDash val="solid"/>
                </a:ln>
                <a:solidFill>
                  <a:srgbClr val="3333FF"/>
                </a:solidFill>
                <a:effectLst>
                  <a:reflection blurRad="12700" stA="28000" endPos="45000" dist="1000" dir="5400000" sy="-100000" algn="bl" rotWithShape="0"/>
                </a:effectLst>
              </a:rPr>
              <a:t>Learning  </a:t>
            </a:r>
            <a:r>
              <a:rPr lang="en-US" sz="800" dirty="0">
                <a:solidFill>
                  <a:srgbClr val="3333FF"/>
                </a:solidFill>
              </a:rPr>
              <a:t> </a:t>
            </a:r>
            <a:r>
              <a:rPr lang="en-US" b="1" cap="all" dirty="0">
                <a:ln w="9000" cmpd="sng">
                  <a:solidFill>
                    <a:schemeClr val="accent4">
                      <a:shade val="50000"/>
                      <a:satMod val="120000"/>
                    </a:schemeClr>
                  </a:solidFill>
                  <a:prstDash val="solid"/>
                </a:ln>
                <a:solidFill>
                  <a:srgbClr val="3333FF"/>
                </a:solidFill>
                <a:effectLst>
                  <a:reflection blurRad="12700" stA="28000" endPos="45000" dist="1000" dir="5400000" sy="-100000" algn="bl" rotWithShape="0"/>
                </a:effectLst>
              </a:rPr>
              <a:t>Circle 1 (Elementary School</a:t>
            </a:r>
            <a:r>
              <a:rPr 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t>
            </a:r>
          </a:p>
          <a:p>
            <a:pPr algn="ctr"/>
            <a:r>
              <a:rPr lang="en-US" b="1" cap="all" smtClean="0">
                <a:ln w="9000" cmpd="sng">
                  <a:solidFill>
                    <a:schemeClr val="accent4">
                      <a:shade val="50000"/>
                      <a:satMod val="120000"/>
                    </a:schemeClr>
                  </a:solidFill>
                  <a:prstDash val="solid"/>
                </a:ln>
                <a:effectLst>
                  <a:reflection blurRad="12700" stA="28000" endPos="45000" dist="1000" dir="5400000" sy="-100000" algn="bl" rotWithShape="0"/>
                </a:effectLst>
              </a:rPr>
              <a:t>ppE1</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32685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4559" y="153349"/>
            <a:ext cx="4312677" cy="660400"/>
          </a:xfrm>
          <a:solidFill>
            <a:srgbClr val="92D050"/>
          </a:solidFill>
        </p:spPr>
        <p:txBody>
          <a:bodyPr/>
          <a:lstStyle/>
          <a:p>
            <a:pPr algn="ctr"/>
            <a:r>
              <a:rPr lang="en-US" dirty="0">
                <a:solidFill>
                  <a:srgbClr val="FF0000"/>
                </a:solidFill>
              </a:rPr>
              <a:t>Tower of Silence</a:t>
            </a:r>
            <a:endParaRPr lang="fa-IR" dirty="0">
              <a:solidFill>
                <a:srgbClr val="FF0000"/>
              </a:solidFill>
            </a:endParaRPr>
          </a:p>
        </p:txBody>
      </p:sp>
      <p:sp>
        <p:nvSpPr>
          <p:cNvPr id="3" name="Content Placeholder 2"/>
          <p:cNvSpPr>
            <a:spLocks noGrp="1"/>
          </p:cNvSpPr>
          <p:nvPr>
            <p:ph idx="1"/>
          </p:nvPr>
        </p:nvSpPr>
        <p:spPr>
          <a:xfrm>
            <a:off x="365760" y="1034869"/>
            <a:ext cx="3879669" cy="5748932"/>
          </a:xfrm>
        </p:spPr>
        <p:txBody>
          <a:bodyPr>
            <a:normAutofit/>
          </a:bodyPr>
          <a:lstStyle/>
          <a:p>
            <a:r>
              <a:rPr lang="en-US" sz="2400" dirty="0"/>
              <a:t>A Dakhma, also called a Tower of Silence, is a circular, raised structure built by Zoroastrians for excarnation – that is, for dead bodies to be exposed to carrion birds</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1473590" y="4283790"/>
            <a:ext cx="3306516" cy="2500011"/>
          </a:xfrm>
          <a:prstGeom prst="rect">
            <a:avLst/>
          </a:prstGeom>
        </p:spPr>
      </p:pic>
      <p:pic>
        <p:nvPicPr>
          <p:cNvPr id="5" name="Picture 4"/>
          <p:cNvPicPr>
            <a:picLocks noChangeAspect="1"/>
          </p:cNvPicPr>
          <p:nvPr/>
        </p:nvPicPr>
        <p:blipFill>
          <a:blip r:embed="rId3"/>
          <a:stretch>
            <a:fillRect/>
          </a:stretch>
        </p:blipFill>
        <p:spPr>
          <a:xfrm>
            <a:off x="6908428" y="4026901"/>
            <a:ext cx="3871122" cy="2580748"/>
          </a:xfrm>
          <a:prstGeom prst="rect">
            <a:avLst/>
          </a:prstGeom>
        </p:spPr>
      </p:pic>
      <p:pic>
        <p:nvPicPr>
          <p:cNvPr id="4098" name="Picture 2" descr="Active Image"/>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40310" y="215634"/>
            <a:ext cx="5301963" cy="36937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09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p:cTn id="22" dur="1000" fill="hold"/>
                                        <p:tgtEl>
                                          <p:spTgt spid="4098"/>
                                        </p:tgtEl>
                                        <p:attrNameLst>
                                          <p:attrName>ppt_w</p:attrName>
                                        </p:attrNameLst>
                                      </p:cBhvr>
                                      <p:tavLst>
                                        <p:tav tm="0">
                                          <p:val>
                                            <p:fltVal val="0"/>
                                          </p:val>
                                        </p:tav>
                                        <p:tav tm="100000">
                                          <p:val>
                                            <p:strVal val="#ppt_w"/>
                                          </p:val>
                                        </p:tav>
                                      </p:tavLst>
                                    </p:anim>
                                    <p:anim calcmode="lin" valueType="num">
                                      <p:cBhvr>
                                        <p:cTn id="23" dur="1000" fill="hold"/>
                                        <p:tgtEl>
                                          <p:spTgt spid="4098"/>
                                        </p:tgtEl>
                                        <p:attrNameLst>
                                          <p:attrName>ppt_h</p:attrName>
                                        </p:attrNameLst>
                                      </p:cBhvr>
                                      <p:tavLst>
                                        <p:tav tm="0">
                                          <p:val>
                                            <p:fltVal val="0"/>
                                          </p:val>
                                        </p:tav>
                                        <p:tav tm="100000">
                                          <p:val>
                                            <p:strVal val="#ppt_h"/>
                                          </p:val>
                                        </p:tav>
                                      </p:tavLst>
                                    </p:anim>
                                    <p:anim calcmode="lin" valueType="num">
                                      <p:cBhvr>
                                        <p:cTn id="24" dur="1000" fill="hold"/>
                                        <p:tgtEl>
                                          <p:spTgt spid="4098"/>
                                        </p:tgtEl>
                                        <p:attrNameLst>
                                          <p:attrName>style.rotation</p:attrName>
                                        </p:attrNameLst>
                                      </p:cBhvr>
                                      <p:tavLst>
                                        <p:tav tm="0">
                                          <p:val>
                                            <p:fltVal val="90"/>
                                          </p:val>
                                        </p:tav>
                                        <p:tav tm="100000">
                                          <p:val>
                                            <p:fltVal val="0"/>
                                          </p:val>
                                        </p:tav>
                                      </p:tavLst>
                                    </p:anim>
                                    <p:animEffect transition="in" filter="fade">
                                      <p:cBhvr>
                                        <p:cTn id="25" dur="10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1981191" y="201041"/>
            <a:ext cx="4312677" cy="660400"/>
          </a:xfrm>
          <a:prstGeom prst="rect">
            <a:avLst/>
          </a:prstGeom>
          <a:solidFill>
            <a:srgbClr val="92D050"/>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rgbClr val="FF0000"/>
                </a:solidFill>
              </a:rPr>
              <a:t>Fire temple in Yazd</a:t>
            </a:r>
            <a:endParaRPr lang="fa-IR" dirty="0">
              <a:solidFill>
                <a:srgbClr val="FF0000"/>
              </a:solidFill>
            </a:endParaRPr>
          </a:p>
        </p:txBody>
      </p:sp>
      <p:pic>
        <p:nvPicPr>
          <p:cNvPr id="5126" name="Picture 6" descr="Related imag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7348" y="983937"/>
            <a:ext cx="7400365" cy="552136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128" name="Picture 8" descr="Related imag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67161" y="2233748"/>
            <a:ext cx="3709853" cy="278239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02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circle(in)">
                                      <p:cBhvr>
                                        <p:cTn id="12" dur="20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circle(in)">
                                      <p:cBhvr>
                                        <p:cTn id="1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Related imag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7583" y="1136470"/>
            <a:ext cx="7820067" cy="530787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Rectangle 2"/>
          <p:cNvSpPr/>
          <p:nvPr/>
        </p:nvSpPr>
        <p:spPr>
          <a:xfrm>
            <a:off x="8436057" y="1136470"/>
            <a:ext cx="3243358" cy="5355312"/>
          </a:xfrm>
          <a:prstGeom prst="rect">
            <a:avLst/>
          </a:prstGeom>
          <a:solidFill>
            <a:schemeClr val="bg1"/>
          </a:solidFill>
        </p:spPr>
        <p:txBody>
          <a:bodyPr wrap="square">
            <a:spAutoFit/>
          </a:bodyPr>
          <a:lstStyle/>
          <a:p>
            <a:r>
              <a:rPr lang="en-US" dirty="0" smtClean="0">
                <a:solidFill>
                  <a:srgbClr val="3B3B3B"/>
                </a:solidFill>
                <a:latin typeface="Open Sans"/>
              </a:rPr>
              <a:t>This tower was made during </a:t>
            </a:r>
            <a:r>
              <a:rPr lang="en-US" dirty="0">
                <a:solidFill>
                  <a:srgbClr val="3B3B3B"/>
                </a:solidFill>
                <a:latin typeface="Open Sans"/>
              </a:rPr>
              <a:t>the Qajar Era. It stands 3 stories tall and is home to thousands of pigeons</a:t>
            </a:r>
            <a:r>
              <a:rPr lang="en-US" dirty="0" smtClean="0">
                <a:solidFill>
                  <a:srgbClr val="3B3B3B"/>
                </a:solidFill>
                <a:latin typeface="Open Sans"/>
              </a:rPr>
              <a:t>. The design </a:t>
            </a:r>
            <a:r>
              <a:rPr lang="en-US" dirty="0">
                <a:solidFill>
                  <a:srgbClr val="3B3B3B"/>
                </a:solidFill>
                <a:latin typeface="Open Sans"/>
              </a:rPr>
              <a:t>of such towers is unique in a way that not only were they </a:t>
            </a:r>
            <a:r>
              <a:rPr lang="en-US" dirty="0" smtClean="0">
                <a:solidFill>
                  <a:srgbClr val="3B3B3B"/>
                </a:solidFill>
                <a:latin typeface="Open Sans"/>
              </a:rPr>
              <a:t>skillfully made, </a:t>
            </a:r>
            <a:r>
              <a:rPr lang="en-US" dirty="0">
                <a:solidFill>
                  <a:srgbClr val="3B3B3B"/>
                </a:solidFill>
                <a:latin typeface="Open Sans"/>
              </a:rPr>
              <a:t>but </a:t>
            </a:r>
            <a:r>
              <a:rPr lang="en-US" dirty="0" smtClean="0">
                <a:solidFill>
                  <a:srgbClr val="3B3B3B"/>
                </a:solidFill>
                <a:latin typeface="Open Sans"/>
              </a:rPr>
              <a:t>also </a:t>
            </a:r>
            <a:r>
              <a:rPr lang="en-US" dirty="0">
                <a:solidFill>
                  <a:srgbClr val="3B3B3B"/>
                </a:solidFill>
                <a:latin typeface="Open Sans"/>
              </a:rPr>
              <a:t>attracted pigeons and provided a safe </a:t>
            </a:r>
            <a:r>
              <a:rPr lang="en-US" dirty="0" smtClean="0">
                <a:solidFill>
                  <a:srgbClr val="3B3B3B"/>
                </a:solidFill>
                <a:latin typeface="Open Sans"/>
              </a:rPr>
              <a:t>place for </a:t>
            </a:r>
            <a:r>
              <a:rPr lang="en-US" dirty="0">
                <a:solidFill>
                  <a:srgbClr val="3B3B3B"/>
                </a:solidFill>
                <a:latin typeface="Open Sans"/>
              </a:rPr>
              <a:t>them to nest and live in. Since many animals prey on pigeons, such towers act </a:t>
            </a:r>
            <a:r>
              <a:rPr lang="en-US" dirty="0" smtClean="0">
                <a:solidFill>
                  <a:srgbClr val="3B3B3B"/>
                </a:solidFill>
                <a:latin typeface="Open Sans"/>
              </a:rPr>
              <a:t>as a safe place that protects the pigeons from </a:t>
            </a:r>
            <a:r>
              <a:rPr lang="en-US" dirty="0">
                <a:solidFill>
                  <a:srgbClr val="3B3B3B"/>
                </a:solidFill>
                <a:latin typeface="Open Sans"/>
              </a:rPr>
              <a:t>predators. The design of the towers, </a:t>
            </a:r>
            <a:r>
              <a:rPr lang="en-US" dirty="0" smtClean="0">
                <a:solidFill>
                  <a:srgbClr val="3B3B3B"/>
                </a:solidFill>
                <a:latin typeface="Open Sans"/>
              </a:rPr>
              <a:t>specially </a:t>
            </a:r>
            <a:r>
              <a:rPr lang="en-US" dirty="0">
                <a:solidFill>
                  <a:srgbClr val="3B3B3B"/>
                </a:solidFill>
                <a:latin typeface="Open Sans"/>
              </a:rPr>
              <a:t>the size of their entrances, is such that birds such as hawks, owls or crows are unable to enter the </a:t>
            </a:r>
            <a:r>
              <a:rPr lang="en-US" dirty="0" smtClean="0">
                <a:solidFill>
                  <a:srgbClr val="3B3B3B"/>
                </a:solidFill>
                <a:latin typeface="Open Sans"/>
              </a:rPr>
              <a:t>towers. </a:t>
            </a:r>
            <a:endParaRPr lang="en-US" b="0" i="0" dirty="0">
              <a:solidFill>
                <a:srgbClr val="3B3B3B"/>
              </a:solidFill>
              <a:effectLst/>
              <a:latin typeface="Open Sans"/>
            </a:endParaRPr>
          </a:p>
        </p:txBody>
      </p:sp>
      <p:sp>
        <p:nvSpPr>
          <p:cNvPr id="4" name="Rectangle 3"/>
          <p:cNvSpPr/>
          <p:nvPr/>
        </p:nvSpPr>
        <p:spPr>
          <a:xfrm>
            <a:off x="347583" y="210573"/>
            <a:ext cx="3100336" cy="646331"/>
          </a:xfrm>
          <a:prstGeom prst="rect">
            <a:avLst/>
          </a:prstGeom>
          <a:solidFill>
            <a:srgbClr val="92D050"/>
          </a:solidFill>
        </p:spPr>
        <p:txBody>
          <a:bodyPr wrap="none">
            <a:spAutoFit/>
          </a:bodyPr>
          <a:lstStyle/>
          <a:p>
            <a:r>
              <a:rPr lang="en-US" sz="3600" dirty="0">
                <a:solidFill>
                  <a:srgbClr val="FF0000"/>
                </a:solidFill>
                <a:latin typeface="Open Sans"/>
              </a:rPr>
              <a:t>Pigeon Tower </a:t>
            </a:r>
            <a:endParaRPr lang="en-US" sz="3600" dirty="0">
              <a:solidFill>
                <a:srgbClr val="FF0000"/>
              </a:solidFill>
            </a:endParaRPr>
          </a:p>
        </p:txBody>
      </p:sp>
      <p:pic>
        <p:nvPicPr>
          <p:cNvPr id="1026" name="Picture 2" descr="http://orujtravel.com/wp-content/uploads/2015/11/Pigeon-Tower-2.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94170" y="1136470"/>
            <a:ext cx="2224050" cy="338258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936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3"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2"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animBg="1"/>
      <p:bldP spid="4" grpId="3"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6077" y="165193"/>
            <a:ext cx="5214014" cy="788396"/>
          </a:xfrm>
          <a:solidFill>
            <a:srgbClr val="92D050"/>
          </a:solidFill>
        </p:spPr>
        <p:txBody>
          <a:bodyPr/>
          <a:lstStyle/>
          <a:p>
            <a:pPr algn="ctr"/>
            <a:r>
              <a:rPr lang="en-US" dirty="0">
                <a:solidFill>
                  <a:srgbClr val="FF0000"/>
                </a:solidFill>
              </a:rPr>
              <a:t>Jame Mosque of Yazd</a:t>
            </a:r>
            <a:endParaRPr lang="fa-IR"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639193" y="1332411"/>
            <a:ext cx="3628007" cy="5190261"/>
          </a:xfrm>
          <a:prstGeom prst="rect">
            <a:avLst/>
          </a:prstGeom>
        </p:spPr>
      </p:pic>
      <p:pic>
        <p:nvPicPr>
          <p:cNvPr id="7" name="Picture 6"/>
          <p:cNvPicPr>
            <a:picLocks noChangeAspect="1"/>
          </p:cNvPicPr>
          <p:nvPr/>
        </p:nvPicPr>
        <p:blipFill>
          <a:blip r:embed="rId3"/>
          <a:stretch>
            <a:fillRect/>
          </a:stretch>
        </p:blipFill>
        <p:spPr>
          <a:xfrm>
            <a:off x="4447698" y="3108961"/>
            <a:ext cx="3899232" cy="3534113"/>
          </a:xfrm>
          <a:prstGeom prst="rect">
            <a:avLst/>
          </a:prstGeom>
        </p:spPr>
      </p:pic>
      <p:pic>
        <p:nvPicPr>
          <p:cNvPr id="8" name="Picture 7"/>
          <p:cNvPicPr>
            <a:picLocks noChangeAspect="1"/>
          </p:cNvPicPr>
          <p:nvPr/>
        </p:nvPicPr>
        <p:blipFill>
          <a:blip r:embed="rId4"/>
          <a:stretch>
            <a:fillRect/>
          </a:stretch>
        </p:blipFill>
        <p:spPr>
          <a:xfrm>
            <a:off x="7219514" y="165193"/>
            <a:ext cx="4654623" cy="443788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63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8546"/>
          </a:xfrm>
        </p:spPr>
        <p:txBody>
          <a:bodyPr>
            <a:normAutofit fontScale="90000"/>
          </a:bodyPr>
          <a:lstStyle/>
          <a:p>
            <a:pPr algn="ctr"/>
            <a:r>
              <a:rPr lang="en-US" dirty="0" smtClean="0">
                <a:solidFill>
                  <a:schemeClr val="accent5"/>
                </a:solidFill>
              </a:rPr>
              <a:t>Favorite food </a:t>
            </a:r>
            <a:br>
              <a:rPr lang="en-US" dirty="0" smtClean="0">
                <a:solidFill>
                  <a:schemeClr val="accent5"/>
                </a:solidFill>
              </a:rPr>
            </a:br>
            <a:r>
              <a:rPr lang="fa-IR" dirty="0" smtClean="0">
                <a:solidFill>
                  <a:schemeClr val="accent5"/>
                </a:solidFill>
              </a:rPr>
              <a:t/>
            </a:r>
            <a:br>
              <a:rPr lang="fa-IR" dirty="0" smtClean="0">
                <a:solidFill>
                  <a:schemeClr val="accent5"/>
                </a:solidFill>
              </a:rPr>
            </a:br>
            <a:r>
              <a:rPr lang="en-US" dirty="0" smtClean="0">
                <a:solidFill>
                  <a:schemeClr val="accent5"/>
                </a:solidFill>
              </a:rPr>
              <a:t/>
            </a:r>
            <a:br>
              <a:rPr lang="en-US" dirty="0" smtClean="0">
                <a:solidFill>
                  <a:schemeClr val="accent5"/>
                </a:solidFill>
              </a:rPr>
            </a:br>
            <a:r>
              <a:rPr lang="en-US" dirty="0">
                <a:solidFill>
                  <a:schemeClr val="accent5"/>
                </a:solidFill>
              </a:rPr>
              <a:t/>
            </a:r>
            <a:br>
              <a:rPr lang="en-US" dirty="0">
                <a:solidFill>
                  <a:schemeClr val="accent5"/>
                </a:solidFill>
              </a:rPr>
            </a:br>
            <a:r>
              <a:rPr lang="en-US" dirty="0" smtClean="0">
                <a:solidFill>
                  <a:schemeClr val="accent5"/>
                </a:solidFill>
              </a:rPr>
              <a:t/>
            </a:r>
            <a:br>
              <a:rPr lang="en-US" dirty="0" smtClean="0">
                <a:solidFill>
                  <a:schemeClr val="accent5"/>
                </a:solidFill>
              </a:rPr>
            </a:br>
            <a:r>
              <a:rPr lang="en-US" dirty="0">
                <a:solidFill>
                  <a:schemeClr val="accent5"/>
                </a:solidFill>
              </a:rPr>
              <a:t/>
            </a:r>
            <a:br>
              <a:rPr lang="en-US" dirty="0">
                <a:solidFill>
                  <a:schemeClr val="accent5"/>
                </a:solidFill>
              </a:rPr>
            </a:br>
            <a:r>
              <a:rPr lang="en-US" dirty="0" smtClean="0">
                <a:solidFill>
                  <a:schemeClr val="accent5"/>
                </a:solidFill>
              </a:rPr>
              <a:t>  </a:t>
            </a:r>
            <a:br>
              <a:rPr lang="en-US" dirty="0" smtClean="0">
                <a:solidFill>
                  <a:schemeClr val="accent5"/>
                </a:solidFill>
              </a:rPr>
            </a:br>
            <a:endParaRPr lang="fa-IR" dirty="0">
              <a:solidFill>
                <a:schemeClr val="accent5"/>
              </a:solidFill>
            </a:endParaRPr>
          </a:p>
        </p:txBody>
      </p:sp>
      <p:pic>
        <p:nvPicPr>
          <p:cNvPr id="4" name="Content Placeholder 3"/>
          <p:cNvPicPr>
            <a:picLocks noGrp="1" noChangeAspect="1"/>
          </p:cNvPicPr>
          <p:nvPr>
            <p:ph idx="1"/>
          </p:nvPr>
        </p:nvPicPr>
        <p:blipFill>
          <a:blip r:embed="rId2"/>
          <a:stretch>
            <a:fillRect/>
          </a:stretch>
        </p:blipFill>
        <p:spPr>
          <a:xfrm>
            <a:off x="422129" y="2151800"/>
            <a:ext cx="2619375" cy="1852248"/>
          </a:xfrm>
          <a:prstGeom prst="rect">
            <a:avLst/>
          </a:prstGeom>
        </p:spPr>
      </p:pic>
      <p:pic>
        <p:nvPicPr>
          <p:cNvPr id="6" name="Picture 5"/>
          <p:cNvPicPr>
            <a:picLocks noChangeAspect="1"/>
          </p:cNvPicPr>
          <p:nvPr/>
        </p:nvPicPr>
        <p:blipFill>
          <a:blip r:embed="rId3"/>
          <a:stretch>
            <a:fillRect/>
          </a:stretch>
        </p:blipFill>
        <p:spPr>
          <a:xfrm>
            <a:off x="3448849" y="2097643"/>
            <a:ext cx="2619375" cy="1965086"/>
          </a:xfrm>
          <a:prstGeom prst="rect">
            <a:avLst/>
          </a:prstGeom>
        </p:spPr>
      </p:pic>
      <p:pic>
        <p:nvPicPr>
          <p:cNvPr id="7" name="Picture 6"/>
          <p:cNvPicPr>
            <a:picLocks noChangeAspect="1"/>
          </p:cNvPicPr>
          <p:nvPr/>
        </p:nvPicPr>
        <p:blipFill>
          <a:blip r:embed="rId4"/>
          <a:stretch>
            <a:fillRect/>
          </a:stretch>
        </p:blipFill>
        <p:spPr>
          <a:xfrm>
            <a:off x="6534710" y="2040053"/>
            <a:ext cx="2796732" cy="2022676"/>
          </a:xfrm>
          <a:prstGeom prst="rect">
            <a:avLst/>
          </a:prstGeom>
        </p:spPr>
      </p:pic>
      <p:sp>
        <p:nvSpPr>
          <p:cNvPr id="8" name="Rectangle 7"/>
          <p:cNvSpPr/>
          <p:nvPr/>
        </p:nvSpPr>
        <p:spPr>
          <a:xfrm>
            <a:off x="6733574" y="4169952"/>
            <a:ext cx="2302233" cy="584775"/>
          </a:xfrm>
          <a:prstGeom prst="rect">
            <a:avLst/>
          </a:prstGeom>
        </p:spPr>
        <p:txBody>
          <a:bodyPr wrap="none">
            <a:spAutoFit/>
          </a:bodyPr>
          <a:lstStyle/>
          <a:p>
            <a:r>
              <a:rPr lang="en-US" sz="3200" dirty="0">
                <a:solidFill>
                  <a:schemeClr val="accent5"/>
                </a:solidFill>
              </a:rPr>
              <a:t>ASHE SHOLI</a:t>
            </a:r>
            <a:endParaRPr lang="fa-IR" sz="3200" dirty="0">
              <a:solidFill>
                <a:schemeClr val="accent5"/>
              </a:solidFill>
            </a:endParaRPr>
          </a:p>
        </p:txBody>
      </p:sp>
      <p:pic>
        <p:nvPicPr>
          <p:cNvPr id="9" name="Picture 8"/>
          <p:cNvPicPr>
            <a:picLocks noChangeAspect="1"/>
          </p:cNvPicPr>
          <p:nvPr/>
        </p:nvPicPr>
        <p:blipFill>
          <a:blip r:embed="rId5"/>
          <a:stretch>
            <a:fillRect/>
          </a:stretch>
        </p:blipFill>
        <p:spPr>
          <a:xfrm>
            <a:off x="3448849" y="4764636"/>
            <a:ext cx="2754923" cy="1930401"/>
          </a:xfrm>
          <a:prstGeom prst="rect">
            <a:avLst/>
          </a:prstGeom>
        </p:spPr>
      </p:pic>
      <p:pic>
        <p:nvPicPr>
          <p:cNvPr id="10" name="Picture 9"/>
          <p:cNvPicPr>
            <a:picLocks noChangeAspect="1"/>
          </p:cNvPicPr>
          <p:nvPr/>
        </p:nvPicPr>
        <p:blipFill>
          <a:blip r:embed="rId6"/>
          <a:stretch>
            <a:fillRect/>
          </a:stretch>
        </p:blipFill>
        <p:spPr>
          <a:xfrm>
            <a:off x="407316" y="4935415"/>
            <a:ext cx="2511731" cy="1742831"/>
          </a:xfrm>
          <a:prstGeom prst="rect">
            <a:avLst/>
          </a:prstGeom>
        </p:spPr>
      </p:pic>
      <p:pic>
        <p:nvPicPr>
          <p:cNvPr id="11" name="Picture 10"/>
          <p:cNvPicPr>
            <a:picLocks noChangeAspect="1"/>
          </p:cNvPicPr>
          <p:nvPr/>
        </p:nvPicPr>
        <p:blipFill>
          <a:blip r:embed="rId7"/>
          <a:stretch>
            <a:fillRect/>
          </a:stretch>
        </p:blipFill>
        <p:spPr>
          <a:xfrm>
            <a:off x="6534710" y="4747845"/>
            <a:ext cx="3264081" cy="1947192"/>
          </a:xfrm>
          <a:prstGeom prst="rect">
            <a:avLst/>
          </a:prstGeom>
        </p:spPr>
      </p:pic>
      <p:sp>
        <p:nvSpPr>
          <p:cNvPr id="12" name="Rectangle 11"/>
          <p:cNvSpPr/>
          <p:nvPr/>
        </p:nvSpPr>
        <p:spPr>
          <a:xfrm>
            <a:off x="688607" y="4116649"/>
            <a:ext cx="1651414" cy="584775"/>
          </a:xfrm>
          <a:prstGeom prst="rect">
            <a:avLst/>
          </a:prstGeom>
        </p:spPr>
        <p:txBody>
          <a:bodyPr wrap="none">
            <a:spAutoFit/>
          </a:bodyPr>
          <a:lstStyle/>
          <a:p>
            <a:r>
              <a:rPr lang="en-US" sz="3200" dirty="0">
                <a:solidFill>
                  <a:schemeClr val="accent5"/>
                </a:solidFill>
              </a:rPr>
              <a:t>KOJARO</a:t>
            </a:r>
            <a:endParaRPr lang="fa-IR" sz="3200" dirty="0">
              <a:solidFill>
                <a:schemeClr val="accent5"/>
              </a:solidFill>
            </a:endParaRPr>
          </a:p>
        </p:txBody>
      </p:sp>
      <p:sp>
        <p:nvSpPr>
          <p:cNvPr id="13" name="Rectangle 12"/>
          <p:cNvSpPr/>
          <p:nvPr/>
        </p:nvSpPr>
        <p:spPr>
          <a:xfrm>
            <a:off x="3448849" y="4116649"/>
            <a:ext cx="2754923" cy="584775"/>
          </a:xfrm>
          <a:prstGeom prst="rect">
            <a:avLst/>
          </a:prstGeom>
        </p:spPr>
        <p:txBody>
          <a:bodyPr wrap="square">
            <a:spAutoFit/>
          </a:bodyPr>
          <a:lstStyle/>
          <a:p>
            <a:r>
              <a:rPr lang="en-US" sz="3200" dirty="0" smtClean="0">
                <a:solidFill>
                  <a:schemeClr val="accent5"/>
                </a:solidFill>
              </a:rPr>
              <a:t>Ashe </a:t>
            </a:r>
            <a:r>
              <a:rPr lang="en-US" sz="3200" dirty="0" err="1" smtClean="0">
                <a:solidFill>
                  <a:schemeClr val="accent5"/>
                </a:solidFill>
              </a:rPr>
              <a:t>Gandom</a:t>
            </a:r>
            <a:r>
              <a:rPr lang="en-US" sz="3200" dirty="0" smtClean="0">
                <a:solidFill>
                  <a:schemeClr val="accent5"/>
                </a:solidFill>
              </a:rPr>
              <a:t> </a:t>
            </a:r>
            <a:endParaRPr lang="fa-IR" sz="3200" dirty="0">
              <a:solidFill>
                <a:schemeClr val="accent5"/>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95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P spid="1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97870" y="375424"/>
            <a:ext cx="2835300" cy="763831"/>
          </a:xfrm>
        </p:spPr>
        <p:txBody>
          <a:bodyPr/>
          <a:lstStyle/>
          <a:p>
            <a:pPr algn="ctr"/>
            <a:r>
              <a:rPr lang="en-US" b="1" i="1" dirty="0">
                <a:solidFill>
                  <a:schemeClr val="accent5"/>
                </a:solidFill>
              </a:rPr>
              <a:t>Souvenir</a:t>
            </a:r>
            <a:endParaRPr lang="fa-IR" b="1" i="1" dirty="0">
              <a:solidFill>
                <a:schemeClr val="accent5"/>
              </a:solidFill>
            </a:endParaRPr>
          </a:p>
        </p:txBody>
      </p:sp>
      <p:pic>
        <p:nvPicPr>
          <p:cNvPr id="4" name="Content Placeholder 3"/>
          <p:cNvPicPr>
            <a:picLocks noGrp="1" noChangeAspect="1"/>
          </p:cNvPicPr>
          <p:nvPr>
            <p:ph idx="1"/>
          </p:nvPr>
        </p:nvPicPr>
        <p:blipFill>
          <a:blip r:embed="rId2"/>
          <a:stretch>
            <a:fillRect/>
          </a:stretch>
        </p:blipFill>
        <p:spPr>
          <a:xfrm>
            <a:off x="3666331" y="3229769"/>
            <a:ext cx="2619375" cy="1743075"/>
          </a:xfrm>
          <a:prstGeom prst="rect">
            <a:avLst/>
          </a:prstGeom>
        </p:spPr>
      </p:pic>
      <p:pic>
        <p:nvPicPr>
          <p:cNvPr id="5" name="Picture 4"/>
          <p:cNvPicPr>
            <a:picLocks noChangeAspect="1"/>
          </p:cNvPicPr>
          <p:nvPr/>
        </p:nvPicPr>
        <p:blipFill>
          <a:blip r:embed="rId3"/>
          <a:stretch>
            <a:fillRect/>
          </a:stretch>
        </p:blipFill>
        <p:spPr>
          <a:xfrm>
            <a:off x="6285706" y="1373431"/>
            <a:ext cx="2619375" cy="1743075"/>
          </a:xfrm>
          <a:prstGeom prst="rect">
            <a:avLst/>
          </a:prstGeom>
        </p:spPr>
      </p:pic>
      <p:pic>
        <p:nvPicPr>
          <p:cNvPr id="6" name="Picture 5"/>
          <p:cNvPicPr>
            <a:picLocks noChangeAspect="1"/>
          </p:cNvPicPr>
          <p:nvPr/>
        </p:nvPicPr>
        <p:blipFill>
          <a:blip r:embed="rId4"/>
          <a:stretch>
            <a:fillRect/>
          </a:stretch>
        </p:blipFill>
        <p:spPr>
          <a:xfrm>
            <a:off x="665610" y="4144963"/>
            <a:ext cx="2143125" cy="2143125"/>
          </a:xfrm>
          <a:prstGeom prst="rect">
            <a:avLst/>
          </a:prstGeom>
        </p:spPr>
      </p:pic>
      <p:pic>
        <p:nvPicPr>
          <p:cNvPr id="7" name="Picture 6"/>
          <p:cNvPicPr>
            <a:picLocks noChangeAspect="1"/>
          </p:cNvPicPr>
          <p:nvPr/>
        </p:nvPicPr>
        <p:blipFill>
          <a:blip r:embed="rId5"/>
          <a:stretch>
            <a:fillRect/>
          </a:stretch>
        </p:blipFill>
        <p:spPr>
          <a:xfrm>
            <a:off x="509221" y="1524794"/>
            <a:ext cx="2686050" cy="1704975"/>
          </a:xfrm>
          <a:prstGeom prst="rect">
            <a:avLst/>
          </a:prstGeom>
        </p:spPr>
      </p:pic>
      <p:pic>
        <p:nvPicPr>
          <p:cNvPr id="8" name="Picture 7"/>
          <p:cNvPicPr>
            <a:picLocks noChangeAspect="1"/>
          </p:cNvPicPr>
          <p:nvPr/>
        </p:nvPicPr>
        <p:blipFill>
          <a:blip r:embed="rId6"/>
          <a:stretch>
            <a:fillRect/>
          </a:stretch>
        </p:blipFill>
        <p:spPr>
          <a:xfrm>
            <a:off x="6756766" y="4144963"/>
            <a:ext cx="2238375" cy="20383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78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397" y="1512058"/>
            <a:ext cx="8596668" cy="3880773"/>
          </a:xfrm>
        </p:spPr>
        <p:txBody>
          <a:bodyPr/>
          <a:lstStyle/>
          <a:p>
            <a:pPr marL="0" indent="0" algn="ctr">
              <a:buNone/>
            </a:pPr>
            <a:r>
              <a:rPr lang="en-US" sz="3200" dirty="0" smtClean="0">
                <a:solidFill>
                  <a:schemeClr val="accent5"/>
                </a:solidFill>
              </a:rPr>
              <a:t>IF YOU WANT FOLLOW YAZD </a:t>
            </a:r>
          </a:p>
          <a:p>
            <a:pPr marL="0" indent="0" algn="ctr">
              <a:buNone/>
            </a:pPr>
            <a:endParaRPr lang="fa-IR" dirty="0"/>
          </a:p>
        </p:txBody>
      </p:sp>
      <p:pic>
        <p:nvPicPr>
          <p:cNvPr id="4" name="Picture 3"/>
          <p:cNvPicPr>
            <a:picLocks noChangeAspect="1"/>
          </p:cNvPicPr>
          <p:nvPr/>
        </p:nvPicPr>
        <p:blipFill>
          <a:blip r:embed="rId2"/>
          <a:stretch>
            <a:fillRect/>
          </a:stretch>
        </p:blipFill>
        <p:spPr>
          <a:xfrm>
            <a:off x="1599264" y="2762618"/>
            <a:ext cx="2124480" cy="1938336"/>
          </a:xfrm>
          <a:prstGeom prst="rect">
            <a:avLst/>
          </a:prstGeom>
        </p:spPr>
      </p:pic>
      <p:pic>
        <p:nvPicPr>
          <p:cNvPr id="5" name="Picture 4"/>
          <p:cNvPicPr>
            <a:picLocks noChangeAspect="1"/>
          </p:cNvPicPr>
          <p:nvPr/>
        </p:nvPicPr>
        <p:blipFill>
          <a:blip r:embed="rId3"/>
          <a:stretch>
            <a:fillRect/>
          </a:stretch>
        </p:blipFill>
        <p:spPr>
          <a:xfrm>
            <a:off x="5856567" y="2450124"/>
            <a:ext cx="1933575" cy="2371725"/>
          </a:xfrm>
          <a:prstGeom prst="rect">
            <a:avLst/>
          </a:prstGeom>
        </p:spPr>
      </p:pic>
      <p:pic>
        <p:nvPicPr>
          <p:cNvPr id="6" name="Picture 5"/>
          <p:cNvPicPr>
            <a:picLocks noChangeAspect="1"/>
          </p:cNvPicPr>
          <p:nvPr/>
        </p:nvPicPr>
        <p:blipFill>
          <a:blip r:embed="rId4"/>
          <a:stretch>
            <a:fillRect/>
          </a:stretch>
        </p:blipFill>
        <p:spPr>
          <a:xfrm>
            <a:off x="2071156" y="4523352"/>
            <a:ext cx="3305175" cy="13811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6332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83000">
              <a:schemeClr val="accent3">
                <a:lumMod val="60000"/>
                <a:lumOff val="40000"/>
              </a:schemeClr>
            </a:gs>
            <a:gs pos="23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954" y="3720230"/>
            <a:ext cx="5472084" cy="1582162"/>
          </a:xfrm>
        </p:spPr>
        <p:txBody>
          <a:bodyPr>
            <a:normAutofit fontScale="90000"/>
          </a:bodyPr>
          <a:lstStyle/>
          <a:p>
            <a:pPr algn="ctr"/>
            <a:r>
              <a:rPr lang="en-US" b="1" i="1" dirty="0" smtClean="0"/>
              <a:t>Thanks for your attention!</a:t>
            </a:r>
            <a:br>
              <a:rPr lang="en-US" b="1" i="1" dirty="0" smtClean="0"/>
            </a:br>
            <a:r>
              <a:rPr lang="en-US" b="1" i="1" dirty="0" smtClean="0"/>
              <a:t>We hope to see you in ancient, desert city Yazd </a:t>
            </a:r>
            <a:endParaRPr lang="en-US" b="1" i="1" dirty="0"/>
          </a:p>
        </p:txBody>
      </p:sp>
      <p:pic>
        <p:nvPicPr>
          <p:cNvPr id="205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20329" y="338738"/>
            <a:ext cx="4236439" cy="238010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itle 1"/>
          <p:cNvSpPr txBox="1">
            <a:spLocks/>
          </p:cNvSpPr>
          <p:nvPr/>
        </p:nvSpPr>
        <p:spPr>
          <a:xfrm>
            <a:off x="4254537" y="1238197"/>
            <a:ext cx="3102266" cy="58118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dirty="0" smtClean="0">
                <a:latin typeface="Bell MT" panose="02020503060305020303" pitchFamily="18" charset="0"/>
              </a:rPr>
              <a:t>Dad Hotel in Yazd </a:t>
            </a:r>
            <a:endParaRPr lang="en-US" sz="2800" b="1" i="1" dirty="0">
              <a:latin typeface="Bell MT" panose="02020503060305020303" pitchFamily="18" charset="0"/>
            </a:endParaRPr>
          </a:p>
        </p:txBody>
      </p:sp>
      <p:pic>
        <p:nvPicPr>
          <p:cNvPr id="2056" name="Picture 8" descr="Image result for dad hotel yazd"/>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0954" y="338738"/>
            <a:ext cx="3813583" cy="238010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Content Placeholder 3"/>
          <p:cNvPicPr>
            <a:picLocks noGrp="1"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50102" y="3425660"/>
            <a:ext cx="3997661" cy="299824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52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1000"/>
                                        <p:tgtEl>
                                          <p:spTgt spid="2056"/>
                                        </p:tgtEl>
                                      </p:cBhvr>
                                    </p:animEffect>
                                    <p:anim calcmode="lin" valueType="num">
                                      <p:cBhvr>
                                        <p:cTn id="8" dur="1000" fill="hold"/>
                                        <p:tgtEl>
                                          <p:spTgt spid="2056"/>
                                        </p:tgtEl>
                                        <p:attrNameLst>
                                          <p:attrName>ppt_x</p:attrName>
                                        </p:attrNameLst>
                                      </p:cBhvr>
                                      <p:tavLst>
                                        <p:tav tm="0">
                                          <p:val>
                                            <p:strVal val="#ppt_x"/>
                                          </p:val>
                                        </p:tav>
                                        <p:tav tm="100000">
                                          <p:val>
                                            <p:strVal val="#ppt_x"/>
                                          </p:val>
                                        </p:tav>
                                      </p:tavLst>
                                    </p:anim>
                                    <p:anim calcmode="lin" valueType="num">
                                      <p:cBhvr>
                                        <p:cTn id="9"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AutoShape 12" descr="Image result for iran map with fla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Iran map"/>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68927" y="4655422"/>
            <a:ext cx="3113056" cy="22025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0" name="Text Placeholder 4"/>
          <p:cNvSpPr txBox="1">
            <a:spLocks/>
          </p:cNvSpPr>
          <p:nvPr/>
        </p:nvSpPr>
        <p:spPr>
          <a:xfrm>
            <a:off x="5036036" y="386425"/>
            <a:ext cx="3932891" cy="1125454"/>
          </a:xfrm>
          <a:prstGeom prst="rect">
            <a:avLst/>
          </a:prstGeom>
          <a:no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2800" b="1" i="1" dirty="0">
                <a:solidFill>
                  <a:schemeClr val="accent2"/>
                </a:solidFill>
                <a:latin typeface="Aparajita" panose="020B0604020202020204" pitchFamily="34" charset="0"/>
                <a:cs typeface="Aparajita" panose="020B0604020202020204" pitchFamily="34" charset="0"/>
              </a:rPr>
              <a:t>Mehr Aein </a:t>
            </a:r>
            <a:r>
              <a:rPr lang="en-US" sz="2800" b="1" i="1" dirty="0" smtClean="0">
                <a:solidFill>
                  <a:schemeClr val="accent2"/>
                </a:solidFill>
                <a:latin typeface="Aparajita" panose="020B0604020202020204" pitchFamily="34" charset="0"/>
                <a:cs typeface="Aparajita" panose="020B0604020202020204" pitchFamily="34" charset="0"/>
              </a:rPr>
              <a:t>Elementary School</a:t>
            </a:r>
            <a:endParaRPr lang="en-US" sz="2800" b="1" i="1" dirty="0">
              <a:solidFill>
                <a:schemeClr val="accent2"/>
              </a:solidFill>
              <a:latin typeface="Aparajita" panose="020B0604020202020204" pitchFamily="34" charset="0"/>
              <a:cs typeface="Aparajita" panose="020B0604020202020204" pitchFamily="34" charset="0"/>
            </a:endParaRPr>
          </a:p>
          <a:p>
            <a:pPr algn="ctr"/>
            <a:r>
              <a:rPr lang="en-US" sz="2800" b="1" i="1" dirty="0">
                <a:solidFill>
                  <a:schemeClr val="accent2"/>
                </a:solidFill>
                <a:latin typeface="Aparajita" panose="020B0604020202020204" pitchFamily="34" charset="0"/>
                <a:cs typeface="Aparajita" panose="020B0604020202020204" pitchFamily="34" charset="0"/>
              </a:rPr>
              <a:t>Iran - Tehran  </a:t>
            </a:r>
          </a:p>
        </p:txBody>
      </p:sp>
      <p:sp>
        <p:nvSpPr>
          <p:cNvPr id="2" name="Title 1"/>
          <p:cNvSpPr>
            <a:spLocks noGrp="1"/>
          </p:cNvSpPr>
          <p:nvPr>
            <p:ph type="title"/>
          </p:nvPr>
        </p:nvSpPr>
        <p:spPr>
          <a:xfrm>
            <a:off x="28706" y="164674"/>
            <a:ext cx="4415790" cy="745296"/>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sz="2800" b="1" dirty="0">
                <a:solidFill>
                  <a:schemeClr val="bg1"/>
                </a:solidFill>
                <a:latin typeface="Lucida Calligraphy" panose="03010101010101010101" pitchFamily="66" charset="0"/>
              </a:rPr>
              <a:t>In The Name Of  God </a:t>
            </a:r>
          </a:p>
        </p:txBody>
      </p:sp>
      <p:sp>
        <p:nvSpPr>
          <p:cNvPr id="17" name="Title 1"/>
          <p:cNvSpPr txBox="1">
            <a:spLocks/>
          </p:cNvSpPr>
          <p:nvPr/>
        </p:nvSpPr>
        <p:spPr>
          <a:xfrm>
            <a:off x="664277" y="2588922"/>
            <a:ext cx="3264255" cy="162261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pPr algn="ctr"/>
            <a:r>
              <a:rPr lang="en-US" sz="3200" b="1" dirty="0" smtClean="0">
                <a:solidFill>
                  <a:schemeClr val="bg1">
                    <a:lumMod val="95000"/>
                  </a:schemeClr>
                </a:solidFill>
                <a:latin typeface="Iskoola Pota" panose="020B0502040204020203" pitchFamily="34" charset="0"/>
                <a:cs typeface="Iskoola Pota" panose="020B0502040204020203" pitchFamily="34" charset="0"/>
              </a:rPr>
              <a:t>Wind catchers</a:t>
            </a:r>
          </a:p>
          <a:p>
            <a:pPr algn="ctr"/>
            <a:r>
              <a:rPr lang="en-US" sz="3200" b="1" dirty="0" smtClean="0">
                <a:solidFill>
                  <a:schemeClr val="bg1">
                    <a:lumMod val="95000"/>
                  </a:schemeClr>
                </a:solidFill>
                <a:latin typeface="Iskoola Pota" panose="020B0502040204020203" pitchFamily="34" charset="0"/>
                <a:cs typeface="Iskoola Pota" panose="020B0502040204020203" pitchFamily="34" charset="0"/>
              </a:rPr>
              <a:t>in  </a:t>
            </a:r>
          </a:p>
          <a:p>
            <a:pPr algn="ctr"/>
            <a:r>
              <a:rPr lang="en-US" sz="3200" b="1" dirty="0" smtClean="0">
                <a:solidFill>
                  <a:schemeClr val="bg1">
                    <a:lumMod val="95000"/>
                  </a:schemeClr>
                </a:solidFill>
                <a:latin typeface="Iskoola Pota" panose="020B0502040204020203" pitchFamily="34" charset="0"/>
                <a:cs typeface="Iskoola Pota" panose="020B0502040204020203" pitchFamily="34" charset="0"/>
              </a:rPr>
              <a:t>Yazd Province </a:t>
            </a:r>
            <a:endParaRPr lang="en-US" sz="3200" b="1" dirty="0">
              <a:solidFill>
                <a:schemeClr val="bg1">
                  <a:lumMod val="95000"/>
                </a:schemeClr>
              </a:solidFill>
              <a:latin typeface="Iskoola Pota" panose="020B0502040204020203" pitchFamily="34" charset="0"/>
              <a:cs typeface="Iskoola Pota" panose="020B0502040204020203" pitchFamily="34" charset="0"/>
            </a:endParaRPr>
          </a:p>
        </p:txBody>
      </p:sp>
      <p:sp>
        <p:nvSpPr>
          <p:cNvPr id="10" name="Title 1"/>
          <p:cNvSpPr txBox="1">
            <a:spLocks/>
          </p:cNvSpPr>
          <p:nvPr/>
        </p:nvSpPr>
        <p:spPr>
          <a:xfrm>
            <a:off x="317746" y="4280909"/>
            <a:ext cx="4163297" cy="2420974"/>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endParaRPr lang="en-US" sz="2800" dirty="0" smtClean="0"/>
          </a:p>
          <a:p>
            <a:r>
              <a:rPr lang="en-US" sz="2800" dirty="0" smtClean="0">
                <a:solidFill>
                  <a:schemeClr val="bg1"/>
                </a:solidFill>
              </a:rPr>
              <a:t>By: </a:t>
            </a:r>
            <a:endParaRPr lang="en-US" sz="2800" dirty="0">
              <a:solidFill>
                <a:schemeClr val="bg1"/>
              </a:solidFill>
            </a:endParaRPr>
          </a:p>
          <a:p>
            <a:r>
              <a:rPr lang="en-US" sz="2400" b="1" i="1" dirty="0" smtClean="0">
                <a:solidFill>
                  <a:schemeClr val="bg1"/>
                </a:solidFill>
              </a:rPr>
              <a:t>Bardia </a:t>
            </a:r>
            <a:r>
              <a:rPr lang="en-US" sz="2400" b="1" i="1" dirty="0">
                <a:solidFill>
                  <a:schemeClr val="bg1"/>
                </a:solidFill>
              </a:rPr>
              <a:t>Esfahani</a:t>
            </a:r>
          </a:p>
          <a:p>
            <a:r>
              <a:rPr lang="en-US" sz="2400" b="1" i="1" dirty="0">
                <a:solidFill>
                  <a:schemeClr val="bg1"/>
                </a:solidFill>
              </a:rPr>
              <a:t>Radin Khodabandeloo</a:t>
            </a:r>
          </a:p>
          <a:p>
            <a:r>
              <a:rPr lang="en-US" sz="2400" b="1" i="1" dirty="0">
                <a:solidFill>
                  <a:schemeClr val="bg1"/>
                </a:solidFill>
              </a:rPr>
              <a:t>Aien Abedi</a:t>
            </a:r>
          </a:p>
          <a:p>
            <a:r>
              <a:rPr lang="en-US" sz="2400" b="1" i="1" dirty="0">
                <a:solidFill>
                  <a:schemeClr val="bg1"/>
                </a:solidFill>
              </a:rPr>
              <a:t>Parham parvin</a:t>
            </a:r>
          </a:p>
          <a:p>
            <a:endParaRPr lang="fa-IR" sz="2400" dirty="0"/>
          </a:p>
        </p:txBody>
      </p:sp>
      <p:pic>
        <p:nvPicPr>
          <p:cNvPr id="4098" name="Picture 2" descr="Image result for yazd province iran"/>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0272065">
            <a:off x="4773826" y="2112612"/>
            <a:ext cx="4498806" cy="262815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 name="Picture 2" descr="Image result for ‫پرچم ایران‬‎"/>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48233" y="160338"/>
            <a:ext cx="3333750" cy="33337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483643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098"/>
                                        </p:tgtEl>
                                        <p:attrNameLst>
                                          <p:attrName>style.visibility</p:attrName>
                                        </p:attrNameLst>
                                      </p:cBhvr>
                                      <p:to>
                                        <p:strVal val="visible"/>
                                      </p:to>
                                    </p:set>
                                    <p:anim calcmode="lin" valueType="num">
                                      <p:cBhvr>
                                        <p:cTn id="41" dur="1000" fill="hold"/>
                                        <p:tgtEl>
                                          <p:spTgt spid="4098"/>
                                        </p:tgtEl>
                                        <p:attrNameLst>
                                          <p:attrName>ppt_w</p:attrName>
                                        </p:attrNameLst>
                                      </p:cBhvr>
                                      <p:tavLst>
                                        <p:tav tm="0">
                                          <p:val>
                                            <p:fltVal val="0"/>
                                          </p:val>
                                        </p:tav>
                                        <p:tav tm="100000">
                                          <p:val>
                                            <p:strVal val="#ppt_w"/>
                                          </p:val>
                                        </p:tav>
                                      </p:tavLst>
                                    </p:anim>
                                    <p:anim calcmode="lin" valueType="num">
                                      <p:cBhvr>
                                        <p:cTn id="42" dur="1000" fill="hold"/>
                                        <p:tgtEl>
                                          <p:spTgt spid="4098"/>
                                        </p:tgtEl>
                                        <p:attrNameLst>
                                          <p:attrName>ppt_h</p:attrName>
                                        </p:attrNameLst>
                                      </p:cBhvr>
                                      <p:tavLst>
                                        <p:tav tm="0">
                                          <p:val>
                                            <p:fltVal val="0"/>
                                          </p:val>
                                        </p:tav>
                                        <p:tav tm="100000">
                                          <p:val>
                                            <p:strVal val="#ppt_h"/>
                                          </p:val>
                                        </p:tav>
                                      </p:tavLst>
                                    </p:anim>
                                    <p:anim calcmode="lin" valueType="num">
                                      <p:cBhvr>
                                        <p:cTn id="43" dur="1000" fill="hold"/>
                                        <p:tgtEl>
                                          <p:spTgt spid="4098"/>
                                        </p:tgtEl>
                                        <p:attrNameLst>
                                          <p:attrName>style.rotation</p:attrName>
                                        </p:attrNameLst>
                                      </p:cBhvr>
                                      <p:tavLst>
                                        <p:tav tm="0">
                                          <p:val>
                                            <p:fltVal val="90"/>
                                          </p:val>
                                        </p:tav>
                                        <p:tav tm="100000">
                                          <p:val>
                                            <p:fltVal val="0"/>
                                          </p:val>
                                        </p:tav>
                                      </p:tavLst>
                                    </p:anim>
                                    <p:animEffect transition="in" filter="fade">
                                      <p:cBhvr>
                                        <p:cTn id="44" dur="1000"/>
                                        <p:tgtEl>
                                          <p:spTgt spid="409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17" grpId="0" animBg="1"/>
      <p:bldP spid="1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5722" y="280480"/>
            <a:ext cx="2116781" cy="795453"/>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US" sz="4800" b="1" dirty="0" smtClean="0">
                <a:solidFill>
                  <a:srgbClr val="FF0000"/>
                </a:solidFill>
              </a:rPr>
              <a:t>YAZD</a:t>
            </a:r>
            <a:endParaRPr lang="fa-IR" sz="4800" b="1" dirty="0">
              <a:solidFill>
                <a:srgbClr val="FF000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90052585"/>
              </p:ext>
            </p:extLst>
          </p:nvPr>
        </p:nvGraphicFramePr>
        <p:xfrm>
          <a:off x="354648" y="1293223"/>
          <a:ext cx="4974998" cy="5117437"/>
        </p:xfrm>
        <a:graphic>
          <a:graphicData uri="http://schemas.openxmlformats.org/drawingml/2006/table">
            <a:tbl>
              <a:tblPr rtl="1" firstRow="1" bandRow="1">
                <a:tableStyleId>{5C22544A-7EE6-4342-B048-85BDC9FD1C3A}</a:tableStyleId>
              </a:tblPr>
              <a:tblGrid>
                <a:gridCol w="4759635"/>
                <a:gridCol w="215363"/>
              </a:tblGrid>
              <a:tr h="2460900">
                <a:tc rowSpan="2">
                  <a:txBody>
                    <a:bodyPr/>
                    <a:lstStyle/>
                    <a:p>
                      <a:pPr algn="l" rtl="1"/>
                      <a:r>
                        <a:rPr lang="en-US" dirty="0" smtClean="0">
                          <a:solidFill>
                            <a:schemeClr val="tx1"/>
                          </a:solidFill>
                        </a:rPr>
                        <a:t>The word Yazd means, feast and worship. Yazd has a history of over 5,000 years, dating back to the time of the Median empire, when it was known as Ysatis or Issatis. It is located in the center</a:t>
                      </a:r>
                      <a:r>
                        <a:rPr lang="en-US" baseline="0" dirty="0" smtClean="0">
                          <a:solidFill>
                            <a:schemeClr val="tx1"/>
                          </a:solidFill>
                        </a:rPr>
                        <a:t> of Iran</a:t>
                      </a:r>
                      <a:r>
                        <a:rPr lang="en-US" dirty="0" smtClean="0">
                          <a:solidFill>
                            <a:schemeClr val="tx1"/>
                          </a:solidFill>
                        </a:rPr>
                        <a:t>. The province consists of 11 towns, 23 townships and 51 villages. Yazd is the one of the most ancient and historical cities known for its mud-brick houses. Because of its remote desert location and the difficulty of approach, Yazd had remained largely immune to large battles and the destruction and ravages of different wars.</a:t>
                      </a:r>
                    </a:p>
                    <a:p>
                      <a:pPr algn="l" rtl="1"/>
                      <a:r>
                        <a:rPr lang="en-US" dirty="0" smtClean="0">
                          <a:solidFill>
                            <a:schemeClr val="tx1"/>
                          </a:solidFill>
                        </a:rPr>
                        <a:t>In 1272 it was visited by Marco Polo, who remarked on the city's fine silk-weaving industry. Yazd is the driest major city in Iran. </a:t>
                      </a:r>
                      <a:r>
                        <a:rPr lang="en-US" baseline="0" dirty="0" smtClean="0">
                          <a:solidFill>
                            <a:schemeClr val="tx1"/>
                          </a:solidFill>
                        </a:rPr>
                        <a:t>Of time long people were monotheistic and religion.</a:t>
                      </a:r>
                    </a:p>
                  </a:txBody>
                  <a:tcPr>
                    <a:noFill/>
                  </a:tcPr>
                </a:tc>
                <a:tc>
                  <a:txBody>
                    <a:bodyPr/>
                    <a:lstStyle/>
                    <a:p>
                      <a:pPr rtl="1"/>
                      <a:endParaRPr lang="fa-IR" dirty="0"/>
                    </a:p>
                  </a:txBody>
                  <a:tcPr>
                    <a:noFill/>
                  </a:tcPr>
                </a:tc>
              </a:tr>
              <a:tr h="2656537">
                <a:tc vMerge="1">
                  <a:txBody>
                    <a:bodyPr/>
                    <a:lstStyle/>
                    <a:p>
                      <a:pPr rtl="1"/>
                      <a:endParaRPr lang="fa-IR" dirty="0"/>
                    </a:p>
                  </a:txBody>
                  <a:tcPr>
                    <a:lnL w="12700" cmpd="sng">
                      <a:noFill/>
                    </a:lnL>
                  </a:tcPr>
                </a:tc>
                <a:tc>
                  <a:txBody>
                    <a:bodyPr/>
                    <a:lstStyle/>
                    <a:p>
                      <a:pPr rtl="1"/>
                      <a:endParaRPr lang="fa-IR" dirty="0"/>
                    </a:p>
                  </a:txBody>
                  <a:tcPr>
                    <a:solidFill>
                      <a:schemeClr val="bg1"/>
                    </a:solidFill>
                  </a:tcPr>
                </a:tc>
              </a:tr>
            </a:tbl>
          </a:graphicData>
        </a:graphic>
      </p:graphicFrame>
      <p:pic>
        <p:nvPicPr>
          <p:cNvPr id="10" name="Picture 9"/>
          <p:cNvPicPr>
            <a:picLocks noChangeAspect="1"/>
          </p:cNvPicPr>
          <p:nvPr/>
        </p:nvPicPr>
        <p:blipFill>
          <a:blip r:embed="rId2"/>
          <a:stretch>
            <a:fillRect/>
          </a:stretch>
        </p:blipFill>
        <p:spPr>
          <a:xfrm>
            <a:off x="6191793" y="388683"/>
            <a:ext cx="3981093" cy="609184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787694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174" y="0"/>
            <a:ext cx="7513637" cy="1597811"/>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sz="3600" b="1" dirty="0" smtClean="0">
                <a:solidFill>
                  <a:srgbClr val="FF0000"/>
                </a:solidFill>
              </a:rPr>
              <a:t>Climate</a:t>
            </a:r>
            <a:br>
              <a:rPr lang="en-US" sz="3600" b="1" dirty="0" smtClean="0">
                <a:solidFill>
                  <a:srgbClr val="FF0000"/>
                </a:solidFill>
              </a:rPr>
            </a:br>
            <a:r>
              <a:rPr lang="en-US" sz="3600" b="1" dirty="0" smtClean="0">
                <a:solidFill>
                  <a:srgbClr val="FF0000"/>
                </a:solidFill>
              </a:rPr>
              <a:t>Persian architecture</a:t>
            </a:r>
            <a:r>
              <a:rPr lang="en-US" sz="3600" b="1" dirty="0">
                <a:solidFill>
                  <a:srgbClr val="FF0000"/>
                </a:solidFill>
              </a:rPr>
              <a:t/>
            </a:r>
            <a:br>
              <a:rPr lang="en-US" sz="3600" b="1" dirty="0">
                <a:solidFill>
                  <a:srgbClr val="FF0000"/>
                </a:solidFill>
              </a:rPr>
            </a:br>
            <a:r>
              <a:rPr lang="en-US" sz="3600" b="1" dirty="0" smtClean="0">
                <a:solidFill>
                  <a:srgbClr val="FF0000"/>
                </a:solidFill>
              </a:rPr>
              <a:t>Wind catcher</a:t>
            </a:r>
            <a:endParaRPr lang="en-US" sz="3600" b="1" dirty="0">
              <a:solidFill>
                <a:srgbClr val="FF0000"/>
              </a:solidFill>
            </a:endParaRPr>
          </a:p>
        </p:txBody>
      </p:sp>
      <p:sp>
        <p:nvSpPr>
          <p:cNvPr id="3" name="Subtitle 2"/>
          <p:cNvSpPr>
            <a:spLocks noGrp="1"/>
          </p:cNvSpPr>
          <p:nvPr>
            <p:ph type="subTitle" idx="1"/>
          </p:nvPr>
        </p:nvSpPr>
        <p:spPr>
          <a:xfrm>
            <a:off x="620035" y="1857793"/>
            <a:ext cx="7609566" cy="4186168"/>
          </a:xfrm>
        </p:spPr>
        <p:txBody>
          <a:bodyPr>
            <a:normAutofit lnSpcReduction="10000"/>
          </a:bodyPr>
          <a:lstStyle/>
          <a:p>
            <a:pPr algn="l"/>
            <a:r>
              <a:rPr lang="en-US" dirty="0"/>
              <a:t>Yazd is </a:t>
            </a:r>
            <a:r>
              <a:rPr lang="en-US" dirty="0" smtClean="0"/>
              <a:t>a center </a:t>
            </a:r>
            <a:r>
              <a:rPr lang="en-US" dirty="0"/>
              <a:t>of Persian architecture. Because of its climate, it has one of the largest networks of qanats in the world, and Yazdi qanat makers are considered the most skilled in Iran. </a:t>
            </a:r>
            <a:r>
              <a:rPr lang="en-US" dirty="0" smtClean="0"/>
              <a:t>Because of extremely </a:t>
            </a:r>
            <a:r>
              <a:rPr lang="en-US" dirty="0"/>
              <a:t>hot summers, many old buildings in Yazd have </a:t>
            </a:r>
            <a:r>
              <a:rPr lang="en-US" dirty="0" smtClean="0"/>
              <a:t>great wind catchers, </a:t>
            </a:r>
            <a:r>
              <a:rPr lang="en-US" dirty="0"/>
              <a:t>and large underground areas. The city is also home to </a:t>
            </a:r>
            <a:r>
              <a:rPr lang="en-US" dirty="0" smtClean="0"/>
              <a:t>simple things like Yakhchal used </a:t>
            </a:r>
            <a:r>
              <a:rPr lang="en-US" dirty="0"/>
              <a:t>to store ice </a:t>
            </a:r>
            <a:r>
              <a:rPr lang="en-US" dirty="0" smtClean="0"/>
              <a:t>getting </a:t>
            </a:r>
            <a:r>
              <a:rPr lang="en-US" dirty="0"/>
              <a:t>from glaciers in the nearby mountains. Yazd is also one of the largest cities built almost entirely out of adobe.</a:t>
            </a:r>
          </a:p>
          <a:p>
            <a:pPr algn="l"/>
            <a:r>
              <a:rPr lang="en-US" dirty="0"/>
              <a:t>Yazd's heritage as a </a:t>
            </a:r>
            <a:r>
              <a:rPr lang="en-US" dirty="0" smtClean="0"/>
              <a:t>center </a:t>
            </a:r>
            <a:r>
              <a:rPr lang="en-US" dirty="0"/>
              <a:t>of Zoroastrianism is also important. There </a:t>
            </a:r>
            <a:r>
              <a:rPr lang="en-US" dirty="0" smtClean="0"/>
              <a:t>are a </a:t>
            </a:r>
            <a:r>
              <a:rPr lang="en-US" dirty="0"/>
              <a:t>Tower of Silence </a:t>
            </a:r>
            <a:r>
              <a:rPr lang="en-US" dirty="0" smtClean="0"/>
              <a:t>and a </a:t>
            </a:r>
            <a:r>
              <a:rPr lang="en-US" dirty="0"/>
              <a:t>Fire Temple, which holds a fire that has been kept alight continuously since 470 AD. Presently, Zoroastrians make up </a:t>
            </a:r>
            <a:r>
              <a:rPr lang="en-US" dirty="0" smtClean="0"/>
              <a:t>the least population.</a:t>
            </a:r>
            <a:endParaRPr lang="en-US" dirty="0"/>
          </a:p>
          <a:p>
            <a:pPr algn="l"/>
            <a:r>
              <a:rPr lang="en-US" dirty="0"/>
              <a:t>Built in 12th century and still being in use, Jame mosque of Yazd is an example of finest Persian mosaics and excellent architecture. Its minarets are the highest in the country</a:t>
            </a:r>
            <a:r>
              <a:rPr lang="en-US" dirty="0" smtClean="0"/>
              <a:t>.</a:t>
            </a:r>
            <a:endParaRPr lang="en-US" dirty="0"/>
          </a:p>
        </p:txBody>
      </p:sp>
      <p:pic>
        <p:nvPicPr>
          <p:cNvPr id="5122" name="Picture 2" descr="Image result for yazd province iran"/>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84273" y="3014214"/>
            <a:ext cx="4039530" cy="32059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5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122"/>
                                        </p:tgtEl>
                                        <p:attrNameLst>
                                          <p:attrName>style.visibility</p:attrName>
                                        </p:attrNameLst>
                                      </p:cBhvr>
                                      <p:to>
                                        <p:strVal val="visible"/>
                                      </p:to>
                                    </p:set>
                                    <p:animEffect transition="in" filter="circle(in)">
                                      <p:cBhvr>
                                        <p:cTn id="49"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uiExpand="1"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145161" y="4181329"/>
            <a:ext cx="3197753" cy="2366337"/>
          </a:xfrm>
          <a:prstGeom prst="rect">
            <a:avLst/>
          </a:prstGeom>
        </p:spPr>
      </p:pic>
      <p:pic>
        <p:nvPicPr>
          <p:cNvPr id="1026" name="Picture 2" descr="Active Image"/>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0899" y="1058091"/>
            <a:ext cx="7319433" cy="54895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Rectangle 2"/>
          <p:cNvSpPr/>
          <p:nvPr/>
        </p:nvSpPr>
        <p:spPr>
          <a:xfrm>
            <a:off x="342703" y="353275"/>
            <a:ext cx="4998602" cy="584775"/>
          </a:xfrm>
          <a:prstGeom prst="rect">
            <a:avLst/>
          </a:prstGeom>
          <a:solidFill>
            <a:srgbClr val="92D050"/>
          </a:solidFill>
        </p:spPr>
        <p:txBody>
          <a:bodyPr wrap="square">
            <a:spAutoFit/>
          </a:bodyPr>
          <a:lstStyle/>
          <a:p>
            <a:r>
              <a:rPr lang="en-US" sz="3200" b="1" dirty="0">
                <a:solidFill>
                  <a:srgbClr val="FF0000"/>
                </a:solidFill>
                <a:latin typeface="Arial" panose="020B0604020202020204" pitchFamily="34" charset="0"/>
              </a:rPr>
              <a:t>Amir Chaqmaq Complex</a:t>
            </a:r>
            <a:endParaRPr lang="en-US" sz="3200" dirty="0">
              <a:solidFill>
                <a:srgbClr val="FF0000"/>
              </a:solidFill>
            </a:endParaRPr>
          </a:p>
        </p:txBody>
      </p:sp>
      <p:sp>
        <p:nvSpPr>
          <p:cNvPr id="10" name="Rectangle 9"/>
          <p:cNvSpPr/>
          <p:nvPr/>
        </p:nvSpPr>
        <p:spPr>
          <a:xfrm>
            <a:off x="7832423" y="1303492"/>
            <a:ext cx="3823228" cy="2308324"/>
          </a:xfrm>
          <a:prstGeom prst="rect">
            <a:avLst/>
          </a:prstGeom>
          <a:solidFill>
            <a:schemeClr val="accent1">
              <a:lumMod val="40000"/>
              <a:lumOff val="60000"/>
            </a:schemeClr>
          </a:solidFill>
        </p:spPr>
        <p:txBody>
          <a:bodyPr wrap="square">
            <a:spAutoFit/>
          </a:bodyPr>
          <a:lstStyle/>
          <a:p>
            <a:r>
              <a:rPr lang="en-US" dirty="0">
                <a:solidFill>
                  <a:srgbClr val="000000"/>
                </a:solidFill>
                <a:latin typeface="Arial" panose="020B0604020202020204" pitchFamily="34" charset="0"/>
              </a:rPr>
              <a:t>During Timurid rule Amir Jalal Al-Din </a:t>
            </a:r>
            <a:r>
              <a:rPr lang="en-US" dirty="0" smtClean="0">
                <a:solidFill>
                  <a:srgbClr val="000000"/>
                </a:solidFill>
                <a:latin typeface="Arial" panose="020B0604020202020204" pitchFamily="34" charset="0"/>
              </a:rPr>
              <a:t>Chaqmaq-e-Shami  </a:t>
            </a:r>
            <a:r>
              <a:rPr lang="en-US" dirty="0">
                <a:solidFill>
                  <a:srgbClr val="000000"/>
                </a:solidFill>
                <a:latin typeface="Arial" panose="020B0604020202020204" pitchFamily="34" charset="0"/>
              </a:rPr>
              <a:t>was appointed ruler in Yazd. He and his wife ordered the construction of a spacious square ringed by a water reservoir, a house for dervishes, a school, a caravanserai, a well, and a mosque.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4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9892" y="233871"/>
            <a:ext cx="7265125" cy="1267097"/>
          </a:xfrm>
          <a:solidFill>
            <a:srgbClr val="92D050"/>
          </a:solidFill>
        </p:spPr>
        <p:txBody>
          <a:bodyPr>
            <a:normAutofit fontScale="90000"/>
          </a:bodyPr>
          <a:lstStyle/>
          <a:p>
            <a:pPr algn="ctr"/>
            <a:r>
              <a:rPr lang="en-US" b="1" dirty="0">
                <a:solidFill>
                  <a:srgbClr val="FF0000"/>
                </a:solidFill>
              </a:rPr>
              <a:t>The </a:t>
            </a:r>
            <a:r>
              <a:rPr lang="en-US" b="1" dirty="0" smtClean="0">
                <a:solidFill>
                  <a:srgbClr val="FF0000"/>
                </a:solidFill>
              </a:rPr>
              <a:t>wind catcher </a:t>
            </a:r>
            <a:r>
              <a:rPr lang="en-US" b="1" dirty="0">
                <a:solidFill>
                  <a:srgbClr val="FF0000"/>
                </a:solidFill>
              </a:rPr>
              <a:t>of </a:t>
            </a:r>
            <a:r>
              <a:rPr lang="en-US" b="1" dirty="0" smtClean="0">
                <a:solidFill>
                  <a:srgbClr val="FF0000"/>
                </a:solidFill>
              </a:rPr>
              <a:t>Dolatabad, one </a:t>
            </a:r>
            <a:r>
              <a:rPr lang="en-US" b="1" dirty="0">
                <a:solidFill>
                  <a:srgbClr val="FF0000"/>
                </a:solidFill>
              </a:rPr>
              <a:t>of the tallest existing </a:t>
            </a:r>
            <a:r>
              <a:rPr lang="en-US" b="1" dirty="0" smtClean="0">
                <a:solidFill>
                  <a:srgbClr val="FF0000"/>
                </a:solidFill>
              </a:rPr>
              <a:t>wind catchers</a:t>
            </a:r>
            <a:endParaRPr lang="fa-IR" b="1" dirty="0">
              <a:solidFill>
                <a:srgbClr val="FF0000"/>
              </a:solidFill>
            </a:endParaRPr>
          </a:p>
        </p:txBody>
      </p:sp>
      <p:pic>
        <p:nvPicPr>
          <p:cNvPr id="3074" name="Picture 2" descr="Active Image"/>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82950" y="2018144"/>
            <a:ext cx="5526552" cy="414491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Rectangle 2"/>
          <p:cNvSpPr/>
          <p:nvPr/>
        </p:nvSpPr>
        <p:spPr>
          <a:xfrm>
            <a:off x="219892" y="1594624"/>
            <a:ext cx="6270118" cy="1323439"/>
          </a:xfrm>
          <a:prstGeom prst="rect">
            <a:avLst/>
          </a:prstGeom>
        </p:spPr>
        <p:txBody>
          <a:bodyPr wrap="square">
            <a:spAutoFit/>
          </a:bodyPr>
          <a:lstStyle/>
          <a:p>
            <a:r>
              <a:rPr lang="en-US" sz="2000" b="1" dirty="0">
                <a:solidFill>
                  <a:srgbClr val="000000"/>
                </a:solidFill>
                <a:latin typeface="Arial" panose="020B0604020202020204" pitchFamily="34" charset="0"/>
              </a:rPr>
              <a:t>The soaring 34 meter wind tower, the highest in the world, extends to the envious estate a great beauty and preoccupies the minds of visitors young and old.</a:t>
            </a:r>
            <a:endParaRPr lang="en-US" sz="2000" b="1" dirty="0"/>
          </a:p>
        </p:txBody>
      </p:sp>
      <p:sp>
        <p:nvSpPr>
          <p:cNvPr id="7" name="Rectangle 6"/>
          <p:cNvSpPr/>
          <p:nvPr/>
        </p:nvSpPr>
        <p:spPr>
          <a:xfrm>
            <a:off x="6490010" y="2071677"/>
            <a:ext cx="2172390" cy="369332"/>
          </a:xfrm>
          <a:prstGeom prst="rect">
            <a:avLst/>
          </a:prstGeom>
        </p:spPr>
        <p:txBody>
          <a:bodyPr wrap="none">
            <a:spAutoFit/>
          </a:bodyPr>
          <a:lstStyle/>
          <a:p>
            <a:r>
              <a:rPr lang="en-US" b="1" dirty="0">
                <a:solidFill>
                  <a:schemeClr val="bg1"/>
                </a:solidFill>
                <a:latin typeface="Arial" panose="020B0604020202020204" pitchFamily="34" charset="0"/>
              </a:rPr>
              <a:t>Dolatabad Garden</a:t>
            </a:r>
            <a:endParaRPr lang="en-US" dirty="0">
              <a:solidFill>
                <a:schemeClr val="bg1"/>
              </a:solidFill>
            </a:endParaRPr>
          </a:p>
        </p:txBody>
      </p:sp>
      <p:pic>
        <p:nvPicPr>
          <p:cNvPr id="6" name="Picture 4" descr="Image result for yazd iran"/>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8575" y="3123325"/>
            <a:ext cx="4745729" cy="355929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751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707227"/>
            <a:ext cx="5127411" cy="918754"/>
          </a:xfrm>
          <a:solidFill>
            <a:srgbClr val="92D050"/>
          </a:solidFill>
        </p:spPr>
        <p:txBody>
          <a:bodyPr>
            <a:normAutofit fontScale="90000"/>
          </a:bodyPr>
          <a:lstStyle/>
          <a:p>
            <a:r>
              <a:rPr lang="en-US" sz="4000" dirty="0">
                <a:solidFill>
                  <a:schemeClr val="accent5"/>
                </a:solidFill>
              </a:rPr>
              <a:t>Ice </a:t>
            </a:r>
            <a:r>
              <a:rPr lang="en-US" sz="4000" dirty="0" smtClean="0">
                <a:solidFill>
                  <a:schemeClr val="accent5"/>
                </a:solidFill>
              </a:rPr>
              <a:t>storage (Yakhchal)</a:t>
            </a:r>
            <a:endParaRPr lang="fa-IR" sz="3100"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5029176" y="1480429"/>
            <a:ext cx="6679498" cy="5003074"/>
          </a:xfrm>
          <a:prstGeom prst="rect">
            <a:avLst/>
          </a:prstGeom>
        </p:spPr>
      </p:pic>
      <p:sp>
        <p:nvSpPr>
          <p:cNvPr id="5" name="Rectangle 4"/>
          <p:cNvSpPr/>
          <p:nvPr/>
        </p:nvSpPr>
        <p:spPr>
          <a:xfrm>
            <a:off x="3956175" y="3612634"/>
            <a:ext cx="269625" cy="369332"/>
          </a:xfrm>
          <a:prstGeom prst="rect">
            <a:avLst/>
          </a:prstGeom>
        </p:spPr>
        <p:txBody>
          <a:bodyPr wrap="none">
            <a:spAutoFit/>
          </a:bodyPr>
          <a:lstStyle/>
          <a:p>
            <a:pPr algn="ctr"/>
            <a:r>
              <a:rPr lang="en-US" dirty="0">
                <a:solidFill>
                  <a:schemeClr val="accent5"/>
                </a:solidFill>
              </a:rPr>
              <a:t>.</a:t>
            </a:r>
            <a:endParaRPr lang="fa-IR" dirty="0">
              <a:solidFill>
                <a:schemeClr val="accent5"/>
              </a:solidFill>
            </a:endParaRPr>
          </a:p>
        </p:txBody>
      </p:sp>
      <p:sp>
        <p:nvSpPr>
          <p:cNvPr id="9" name="Rectangle 8"/>
          <p:cNvSpPr/>
          <p:nvPr/>
        </p:nvSpPr>
        <p:spPr>
          <a:xfrm>
            <a:off x="400049" y="1858307"/>
            <a:ext cx="4183101" cy="3970318"/>
          </a:xfrm>
          <a:prstGeom prst="rect">
            <a:avLst/>
          </a:prstGeom>
        </p:spPr>
        <p:txBody>
          <a:bodyPr wrap="square">
            <a:spAutoFit/>
          </a:bodyPr>
          <a:lstStyle/>
          <a:p>
            <a:r>
              <a:rPr lang="en-US" dirty="0">
                <a:solidFill>
                  <a:srgbClr val="373737"/>
                </a:solidFill>
                <a:latin typeface="Verdana" panose="020B0604030504040204" pitchFamily="34" charset="0"/>
              </a:rPr>
              <a:t>In Yazd province, during the winter when there was sufficient water, it was led to the little pools. During the night due to low temperatures the water of these pools used to freeze. A tall wall surrounded the pool that prevented sunlight from getting to the ice and created a condition for ice-layers to thicken gradually at nights. Then the ice was broken and transferred to the icehouse underground where it was stored in summer</a:t>
            </a:r>
            <a:r>
              <a:rPr lang="en-US" dirty="0" smtClean="0">
                <a:solidFill>
                  <a:srgbClr val="373737"/>
                </a:solidFill>
                <a:latin typeface="Verdana" panose="020B0604030504040204" pitchFamily="34" charset="0"/>
              </a:rPr>
              <a:t>.</a:t>
            </a:r>
            <a:endParaRPr lang="en-US" dirty="0">
              <a:solidFill>
                <a:srgbClr val="000000"/>
              </a:solidFill>
              <a:latin typeface="Times New Roman" panose="02020603050405020304" pitchFamily="18" charset="0"/>
            </a:endParaRPr>
          </a:p>
        </p:txBody>
      </p:sp>
      <p:pic>
        <p:nvPicPr>
          <p:cNvPr id="3073" name="Picture 1"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5" name="Picture 3"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6" name="Picture 4"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8" name="Picture 6"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381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80" name="Picture 8"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81" name="Picture 9"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83" name="Picture 11"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381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85" name="Picture 13"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86" name="Picture 14"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88" name="Picture 16"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381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90" name="Picture 18"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91" name="Picture 19"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93" name="Picture 21"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381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95" name="Picture 23"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96" name="Picture 24"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98" name="Picture 26"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381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109" name="Picture 37" descr="pix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525" cy="1428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4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590006" y="284091"/>
            <a:ext cx="8904513" cy="954107"/>
          </a:xfrm>
          <a:prstGeom prst="rect">
            <a:avLst/>
          </a:prstGeom>
          <a:solidFill>
            <a:srgbClr val="92D050"/>
          </a:solidFill>
        </p:spPr>
        <p:txBody>
          <a:bodyPr wrap="square">
            <a:spAutoFit/>
          </a:bodyPr>
          <a:lstStyle/>
          <a:p>
            <a:r>
              <a:rPr lang="en-US" sz="2800" dirty="0">
                <a:solidFill>
                  <a:srgbClr val="FF0000"/>
                </a:solidFill>
                <a:latin typeface="Arial" panose="020B0604020202020204" pitchFamily="34" charset="0"/>
              </a:rPr>
              <a:t>Elegant patterns of brick work and the </a:t>
            </a:r>
            <a:r>
              <a:rPr lang="en-US" sz="2800" dirty="0" smtClean="0">
                <a:solidFill>
                  <a:srgbClr val="FF0000"/>
                </a:solidFill>
                <a:latin typeface="Arial" panose="020B0604020202020204" pitchFamily="34" charset="0"/>
              </a:rPr>
              <a:t>great inscription </a:t>
            </a:r>
            <a:r>
              <a:rPr lang="en-US" sz="2800" dirty="0">
                <a:solidFill>
                  <a:srgbClr val="FF0000"/>
                </a:solidFill>
                <a:latin typeface="Arial" panose="020B0604020202020204" pitchFamily="34" charset="0"/>
              </a:rPr>
              <a:t>of mosaic tiles </a:t>
            </a:r>
            <a:r>
              <a:rPr lang="en-US" sz="2800" dirty="0" smtClean="0">
                <a:solidFill>
                  <a:srgbClr val="FF0000"/>
                </a:solidFill>
                <a:latin typeface="Arial" panose="020B0604020202020204" pitchFamily="34" charset="0"/>
              </a:rPr>
              <a:t>create </a:t>
            </a:r>
            <a:r>
              <a:rPr lang="en-US" sz="2800" dirty="0">
                <a:solidFill>
                  <a:srgbClr val="FF0000"/>
                </a:solidFill>
                <a:latin typeface="Arial" panose="020B0604020202020204" pitchFamily="34" charset="0"/>
              </a:rPr>
              <a:t>a sense of timeless beauty</a:t>
            </a:r>
            <a:r>
              <a:rPr lang="en-US" sz="2800" dirty="0" smtClean="0">
                <a:solidFill>
                  <a:srgbClr val="FF0000"/>
                </a:solidFill>
                <a:latin typeface="Arial" panose="020B0604020202020204" pitchFamily="34" charset="0"/>
              </a:rPr>
              <a:t>.</a:t>
            </a:r>
            <a:endParaRPr lang="en-US" sz="2800" dirty="0">
              <a:solidFill>
                <a:srgbClr val="FF0000"/>
              </a:solidFill>
            </a:endParaRPr>
          </a:p>
        </p:txBody>
      </p:sp>
      <p:pic>
        <p:nvPicPr>
          <p:cNvPr id="4" name="Picture 8" descr="Active Imag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7909" y="1473449"/>
            <a:ext cx="7432765" cy="521473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630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4430" y="633046"/>
            <a:ext cx="8569569" cy="949569"/>
          </a:xfrm>
        </p:spPr>
        <p:txBody>
          <a:bodyPr>
            <a:normAutofit fontScale="90000"/>
          </a:bodyPr>
          <a:lstStyle/>
          <a:p>
            <a:pPr algn="ctr"/>
            <a:r>
              <a:rPr lang="fa-IR" dirty="0" smtClean="0"/>
              <a:t/>
            </a:r>
            <a:br>
              <a:rPr lang="fa-IR" dirty="0" smtClean="0"/>
            </a:br>
            <a:r>
              <a:rPr lang="fa-IR" dirty="0"/>
              <a:t/>
            </a:r>
            <a:br>
              <a:rPr lang="fa-IR" dirty="0"/>
            </a:br>
            <a:r>
              <a:rPr lang="fa-IR" dirty="0" smtClean="0"/>
              <a:t/>
            </a:r>
            <a:br>
              <a:rPr lang="fa-IR" dirty="0" smtClean="0"/>
            </a:br>
            <a:endParaRPr lang="fa-IR" dirty="0"/>
          </a:p>
        </p:txBody>
      </p:sp>
      <p:pic>
        <p:nvPicPr>
          <p:cNvPr id="4" name="Content Placeholder 3"/>
          <p:cNvPicPr>
            <a:picLocks noGrp="1" noChangeAspect="1"/>
          </p:cNvPicPr>
          <p:nvPr>
            <p:ph idx="1"/>
          </p:nvPr>
        </p:nvPicPr>
        <p:blipFill>
          <a:blip r:embed="rId2"/>
          <a:stretch>
            <a:fillRect/>
          </a:stretch>
        </p:blipFill>
        <p:spPr>
          <a:xfrm>
            <a:off x="4044937" y="3643296"/>
            <a:ext cx="4083425" cy="3074393"/>
          </a:xfrm>
          <a:prstGeom prst="rect">
            <a:avLst/>
          </a:prstGeom>
        </p:spPr>
      </p:pic>
      <p:pic>
        <p:nvPicPr>
          <p:cNvPr id="5" name="Picture 4"/>
          <p:cNvPicPr>
            <a:picLocks noChangeAspect="1"/>
          </p:cNvPicPr>
          <p:nvPr/>
        </p:nvPicPr>
        <p:blipFill>
          <a:blip r:embed="rId3"/>
          <a:stretch>
            <a:fillRect/>
          </a:stretch>
        </p:blipFill>
        <p:spPr>
          <a:xfrm>
            <a:off x="140488" y="3899007"/>
            <a:ext cx="3198957" cy="2694662"/>
          </a:xfrm>
          <a:prstGeom prst="rect">
            <a:avLst/>
          </a:prstGeom>
        </p:spPr>
      </p:pic>
      <p:pic>
        <p:nvPicPr>
          <p:cNvPr id="6" name="Picture 5"/>
          <p:cNvPicPr>
            <a:picLocks noChangeAspect="1"/>
          </p:cNvPicPr>
          <p:nvPr/>
        </p:nvPicPr>
        <p:blipFill>
          <a:blip r:embed="rId4"/>
          <a:stretch>
            <a:fillRect/>
          </a:stretch>
        </p:blipFill>
        <p:spPr>
          <a:xfrm>
            <a:off x="8128362" y="387313"/>
            <a:ext cx="3801293" cy="3665935"/>
          </a:xfrm>
          <a:prstGeom prst="rect">
            <a:avLst/>
          </a:prstGeom>
        </p:spPr>
      </p:pic>
      <p:pic>
        <p:nvPicPr>
          <p:cNvPr id="8" name="Picture 7"/>
          <p:cNvPicPr>
            <a:picLocks noChangeAspect="1"/>
          </p:cNvPicPr>
          <p:nvPr/>
        </p:nvPicPr>
        <p:blipFill>
          <a:blip r:embed="rId5"/>
          <a:stretch>
            <a:fillRect/>
          </a:stretch>
        </p:blipFill>
        <p:spPr>
          <a:xfrm>
            <a:off x="8937905" y="4006593"/>
            <a:ext cx="2492094" cy="2687335"/>
          </a:xfrm>
          <a:prstGeom prst="rect">
            <a:avLst/>
          </a:prstGeom>
        </p:spPr>
      </p:pic>
      <p:sp>
        <p:nvSpPr>
          <p:cNvPr id="9" name="Rectangle 8"/>
          <p:cNvSpPr/>
          <p:nvPr/>
        </p:nvSpPr>
        <p:spPr>
          <a:xfrm>
            <a:off x="91440" y="819898"/>
            <a:ext cx="7824651" cy="2800767"/>
          </a:xfrm>
          <a:prstGeom prst="rect">
            <a:avLst/>
          </a:prstGeom>
        </p:spPr>
        <p:txBody>
          <a:bodyPr wrap="square">
            <a:spAutoFit/>
          </a:bodyPr>
          <a:lstStyle/>
          <a:p>
            <a:r>
              <a:rPr lang="en-US" sz="2200" dirty="0"/>
              <a:t>Zarch Qanat is longest and one of the country's most</a:t>
            </a:r>
          </a:p>
          <a:p>
            <a:r>
              <a:rPr lang="en-US" sz="2200" dirty="0"/>
              <a:t>ancient Qanats in </a:t>
            </a:r>
            <a:r>
              <a:rPr lang="en-US" sz="2200" dirty="0" smtClean="0"/>
              <a:t>Iran </a:t>
            </a:r>
            <a:r>
              <a:rPr lang="en-US" sz="2200" dirty="0"/>
              <a:t>and has 3000 years </a:t>
            </a:r>
            <a:r>
              <a:rPr lang="en-US" sz="2200" dirty="0" smtClean="0"/>
              <a:t>old. This </a:t>
            </a:r>
            <a:r>
              <a:rPr lang="en-US" sz="2200" dirty="0"/>
              <a:t>Qanat known as longest Qanat in world and One </a:t>
            </a:r>
            <a:r>
              <a:rPr lang="en-US" sz="2200" dirty="0" smtClean="0"/>
              <a:t>of its </a:t>
            </a:r>
            <a:r>
              <a:rPr lang="en-US" sz="2200" dirty="0"/>
              <a:t>features is its square section.</a:t>
            </a:r>
          </a:p>
          <a:p>
            <a:r>
              <a:rPr lang="en-US" sz="2200" dirty="0"/>
              <a:t>Qanats length is 80 km(with branches) and this Qanat has</a:t>
            </a:r>
          </a:p>
          <a:p>
            <a:r>
              <a:rPr lang="en-US" sz="2200" dirty="0"/>
              <a:t>2115 shafts .</a:t>
            </a:r>
          </a:p>
          <a:p>
            <a:r>
              <a:rPr lang="en-US" sz="2200" dirty="0"/>
              <a:t>It is about 80 meters deep mother well that 4 meters is</a:t>
            </a:r>
          </a:p>
          <a:p>
            <a:r>
              <a:rPr lang="en-US" sz="2200" dirty="0"/>
              <a:t>inside of underground </a:t>
            </a:r>
            <a:r>
              <a:rPr lang="en-US" sz="2200" dirty="0" smtClean="0"/>
              <a:t>aquifers. </a:t>
            </a:r>
            <a:endParaRPr lang="fa-IR" sz="2200" dirty="0"/>
          </a:p>
        </p:txBody>
      </p:sp>
      <p:sp>
        <p:nvSpPr>
          <p:cNvPr id="10" name="Rectangle 9"/>
          <p:cNvSpPr/>
          <p:nvPr/>
        </p:nvSpPr>
        <p:spPr>
          <a:xfrm>
            <a:off x="91440" y="48271"/>
            <a:ext cx="3248005" cy="584775"/>
          </a:xfrm>
          <a:prstGeom prst="rect">
            <a:avLst/>
          </a:prstGeom>
          <a:solidFill>
            <a:srgbClr val="92D050"/>
          </a:solidFill>
        </p:spPr>
        <p:txBody>
          <a:bodyPr wrap="none">
            <a:spAutoFit/>
          </a:bodyPr>
          <a:lstStyle/>
          <a:p>
            <a:r>
              <a:rPr lang="en-US" sz="3200" dirty="0">
                <a:solidFill>
                  <a:schemeClr val="accent5"/>
                </a:solidFill>
              </a:rPr>
              <a:t>Qanat and </a:t>
            </a:r>
            <a:r>
              <a:rPr lang="en-US" sz="3200" dirty="0" smtClean="0">
                <a:solidFill>
                  <a:schemeClr val="accent5"/>
                </a:solidFill>
              </a:rPr>
              <a:t>Kariz </a:t>
            </a:r>
            <a:endParaRPr lang="fa-IR" sz="3200" dirty="0">
              <a:solidFill>
                <a:schemeClr val="accent5"/>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130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1019</TotalTime>
  <Words>856</Words>
  <Application>Microsoft Macintosh PowerPoint</Application>
  <PresentationFormat>Custom</PresentationFormat>
  <Paragraphs>53</Paragraphs>
  <Slides>17</Slides>
  <Notes>1</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Facet</vt:lpstr>
      <vt:lpstr>Slide 1</vt:lpstr>
      <vt:lpstr>In The Name Of  God </vt:lpstr>
      <vt:lpstr>YAZD</vt:lpstr>
      <vt:lpstr>Climate Persian architecture Wind catcher</vt:lpstr>
      <vt:lpstr>Slide 5</vt:lpstr>
      <vt:lpstr>The wind catcher of Dolatabad, one of the tallest existing wind catchers</vt:lpstr>
      <vt:lpstr>Ice storage (Yakhchal)</vt:lpstr>
      <vt:lpstr>Slide 8</vt:lpstr>
      <vt:lpstr>   </vt:lpstr>
      <vt:lpstr>Tower of Silence</vt:lpstr>
      <vt:lpstr>Slide 11</vt:lpstr>
      <vt:lpstr>Slide 12</vt:lpstr>
      <vt:lpstr>Jame Mosque of Yazd</vt:lpstr>
      <vt:lpstr>Favorite food          </vt:lpstr>
      <vt:lpstr>Souvenir</vt:lpstr>
      <vt:lpstr>Slide 16</vt:lpstr>
      <vt:lpstr>Thanks for your attention! We hope to see you in ancient, desert city Yazd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dc:title>
  <dc:creator>skynet</dc:creator>
  <cp:lastModifiedBy>Barry Kramer</cp:lastModifiedBy>
  <cp:revision>62</cp:revision>
  <dcterms:created xsi:type="dcterms:W3CDTF">2017-05-09T01:09:19Z</dcterms:created>
  <dcterms:modified xsi:type="dcterms:W3CDTF">2017-05-09T01:09:27Z</dcterms:modified>
</cp:coreProperties>
</file>