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95" r:id="rId5"/>
    <p:sldId id="296" r:id="rId6"/>
    <p:sldId id="297" r:id="rId7"/>
    <p:sldId id="259" r:id="rId8"/>
    <p:sldId id="281" r:id="rId9"/>
    <p:sldId id="260" r:id="rId10"/>
    <p:sldId id="261" r:id="rId11"/>
    <p:sldId id="264" r:id="rId12"/>
    <p:sldId id="265" r:id="rId13"/>
    <p:sldId id="267" r:id="rId14"/>
    <p:sldId id="268" r:id="rId15"/>
    <p:sldId id="269" r:id="rId16"/>
    <p:sldId id="271" r:id="rId17"/>
    <p:sldId id="272" r:id="rId18"/>
    <p:sldId id="288" r:id="rId19"/>
    <p:sldId id="276" r:id="rId20"/>
    <p:sldId id="279" r:id="rId21"/>
    <p:sldId id="277" r:id="rId22"/>
    <p:sldId id="285" r:id="rId23"/>
    <p:sldId id="286" r:id="rId24"/>
    <p:sldId id="287" r:id="rId25"/>
    <p:sldId id="280" r:id="rId26"/>
    <p:sldId id="284" r:id="rId27"/>
    <p:sldId id="283" r:id="rId28"/>
    <p:sldId id="289" r:id="rId29"/>
    <p:sldId id="290" r:id="rId30"/>
    <p:sldId id="292" r:id="rId31"/>
    <p:sldId id="293" r:id="rId32"/>
    <p:sldId id="298" r:id="rId33"/>
    <p:sldId id="299" r:id="rId34"/>
    <p:sldId id="300" r:id="rId35"/>
    <p:sldId id="301"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55" d="100"/>
          <a:sy n="55" d="100"/>
        </p:scale>
        <p:origin x="-1806" y="-402"/>
      </p:cViewPr>
      <p:guideLst>
        <p:guide orient="horz" pos="2160"/>
        <p:guide pos="2880"/>
      </p:guideLst>
    </p:cSldViewPr>
  </p:slideViewPr>
  <p:outlineViewPr>
    <p:cViewPr>
      <p:scale>
        <a:sx n="33" d="100"/>
        <a:sy n="33" d="100"/>
      </p:scale>
      <p:origin x="0" y="27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51109-C299-43DE-B974-E6D7A6F5843A}" type="datetimeFigureOut">
              <a:rPr lang="fr-FR" smtClean="0"/>
              <a:t>24/12/2017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A3C3D-3B0E-4B63-94A6-D325C3CD2F97}" type="slidenum">
              <a:rPr lang="fr-FR" smtClean="0"/>
              <a:t>‹N°›</a:t>
            </a:fld>
            <a:endParaRPr lang="fr-FR"/>
          </a:p>
        </p:txBody>
      </p:sp>
    </p:spTree>
    <p:extLst>
      <p:ext uri="{BB962C8B-B14F-4D97-AF65-F5344CB8AC3E}">
        <p14:creationId xmlns:p14="http://schemas.microsoft.com/office/powerpoint/2010/main" val="166526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4A3C3D-3B0E-4B63-94A6-D325C3CD2F97}" type="slidenum">
              <a:rPr lang="fr-FR" smtClean="0"/>
              <a:t>1</a:t>
            </a:fld>
            <a:endParaRPr lang="fr-FR" dirty="0"/>
          </a:p>
        </p:txBody>
      </p:sp>
    </p:spTree>
    <p:extLst>
      <p:ext uri="{BB962C8B-B14F-4D97-AF65-F5344CB8AC3E}">
        <p14:creationId xmlns:p14="http://schemas.microsoft.com/office/powerpoint/2010/main" val="136488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4A3C3D-3B0E-4B63-94A6-D325C3CD2F97}" type="slidenum">
              <a:rPr lang="fr-FR" smtClean="0"/>
              <a:t>11</a:t>
            </a:fld>
            <a:endParaRPr lang="fr-FR"/>
          </a:p>
        </p:txBody>
      </p:sp>
    </p:spTree>
    <p:extLst>
      <p:ext uri="{BB962C8B-B14F-4D97-AF65-F5344CB8AC3E}">
        <p14:creationId xmlns:p14="http://schemas.microsoft.com/office/powerpoint/2010/main" val="58237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F4A3C3D-3B0E-4B63-94A6-D325C3CD2F97}" type="slidenum">
              <a:rPr lang="fr-FR" smtClean="0"/>
              <a:t>26</a:t>
            </a:fld>
            <a:endParaRPr lang="fr-FR"/>
          </a:p>
        </p:txBody>
      </p:sp>
    </p:spTree>
    <p:extLst>
      <p:ext uri="{BB962C8B-B14F-4D97-AF65-F5344CB8AC3E}">
        <p14:creationId xmlns:p14="http://schemas.microsoft.com/office/powerpoint/2010/main" val="400226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Modifiez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6BCF7B6-B189-4453-A9A0-9A8E0E8BADDD}"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Modifiez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87CC013-D1A2-4137-8B85-92210E5F97A5}" type="datetimeFigureOut">
              <a:rPr lang="fr-FR" smtClean="0"/>
              <a:t>24/12/2017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6BCF7B6-B189-4453-A9A0-9A8E0E8BADDD}" type="slidenum">
              <a:rPr lang="fr-FR" smtClean="0"/>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Modifiez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87CC013-D1A2-4137-8B85-92210E5F97A5}" type="datetimeFigureOut">
              <a:rPr lang="fr-FR" smtClean="0"/>
              <a:t>24/12/2017</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6BCF7B6-B189-4453-A9A0-9A8E0E8BADDD}"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ar.wikipedia.org/w/index.php?title=%D9%85%D9%84%D9%81:%D8%B5%D8%A8%D8%B1_%D9%85%D9%86_%D9%81%D9%82%D9%88%D8%B9%D8%A9.jpg&amp;filetimestamp=20081103092815&amp;" TargetMode="Externa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hyperlink" Target="https://ar.wikipedia.org/wiki/%D9%85%D9%84%D9%81:Morocco-84_(2218251101).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789040"/>
            <a:ext cx="4678288" cy="1872208"/>
          </a:xfrm>
          <a:effectLst>
            <a:glow rad="139700">
              <a:schemeClr val="accent2">
                <a:satMod val="175000"/>
                <a:alpha val="40000"/>
              </a:schemeClr>
            </a:glow>
          </a:effectLst>
        </p:spPr>
        <p:txBody>
          <a:bodyPr>
            <a:normAutofit/>
          </a:bodyPr>
          <a:lstStyle/>
          <a:p>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ALGERIA</a:t>
            </a:r>
            <a:b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fr-FR" sz="3600" dirty="0"/>
          </a:p>
        </p:txBody>
      </p:sp>
      <p:pic>
        <p:nvPicPr>
          <p:cNvPr id="4" name="Image 3" descr="iEARN"/>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4703"/>
            <a:ext cx="8640960" cy="1656185"/>
          </a:xfrm>
          <a:prstGeom prst="rect">
            <a:avLst/>
          </a:prstGeom>
          <a:noFill/>
          <a:ln>
            <a:noFill/>
          </a:ln>
          <a:effectLst>
            <a:glow rad="139700">
              <a:schemeClr val="accent2">
                <a:satMod val="175000"/>
                <a:alpha val="40000"/>
              </a:schemeClr>
            </a:glow>
          </a:effectLst>
        </p:spPr>
      </p:pic>
    </p:spTree>
    <p:extLst>
      <p:ext uri="{BB962C8B-B14F-4D97-AF65-F5344CB8AC3E}">
        <p14:creationId xmlns:p14="http://schemas.microsoft.com/office/powerpoint/2010/main" val="219424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2"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https://upload.wikimedia.org/wikipedia/commons/thumb/c/c9/Echinocactus_grusonii_kew.jpg/230px-Echinocactus_grusonii_kew.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13953" y="958334"/>
            <a:ext cx="2921000" cy="2286000"/>
          </a:xfrm>
          <a:prstGeom prst="rect">
            <a:avLst/>
          </a:prstGeom>
          <a:noFill/>
          <a:ln>
            <a:noFill/>
          </a:ln>
        </p:spPr>
      </p:pic>
      <p:pic>
        <p:nvPicPr>
          <p:cNvPr id="7" name="Espace réservé du contenu 4" descr="http://www.floridanaturepictures.com/cacti/cacti_pics/thelocactus.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247964" y="1196752"/>
            <a:ext cx="3096344" cy="2587158"/>
          </a:xfrm>
          <a:prstGeom prst="rect">
            <a:avLst/>
          </a:prstGeom>
          <a:noFill/>
          <a:ln>
            <a:noFill/>
          </a:ln>
        </p:spPr>
      </p:pic>
      <p:sp>
        <p:nvSpPr>
          <p:cNvPr id="6" name="Rectangle 5"/>
          <p:cNvSpPr/>
          <p:nvPr/>
        </p:nvSpPr>
        <p:spPr>
          <a:xfrm>
            <a:off x="2556897" y="3244334"/>
            <a:ext cx="242374" cy="369332"/>
          </a:xfrm>
          <a:prstGeom prst="rect">
            <a:avLst/>
          </a:prstGeom>
        </p:spPr>
        <p:txBody>
          <a:bodyPr wrap="none">
            <a:spAutoFit/>
          </a:bodyPr>
          <a:lstStyle/>
          <a:p>
            <a:r>
              <a:rPr lang="en-US" dirty="0" smtClean="0"/>
              <a:t>.</a:t>
            </a:r>
            <a:endParaRPr lang="fr-FR" dirty="0"/>
          </a:p>
        </p:txBody>
      </p:sp>
      <p:sp>
        <p:nvSpPr>
          <p:cNvPr id="8" name="Rectangle 7"/>
          <p:cNvSpPr/>
          <p:nvPr/>
        </p:nvSpPr>
        <p:spPr>
          <a:xfrm rot="10800000" flipV="1">
            <a:off x="3995936" y="643665"/>
            <a:ext cx="3960440" cy="369332"/>
          </a:xfrm>
          <a:prstGeom prst="rect">
            <a:avLst/>
          </a:prstGeom>
        </p:spPr>
        <p:txBody>
          <a:bodyPr wrap="square">
            <a:spAutoFit/>
          </a:bodyPr>
          <a:lstStyle/>
          <a:p>
            <a:r>
              <a:rPr lang="en-US" b="1" dirty="0" err="1" smtClean="0"/>
              <a:t>Thelocactus</a:t>
            </a:r>
            <a:endParaRPr lang="fr-FR" b="1" dirty="0"/>
          </a:p>
        </p:txBody>
      </p:sp>
      <p:sp>
        <p:nvSpPr>
          <p:cNvPr id="9" name="Rectangle 8"/>
          <p:cNvSpPr/>
          <p:nvPr/>
        </p:nvSpPr>
        <p:spPr>
          <a:xfrm rot="10800000" flipV="1">
            <a:off x="513953" y="501606"/>
            <a:ext cx="2285318" cy="369332"/>
          </a:xfrm>
          <a:prstGeom prst="rect">
            <a:avLst/>
          </a:prstGeom>
        </p:spPr>
        <p:txBody>
          <a:bodyPr wrap="square">
            <a:spAutoFit/>
          </a:bodyPr>
          <a:lstStyle/>
          <a:p>
            <a:r>
              <a:rPr lang="en-US" b="1" dirty="0" smtClean="0"/>
              <a:t>Barrel cactus </a:t>
            </a:r>
            <a:endParaRPr lang="fr-FR" b="1" dirty="0"/>
          </a:p>
        </p:txBody>
      </p:sp>
      <p:pic>
        <p:nvPicPr>
          <p:cNvPr id="10" name="Espace réservé du contenu 4" descr="Ferocactus"/>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53" y="3587960"/>
            <a:ext cx="3121943" cy="2664296"/>
          </a:xfrm>
          <a:prstGeom prst="rect">
            <a:avLst/>
          </a:prstGeom>
          <a:noFill/>
          <a:ln>
            <a:noFill/>
          </a:ln>
        </p:spPr>
      </p:pic>
      <p:sp>
        <p:nvSpPr>
          <p:cNvPr id="11" name="Rectangle 10"/>
          <p:cNvSpPr/>
          <p:nvPr/>
        </p:nvSpPr>
        <p:spPr>
          <a:xfrm>
            <a:off x="3995936" y="3861048"/>
            <a:ext cx="4536504" cy="2031325"/>
          </a:xfrm>
          <a:prstGeom prst="rect">
            <a:avLst/>
          </a:prstGeom>
        </p:spPr>
        <p:txBody>
          <a:bodyPr wrap="square">
            <a:spAutoFit/>
          </a:bodyPr>
          <a:lstStyle/>
          <a:p>
            <a:r>
              <a:rPr lang="fr-FR" dirty="0"/>
              <a:t>Barrel Cactus, </a:t>
            </a:r>
            <a:r>
              <a:rPr lang="fr-FR" dirty="0" err="1"/>
              <a:t>thelocactus</a:t>
            </a:r>
            <a:r>
              <a:rPr lang="fr-FR" dirty="0"/>
              <a:t>,  </a:t>
            </a:r>
            <a:r>
              <a:rPr lang="fr-FR" dirty="0" smtClean="0"/>
              <a:t>and Mammillaria </a:t>
            </a:r>
            <a:r>
              <a:rPr lang="fr-FR" dirty="0" err="1"/>
              <a:t>bocasana</a:t>
            </a:r>
            <a:r>
              <a:rPr lang="fr-FR" dirty="0"/>
              <a:t> </a:t>
            </a:r>
            <a:r>
              <a:rPr lang="fr-FR" dirty="0" smtClean="0"/>
              <a:t> </a:t>
            </a:r>
            <a:r>
              <a:rPr lang="fr-FR" dirty="0"/>
              <a:t>are </a:t>
            </a:r>
            <a:r>
              <a:rPr lang="fr-FR" dirty="0" err="1"/>
              <a:t>often</a:t>
            </a:r>
            <a:r>
              <a:rPr lang="fr-FR" dirty="0"/>
              <a:t> </a:t>
            </a:r>
            <a:r>
              <a:rPr lang="fr-FR" dirty="0" err="1"/>
              <a:t>grown</a:t>
            </a:r>
            <a:r>
              <a:rPr lang="fr-FR" dirty="0"/>
              <a:t> in </a:t>
            </a:r>
            <a:r>
              <a:rPr lang="fr-FR" dirty="0" err="1" smtClean="0"/>
              <a:t>gardens</a:t>
            </a:r>
            <a:r>
              <a:rPr lang="fr-FR" dirty="0" smtClean="0"/>
              <a:t>. </a:t>
            </a:r>
            <a:r>
              <a:rPr lang="fr-FR" dirty="0" err="1" smtClean="0"/>
              <a:t>They</a:t>
            </a:r>
            <a:r>
              <a:rPr lang="fr-FR" dirty="0" smtClean="0"/>
              <a:t> </a:t>
            </a:r>
            <a:r>
              <a:rPr lang="fr-FR" dirty="0" err="1" smtClean="0"/>
              <a:t>also</a:t>
            </a:r>
            <a:r>
              <a:rPr lang="fr-FR" dirty="0" smtClean="0"/>
              <a:t> </a:t>
            </a:r>
            <a:r>
              <a:rPr lang="fr-FR" dirty="0" err="1" smtClean="0"/>
              <a:t>grow</a:t>
            </a:r>
            <a:r>
              <a:rPr lang="fr-FR" dirty="0" smtClean="0"/>
              <a:t> in pots.</a:t>
            </a:r>
          </a:p>
          <a:p>
            <a:r>
              <a:rPr lang="fr-FR" dirty="0" err="1" smtClean="0"/>
              <a:t>We</a:t>
            </a:r>
            <a:r>
              <a:rPr lang="fr-FR" dirty="0" smtClean="0"/>
              <a:t> </a:t>
            </a:r>
            <a:r>
              <a:rPr lang="fr-FR" dirty="0" err="1" smtClean="0"/>
              <a:t>can</a:t>
            </a:r>
            <a:r>
              <a:rPr lang="fr-FR" dirty="0" smtClean="0"/>
              <a:t> </a:t>
            </a:r>
            <a:r>
              <a:rPr lang="fr-FR" dirty="0" err="1" smtClean="0"/>
              <a:t>save</a:t>
            </a:r>
            <a:r>
              <a:rPr lang="fr-FR" dirty="0" smtClean="0"/>
              <a:t> </a:t>
            </a:r>
            <a:r>
              <a:rPr lang="fr-FR" dirty="0" err="1" smtClean="0"/>
              <a:t>them</a:t>
            </a:r>
            <a:r>
              <a:rPr lang="fr-FR" dirty="0" smtClean="0"/>
              <a:t> but </a:t>
            </a:r>
            <a:r>
              <a:rPr lang="fr-FR" dirty="0" err="1" smtClean="0"/>
              <a:t>we</a:t>
            </a:r>
            <a:r>
              <a:rPr lang="fr-FR" dirty="0" smtClean="0"/>
              <a:t> </a:t>
            </a:r>
            <a:r>
              <a:rPr lang="fr-FR" dirty="0" err="1" smtClean="0"/>
              <a:t>need</a:t>
            </a:r>
            <a:r>
              <a:rPr lang="fr-FR" dirty="0" smtClean="0"/>
              <a:t> a long time to do </a:t>
            </a:r>
            <a:r>
              <a:rPr lang="fr-FR" dirty="0" err="1" smtClean="0"/>
              <a:t>because</a:t>
            </a:r>
            <a:r>
              <a:rPr lang="fr-FR" dirty="0" smtClean="0"/>
              <a:t> </a:t>
            </a:r>
            <a:r>
              <a:rPr lang="fr-FR" dirty="0" err="1" smtClean="0"/>
              <a:t>they</a:t>
            </a:r>
            <a:r>
              <a:rPr lang="fr-FR" dirty="0" smtClean="0"/>
              <a:t> </a:t>
            </a:r>
            <a:r>
              <a:rPr lang="fr-FR" dirty="0" err="1" smtClean="0"/>
              <a:t>grow</a:t>
            </a:r>
            <a:r>
              <a:rPr lang="fr-FR" dirty="0" smtClean="0"/>
              <a:t> </a:t>
            </a:r>
            <a:r>
              <a:rPr lang="fr-FR" dirty="0" err="1" smtClean="0"/>
              <a:t>slowly</a:t>
            </a:r>
            <a:r>
              <a:rPr lang="fr-FR" dirty="0" smtClean="0"/>
              <a:t>.</a:t>
            </a:r>
            <a:endParaRPr lang="fr-FR" dirty="0"/>
          </a:p>
        </p:txBody>
      </p:sp>
    </p:spTree>
    <p:extLst>
      <p:ext uri="{BB962C8B-B14F-4D97-AF65-F5344CB8AC3E}">
        <p14:creationId xmlns:p14="http://schemas.microsoft.com/office/powerpoint/2010/main" val="124518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mage result for ‫انواع الصبار في الجزائر واسمائها‬‎"/>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53865" y="2060848"/>
            <a:ext cx="2794000" cy="2565400"/>
          </a:xfrm>
          <a:prstGeom prst="rect">
            <a:avLst/>
          </a:prstGeom>
          <a:noFill/>
          <a:ln>
            <a:noFill/>
          </a:ln>
        </p:spPr>
      </p:pic>
      <p:sp>
        <p:nvSpPr>
          <p:cNvPr id="4" name="Espace réservé du contenu 3"/>
          <p:cNvSpPr>
            <a:spLocks noGrp="1"/>
          </p:cNvSpPr>
          <p:nvPr>
            <p:ph sz="half" idx="2"/>
          </p:nvPr>
        </p:nvSpPr>
        <p:spPr>
          <a:xfrm>
            <a:off x="3779912" y="1484783"/>
            <a:ext cx="4608512" cy="4392489"/>
          </a:xfrm>
        </p:spPr>
        <p:txBody>
          <a:bodyPr>
            <a:normAutofit fontScale="92500" lnSpcReduction="20000"/>
          </a:bodyPr>
          <a:lstStyle/>
          <a:p>
            <a:pPr marL="0" indent="0">
              <a:buNone/>
            </a:pPr>
            <a:r>
              <a:rPr lang="fr-FR" dirty="0" smtClean="0"/>
              <a:t>As </a:t>
            </a:r>
            <a:r>
              <a:rPr lang="fr-FR" dirty="0" err="1" smtClean="0"/>
              <a:t>these</a:t>
            </a:r>
            <a:r>
              <a:rPr lang="fr-FR" dirty="0" smtClean="0"/>
              <a:t> </a:t>
            </a:r>
            <a:r>
              <a:rPr lang="fr-FR" dirty="0" err="1" smtClean="0"/>
              <a:t>species</a:t>
            </a:r>
            <a:r>
              <a:rPr lang="fr-FR" dirty="0" smtClean="0"/>
              <a:t> of </a:t>
            </a:r>
            <a:r>
              <a:rPr lang="fr-FR" dirty="0" err="1" smtClean="0"/>
              <a:t>cacti</a:t>
            </a:r>
            <a:r>
              <a:rPr lang="fr-FR" dirty="0"/>
              <a:t>,</a:t>
            </a:r>
            <a:r>
              <a:rPr lang="fr-FR" dirty="0" smtClean="0"/>
              <a:t> succulent plants and </a:t>
            </a:r>
            <a:r>
              <a:rPr lang="fr-FR" dirty="0" err="1" smtClean="0"/>
              <a:t>medicinal</a:t>
            </a:r>
            <a:r>
              <a:rPr lang="fr-FR" dirty="0" smtClean="0"/>
              <a:t> </a:t>
            </a:r>
            <a:r>
              <a:rPr lang="fr-FR" dirty="0" err="1" smtClean="0"/>
              <a:t>ones</a:t>
            </a:r>
            <a:r>
              <a:rPr lang="fr-FR" dirty="0" smtClean="0"/>
              <a:t> </a:t>
            </a:r>
            <a:r>
              <a:rPr lang="fr-FR" dirty="0" err="1" smtClean="0"/>
              <a:t>can</a:t>
            </a:r>
            <a:r>
              <a:rPr lang="fr-FR" dirty="0" smtClean="0"/>
              <a:t> </a:t>
            </a:r>
            <a:r>
              <a:rPr lang="fr-FR" dirty="0" err="1" smtClean="0"/>
              <a:t>be</a:t>
            </a:r>
            <a:r>
              <a:rPr lang="fr-FR" dirty="0" smtClean="0"/>
              <a:t> </a:t>
            </a:r>
            <a:r>
              <a:rPr lang="fr-FR" dirty="0" err="1" smtClean="0"/>
              <a:t>grown</a:t>
            </a:r>
            <a:r>
              <a:rPr lang="fr-FR" dirty="0" smtClean="0"/>
              <a:t> in </a:t>
            </a:r>
            <a:r>
              <a:rPr lang="fr-FR" dirty="0" err="1" smtClean="0"/>
              <a:t>gardens</a:t>
            </a:r>
            <a:r>
              <a:rPr lang="fr-FR" dirty="0" smtClean="0"/>
              <a:t> and pots </a:t>
            </a:r>
            <a:r>
              <a:rPr lang="fr-FR" dirty="0" err="1" smtClean="0"/>
              <a:t>we</a:t>
            </a:r>
            <a:r>
              <a:rPr lang="fr-FR" dirty="0" smtClean="0"/>
              <a:t> </a:t>
            </a:r>
            <a:r>
              <a:rPr lang="fr-FR" dirty="0" err="1" smtClean="0"/>
              <a:t>can</a:t>
            </a:r>
            <a:r>
              <a:rPr lang="fr-FR" dirty="0" smtClean="0"/>
              <a:t> do </a:t>
            </a:r>
            <a:r>
              <a:rPr lang="fr-FR" dirty="0" err="1" smtClean="0"/>
              <a:t>something</a:t>
            </a:r>
            <a:r>
              <a:rPr lang="fr-FR" dirty="0" smtClean="0"/>
              <a:t> to help </a:t>
            </a:r>
            <a:r>
              <a:rPr lang="fr-FR" dirty="0" err="1" smtClean="0"/>
              <a:t>them</a:t>
            </a:r>
            <a:r>
              <a:rPr lang="fr-FR" dirty="0" smtClean="0"/>
              <a:t> survive, </a:t>
            </a:r>
            <a:r>
              <a:rPr lang="fr-FR" dirty="0" err="1" smtClean="0"/>
              <a:t>protect</a:t>
            </a:r>
            <a:r>
              <a:rPr lang="fr-FR" dirty="0" smtClean="0"/>
              <a:t>  and balance the </a:t>
            </a:r>
            <a:r>
              <a:rPr lang="fr-FR" dirty="0" err="1" smtClean="0"/>
              <a:t>ecosystem</a:t>
            </a:r>
            <a:r>
              <a:rPr lang="fr-FR" dirty="0" smtClean="0"/>
              <a:t>, </a:t>
            </a:r>
            <a:r>
              <a:rPr lang="fr-FR" dirty="0" err="1" smtClean="0"/>
              <a:t>embellish</a:t>
            </a:r>
            <a:r>
              <a:rPr lang="fr-FR" dirty="0" smtClean="0"/>
              <a:t> the </a:t>
            </a:r>
            <a:r>
              <a:rPr lang="fr-FR" dirty="0" err="1" smtClean="0"/>
              <a:t>environment</a:t>
            </a:r>
            <a:r>
              <a:rPr lang="fr-FR" dirty="0" smtClean="0"/>
              <a:t> </a:t>
            </a:r>
            <a:r>
              <a:rPr lang="fr-FR" dirty="0" err="1" smtClean="0"/>
              <a:t>give</a:t>
            </a:r>
            <a:r>
              <a:rPr lang="fr-FR" dirty="0" smtClean="0"/>
              <a:t> us </a:t>
            </a:r>
            <a:r>
              <a:rPr lang="fr-FR" dirty="0" err="1" smtClean="0"/>
              <a:t>oxygen</a:t>
            </a:r>
            <a:r>
              <a:rPr lang="fr-FR" dirty="0" smtClean="0"/>
              <a:t> as </a:t>
            </a:r>
            <a:r>
              <a:rPr lang="fr-FR" dirty="0" err="1" smtClean="0"/>
              <a:t>they</a:t>
            </a:r>
            <a:r>
              <a:rPr lang="fr-FR" dirty="0" smtClean="0"/>
              <a:t> are the main source. </a:t>
            </a:r>
            <a:r>
              <a:rPr lang="fr-FR" dirty="0" err="1" smtClean="0"/>
              <a:t>We</a:t>
            </a:r>
            <a:r>
              <a:rPr lang="fr-FR" dirty="0" smtClean="0"/>
              <a:t> </a:t>
            </a:r>
            <a:r>
              <a:rPr lang="fr-FR" dirty="0" err="1" smtClean="0"/>
              <a:t>can</a:t>
            </a:r>
            <a:r>
              <a:rPr lang="fr-FR" dirty="0" smtClean="0"/>
              <a:t> </a:t>
            </a:r>
            <a:r>
              <a:rPr lang="fr-FR" dirty="0" err="1" smtClean="0"/>
              <a:t>extract</a:t>
            </a:r>
            <a:r>
              <a:rPr lang="fr-FR" dirty="0" smtClean="0"/>
              <a:t> </a:t>
            </a:r>
            <a:r>
              <a:rPr lang="fr-FR" dirty="0" err="1" smtClean="0"/>
              <a:t>their</a:t>
            </a:r>
            <a:r>
              <a:rPr lang="fr-FR" dirty="0" smtClean="0"/>
              <a:t> </a:t>
            </a:r>
            <a:r>
              <a:rPr lang="fr-FR" dirty="0" err="1" smtClean="0"/>
              <a:t>oils</a:t>
            </a:r>
            <a:r>
              <a:rPr lang="fr-FR" dirty="0" smtClean="0"/>
              <a:t> </a:t>
            </a:r>
            <a:r>
              <a:rPr lang="fr-FR" dirty="0" err="1" smtClean="0"/>
              <a:t>providing</a:t>
            </a:r>
            <a:r>
              <a:rPr lang="fr-FR" dirty="0" smtClean="0"/>
              <a:t> </a:t>
            </a:r>
            <a:r>
              <a:rPr lang="fr-FR" dirty="0" err="1" smtClean="0"/>
              <a:t>that</a:t>
            </a:r>
            <a:r>
              <a:rPr lang="fr-FR" dirty="0" smtClean="0"/>
              <a:t> </a:t>
            </a:r>
            <a:r>
              <a:rPr lang="fr-FR" dirty="0" err="1" smtClean="0"/>
              <a:t>we</a:t>
            </a:r>
            <a:r>
              <a:rPr lang="fr-FR" dirty="0" smtClean="0"/>
              <a:t> </a:t>
            </a:r>
            <a:r>
              <a:rPr lang="fr-FR" dirty="0" err="1" smtClean="0"/>
              <a:t>keep</a:t>
            </a:r>
            <a:r>
              <a:rPr lang="fr-FR" dirty="0" smtClean="0"/>
              <a:t> </a:t>
            </a:r>
            <a:r>
              <a:rPr lang="fr-FR" dirty="0" err="1" smtClean="0"/>
              <a:t>growing</a:t>
            </a:r>
            <a:r>
              <a:rPr lang="fr-FR" dirty="0" smtClean="0"/>
              <a:t> more and more plants and </a:t>
            </a:r>
            <a:r>
              <a:rPr lang="fr-FR" dirty="0" err="1" smtClean="0"/>
              <a:t>taking</a:t>
            </a:r>
            <a:r>
              <a:rPr lang="fr-FR" dirty="0" smtClean="0"/>
              <a:t> care of </a:t>
            </a:r>
            <a:r>
              <a:rPr lang="fr-FR" dirty="0" err="1" smtClean="0"/>
              <a:t>them</a:t>
            </a:r>
            <a:r>
              <a:rPr lang="fr-FR" dirty="0" smtClean="0"/>
              <a:t>.</a:t>
            </a:r>
            <a:endParaRPr lang="fr-FR" dirty="0"/>
          </a:p>
        </p:txBody>
      </p:sp>
      <p:sp>
        <p:nvSpPr>
          <p:cNvPr id="3" name="Rectangle 2"/>
          <p:cNvSpPr/>
          <p:nvPr/>
        </p:nvSpPr>
        <p:spPr>
          <a:xfrm>
            <a:off x="395536" y="260648"/>
            <a:ext cx="6840760" cy="1015663"/>
          </a:xfrm>
          <a:prstGeom prst="rect">
            <a:avLst/>
          </a:prstGeom>
        </p:spPr>
        <p:txBody>
          <a:bodyPr wrap="square">
            <a:spAutoFit/>
          </a:bodyPr>
          <a:lstStyle/>
          <a:p>
            <a:endParaRPr lang="fr-FR" b="1" dirty="0" smtClean="0"/>
          </a:p>
          <a:p>
            <a:endParaRPr lang="fr-FR" b="1" dirty="0"/>
          </a:p>
          <a:p>
            <a:r>
              <a:rPr lang="fr-FR" sz="2400" b="1" dirty="0" smtClean="0"/>
              <a:t>    Mammillaria </a:t>
            </a:r>
            <a:r>
              <a:rPr lang="fr-FR" sz="2400" b="1" dirty="0" err="1"/>
              <a:t>bocasana</a:t>
            </a:r>
            <a:endParaRPr lang="fr-FR" sz="2400" dirty="0"/>
          </a:p>
        </p:txBody>
      </p:sp>
    </p:spTree>
    <p:extLst>
      <p:ext uri="{BB962C8B-B14F-4D97-AF65-F5344CB8AC3E}">
        <p14:creationId xmlns:p14="http://schemas.microsoft.com/office/powerpoint/2010/main" val="1753931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476672"/>
            <a:ext cx="7715200" cy="504056"/>
          </a:xfrm>
        </p:spPr>
        <p:txBody>
          <a:bodyPr>
            <a:normAutofit fontScale="90000"/>
          </a:bodyPr>
          <a:lstStyle/>
          <a:p>
            <a:r>
              <a:rPr lang="fr-FR" dirty="0" err="1" smtClean="0"/>
              <a:t>Here</a:t>
            </a:r>
            <a:r>
              <a:rPr lang="fr-FR" dirty="0" smtClean="0"/>
              <a:t> are </a:t>
            </a:r>
            <a:r>
              <a:rPr lang="fr-FR" dirty="0" err="1" smtClean="0"/>
              <a:t>varieties</a:t>
            </a:r>
            <a:r>
              <a:rPr lang="fr-FR" dirty="0" smtClean="0"/>
              <a:t> of </a:t>
            </a:r>
            <a:r>
              <a:rPr lang="fr-FR" dirty="0" err="1" smtClean="0"/>
              <a:t>Aloe</a:t>
            </a:r>
            <a:r>
              <a:rPr lang="fr-FR" dirty="0" smtClean="0"/>
              <a:t> Vera</a:t>
            </a:r>
            <a:endParaRPr lang="fr-FR" dirty="0"/>
          </a:p>
        </p:txBody>
      </p:sp>
      <p:pic>
        <p:nvPicPr>
          <p:cNvPr id="5" name="Espace réservé du contenu 4" descr="Related imag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3" y="1484784"/>
            <a:ext cx="2160240" cy="2376264"/>
          </a:xfrm>
          <a:prstGeom prst="rect">
            <a:avLst/>
          </a:prstGeom>
          <a:noFill/>
          <a:ln>
            <a:noFill/>
          </a:ln>
        </p:spPr>
      </p:pic>
      <p:sp>
        <p:nvSpPr>
          <p:cNvPr id="4" name="Espace réservé du contenu 3"/>
          <p:cNvSpPr>
            <a:spLocks noGrp="1"/>
          </p:cNvSpPr>
          <p:nvPr>
            <p:ph sz="half" idx="2"/>
          </p:nvPr>
        </p:nvSpPr>
        <p:spPr>
          <a:xfrm>
            <a:off x="3131840" y="1196752"/>
            <a:ext cx="5400600" cy="4392488"/>
          </a:xfrm>
        </p:spPr>
        <p:txBody>
          <a:bodyPr>
            <a:noAutofit/>
          </a:bodyPr>
          <a:lstStyle/>
          <a:p>
            <a:pPr marL="0" indent="0">
              <a:buNone/>
            </a:pPr>
            <a:r>
              <a:rPr lang="fr-FR" sz="1800" i="1" dirty="0" smtClean="0"/>
              <a:t>This plant </a:t>
            </a:r>
            <a:r>
              <a:rPr lang="fr-FR" sz="1800" i="1" dirty="0" err="1" smtClean="0"/>
              <a:t>is</a:t>
            </a:r>
            <a:r>
              <a:rPr lang="fr-FR" sz="1800" i="1" dirty="0" smtClean="0"/>
              <a:t> </a:t>
            </a:r>
            <a:r>
              <a:rPr lang="fr-FR" sz="1800" i="1" dirty="0" err="1" smtClean="0"/>
              <a:t>endangered</a:t>
            </a:r>
            <a:r>
              <a:rPr lang="fr-FR" sz="1800" i="1" dirty="0" smtClean="0"/>
              <a:t> </a:t>
            </a:r>
            <a:r>
              <a:rPr lang="fr-FR" sz="1800" i="1" dirty="0" err="1" smtClean="0"/>
              <a:t>because</a:t>
            </a:r>
            <a:r>
              <a:rPr lang="fr-FR" sz="1800" i="1" dirty="0" smtClean="0"/>
              <a:t> of </a:t>
            </a:r>
            <a:r>
              <a:rPr lang="fr-FR" sz="1800" i="1" dirty="0" err="1" smtClean="0"/>
              <a:t>its</a:t>
            </a:r>
            <a:r>
              <a:rPr lang="fr-FR" sz="1800" i="1" dirty="0" smtClean="0"/>
              <a:t> </a:t>
            </a:r>
            <a:r>
              <a:rPr lang="fr-FR" sz="1800" i="1" dirty="0" err="1" smtClean="0"/>
              <a:t>oil</a:t>
            </a:r>
            <a:r>
              <a:rPr lang="fr-FR" sz="1800" i="1" dirty="0" smtClean="0"/>
              <a:t> extraction </a:t>
            </a:r>
            <a:r>
              <a:rPr lang="fr-FR" sz="1800" i="1" dirty="0" err="1" smtClean="0"/>
              <a:t>used</a:t>
            </a:r>
            <a:r>
              <a:rPr lang="fr-FR" sz="1800" i="1" dirty="0" smtClean="0"/>
              <a:t> in </a:t>
            </a:r>
            <a:r>
              <a:rPr lang="fr-FR" sz="1800" i="1" dirty="0" err="1" smtClean="0"/>
              <a:t>making</a:t>
            </a:r>
            <a:r>
              <a:rPr lang="fr-FR" sz="1800" i="1" dirty="0" smtClean="0"/>
              <a:t> </a:t>
            </a:r>
            <a:r>
              <a:rPr lang="fr-FR" sz="1800" i="1" dirty="0" err="1" smtClean="0"/>
              <a:t>ointments</a:t>
            </a:r>
            <a:r>
              <a:rPr lang="fr-FR" sz="1800" i="1" dirty="0" smtClean="0"/>
              <a:t> and shampoing.</a:t>
            </a:r>
          </a:p>
          <a:p>
            <a:pPr marL="0" indent="0">
              <a:buNone/>
            </a:pPr>
            <a:r>
              <a:rPr lang="fr-FR" sz="1800" i="1" dirty="0" err="1" smtClean="0"/>
              <a:t>Producers</a:t>
            </a:r>
            <a:r>
              <a:rPr lang="fr-FR" sz="1800" i="1" dirty="0" smtClean="0"/>
              <a:t> of </a:t>
            </a:r>
            <a:r>
              <a:rPr lang="fr-FR" sz="1800" i="1" dirty="0" err="1" smtClean="0"/>
              <a:t>such</a:t>
            </a:r>
            <a:r>
              <a:rPr lang="fr-FR" sz="1800" i="1" dirty="0" smtClean="0"/>
              <a:t> </a:t>
            </a:r>
            <a:r>
              <a:rPr lang="fr-FR" sz="1800" i="1" dirty="0" err="1" smtClean="0"/>
              <a:t>products</a:t>
            </a:r>
            <a:r>
              <a:rPr lang="fr-FR" sz="1800" i="1" dirty="0" smtClean="0"/>
              <a:t> are </a:t>
            </a:r>
            <a:r>
              <a:rPr lang="fr-FR" sz="1800" i="1" dirty="0" err="1" smtClean="0"/>
              <a:t>abusing</a:t>
            </a:r>
            <a:r>
              <a:rPr lang="fr-FR" sz="1800" i="1" dirty="0" smtClean="0"/>
              <a:t> </a:t>
            </a:r>
            <a:r>
              <a:rPr lang="fr-FR" sz="1800" i="1" dirty="0" err="1" smtClean="0"/>
              <a:t>them</a:t>
            </a:r>
            <a:r>
              <a:rPr lang="fr-FR" sz="1800" i="1" dirty="0" smtClean="0"/>
              <a:t> and </a:t>
            </a:r>
            <a:r>
              <a:rPr lang="fr-FR" sz="1800" i="1" dirty="0" err="1" smtClean="0"/>
              <a:t>destroying</a:t>
            </a:r>
            <a:r>
              <a:rPr lang="fr-FR" sz="1800" i="1" dirty="0" smtClean="0"/>
              <a:t> nature. </a:t>
            </a:r>
            <a:r>
              <a:rPr lang="fr-FR" sz="1800" i="1" dirty="0" err="1" smtClean="0"/>
              <a:t>They</a:t>
            </a:r>
            <a:r>
              <a:rPr lang="fr-FR" sz="1800" i="1" dirty="0" smtClean="0"/>
              <a:t> </a:t>
            </a:r>
            <a:r>
              <a:rPr lang="fr-FR" sz="1800" i="1" dirty="0" err="1" smtClean="0"/>
              <a:t>ought</a:t>
            </a:r>
            <a:r>
              <a:rPr lang="fr-FR" sz="1800" i="1" dirty="0" smtClean="0"/>
              <a:t> to </a:t>
            </a:r>
            <a:r>
              <a:rPr lang="fr-FR" sz="1800" i="1" dirty="0" err="1" smtClean="0"/>
              <a:t>be</a:t>
            </a:r>
            <a:r>
              <a:rPr lang="fr-FR" sz="1800" i="1" dirty="0" smtClean="0"/>
              <a:t> more </a:t>
            </a:r>
            <a:r>
              <a:rPr lang="fr-FR" sz="1800" i="1" dirty="0" err="1" smtClean="0"/>
              <a:t>responsible</a:t>
            </a:r>
            <a:r>
              <a:rPr lang="fr-FR" sz="1800" i="1" dirty="0" smtClean="0"/>
              <a:t> and </a:t>
            </a:r>
            <a:r>
              <a:rPr lang="fr-FR" sz="1800" i="1" dirty="0" err="1" smtClean="0"/>
              <a:t>rather</a:t>
            </a:r>
            <a:r>
              <a:rPr lang="fr-FR" sz="1800" i="1" dirty="0" smtClean="0"/>
              <a:t> </a:t>
            </a:r>
            <a:r>
              <a:rPr lang="fr-FR" sz="1800" i="1" dirty="0" err="1" smtClean="0"/>
              <a:t>save</a:t>
            </a:r>
            <a:r>
              <a:rPr lang="fr-FR" sz="1800" i="1" dirty="0" smtClean="0"/>
              <a:t> </a:t>
            </a:r>
            <a:r>
              <a:rPr lang="fr-FR" sz="1800" i="1" dirty="0" err="1" smtClean="0"/>
              <a:t>them</a:t>
            </a:r>
            <a:r>
              <a:rPr lang="fr-FR" sz="1800" i="1" dirty="0" smtClean="0"/>
              <a:t>.</a:t>
            </a:r>
            <a:endParaRPr lang="fr-FR" sz="1800" dirty="0" smtClean="0"/>
          </a:p>
          <a:p>
            <a:pPr marL="0" indent="0">
              <a:buNone/>
            </a:pPr>
            <a:r>
              <a:rPr lang="fr-FR" sz="1800" dirty="0" smtClean="0"/>
              <a:t> </a:t>
            </a:r>
            <a:r>
              <a:rPr lang="fr-FR" sz="1800" dirty="0" err="1" smtClean="0"/>
              <a:t>Aloe</a:t>
            </a:r>
            <a:r>
              <a:rPr lang="fr-FR" sz="1800" dirty="0" smtClean="0"/>
              <a:t> </a:t>
            </a:r>
            <a:r>
              <a:rPr lang="fr-FR" sz="1800" dirty="0"/>
              <a:t>Vera  </a:t>
            </a:r>
            <a:r>
              <a:rPr lang="fr-FR" sz="1800" dirty="0" err="1" smtClean="0"/>
              <a:t>is</a:t>
            </a:r>
            <a:r>
              <a:rPr lang="fr-FR" sz="1800" dirty="0" smtClean="0"/>
              <a:t> </a:t>
            </a:r>
            <a:r>
              <a:rPr lang="fr-FR" sz="1800" dirty="0" err="1"/>
              <a:t>often</a:t>
            </a:r>
            <a:r>
              <a:rPr lang="fr-FR" sz="1800" dirty="0"/>
              <a:t> </a:t>
            </a:r>
            <a:r>
              <a:rPr lang="fr-FR" sz="1800" dirty="0" err="1"/>
              <a:t>grown</a:t>
            </a:r>
            <a:r>
              <a:rPr lang="fr-FR" sz="1800" dirty="0"/>
              <a:t> in </a:t>
            </a:r>
            <a:r>
              <a:rPr lang="fr-FR" sz="1800" dirty="0" err="1"/>
              <a:t>gardens</a:t>
            </a:r>
            <a:r>
              <a:rPr lang="fr-FR" sz="1800" dirty="0"/>
              <a:t>. </a:t>
            </a:r>
            <a:r>
              <a:rPr lang="fr-FR" sz="1800" dirty="0" smtClean="0"/>
              <a:t>It  </a:t>
            </a:r>
            <a:r>
              <a:rPr lang="fr-FR" sz="1800" dirty="0" err="1"/>
              <a:t>also</a:t>
            </a:r>
            <a:r>
              <a:rPr lang="fr-FR" sz="1800" dirty="0"/>
              <a:t> </a:t>
            </a:r>
            <a:r>
              <a:rPr lang="fr-FR" sz="1800" dirty="0" err="1" smtClean="0"/>
              <a:t>grows</a:t>
            </a:r>
            <a:r>
              <a:rPr lang="fr-FR" sz="1800" dirty="0" smtClean="0"/>
              <a:t> </a:t>
            </a:r>
            <a:r>
              <a:rPr lang="fr-FR" sz="1800" dirty="0"/>
              <a:t>in pots.</a:t>
            </a:r>
          </a:p>
          <a:p>
            <a:pPr marL="0" indent="0">
              <a:buNone/>
            </a:pPr>
            <a:r>
              <a:rPr lang="fr-FR" sz="1800" dirty="0" smtClean="0"/>
              <a:t> </a:t>
            </a:r>
            <a:r>
              <a:rPr lang="fr-FR" sz="1800" dirty="0" err="1" smtClean="0"/>
              <a:t>We</a:t>
            </a:r>
            <a:r>
              <a:rPr lang="fr-FR" sz="1800" dirty="0" smtClean="0"/>
              <a:t> </a:t>
            </a:r>
            <a:r>
              <a:rPr lang="fr-FR" sz="1800" dirty="0" err="1"/>
              <a:t>can</a:t>
            </a:r>
            <a:r>
              <a:rPr lang="fr-FR" sz="1800" dirty="0"/>
              <a:t> </a:t>
            </a:r>
            <a:r>
              <a:rPr lang="fr-FR" sz="1800" dirty="0" err="1"/>
              <a:t>save</a:t>
            </a:r>
            <a:r>
              <a:rPr lang="fr-FR" sz="1800" dirty="0"/>
              <a:t> </a:t>
            </a:r>
            <a:r>
              <a:rPr lang="fr-FR" sz="1800" dirty="0" err="1" smtClean="0"/>
              <a:t>them</a:t>
            </a:r>
            <a:r>
              <a:rPr lang="fr-FR" sz="1800" dirty="0" smtClean="0"/>
              <a:t> </a:t>
            </a:r>
            <a:r>
              <a:rPr lang="fr-FR" sz="1800" dirty="0" err="1" smtClean="0"/>
              <a:t>easily</a:t>
            </a:r>
            <a:r>
              <a:rPr lang="fr-FR" sz="1800" dirty="0"/>
              <a:t> </a:t>
            </a:r>
            <a:r>
              <a:rPr lang="fr-FR" sz="1800" dirty="0" smtClean="0"/>
              <a:t>as </a:t>
            </a:r>
            <a:r>
              <a:rPr lang="fr-FR" sz="1800" dirty="0" err="1" smtClean="0"/>
              <a:t>we</a:t>
            </a:r>
            <a:r>
              <a:rPr lang="fr-FR" sz="1800" dirty="0" smtClean="0"/>
              <a:t> </a:t>
            </a:r>
            <a:r>
              <a:rPr lang="fr-FR" sz="1800" dirty="0" err="1" smtClean="0"/>
              <a:t>can</a:t>
            </a:r>
            <a:r>
              <a:rPr lang="fr-FR" sz="1800" dirty="0" smtClean="0"/>
              <a:t> </a:t>
            </a:r>
            <a:r>
              <a:rPr lang="fr-FR" sz="1800" dirty="0" err="1" smtClean="0"/>
              <a:t>separate</a:t>
            </a:r>
            <a:r>
              <a:rPr lang="fr-FR" sz="1800" dirty="0" smtClean="0"/>
              <a:t> </a:t>
            </a:r>
            <a:r>
              <a:rPr lang="fr-FR" sz="1800" dirty="0" err="1" smtClean="0"/>
              <a:t>young</a:t>
            </a:r>
            <a:r>
              <a:rPr lang="fr-FR" sz="1800" dirty="0" smtClean="0"/>
              <a:t> plant </a:t>
            </a:r>
            <a:r>
              <a:rPr lang="fr-FR" sz="1800" dirty="0" err="1" smtClean="0"/>
              <a:t>from</a:t>
            </a:r>
            <a:r>
              <a:rPr lang="fr-FR" sz="1800" dirty="0" smtClean="0"/>
              <a:t> </a:t>
            </a:r>
            <a:r>
              <a:rPr lang="fr-FR" sz="1800" dirty="0" err="1" smtClean="0"/>
              <a:t>adults</a:t>
            </a:r>
            <a:r>
              <a:rPr lang="fr-FR" sz="1800" dirty="0" smtClean="0"/>
              <a:t> and </a:t>
            </a:r>
            <a:r>
              <a:rPr lang="fr-FR" sz="1800" dirty="0" err="1" smtClean="0"/>
              <a:t>can</a:t>
            </a:r>
            <a:r>
              <a:rPr lang="fr-FR" sz="1800" dirty="0" smtClean="0"/>
              <a:t> </a:t>
            </a:r>
            <a:r>
              <a:rPr lang="fr-FR" sz="1800" dirty="0" err="1" smtClean="0"/>
              <a:t>grow</a:t>
            </a:r>
            <a:r>
              <a:rPr lang="fr-FR" sz="1800" dirty="0" smtClean="0"/>
              <a:t> </a:t>
            </a:r>
            <a:r>
              <a:rPr lang="fr-FR" sz="1800" dirty="0" err="1" smtClean="0"/>
              <a:t>them</a:t>
            </a:r>
            <a:r>
              <a:rPr lang="fr-FR" sz="1800" dirty="0" smtClean="0"/>
              <a:t> </a:t>
            </a:r>
            <a:r>
              <a:rPr lang="fr-FR" sz="1800" dirty="0" err="1" smtClean="0"/>
              <a:t>from</a:t>
            </a:r>
            <a:r>
              <a:rPr lang="fr-FR" sz="1800" dirty="0" smtClean="0"/>
              <a:t> the </a:t>
            </a:r>
            <a:r>
              <a:rPr lang="fr-FR" sz="1800" dirty="0" err="1" smtClean="0"/>
              <a:t>leaves</a:t>
            </a:r>
            <a:r>
              <a:rPr lang="fr-FR" sz="1800" dirty="0" smtClean="0"/>
              <a:t> </a:t>
            </a:r>
            <a:r>
              <a:rPr lang="fr-FR" sz="1800" dirty="0" err="1" smtClean="0"/>
              <a:t>only</a:t>
            </a:r>
            <a:r>
              <a:rPr lang="fr-FR" sz="1800" dirty="0" smtClean="0"/>
              <a:t>. So, </a:t>
            </a:r>
            <a:r>
              <a:rPr lang="fr-FR" sz="1800" dirty="0" err="1" smtClean="0"/>
              <a:t>there</a:t>
            </a:r>
            <a:r>
              <a:rPr lang="fr-FR" sz="1800" dirty="0" smtClean="0"/>
              <a:t> </a:t>
            </a:r>
            <a:r>
              <a:rPr lang="fr-FR" sz="1800" dirty="0" err="1" smtClean="0"/>
              <a:t>is</a:t>
            </a:r>
            <a:r>
              <a:rPr lang="fr-FR" sz="1800" dirty="0" smtClean="0"/>
              <a:t> </a:t>
            </a:r>
            <a:r>
              <a:rPr lang="fr-FR" sz="1800" dirty="0" err="1" smtClean="0"/>
              <a:t>big</a:t>
            </a:r>
            <a:r>
              <a:rPr lang="fr-FR" sz="1800" dirty="0"/>
              <a:t> </a:t>
            </a:r>
            <a:r>
              <a:rPr lang="fr-FR" sz="1800" dirty="0" err="1" smtClean="0"/>
              <a:t>opportunity</a:t>
            </a:r>
            <a:r>
              <a:rPr lang="fr-FR" sz="1800" dirty="0" smtClean="0"/>
              <a:t> to </a:t>
            </a:r>
            <a:r>
              <a:rPr lang="fr-FR" sz="1800" dirty="0" err="1" smtClean="0"/>
              <a:t>get</a:t>
            </a:r>
            <a:r>
              <a:rPr lang="fr-FR" sz="1800" dirty="0" smtClean="0"/>
              <a:t> a </a:t>
            </a:r>
            <a:r>
              <a:rPr lang="fr-FR" sz="1800" dirty="0" err="1" smtClean="0"/>
              <a:t>huge</a:t>
            </a:r>
            <a:r>
              <a:rPr lang="fr-FR" sz="1800" dirty="0" smtClean="0"/>
              <a:t> </a:t>
            </a:r>
            <a:r>
              <a:rPr lang="fr-FR" sz="1800" dirty="0" err="1" smtClean="0"/>
              <a:t>number</a:t>
            </a:r>
            <a:r>
              <a:rPr lang="fr-FR" sz="1800" dirty="0" smtClean="0"/>
              <a:t> of </a:t>
            </a:r>
            <a:r>
              <a:rPr lang="fr-FR" sz="1800" dirty="0" err="1" smtClean="0"/>
              <a:t>Aloe</a:t>
            </a:r>
            <a:r>
              <a:rPr lang="fr-FR" sz="1800" dirty="0" smtClean="0"/>
              <a:t> Vera.</a:t>
            </a:r>
            <a:endParaRPr lang="fr-FR" sz="1800" dirty="0"/>
          </a:p>
        </p:txBody>
      </p:sp>
      <p:pic>
        <p:nvPicPr>
          <p:cNvPr id="6" name="Image 5"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05064"/>
            <a:ext cx="2376263" cy="2016224"/>
          </a:xfrm>
          <a:prstGeom prst="rect">
            <a:avLst/>
          </a:prstGeom>
          <a:noFill/>
          <a:ln>
            <a:noFill/>
          </a:ln>
        </p:spPr>
      </p:pic>
    </p:spTree>
    <p:extLst>
      <p:ext uri="{BB962C8B-B14F-4D97-AF65-F5344CB8AC3E}">
        <p14:creationId xmlns:p14="http://schemas.microsoft.com/office/powerpoint/2010/main" val="3762327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Related imag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3060327" cy="2831605"/>
          </a:xfrm>
          <a:prstGeom prst="rect">
            <a:avLst/>
          </a:prstGeom>
          <a:noFill/>
          <a:ln>
            <a:noFill/>
          </a:ln>
        </p:spPr>
      </p:pic>
      <p:sp>
        <p:nvSpPr>
          <p:cNvPr id="4" name="Espace réservé du contenu 3"/>
          <p:cNvSpPr>
            <a:spLocks noGrp="1"/>
          </p:cNvSpPr>
          <p:nvPr>
            <p:ph sz="half" idx="2"/>
          </p:nvPr>
        </p:nvSpPr>
        <p:spPr/>
        <p:txBody>
          <a:bodyPr>
            <a:normAutofit fontScale="92500" lnSpcReduction="10000"/>
          </a:bodyPr>
          <a:lstStyle/>
          <a:p>
            <a:r>
              <a:rPr lang="fr-FR" dirty="0" err="1" smtClean="0"/>
              <a:t>These</a:t>
            </a:r>
            <a:r>
              <a:rPr lang="fr-FR" dirty="0" smtClean="0"/>
              <a:t> </a:t>
            </a:r>
            <a:r>
              <a:rPr lang="fr-FR" dirty="0" err="1" smtClean="0"/>
              <a:t>cacti</a:t>
            </a:r>
            <a:r>
              <a:rPr lang="fr-FR" dirty="0" smtClean="0"/>
              <a:t> </a:t>
            </a:r>
            <a:r>
              <a:rPr lang="fr-FR" dirty="0" err="1" smtClean="0"/>
              <a:t>which</a:t>
            </a:r>
            <a:r>
              <a:rPr lang="fr-FR" dirty="0" smtClean="0"/>
              <a:t> look </a:t>
            </a:r>
            <a:r>
              <a:rPr lang="fr-FR" dirty="0" err="1" smtClean="0"/>
              <a:t>less</a:t>
            </a:r>
            <a:r>
              <a:rPr lang="fr-FR" dirty="0" smtClean="0"/>
              <a:t> </a:t>
            </a:r>
            <a:r>
              <a:rPr lang="fr-FR" dirty="0" err="1" smtClean="0"/>
              <a:t>beautiful</a:t>
            </a:r>
            <a:r>
              <a:rPr lang="fr-FR" dirty="0" smtClean="0"/>
              <a:t> </a:t>
            </a:r>
            <a:r>
              <a:rPr lang="fr-FR" dirty="0" err="1" smtClean="0"/>
              <a:t>than</a:t>
            </a:r>
            <a:r>
              <a:rPr lang="fr-FR" dirty="0" smtClean="0"/>
              <a:t> </a:t>
            </a:r>
            <a:r>
              <a:rPr lang="fr-FR" dirty="0" err="1" smtClean="0"/>
              <a:t>other</a:t>
            </a:r>
            <a:r>
              <a:rPr lang="fr-FR" dirty="0" smtClean="0"/>
              <a:t> plants are vital to </a:t>
            </a:r>
            <a:r>
              <a:rPr lang="fr-FR" dirty="0" err="1" smtClean="0"/>
              <a:t>our</a:t>
            </a:r>
            <a:r>
              <a:rPr lang="fr-FR" dirty="0" smtClean="0"/>
              <a:t> existence. If </a:t>
            </a:r>
            <a:r>
              <a:rPr lang="fr-FR" dirty="0" err="1" smtClean="0"/>
              <a:t>they</a:t>
            </a:r>
            <a:r>
              <a:rPr lang="fr-FR" dirty="0" smtClean="0"/>
              <a:t> </a:t>
            </a:r>
            <a:r>
              <a:rPr lang="fr-FR" dirty="0" err="1" smtClean="0"/>
              <a:t>extinct</a:t>
            </a:r>
            <a:r>
              <a:rPr lang="fr-FR" dirty="0" smtClean="0"/>
              <a:t> , the </a:t>
            </a:r>
            <a:r>
              <a:rPr lang="fr-FR" dirty="0" err="1" smtClean="0"/>
              <a:t>ecosystem</a:t>
            </a:r>
            <a:r>
              <a:rPr lang="fr-FR" dirty="0" smtClean="0"/>
              <a:t> </a:t>
            </a:r>
            <a:r>
              <a:rPr lang="fr-FR" dirty="0" err="1" smtClean="0"/>
              <a:t>will</a:t>
            </a:r>
            <a:r>
              <a:rPr lang="fr-FR" dirty="0" smtClean="0"/>
              <a:t> </a:t>
            </a:r>
            <a:r>
              <a:rPr lang="fr-FR" dirty="0" err="1" smtClean="0"/>
              <a:t>be</a:t>
            </a:r>
            <a:r>
              <a:rPr lang="fr-FR" dirty="0" smtClean="0"/>
              <a:t> </a:t>
            </a:r>
            <a:r>
              <a:rPr lang="fr-FR" dirty="0" err="1" smtClean="0"/>
              <a:t>disturbed</a:t>
            </a:r>
            <a:r>
              <a:rPr lang="fr-FR" dirty="0" smtClean="0"/>
              <a:t> and life </a:t>
            </a:r>
            <a:r>
              <a:rPr lang="fr-FR" dirty="0" err="1" smtClean="0"/>
              <a:t>will</a:t>
            </a:r>
            <a:r>
              <a:rPr lang="fr-FR" dirty="0" smtClean="0"/>
              <a:t> </a:t>
            </a:r>
            <a:r>
              <a:rPr lang="fr-FR" dirty="0" err="1" smtClean="0"/>
              <a:t>disappear</a:t>
            </a:r>
            <a:r>
              <a:rPr lang="fr-FR" dirty="0" smtClean="0"/>
              <a:t> on </a:t>
            </a:r>
            <a:r>
              <a:rPr lang="fr-FR" dirty="0" err="1" smtClean="0"/>
              <a:t>Earth</a:t>
            </a:r>
            <a:r>
              <a:rPr lang="fr-FR" dirty="0" smtClean="0"/>
              <a:t>. </a:t>
            </a:r>
            <a:r>
              <a:rPr lang="fr-FR" dirty="0" err="1" smtClean="0"/>
              <a:t>God</a:t>
            </a:r>
            <a:r>
              <a:rPr lang="fr-FR" dirty="0" smtClean="0"/>
              <a:t> has </a:t>
            </a:r>
            <a:r>
              <a:rPr lang="fr-FR" dirty="0" err="1" smtClean="0"/>
              <a:t>created</a:t>
            </a:r>
            <a:r>
              <a:rPr lang="fr-FR" dirty="0" smtClean="0"/>
              <a:t> </a:t>
            </a:r>
            <a:r>
              <a:rPr lang="fr-FR" dirty="0" err="1" smtClean="0"/>
              <a:t>them</a:t>
            </a:r>
            <a:r>
              <a:rPr lang="fr-FR" dirty="0" smtClean="0"/>
              <a:t> for a </a:t>
            </a:r>
            <a:r>
              <a:rPr lang="fr-FR" dirty="0" err="1" smtClean="0"/>
              <a:t>purpose</a:t>
            </a:r>
            <a:r>
              <a:rPr lang="fr-FR" dirty="0" smtClean="0"/>
              <a:t>. </a:t>
            </a:r>
            <a:r>
              <a:rPr lang="fr-FR" dirty="0" err="1" smtClean="0"/>
              <a:t>We</a:t>
            </a:r>
            <a:r>
              <a:rPr lang="fr-FR" dirty="0" smtClean="0"/>
              <a:t> must respect </a:t>
            </a:r>
            <a:r>
              <a:rPr lang="fr-FR" dirty="0" err="1" smtClean="0"/>
              <a:t>their</a:t>
            </a:r>
            <a:r>
              <a:rPr lang="fr-FR" dirty="0" smtClean="0"/>
              <a:t> right in living.</a:t>
            </a:r>
            <a:endParaRPr lang="fr-FR" dirty="0"/>
          </a:p>
        </p:txBody>
      </p:sp>
      <p:pic>
        <p:nvPicPr>
          <p:cNvPr id="6" name="Image 5"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73016"/>
            <a:ext cx="3744416" cy="2880320"/>
          </a:xfrm>
          <a:prstGeom prst="rect">
            <a:avLst/>
          </a:prstGeom>
          <a:noFill/>
          <a:ln>
            <a:noFill/>
          </a:ln>
        </p:spPr>
      </p:pic>
    </p:spTree>
    <p:extLst>
      <p:ext uri="{BB962C8B-B14F-4D97-AF65-F5344CB8AC3E}">
        <p14:creationId xmlns:p14="http://schemas.microsoft.com/office/powerpoint/2010/main" val="3989269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mage result for ‫انواع الصبار في الجزائر واسمائها‬‎"/>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3240360" cy="2388865"/>
          </a:xfrm>
          <a:prstGeom prst="rect">
            <a:avLst/>
          </a:prstGeom>
          <a:noFill/>
          <a:ln>
            <a:noFill/>
          </a:ln>
        </p:spPr>
      </p:pic>
      <p:sp>
        <p:nvSpPr>
          <p:cNvPr id="4" name="Espace réservé du contenu 3"/>
          <p:cNvSpPr>
            <a:spLocks noGrp="1"/>
          </p:cNvSpPr>
          <p:nvPr>
            <p:ph sz="half" idx="2"/>
          </p:nvPr>
        </p:nvSpPr>
        <p:spPr/>
        <p:txBody>
          <a:bodyPr>
            <a:normAutofit fontScale="92500" lnSpcReduction="10000"/>
          </a:bodyPr>
          <a:lstStyle/>
          <a:p>
            <a:r>
              <a:rPr lang="fr-FR" dirty="0" err="1" smtClean="0"/>
              <a:t>Many</a:t>
            </a:r>
            <a:r>
              <a:rPr lang="fr-FR" dirty="0" smtClean="0"/>
              <a:t> </a:t>
            </a:r>
            <a:r>
              <a:rPr lang="fr-FR" dirty="0" err="1" smtClean="0"/>
              <a:t>cacti</a:t>
            </a:r>
            <a:r>
              <a:rPr lang="fr-FR" dirty="0" smtClean="0"/>
              <a:t> are not </a:t>
            </a:r>
            <a:r>
              <a:rPr lang="fr-FR" dirty="0" err="1" smtClean="0"/>
              <a:t>appreciated</a:t>
            </a:r>
            <a:r>
              <a:rPr lang="fr-FR" dirty="0" smtClean="0"/>
              <a:t> by people </a:t>
            </a:r>
            <a:r>
              <a:rPr lang="fr-FR" dirty="0" err="1" smtClean="0"/>
              <a:t>because</a:t>
            </a:r>
            <a:r>
              <a:rPr lang="fr-FR" dirty="0" smtClean="0"/>
              <a:t> of </a:t>
            </a:r>
            <a:r>
              <a:rPr lang="fr-FR" dirty="0" err="1" smtClean="0"/>
              <a:t>their</a:t>
            </a:r>
            <a:r>
              <a:rPr lang="fr-FR" dirty="0" smtClean="0"/>
              <a:t> </a:t>
            </a:r>
            <a:r>
              <a:rPr lang="fr-FR" dirty="0" err="1" smtClean="0"/>
              <a:t>thorns</a:t>
            </a:r>
            <a:r>
              <a:rPr lang="fr-FR" dirty="0" smtClean="0"/>
              <a:t>. So, </a:t>
            </a:r>
            <a:r>
              <a:rPr lang="fr-FR" dirty="0" err="1" smtClean="0"/>
              <a:t>they</a:t>
            </a:r>
            <a:r>
              <a:rPr lang="fr-FR" dirty="0" smtClean="0"/>
              <a:t> </a:t>
            </a:r>
            <a:r>
              <a:rPr lang="fr-FR" dirty="0" err="1" smtClean="0"/>
              <a:t>don’t</a:t>
            </a:r>
            <a:r>
              <a:rPr lang="fr-FR" dirty="0" smtClean="0"/>
              <a:t> </a:t>
            </a:r>
            <a:r>
              <a:rPr lang="fr-FR" dirty="0" err="1" smtClean="0"/>
              <a:t>take</a:t>
            </a:r>
            <a:r>
              <a:rPr lang="fr-FR" dirty="0" smtClean="0"/>
              <a:t> care of </a:t>
            </a:r>
            <a:r>
              <a:rPr lang="fr-FR" dirty="0" err="1" smtClean="0"/>
              <a:t>them</a:t>
            </a:r>
            <a:r>
              <a:rPr lang="fr-FR" dirty="0" smtClean="0"/>
              <a:t>.</a:t>
            </a:r>
          </a:p>
          <a:p>
            <a:r>
              <a:rPr lang="fr-FR" dirty="0" err="1" smtClean="0"/>
              <a:t>These</a:t>
            </a:r>
            <a:r>
              <a:rPr lang="fr-FR" dirty="0" smtClean="0"/>
              <a:t> </a:t>
            </a:r>
            <a:r>
              <a:rPr lang="fr-FR" dirty="0" err="1" smtClean="0"/>
              <a:t>thorns</a:t>
            </a:r>
            <a:r>
              <a:rPr lang="fr-FR" dirty="0" smtClean="0"/>
              <a:t> are </a:t>
            </a:r>
            <a:r>
              <a:rPr lang="fr-FR" dirty="0" err="1" smtClean="0"/>
              <a:t>their</a:t>
            </a:r>
            <a:r>
              <a:rPr lang="fr-FR" dirty="0" smtClean="0"/>
              <a:t> </a:t>
            </a:r>
            <a:r>
              <a:rPr lang="fr-FR" dirty="0" err="1" smtClean="0"/>
              <a:t>weapon</a:t>
            </a:r>
            <a:r>
              <a:rPr lang="fr-FR" dirty="0" smtClean="0"/>
              <a:t> to </a:t>
            </a:r>
            <a:r>
              <a:rPr lang="fr-FR" dirty="0" err="1" smtClean="0"/>
              <a:t>defend</a:t>
            </a:r>
            <a:r>
              <a:rPr lang="fr-FR" dirty="0" smtClean="0"/>
              <a:t> </a:t>
            </a:r>
            <a:r>
              <a:rPr lang="fr-FR" dirty="0" err="1" smtClean="0"/>
              <a:t>their</a:t>
            </a:r>
            <a:r>
              <a:rPr lang="fr-FR" dirty="0" smtClean="0"/>
              <a:t> life.</a:t>
            </a:r>
          </a:p>
          <a:p>
            <a:r>
              <a:rPr lang="fr-FR" dirty="0" err="1" smtClean="0"/>
              <a:t>We</a:t>
            </a:r>
            <a:r>
              <a:rPr lang="fr-FR" dirty="0" smtClean="0"/>
              <a:t> must </a:t>
            </a:r>
            <a:r>
              <a:rPr lang="fr-FR" dirty="0" err="1" smtClean="0"/>
              <a:t>think</a:t>
            </a:r>
            <a:r>
              <a:rPr lang="fr-FR" dirty="0" smtClean="0"/>
              <a:t>  </a:t>
            </a:r>
            <a:r>
              <a:rPr lang="fr-FR" dirty="0" err="1" smtClean="0"/>
              <a:t>positively</a:t>
            </a:r>
            <a:r>
              <a:rPr lang="fr-FR" dirty="0" smtClean="0"/>
              <a:t> to </a:t>
            </a:r>
            <a:r>
              <a:rPr lang="fr-FR" dirty="0" err="1" smtClean="0"/>
              <a:t>preserve</a:t>
            </a:r>
            <a:r>
              <a:rPr lang="fr-FR" dirty="0" smtClean="0"/>
              <a:t> </a:t>
            </a:r>
            <a:r>
              <a:rPr lang="fr-FR" dirty="0" err="1" smtClean="0"/>
              <a:t>this</a:t>
            </a:r>
            <a:r>
              <a:rPr lang="fr-FR" dirty="0" smtClean="0"/>
              <a:t> plant. It </a:t>
            </a:r>
            <a:r>
              <a:rPr lang="fr-FR" dirty="0" err="1" smtClean="0"/>
              <a:t>is</a:t>
            </a:r>
            <a:r>
              <a:rPr lang="fr-FR" dirty="0" smtClean="0"/>
              <a:t> </a:t>
            </a:r>
            <a:r>
              <a:rPr lang="fr-FR" dirty="0" err="1" smtClean="0"/>
              <a:t>beneficial</a:t>
            </a:r>
            <a:r>
              <a:rPr lang="fr-FR" dirty="0" smtClean="0"/>
              <a:t>.</a:t>
            </a:r>
            <a:endParaRPr lang="fr-FR" dirty="0"/>
          </a:p>
        </p:txBody>
      </p:sp>
      <p:pic>
        <p:nvPicPr>
          <p:cNvPr id="7" name="Image 6"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56992"/>
            <a:ext cx="3600400" cy="2793375"/>
          </a:xfrm>
          <a:prstGeom prst="rect">
            <a:avLst/>
          </a:prstGeom>
          <a:noFill/>
          <a:ln>
            <a:noFill/>
          </a:ln>
        </p:spPr>
      </p:pic>
    </p:spTree>
    <p:extLst>
      <p:ext uri="{BB962C8B-B14F-4D97-AF65-F5344CB8AC3E}">
        <p14:creationId xmlns:p14="http://schemas.microsoft.com/office/powerpoint/2010/main" val="4246880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3744416" cy="720080"/>
          </a:xfrm>
        </p:spPr>
        <p:txBody>
          <a:bodyPr>
            <a:normAutofit/>
          </a:bodyPr>
          <a:lstStyle/>
          <a:p>
            <a:r>
              <a:rPr lang="fr-FR" dirty="0" err="1" smtClean="0"/>
              <a:t>Barbary</a:t>
            </a:r>
            <a:r>
              <a:rPr lang="fr-FR" dirty="0" smtClean="0"/>
              <a:t> </a:t>
            </a:r>
            <a:r>
              <a:rPr lang="fr-FR" dirty="0" err="1" smtClean="0"/>
              <a:t>Fig</a:t>
            </a:r>
            <a:endParaRPr lang="fr-FR" dirty="0"/>
          </a:p>
        </p:txBody>
      </p:sp>
      <p:pic>
        <p:nvPicPr>
          <p:cNvPr id="5" name="Espace réservé du contenu 4" descr="https://upload.wikimedia.org/wikipedia/ar/thumb/f/fa/%D8%B5%D8%A8%D8%B1_%D9%85%D9%86_%D9%81%D9%82%D9%88%D8%B9%D8%A9.jpg/200px-%D8%B5%D8%A8%D8%B1_%D9%85%D9%86_%D9%81%D9%82%D9%88%D8%B9%D8%A9.jpg">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2540000" cy="1905000"/>
          </a:xfrm>
          <a:prstGeom prst="rect">
            <a:avLst/>
          </a:prstGeom>
          <a:noFill/>
          <a:ln>
            <a:noFill/>
          </a:ln>
        </p:spPr>
      </p:pic>
      <p:sp>
        <p:nvSpPr>
          <p:cNvPr id="4" name="Espace réservé du contenu 3"/>
          <p:cNvSpPr>
            <a:spLocks noGrp="1"/>
          </p:cNvSpPr>
          <p:nvPr>
            <p:ph sz="half" idx="2"/>
          </p:nvPr>
        </p:nvSpPr>
        <p:spPr/>
        <p:txBody>
          <a:bodyPr>
            <a:normAutofit fontScale="92500"/>
          </a:bodyPr>
          <a:lstStyle/>
          <a:p>
            <a:r>
              <a:rPr lang="fr-FR" dirty="0" err="1" smtClean="0"/>
              <a:t>Barbary</a:t>
            </a:r>
            <a:r>
              <a:rPr lang="fr-FR" dirty="0" smtClean="0"/>
              <a:t> </a:t>
            </a:r>
            <a:r>
              <a:rPr lang="fr-FR" dirty="0" err="1" smtClean="0"/>
              <a:t>fig</a:t>
            </a:r>
            <a:r>
              <a:rPr lang="fr-FR" dirty="0" smtClean="0"/>
              <a:t>  </a:t>
            </a:r>
            <a:r>
              <a:rPr lang="fr-FR" dirty="0" err="1" smtClean="0"/>
              <a:t>is</a:t>
            </a:r>
            <a:r>
              <a:rPr lang="fr-FR" dirty="0" smtClean="0"/>
              <a:t> in a </a:t>
            </a:r>
            <a:r>
              <a:rPr lang="fr-FR" dirty="0" err="1" smtClean="0"/>
              <a:t>miserable</a:t>
            </a:r>
            <a:r>
              <a:rPr lang="fr-FR" dirty="0" smtClean="0"/>
              <a:t> condition </a:t>
            </a:r>
            <a:r>
              <a:rPr lang="fr-FR" dirty="0" err="1" smtClean="0"/>
              <a:t>though</a:t>
            </a:r>
            <a:r>
              <a:rPr lang="fr-FR" dirty="0" smtClean="0"/>
              <a:t> people in </a:t>
            </a:r>
            <a:r>
              <a:rPr lang="fr-FR" dirty="0" err="1" smtClean="0"/>
              <a:t>Algeria</a:t>
            </a:r>
            <a:r>
              <a:rPr lang="fr-FR" dirty="0" smtClean="0"/>
              <a:t> </a:t>
            </a:r>
            <a:r>
              <a:rPr lang="fr-FR" dirty="0" err="1" smtClean="0"/>
              <a:t>like</a:t>
            </a:r>
            <a:r>
              <a:rPr lang="fr-FR" dirty="0" smtClean="0"/>
              <a:t> </a:t>
            </a:r>
            <a:r>
              <a:rPr lang="fr-FR" dirty="0" err="1" smtClean="0"/>
              <a:t>its</a:t>
            </a:r>
            <a:r>
              <a:rPr lang="fr-FR" dirty="0" smtClean="0"/>
              <a:t> </a:t>
            </a:r>
            <a:r>
              <a:rPr lang="fr-FR" dirty="0" err="1" smtClean="0"/>
              <a:t>delicious</a:t>
            </a:r>
            <a:r>
              <a:rPr lang="fr-FR" dirty="0" smtClean="0"/>
              <a:t> fruit. </a:t>
            </a:r>
          </a:p>
          <a:p>
            <a:r>
              <a:rPr lang="fr-FR" dirty="0" err="1" smtClean="0"/>
              <a:t>It’s</a:t>
            </a:r>
            <a:r>
              <a:rPr lang="fr-FR" dirty="0" smtClean="0"/>
              <a:t> </a:t>
            </a:r>
            <a:r>
              <a:rPr lang="fr-FR" dirty="0" err="1" smtClean="0"/>
              <a:t>worth</a:t>
            </a:r>
            <a:r>
              <a:rPr lang="fr-FR" dirty="0" smtClean="0"/>
              <a:t> to </a:t>
            </a:r>
            <a:r>
              <a:rPr lang="fr-FR" dirty="0" err="1" smtClean="0"/>
              <a:t>save</a:t>
            </a:r>
            <a:r>
              <a:rPr lang="fr-FR" dirty="0" smtClean="0"/>
              <a:t> </a:t>
            </a:r>
            <a:r>
              <a:rPr lang="fr-FR" dirty="0" err="1" smtClean="0"/>
              <a:t>this</a:t>
            </a:r>
            <a:r>
              <a:rPr lang="fr-FR" dirty="0" smtClean="0"/>
              <a:t> plant </a:t>
            </a:r>
            <a:r>
              <a:rPr lang="fr-FR" dirty="0" err="1" smtClean="0"/>
              <a:t>from</a:t>
            </a:r>
            <a:r>
              <a:rPr lang="fr-FR" dirty="0" smtClean="0"/>
              <a:t> extinction.</a:t>
            </a:r>
          </a:p>
          <a:p>
            <a:r>
              <a:rPr lang="fr-FR" dirty="0" smtClean="0"/>
              <a:t>Urge the </a:t>
            </a:r>
            <a:r>
              <a:rPr lang="fr-FR" dirty="0" err="1" smtClean="0"/>
              <a:t>present</a:t>
            </a:r>
            <a:r>
              <a:rPr lang="fr-FR" dirty="0" smtClean="0"/>
              <a:t> </a:t>
            </a:r>
            <a:r>
              <a:rPr lang="fr-FR" dirty="0" err="1" smtClean="0"/>
              <a:t>generation</a:t>
            </a:r>
            <a:r>
              <a:rPr lang="fr-FR" dirty="0" smtClean="0"/>
              <a:t> to </a:t>
            </a:r>
            <a:r>
              <a:rPr lang="fr-FR" dirty="0" err="1" smtClean="0"/>
              <a:t>save</a:t>
            </a:r>
            <a:r>
              <a:rPr lang="fr-FR" dirty="0" smtClean="0"/>
              <a:t> </a:t>
            </a:r>
            <a:r>
              <a:rPr lang="fr-FR" dirty="0" err="1" smtClean="0"/>
              <a:t>it</a:t>
            </a:r>
            <a:r>
              <a:rPr lang="fr-FR" dirty="0" smtClean="0"/>
              <a:t> for the future one.</a:t>
            </a:r>
            <a:endParaRPr lang="fr-FR" dirty="0"/>
          </a:p>
        </p:txBody>
      </p:sp>
      <p:pic>
        <p:nvPicPr>
          <p:cNvPr id="6" name="Image 5" descr="https://upload.wikimedia.org/wikipedia/commons/thumb/b/bb/Morocco-84_%282218251101%29.jpg/220px-Morocco-84_%282218251101%29.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835696" y="3212976"/>
            <a:ext cx="2440935" cy="2635845"/>
          </a:xfrm>
          <a:prstGeom prst="rect">
            <a:avLst/>
          </a:prstGeom>
          <a:noFill/>
          <a:ln>
            <a:noFill/>
          </a:ln>
        </p:spPr>
      </p:pic>
    </p:spTree>
    <p:extLst>
      <p:ext uri="{BB962C8B-B14F-4D97-AF65-F5344CB8AC3E}">
        <p14:creationId xmlns:p14="http://schemas.microsoft.com/office/powerpoint/2010/main" val="7094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Wandering </a:t>
            </a:r>
            <a:r>
              <a:rPr lang="en-US" dirty="0" err="1" smtClean="0"/>
              <a:t>jew</a:t>
            </a:r>
            <a:endParaRPr lang="fr-FR" dirty="0"/>
          </a:p>
        </p:txBody>
      </p:sp>
      <p:pic>
        <p:nvPicPr>
          <p:cNvPr id="5" name="Espace réservé du contenu 4" descr="Related image"/>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2" y="1340768"/>
            <a:ext cx="3312370" cy="2181230"/>
          </a:xfrm>
          <a:prstGeom prst="rect">
            <a:avLst/>
          </a:prstGeom>
          <a:noFill/>
          <a:ln>
            <a:noFill/>
          </a:ln>
        </p:spPr>
      </p:pic>
      <p:sp>
        <p:nvSpPr>
          <p:cNvPr id="4" name="Espace réservé du contenu 3"/>
          <p:cNvSpPr>
            <a:spLocks noGrp="1"/>
          </p:cNvSpPr>
          <p:nvPr>
            <p:ph sz="half" idx="2"/>
          </p:nvPr>
        </p:nvSpPr>
        <p:spPr/>
        <p:txBody>
          <a:bodyPr>
            <a:normAutofit fontScale="70000" lnSpcReduction="20000"/>
          </a:bodyPr>
          <a:lstStyle/>
          <a:p>
            <a:r>
              <a:rPr lang="en-US" dirty="0" smtClean="0"/>
              <a:t> </a:t>
            </a:r>
            <a:r>
              <a:rPr lang="fr-FR" dirty="0" smtClean="0"/>
              <a:t>Tradescantia </a:t>
            </a:r>
            <a:r>
              <a:rPr lang="fr-FR" dirty="0" err="1" smtClean="0"/>
              <a:t>zebrina</a:t>
            </a:r>
            <a:r>
              <a:rPr lang="fr-FR" dirty="0" smtClean="0"/>
              <a:t> </a:t>
            </a:r>
            <a:r>
              <a:rPr lang="en-US" dirty="0" smtClean="0"/>
              <a:t>is a very fragile plant that need a lot of care to make it survive.</a:t>
            </a:r>
          </a:p>
          <a:p>
            <a:r>
              <a:rPr lang="fr-FR" dirty="0" smtClean="0"/>
              <a:t>Tradescantia </a:t>
            </a:r>
            <a:r>
              <a:rPr lang="fr-FR" dirty="0" err="1" smtClean="0"/>
              <a:t>pallida</a:t>
            </a:r>
            <a:r>
              <a:rPr lang="en-US" dirty="0" smtClean="0"/>
              <a:t> This is a houseplant that really thrives in bright but indirect sunlight. The brighter the light you provide your wandering </a:t>
            </a:r>
            <a:r>
              <a:rPr lang="en-US" dirty="0" err="1" smtClean="0"/>
              <a:t>jew</a:t>
            </a:r>
            <a:r>
              <a:rPr lang="en-US" dirty="0" smtClean="0"/>
              <a:t> plant, the more flowers it will produce.</a:t>
            </a:r>
          </a:p>
          <a:p>
            <a:r>
              <a:rPr lang="en-US" dirty="0" smtClean="0"/>
              <a:t>If it's not getting enough light, the brightly-colored foliage will begin to fade.</a:t>
            </a:r>
          </a:p>
          <a:p>
            <a:endParaRPr lang="en-US" b="1" dirty="0" smtClean="0"/>
          </a:p>
          <a:p>
            <a:r>
              <a:rPr lang="en-US" dirty="0" smtClean="0"/>
              <a:t>These plants must not be kept soaked or dry. Keeping the soil  moist is the best.</a:t>
            </a:r>
          </a:p>
          <a:p>
            <a:endParaRPr lang="fr-FR" dirty="0"/>
          </a:p>
        </p:txBody>
      </p:sp>
      <p:pic>
        <p:nvPicPr>
          <p:cNvPr id="1026" name="Picture 2" descr="Image result for Tradescantia palli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12" y="4365103"/>
            <a:ext cx="3984164" cy="22422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513" y="663079"/>
            <a:ext cx="4464495" cy="461665"/>
          </a:xfrm>
          <a:prstGeom prst="rect">
            <a:avLst/>
          </a:prstGeom>
        </p:spPr>
        <p:txBody>
          <a:bodyPr wrap="square">
            <a:spAutoFit/>
          </a:bodyPr>
          <a:lstStyle/>
          <a:p>
            <a:r>
              <a:rPr lang="fr-FR" sz="2400" b="1" dirty="0" smtClean="0"/>
              <a:t>    Tradescantia </a:t>
            </a:r>
            <a:r>
              <a:rPr lang="fr-FR" sz="2400" b="1" dirty="0" err="1" smtClean="0"/>
              <a:t>zebrina</a:t>
            </a:r>
            <a:r>
              <a:rPr lang="fr-FR" sz="2400" b="1" dirty="0" smtClean="0"/>
              <a:t> </a:t>
            </a:r>
            <a:endParaRPr lang="fr-FR" sz="2400" b="1" dirty="0"/>
          </a:p>
        </p:txBody>
      </p:sp>
      <p:sp>
        <p:nvSpPr>
          <p:cNvPr id="8" name="Rectangle 7"/>
          <p:cNvSpPr/>
          <p:nvPr/>
        </p:nvSpPr>
        <p:spPr>
          <a:xfrm rot="10800000" flipV="1">
            <a:off x="467541" y="3669704"/>
            <a:ext cx="3888434" cy="461665"/>
          </a:xfrm>
          <a:prstGeom prst="rect">
            <a:avLst/>
          </a:prstGeom>
        </p:spPr>
        <p:txBody>
          <a:bodyPr wrap="square">
            <a:spAutoFit/>
          </a:bodyPr>
          <a:lstStyle/>
          <a:p>
            <a:r>
              <a:rPr lang="fr-FR" sz="2400" b="1" dirty="0" smtClean="0"/>
              <a:t>Tradescantia </a:t>
            </a:r>
            <a:r>
              <a:rPr lang="fr-FR" sz="2400" b="1" dirty="0" err="1" smtClean="0"/>
              <a:t>pallida</a:t>
            </a:r>
            <a:r>
              <a:rPr lang="en-US" sz="2400" b="1" dirty="0" smtClean="0"/>
              <a:t> </a:t>
            </a:r>
            <a:endParaRPr lang="fr-FR" sz="2400" b="1" dirty="0"/>
          </a:p>
        </p:txBody>
      </p:sp>
    </p:spTree>
    <p:extLst>
      <p:ext uri="{BB962C8B-B14F-4D97-AF65-F5344CB8AC3E}">
        <p14:creationId xmlns:p14="http://schemas.microsoft.com/office/powerpoint/2010/main" val="2094671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err="1" smtClean="0"/>
              <a:t>Aeonium</a:t>
            </a:r>
            <a:r>
              <a:rPr lang="fr-FR" dirty="0" smtClean="0"/>
              <a:t/>
            </a:r>
            <a:br>
              <a:rPr lang="fr-FR" dirty="0" smtClean="0"/>
            </a:br>
            <a:endParaRPr lang="fr-FR" dirty="0"/>
          </a:p>
        </p:txBody>
      </p:sp>
      <p:pic>
        <p:nvPicPr>
          <p:cNvPr id="5" name="Espace réservé du contenu 4" descr="Related imag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3456383" cy="3240359"/>
          </a:xfrm>
          <a:prstGeom prst="rect">
            <a:avLst/>
          </a:prstGeom>
          <a:noFill/>
          <a:ln>
            <a:noFill/>
          </a:ln>
        </p:spPr>
      </p:pic>
      <p:sp>
        <p:nvSpPr>
          <p:cNvPr id="4" name="Espace réservé du contenu 3"/>
          <p:cNvSpPr>
            <a:spLocks noGrp="1"/>
          </p:cNvSpPr>
          <p:nvPr>
            <p:ph sz="half" idx="2"/>
          </p:nvPr>
        </p:nvSpPr>
        <p:spPr/>
        <p:txBody>
          <a:bodyPr>
            <a:normAutofit fontScale="85000" lnSpcReduction="10000"/>
          </a:bodyPr>
          <a:lstStyle/>
          <a:p>
            <a:r>
              <a:rPr lang="en-US" dirty="0" err="1" smtClean="0"/>
              <a:t>Aeoniums</a:t>
            </a:r>
            <a:r>
              <a:rPr lang="en-US" dirty="0" smtClean="0"/>
              <a:t> are succulent plants</a:t>
            </a:r>
            <a:r>
              <a:rPr lang="en-US" dirty="0"/>
              <a:t>,</a:t>
            </a:r>
            <a:r>
              <a:rPr lang="en-US" dirty="0" smtClean="0"/>
              <a:t> with long, arching stems and rosettes of leaves. There are about 35 species. They prefer a Mediterranean climate - not too hot, not too cold, not too dry.</a:t>
            </a:r>
          </a:p>
          <a:p>
            <a:r>
              <a:rPr lang="fr-FR" dirty="0" err="1" smtClean="0"/>
              <a:t>They</a:t>
            </a:r>
            <a:r>
              <a:rPr lang="fr-FR" dirty="0" smtClean="0"/>
              <a:t> </a:t>
            </a:r>
            <a:r>
              <a:rPr lang="fr-FR" dirty="0" err="1" smtClean="0"/>
              <a:t>grow</a:t>
            </a:r>
            <a:r>
              <a:rPr lang="fr-FR" dirty="0" smtClean="0"/>
              <a:t> in full </a:t>
            </a:r>
            <a:r>
              <a:rPr lang="fr-FR" dirty="0" err="1" smtClean="0"/>
              <a:t>sun</a:t>
            </a:r>
            <a:r>
              <a:rPr lang="fr-FR" dirty="0" smtClean="0"/>
              <a:t>.</a:t>
            </a:r>
          </a:p>
          <a:p>
            <a:r>
              <a:rPr lang="fr-FR" dirty="0" err="1" smtClean="0"/>
              <a:t>Let’s</a:t>
            </a:r>
            <a:r>
              <a:rPr lang="fr-FR" dirty="0" smtClean="0"/>
              <a:t> </a:t>
            </a:r>
            <a:r>
              <a:rPr lang="fr-FR" dirty="0" err="1" smtClean="0"/>
              <a:t>give</a:t>
            </a:r>
            <a:r>
              <a:rPr lang="fr-FR" dirty="0" smtClean="0"/>
              <a:t> </a:t>
            </a:r>
            <a:r>
              <a:rPr lang="fr-FR" dirty="0" err="1" smtClean="0"/>
              <a:t>them</a:t>
            </a:r>
            <a:r>
              <a:rPr lang="fr-FR" dirty="0" smtClean="0"/>
              <a:t> the chance to </a:t>
            </a:r>
            <a:r>
              <a:rPr lang="fr-FR" dirty="0" err="1" smtClean="0"/>
              <a:t>share</a:t>
            </a:r>
            <a:r>
              <a:rPr lang="fr-FR" dirty="0" smtClean="0"/>
              <a:t> the </a:t>
            </a:r>
            <a:r>
              <a:rPr lang="fr-FR" dirty="0" err="1" smtClean="0"/>
              <a:t>planet</a:t>
            </a:r>
            <a:r>
              <a:rPr lang="fr-FR" dirty="0" smtClean="0"/>
              <a:t> </a:t>
            </a:r>
            <a:r>
              <a:rPr lang="fr-FR" dirty="0" err="1" smtClean="0"/>
              <a:t>with</a:t>
            </a:r>
            <a:r>
              <a:rPr lang="fr-FR" dirty="0" smtClean="0"/>
              <a:t> us.</a:t>
            </a:r>
            <a:endParaRPr lang="fr-FR" dirty="0"/>
          </a:p>
        </p:txBody>
      </p:sp>
    </p:spTree>
    <p:extLst>
      <p:ext uri="{BB962C8B-B14F-4D97-AF65-F5344CB8AC3E}">
        <p14:creationId xmlns:p14="http://schemas.microsoft.com/office/powerpoint/2010/main" val="3198479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5856" y="476672"/>
            <a:ext cx="5410944" cy="5544616"/>
          </a:xfrm>
        </p:spPr>
        <p:txBody>
          <a:bodyPr>
            <a:noAutofit/>
          </a:bodyPr>
          <a:lstStyle/>
          <a:p>
            <a:r>
              <a:rPr lang="en-US" sz="1400" b="0" i="1" dirty="0" err="1">
                <a:solidFill>
                  <a:schemeClr val="tx1"/>
                </a:solidFill>
              </a:rPr>
              <a:t>Aptenia</a:t>
            </a:r>
            <a:r>
              <a:rPr lang="en-US" sz="1400" b="0" i="1" dirty="0">
                <a:solidFill>
                  <a:schemeClr val="tx1"/>
                </a:solidFill>
              </a:rPr>
              <a:t> </a:t>
            </a:r>
            <a:r>
              <a:rPr lang="en-US" sz="1400" b="0" i="1" dirty="0" err="1">
                <a:solidFill>
                  <a:schemeClr val="tx1"/>
                </a:solidFill>
              </a:rPr>
              <a:t>cordifolia</a:t>
            </a:r>
            <a:r>
              <a:rPr lang="en-US" sz="1400" b="0" dirty="0">
                <a:solidFill>
                  <a:schemeClr val="tx1"/>
                </a:solidFill>
              </a:rPr>
              <a:t> is a species of succulent </a:t>
            </a:r>
            <a:r>
              <a:rPr lang="en-US" sz="1400" b="0" dirty="0" smtClean="0">
                <a:solidFill>
                  <a:schemeClr val="tx1"/>
                </a:solidFill>
              </a:rPr>
              <a:t>plant</a:t>
            </a:r>
            <a:r>
              <a:rPr lang="en-US" sz="1400" b="0" i="1" dirty="0" smtClean="0">
                <a:solidFill>
                  <a:schemeClr val="tx1"/>
                </a:solidFill>
              </a:rPr>
              <a:t>. It</a:t>
            </a:r>
            <a:r>
              <a:rPr lang="en-US" sz="1400" b="0" dirty="0" smtClean="0">
                <a:solidFill>
                  <a:schemeClr val="tx1"/>
                </a:solidFill>
              </a:rPr>
              <a:t> </a:t>
            </a:r>
            <a:r>
              <a:rPr lang="en-US" sz="1400" b="0" dirty="0">
                <a:solidFill>
                  <a:schemeClr val="tx1"/>
                </a:solidFill>
              </a:rPr>
              <a:t>has magenta purple flowers and more heart-shaped, mid-green, textured leaves. T</a:t>
            </a:r>
            <a:r>
              <a:rPr lang="en-US" sz="1400" b="0" dirty="0" smtClean="0">
                <a:solidFill>
                  <a:schemeClr val="tx1"/>
                </a:solidFill>
              </a:rPr>
              <a:t>his </a:t>
            </a:r>
            <a:r>
              <a:rPr lang="en-US" sz="1400" b="0" dirty="0">
                <a:solidFill>
                  <a:schemeClr val="tx1"/>
                </a:solidFill>
              </a:rPr>
              <a:t>species has become widely known as an ornamental plant. This is a mat-forming </a:t>
            </a:r>
            <a:r>
              <a:rPr lang="en-US" sz="1400" b="0" dirty="0" smtClean="0">
                <a:solidFill>
                  <a:schemeClr val="tx1"/>
                </a:solidFill>
              </a:rPr>
              <a:t>perennial </a:t>
            </a:r>
            <a:r>
              <a:rPr lang="en-US" sz="1400" b="0" dirty="0">
                <a:solidFill>
                  <a:schemeClr val="tx1"/>
                </a:solidFill>
              </a:rPr>
              <a:t>herb growing in flat clumps on the ground from a woody base. Stems reach up to about 60 centimeters long. The bright green leaves are generally heart-shaped and up to 3 centimeters long. They are covered in very fine bumps. Bright pink to purplish flowers appear in the leaf axils and are open during the day. </a:t>
            </a:r>
            <a:r>
              <a:rPr lang="en-US" sz="1400" b="0" dirty="0" smtClean="0">
                <a:solidFill>
                  <a:schemeClr val="tx1"/>
                </a:solidFill>
              </a:rPr>
              <a:t>Its </a:t>
            </a:r>
            <a:r>
              <a:rPr lang="en-US" sz="1400" b="0" dirty="0">
                <a:solidFill>
                  <a:schemeClr val="tx1"/>
                </a:solidFill>
              </a:rPr>
              <a:t>far more vigorous growth and ability to root from small bits of stem makes it a poor choice for planting adjacent to wild lands</a:t>
            </a:r>
            <a:r>
              <a:rPr lang="en-US" sz="1400" b="0" dirty="0" smtClean="0">
                <a:solidFill>
                  <a:schemeClr val="tx1"/>
                </a:solidFill>
              </a:rPr>
              <a:t>.</a:t>
            </a:r>
            <a:r>
              <a:rPr lang="en-US" sz="1400" b="0" dirty="0">
                <a:solidFill>
                  <a:schemeClr val="tx1"/>
                </a:solidFill>
              </a:rPr>
              <a:t> </a:t>
            </a:r>
            <a:r>
              <a:rPr lang="en-US" sz="1400" b="0" dirty="0" smtClean="0">
                <a:solidFill>
                  <a:schemeClr val="tx1"/>
                </a:solidFill>
              </a:rPr>
              <a:t>Water </a:t>
            </a:r>
            <a:r>
              <a:rPr lang="en-US" sz="1400" b="0" i="1" dirty="0" err="1">
                <a:solidFill>
                  <a:schemeClr val="tx1"/>
                </a:solidFill>
              </a:rPr>
              <a:t>Aptenia</a:t>
            </a:r>
            <a:r>
              <a:rPr lang="en-US" sz="1400" b="0" dirty="0">
                <a:solidFill>
                  <a:schemeClr val="tx1"/>
                </a:solidFill>
              </a:rPr>
              <a:t> only when the soil is completely dry, and then provide enough to drench the soil to a depth of about 15 cm. To check for dryness, poke your finger into the soil. Never water if the soil feels damp or cool, as </a:t>
            </a:r>
            <a:r>
              <a:rPr lang="en-US" sz="1400" b="0" dirty="0" err="1">
                <a:solidFill>
                  <a:schemeClr val="tx1"/>
                </a:solidFill>
              </a:rPr>
              <a:t>Aptenia</a:t>
            </a:r>
            <a:r>
              <a:rPr lang="en-US" sz="1400" b="0" dirty="0">
                <a:solidFill>
                  <a:schemeClr val="tx1"/>
                </a:solidFill>
              </a:rPr>
              <a:t>, like all succulents, is prone to rot in soggy, waterlogged soil. Water </a:t>
            </a:r>
            <a:r>
              <a:rPr lang="en-US" sz="1400" b="0" dirty="0" err="1">
                <a:solidFill>
                  <a:schemeClr val="tx1"/>
                </a:solidFill>
              </a:rPr>
              <a:t>Aptenia</a:t>
            </a:r>
            <a:r>
              <a:rPr lang="en-US" sz="1400" b="0" dirty="0">
                <a:solidFill>
                  <a:schemeClr val="tx1"/>
                </a:solidFill>
              </a:rPr>
              <a:t> lightly during the winter if the leaves begin to look shriveled. Provide only enough water to moisten the soil as the plant deteriorates quickly in cool, damp soil. Take care of them.</a:t>
            </a:r>
            <a:br>
              <a:rPr lang="en-US" sz="1400" b="0" dirty="0">
                <a:solidFill>
                  <a:schemeClr val="tx1"/>
                </a:solidFill>
              </a:rPr>
            </a:br>
            <a:endParaRPr lang="fr-FR" sz="1400" b="0" dirty="0">
              <a:solidFill>
                <a:schemeClr val="tx1"/>
              </a:solidFill>
            </a:endParaRPr>
          </a:p>
        </p:txBody>
      </p:sp>
      <p:pic>
        <p:nvPicPr>
          <p:cNvPr id="3" name="Espace réservé du contenu 4" descr="https://upload.wikimedia.org/wikipedia/commons/c/ca/Starr_050407-6320_Aptenia_cordifolia.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2952328" cy="2884934"/>
          </a:xfrm>
          <a:prstGeom prst="rect">
            <a:avLst/>
          </a:prstGeom>
          <a:noFill/>
          <a:ln>
            <a:noFill/>
          </a:ln>
        </p:spPr>
      </p:pic>
      <p:sp>
        <p:nvSpPr>
          <p:cNvPr id="4" name="Rectangle 3"/>
          <p:cNvSpPr/>
          <p:nvPr/>
        </p:nvSpPr>
        <p:spPr>
          <a:xfrm>
            <a:off x="755577" y="476672"/>
            <a:ext cx="2016224" cy="369332"/>
          </a:xfrm>
          <a:prstGeom prst="rect">
            <a:avLst/>
          </a:prstGeom>
        </p:spPr>
        <p:txBody>
          <a:bodyPr wrap="square">
            <a:spAutoFit/>
          </a:bodyPr>
          <a:lstStyle/>
          <a:p>
            <a:r>
              <a:rPr lang="en-US" b="1" dirty="0" err="1"/>
              <a:t>Aptenia</a:t>
            </a:r>
            <a:r>
              <a:rPr lang="en-US" b="1" dirty="0"/>
              <a:t> </a:t>
            </a:r>
            <a:r>
              <a:rPr lang="en-US" b="1" dirty="0" err="1"/>
              <a:t>cordifolia</a:t>
            </a:r>
            <a:endParaRPr lang="fr-FR" b="1" dirty="0"/>
          </a:p>
        </p:txBody>
      </p:sp>
    </p:spTree>
    <p:extLst>
      <p:ext uri="{BB962C8B-B14F-4D97-AF65-F5344CB8AC3E}">
        <p14:creationId xmlns:p14="http://schemas.microsoft.com/office/powerpoint/2010/main" val="1988014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203848"/>
            <a:ext cx="8291264" cy="5400600"/>
          </a:xfrm>
        </p:spPr>
        <p:txBody>
          <a:bodyPr>
            <a:normAutofit/>
          </a:bodyPr>
          <a:lstStyle/>
          <a:p>
            <a:r>
              <a:rPr lang="fr-FR" sz="2400" dirty="0" err="1" smtClean="0"/>
              <a:t>Medicinal</a:t>
            </a:r>
            <a:r>
              <a:rPr lang="fr-FR" sz="2400" dirty="0" smtClean="0"/>
              <a:t> plants  a large range of </a:t>
            </a:r>
            <a:r>
              <a:rPr lang="fr-FR" sz="2400" dirty="0" err="1" smtClean="0"/>
              <a:t>medicinal</a:t>
            </a:r>
            <a:r>
              <a:rPr lang="fr-FR" sz="2400" dirty="0" smtClean="0"/>
              <a:t> plants </a:t>
            </a:r>
            <a:r>
              <a:rPr lang="fr-FR" sz="2400" dirty="0" err="1" smtClean="0"/>
              <a:t>is</a:t>
            </a:r>
            <a:r>
              <a:rPr lang="fr-FR" sz="2400" dirty="0" smtClean="0"/>
              <a:t> </a:t>
            </a:r>
            <a:r>
              <a:rPr lang="fr-FR" sz="2400" dirty="0" err="1" smtClean="0"/>
              <a:t>endangered</a:t>
            </a:r>
            <a:r>
              <a:rPr lang="fr-FR" sz="2400" dirty="0" smtClean="0"/>
              <a:t> </a:t>
            </a:r>
            <a:endParaRPr lang="fr-FR" sz="2400" dirty="0"/>
          </a:p>
        </p:txBody>
      </p:sp>
      <p:pic>
        <p:nvPicPr>
          <p:cNvPr id="5" name="Espace réservé du contenu 4" descr="Related imag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59" y="2222619"/>
            <a:ext cx="3089447" cy="2574533"/>
          </a:xfrm>
          <a:prstGeom prst="rect">
            <a:avLst/>
          </a:prstGeom>
          <a:noFill/>
          <a:ln>
            <a:noFill/>
          </a:ln>
        </p:spPr>
      </p:pic>
      <p:sp>
        <p:nvSpPr>
          <p:cNvPr id="7" name="Rectangle 6"/>
          <p:cNvSpPr/>
          <p:nvPr/>
        </p:nvSpPr>
        <p:spPr>
          <a:xfrm>
            <a:off x="395536" y="1551542"/>
            <a:ext cx="2952328" cy="646331"/>
          </a:xfrm>
          <a:prstGeom prst="rect">
            <a:avLst/>
          </a:prstGeom>
        </p:spPr>
        <p:txBody>
          <a:bodyPr wrap="square">
            <a:spAutoFit/>
          </a:bodyPr>
          <a:lstStyle/>
          <a:p>
            <a:r>
              <a:rPr lang="en-US" b="1" dirty="0" err="1" smtClean="0">
                <a:latin typeface="Arial"/>
              </a:rPr>
              <a:t>Pistacia</a:t>
            </a:r>
            <a:r>
              <a:rPr lang="en-US" b="1" dirty="0" smtClean="0">
                <a:latin typeface="Arial"/>
              </a:rPr>
              <a:t> </a:t>
            </a:r>
            <a:r>
              <a:rPr lang="en-US" b="1" dirty="0" err="1" smtClean="0">
                <a:latin typeface="Arial"/>
              </a:rPr>
              <a:t>lentiscus</a:t>
            </a:r>
            <a:r>
              <a:rPr lang="ar-DZ" b="1" dirty="0" smtClean="0">
                <a:latin typeface="Arial"/>
              </a:rPr>
              <a:t>                 </a:t>
            </a:r>
            <a:r>
              <a:rPr lang="en-US" b="1" dirty="0" smtClean="0">
                <a:latin typeface="Arial"/>
              </a:rPr>
              <a:t> </a:t>
            </a:r>
            <a:endParaRPr lang="fr-FR" b="1" dirty="0"/>
          </a:p>
        </p:txBody>
      </p:sp>
      <p:sp>
        <p:nvSpPr>
          <p:cNvPr id="8" name="Rectangle 7"/>
          <p:cNvSpPr/>
          <p:nvPr/>
        </p:nvSpPr>
        <p:spPr>
          <a:xfrm>
            <a:off x="3851920" y="1340768"/>
            <a:ext cx="4896544" cy="4801314"/>
          </a:xfrm>
          <a:prstGeom prst="rect">
            <a:avLst/>
          </a:prstGeom>
        </p:spPr>
        <p:txBody>
          <a:bodyPr wrap="square">
            <a:spAutoFit/>
          </a:bodyPr>
          <a:lstStyle/>
          <a:p>
            <a:r>
              <a:rPr lang="en-US" dirty="0" err="1">
                <a:latin typeface="Arial"/>
              </a:rPr>
              <a:t>Pistacia</a:t>
            </a:r>
            <a:r>
              <a:rPr lang="en-US" dirty="0">
                <a:latin typeface="Arial"/>
              </a:rPr>
              <a:t> </a:t>
            </a:r>
            <a:r>
              <a:rPr lang="en-US" dirty="0" err="1">
                <a:latin typeface="Arial"/>
              </a:rPr>
              <a:t>lentiscus</a:t>
            </a:r>
            <a:r>
              <a:rPr lang="en-US" dirty="0">
                <a:latin typeface="Arial"/>
              </a:rPr>
              <a:t> is an evergreen Shrub growing to 5 m (16ft) by 3 m (9ft) at a slow </a:t>
            </a:r>
            <a:r>
              <a:rPr lang="en-US" dirty="0" smtClean="0">
                <a:latin typeface="Arial"/>
              </a:rPr>
              <a:t>rate in costal areas of north Algeria. </a:t>
            </a:r>
            <a:r>
              <a:rPr lang="en-US" dirty="0">
                <a:latin typeface="Arial"/>
              </a:rPr>
              <a:t>The flowers are dioecious (individual flowers are either male or female, but only one sex is to be found on any one plant so both male and female plants must be grown if seed is required)The plant is not self-fertile. </a:t>
            </a:r>
            <a:br>
              <a:rPr lang="en-US" dirty="0">
                <a:latin typeface="Arial"/>
              </a:rPr>
            </a:br>
            <a:r>
              <a:rPr lang="en-US" dirty="0">
                <a:latin typeface="Arial"/>
              </a:rPr>
              <a:t>Suitable for: light (sandy), medium (loamy) and heavy (clay) soils and prefers well-drained soil. Suitable pH: neutral and basic (alkaline) soils and can grow in very alkaline soils.</a:t>
            </a:r>
            <a:br>
              <a:rPr lang="en-US" dirty="0">
                <a:latin typeface="Arial"/>
              </a:rPr>
            </a:br>
            <a:r>
              <a:rPr lang="en-US" dirty="0">
                <a:latin typeface="Arial"/>
              </a:rPr>
              <a:t>It cannot grow in the shade. It prefers dry or moist soil and can </a:t>
            </a:r>
            <a:r>
              <a:rPr lang="en-US" dirty="0" smtClean="0">
                <a:latin typeface="Arial"/>
              </a:rPr>
              <a:t>tolerate drought. Forests are their habitat and can’t be grown in pots. Our duty is to protect forests from fires and extract its oil wisely.</a:t>
            </a:r>
            <a:endParaRPr lang="en-US" dirty="0">
              <a:latin typeface="Arial"/>
            </a:endParaRPr>
          </a:p>
        </p:txBody>
      </p:sp>
    </p:spTree>
    <p:extLst>
      <p:ext uri="{BB962C8B-B14F-4D97-AF65-F5344CB8AC3E}">
        <p14:creationId xmlns:p14="http://schemas.microsoft.com/office/powerpoint/2010/main" val="3225688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4680520"/>
          </a:xfrm>
        </p:spPr>
        <p:txBody>
          <a:bodyPr>
            <a:normAutofit fontScale="90000"/>
          </a:bodyPr>
          <a:lstStyle/>
          <a:p>
            <a:r>
              <a:rPr lang="en-US" b="1" dirty="0" smtClean="0">
                <a:solidFill>
                  <a:srgbClr val="7030A0"/>
                </a:solidFill>
              </a:rPr>
              <a:t/>
            </a:r>
            <a:br>
              <a:rPr lang="en-US" b="1" dirty="0" smtClean="0">
                <a:solidFill>
                  <a:srgbClr val="7030A0"/>
                </a:solidFill>
              </a:rPr>
            </a:br>
            <a:r>
              <a:rPr lang="en-US" b="1" dirty="0">
                <a:solidFill>
                  <a:srgbClr val="7030A0"/>
                </a:solidFill>
              </a:rPr>
              <a:t/>
            </a:r>
            <a:br>
              <a:rPr lang="en-US" b="1" dirty="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Environment Project for the BRIDGE Program </a:t>
            </a:r>
            <a:br>
              <a:rPr lang="en-US" b="1" dirty="0" smtClean="0">
                <a:solidFill>
                  <a:srgbClr val="7030A0"/>
                </a:solidFill>
              </a:rPr>
            </a:br>
            <a:r>
              <a:rPr lang="en-US" b="1" dirty="0">
                <a:solidFill>
                  <a:srgbClr val="7030A0"/>
                </a:solidFill>
              </a:rPr>
              <a:t/>
            </a:r>
            <a:br>
              <a:rPr lang="en-US" b="1" dirty="0">
                <a:solidFill>
                  <a:srgbClr val="7030A0"/>
                </a:solidFill>
              </a:rPr>
            </a:br>
            <a:r>
              <a:rPr lang="en-US" b="1" dirty="0" smtClean="0">
                <a:solidFill>
                  <a:srgbClr val="7030A0"/>
                </a:solidFill>
              </a:rPr>
              <a:t>Saving Plants in their way of extinction</a:t>
            </a:r>
            <a:br>
              <a:rPr lang="en-US" b="1" dirty="0" smtClean="0">
                <a:solidFill>
                  <a:srgbClr val="7030A0"/>
                </a:solidFill>
              </a:rPr>
            </a:br>
            <a:r>
              <a:rPr lang="en-US" b="1" dirty="0">
                <a:solidFill>
                  <a:srgbClr val="7030A0"/>
                </a:solidFill>
              </a:rPr>
              <a:t/>
            </a:r>
            <a:br>
              <a:rPr lang="en-US" b="1" dirty="0">
                <a:solidFill>
                  <a:srgbClr val="7030A0"/>
                </a:solidFill>
              </a:rPr>
            </a:br>
            <a:r>
              <a:rPr lang="fr-FR" dirty="0" smtClean="0">
                <a:solidFill>
                  <a:srgbClr val="7030A0"/>
                </a:solidFill>
              </a:rPr>
              <a:t/>
            </a:r>
            <a:br>
              <a:rPr lang="fr-FR" dirty="0" smtClean="0">
                <a:solidFill>
                  <a:srgbClr val="7030A0"/>
                </a:solidFill>
              </a:rPr>
            </a:br>
            <a:endParaRPr lang="fr-FR" dirty="0"/>
          </a:p>
        </p:txBody>
      </p:sp>
    </p:spTree>
    <p:extLst>
      <p:ext uri="{BB962C8B-B14F-4D97-AF65-F5344CB8AC3E}">
        <p14:creationId xmlns:p14="http://schemas.microsoft.com/office/powerpoint/2010/main" val="2544702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6" descr="Related image"/>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31540" y="1988840"/>
            <a:ext cx="3384376" cy="2960603"/>
          </a:xfrm>
          <a:prstGeom prst="rect">
            <a:avLst/>
          </a:prstGeom>
          <a:noFill/>
          <a:ln>
            <a:noFill/>
          </a:ln>
        </p:spPr>
      </p:pic>
      <p:sp>
        <p:nvSpPr>
          <p:cNvPr id="5" name="Rectangle 4"/>
          <p:cNvSpPr/>
          <p:nvPr/>
        </p:nvSpPr>
        <p:spPr>
          <a:xfrm>
            <a:off x="611560" y="404664"/>
            <a:ext cx="3384376" cy="1138773"/>
          </a:xfrm>
          <a:prstGeom prst="rect">
            <a:avLst/>
          </a:prstGeom>
        </p:spPr>
        <p:txBody>
          <a:bodyPr wrap="square">
            <a:spAutoFit/>
          </a:bodyPr>
          <a:lstStyle/>
          <a:p>
            <a:r>
              <a:rPr lang="en-US" sz="3200" b="1" dirty="0" smtClean="0">
                <a:solidFill>
                  <a:schemeClr val="accent1">
                    <a:lumMod val="60000"/>
                    <a:lumOff val="40000"/>
                  </a:schemeClr>
                </a:solidFill>
              </a:rPr>
              <a:t>white </a:t>
            </a:r>
            <a:r>
              <a:rPr lang="en-US" sz="3200" b="1" dirty="0">
                <a:solidFill>
                  <a:schemeClr val="accent1">
                    <a:lumMod val="60000"/>
                    <a:lumOff val="40000"/>
                  </a:schemeClr>
                </a:solidFill>
              </a:rPr>
              <a:t>wormwo</a:t>
            </a:r>
            <a:r>
              <a:rPr lang="en-US" sz="3600" b="1" dirty="0">
                <a:solidFill>
                  <a:schemeClr val="accent1">
                    <a:lumMod val="60000"/>
                    <a:lumOff val="40000"/>
                  </a:schemeClr>
                </a:solidFill>
              </a:rPr>
              <a:t>od</a:t>
            </a:r>
            <a:endParaRPr lang="fr-FR" sz="3600" dirty="0">
              <a:solidFill>
                <a:schemeClr val="accent1">
                  <a:lumMod val="60000"/>
                  <a:lumOff val="40000"/>
                </a:schemeClr>
              </a:solidFill>
            </a:endParaRPr>
          </a:p>
        </p:txBody>
      </p:sp>
      <p:sp>
        <p:nvSpPr>
          <p:cNvPr id="2" name="Rectangle 1"/>
          <p:cNvSpPr/>
          <p:nvPr/>
        </p:nvSpPr>
        <p:spPr>
          <a:xfrm>
            <a:off x="3851920" y="404664"/>
            <a:ext cx="4824536" cy="4985980"/>
          </a:xfrm>
          <a:prstGeom prst="rect">
            <a:avLst/>
          </a:prstGeom>
        </p:spPr>
        <p:txBody>
          <a:bodyPr wrap="square">
            <a:spAutoFit/>
          </a:bodyPr>
          <a:lstStyle/>
          <a:p>
            <a:endParaRPr lang="en-US" sz="2000" dirty="0" smtClean="0"/>
          </a:p>
          <a:p>
            <a:r>
              <a:rPr lang="en-US" sz="2000" dirty="0" smtClean="0"/>
              <a:t>The white </a:t>
            </a:r>
            <a:r>
              <a:rPr lang="en-US" sz="2000" dirty="0"/>
              <a:t>wormwood, is </a:t>
            </a:r>
            <a:r>
              <a:rPr lang="en-US" sz="2000" dirty="0" smtClean="0"/>
              <a:t>a medicinal plant that grows to 20-40 cm in the Algerian Sahara. </a:t>
            </a:r>
            <a:r>
              <a:rPr lang="en-US" sz="2000" dirty="0"/>
              <a:t>Leaves are strongly aromatic and covered with fine glandular hairs that reflect sunlight giving a grayish aspect to the </a:t>
            </a:r>
            <a:r>
              <a:rPr lang="en-US" sz="2000" dirty="0" err="1"/>
              <a:t>shrub.It</a:t>
            </a:r>
            <a:r>
              <a:rPr lang="en-US" sz="2000" dirty="0"/>
              <a:t> is used as an antiseptic and antispasmodic in herbal medicine</a:t>
            </a:r>
            <a:r>
              <a:rPr lang="en-US" sz="2000" dirty="0" smtClean="0"/>
              <a:t>.</a:t>
            </a:r>
          </a:p>
          <a:p>
            <a:r>
              <a:rPr lang="fr-FR" sz="2000" dirty="0"/>
              <a:t>Our call </a:t>
            </a:r>
            <a:r>
              <a:rPr lang="fr-FR" sz="2000" dirty="0" err="1"/>
              <a:t>here</a:t>
            </a:r>
            <a:r>
              <a:rPr lang="fr-FR" sz="2000" dirty="0"/>
              <a:t> </a:t>
            </a:r>
            <a:r>
              <a:rPr lang="fr-FR" sz="2000" dirty="0" err="1"/>
              <a:t>is</a:t>
            </a:r>
            <a:r>
              <a:rPr lang="fr-FR" sz="2000" dirty="0"/>
              <a:t> for </a:t>
            </a:r>
            <a:r>
              <a:rPr lang="fr-FR" sz="2000" dirty="0" err="1"/>
              <a:t>inhabitants</a:t>
            </a:r>
            <a:r>
              <a:rPr lang="fr-FR" sz="2000" dirty="0"/>
              <a:t> of </a:t>
            </a:r>
            <a:r>
              <a:rPr lang="fr-FR" sz="2000" dirty="0" err="1"/>
              <a:t>that</a:t>
            </a:r>
            <a:r>
              <a:rPr lang="fr-FR" sz="2000" dirty="0"/>
              <a:t> areas to </a:t>
            </a:r>
            <a:r>
              <a:rPr lang="fr-FR" sz="2000" dirty="0" err="1"/>
              <a:t>grow</a:t>
            </a:r>
            <a:r>
              <a:rPr lang="fr-FR" sz="2000" dirty="0"/>
              <a:t> more </a:t>
            </a:r>
            <a:r>
              <a:rPr lang="fr-FR" sz="2000" dirty="0" err="1"/>
              <a:t>Artiminisia</a:t>
            </a:r>
            <a:r>
              <a:rPr lang="fr-FR" sz="2000" dirty="0"/>
              <a:t> and </a:t>
            </a:r>
            <a:r>
              <a:rPr lang="fr-FR" sz="2000" dirty="0" err="1"/>
              <a:t>preserve</a:t>
            </a:r>
            <a:r>
              <a:rPr lang="fr-FR" sz="2000" dirty="0"/>
              <a:t> </a:t>
            </a:r>
            <a:r>
              <a:rPr lang="fr-FR" sz="2000" dirty="0" err="1"/>
              <a:t>this</a:t>
            </a:r>
            <a:r>
              <a:rPr lang="fr-FR" sz="2000" dirty="0"/>
              <a:t> plant </a:t>
            </a:r>
            <a:r>
              <a:rPr lang="fr-FR" sz="2000" dirty="0" err="1"/>
              <a:t>from</a:t>
            </a:r>
            <a:r>
              <a:rPr lang="fr-FR" sz="2000" dirty="0"/>
              <a:t> extinction and </a:t>
            </a:r>
            <a:r>
              <a:rPr lang="fr-FR" sz="2000" dirty="0" err="1"/>
              <a:t>protect</a:t>
            </a:r>
            <a:r>
              <a:rPr lang="fr-FR" sz="2000" dirty="0"/>
              <a:t> </a:t>
            </a:r>
            <a:r>
              <a:rPr lang="fr-FR" sz="2000" dirty="0" err="1"/>
              <a:t>desert’s</a:t>
            </a:r>
            <a:r>
              <a:rPr lang="fr-FR" sz="2000" dirty="0"/>
              <a:t> </a:t>
            </a:r>
            <a:r>
              <a:rPr lang="fr-FR" sz="2000" dirty="0" err="1"/>
              <a:t>biodiversity</a:t>
            </a:r>
            <a:r>
              <a:rPr lang="fr-FR" sz="2000" dirty="0"/>
              <a:t>.</a:t>
            </a:r>
          </a:p>
          <a:p>
            <a:endParaRPr lang="fr-FR" dirty="0"/>
          </a:p>
        </p:txBody>
      </p:sp>
    </p:spTree>
    <p:extLst>
      <p:ext uri="{BB962C8B-B14F-4D97-AF65-F5344CB8AC3E}">
        <p14:creationId xmlns:p14="http://schemas.microsoft.com/office/powerpoint/2010/main" val="3174624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04664"/>
            <a:ext cx="8147248" cy="1012974"/>
          </a:xfrm>
        </p:spPr>
        <p:txBody>
          <a:bodyPr>
            <a:normAutofit fontScale="90000"/>
          </a:bodyPr>
          <a:lstStyle/>
          <a:p>
            <a:r>
              <a:rPr lang="fr-FR" sz="2800" dirty="0" err="1"/>
              <a:t>Medicinal</a:t>
            </a:r>
            <a:r>
              <a:rPr lang="fr-FR" sz="2800" dirty="0"/>
              <a:t> plants are </a:t>
            </a:r>
            <a:r>
              <a:rPr lang="fr-FR" sz="2800" dirty="0" err="1"/>
              <a:t>endangered</a:t>
            </a:r>
            <a:r>
              <a:rPr lang="fr-FR" sz="2800" dirty="0"/>
              <a:t> </a:t>
            </a:r>
            <a:r>
              <a:rPr lang="fr-FR" sz="2800" dirty="0" err="1"/>
              <a:t>because</a:t>
            </a:r>
            <a:r>
              <a:rPr lang="fr-FR" sz="2800" dirty="0"/>
              <a:t> of the extraction of </a:t>
            </a:r>
            <a:r>
              <a:rPr lang="fr-FR" sz="2800" dirty="0" err="1"/>
              <a:t>their</a:t>
            </a:r>
            <a:r>
              <a:rPr lang="fr-FR" sz="2800" dirty="0"/>
              <a:t> </a:t>
            </a:r>
            <a:r>
              <a:rPr lang="fr-FR" sz="2800" dirty="0" err="1"/>
              <a:t>oil</a:t>
            </a:r>
            <a:r>
              <a:rPr lang="fr-FR" sz="2800" dirty="0"/>
              <a:t> and </a:t>
            </a:r>
            <a:r>
              <a:rPr lang="fr-FR" sz="2800" dirty="0" err="1"/>
              <a:t>distilation</a:t>
            </a:r>
            <a:endParaRPr lang="fr-FR" sz="2800" dirty="0"/>
          </a:p>
        </p:txBody>
      </p:sp>
      <p:pic>
        <p:nvPicPr>
          <p:cNvPr id="5" name="Espace réservé du contenu 4" descr="Related image"/>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9552" y="2079432"/>
            <a:ext cx="3932238" cy="2949178"/>
          </a:xfrm>
          <a:prstGeom prst="rect">
            <a:avLst/>
          </a:prstGeom>
          <a:noFill/>
          <a:ln>
            <a:noFill/>
          </a:ln>
        </p:spPr>
      </p:pic>
      <p:sp>
        <p:nvSpPr>
          <p:cNvPr id="3" name="Espace réservé du contenu 2"/>
          <p:cNvSpPr>
            <a:spLocks noGrp="1"/>
          </p:cNvSpPr>
          <p:nvPr>
            <p:ph sz="half" idx="2"/>
          </p:nvPr>
        </p:nvSpPr>
        <p:spPr>
          <a:xfrm>
            <a:off x="4716016" y="1484784"/>
            <a:ext cx="4176464" cy="4641380"/>
          </a:xfrm>
        </p:spPr>
        <p:txBody>
          <a:bodyPr>
            <a:normAutofit fontScale="92500" lnSpcReduction="10000"/>
          </a:bodyPr>
          <a:lstStyle/>
          <a:p>
            <a:pPr marL="0" indent="0">
              <a:buNone/>
            </a:pPr>
            <a:r>
              <a:rPr lang="en-US" sz="1800" dirty="0" smtClean="0"/>
              <a:t>Rosemary</a:t>
            </a:r>
            <a:r>
              <a:rPr lang="en-US" sz="1800" dirty="0"/>
              <a:t>, is </a:t>
            </a:r>
            <a:r>
              <a:rPr lang="en-US" sz="1800" dirty="0" smtClean="0"/>
              <a:t>an aromatic </a:t>
            </a:r>
            <a:r>
              <a:rPr lang="en-US" sz="1800" dirty="0"/>
              <a:t>woody, perennial herb with fragrant, evergreen, needle-like leaves and white, pink, purple, or blue flowers, native to the Mediterranean region. </a:t>
            </a:r>
            <a:r>
              <a:rPr lang="en-US" sz="1800" dirty="0" smtClean="0"/>
              <a:t>It </a:t>
            </a:r>
            <a:r>
              <a:rPr lang="en-US" sz="1800" dirty="0"/>
              <a:t>can withstand droughts, surviving a severe lack of water for lengthy periods</a:t>
            </a:r>
            <a:r>
              <a:rPr lang="en-US" sz="1800" dirty="0" smtClean="0"/>
              <a:t>. </a:t>
            </a:r>
            <a:r>
              <a:rPr lang="en-US" sz="1800" dirty="0"/>
              <a:t>Forms range from upright to trailing; the upright forms can reach 1.5 m </a:t>
            </a:r>
            <a:r>
              <a:rPr lang="en-US" sz="1800" dirty="0" smtClean="0"/>
              <a:t>tall</a:t>
            </a:r>
            <a:r>
              <a:rPr lang="en-US" sz="1800" dirty="0"/>
              <a:t>, rarely 2 </a:t>
            </a:r>
            <a:r>
              <a:rPr lang="en-US" sz="1800" dirty="0" smtClean="0"/>
              <a:t>m. </a:t>
            </a:r>
            <a:r>
              <a:rPr lang="en-US" sz="1800" dirty="0"/>
              <a:t>The leaves are evergreen, 2–4 cm </a:t>
            </a:r>
            <a:r>
              <a:rPr lang="en-US" sz="1800" dirty="0" smtClean="0"/>
              <a:t> </a:t>
            </a:r>
            <a:r>
              <a:rPr lang="en-US" sz="1800" dirty="0"/>
              <a:t>long and 2–5 mm broad, green above, and white below, with dense, short, woolly hair. The plant flowers in spring and summer in temperate climates, but the plants can be in constant bloom in warm </a:t>
            </a:r>
            <a:r>
              <a:rPr lang="en-US" sz="1800" dirty="0" smtClean="0"/>
              <a:t>climates. </a:t>
            </a:r>
            <a:endParaRPr lang="fr-FR" sz="1800" dirty="0"/>
          </a:p>
        </p:txBody>
      </p:sp>
      <p:sp>
        <p:nvSpPr>
          <p:cNvPr id="6" name="Rectangle 5"/>
          <p:cNvSpPr/>
          <p:nvPr/>
        </p:nvSpPr>
        <p:spPr>
          <a:xfrm rot="10800000" flipV="1">
            <a:off x="395537" y="1710099"/>
            <a:ext cx="1872207" cy="369332"/>
          </a:xfrm>
          <a:prstGeom prst="rect">
            <a:avLst/>
          </a:prstGeom>
        </p:spPr>
        <p:txBody>
          <a:bodyPr wrap="square">
            <a:spAutoFit/>
          </a:bodyPr>
          <a:lstStyle/>
          <a:p>
            <a:r>
              <a:rPr lang="fr-FR" b="1" dirty="0" smtClean="0"/>
              <a:t>Rosemary</a:t>
            </a:r>
            <a:endParaRPr lang="fr-FR" b="1" dirty="0"/>
          </a:p>
        </p:txBody>
      </p:sp>
    </p:spTree>
    <p:extLst>
      <p:ext uri="{BB962C8B-B14F-4D97-AF65-F5344CB8AC3E}">
        <p14:creationId xmlns:p14="http://schemas.microsoft.com/office/powerpoint/2010/main" val="4169749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476672"/>
            <a:ext cx="3826768" cy="4968552"/>
          </a:xfrm>
        </p:spPr>
        <p:txBody>
          <a:bodyPr>
            <a:normAutofit fontScale="90000"/>
          </a:bodyPr>
          <a:lstStyle/>
          <a:p>
            <a:r>
              <a:rPr lang="fr-FR" sz="2400" dirty="0" smtClean="0"/>
              <a:t/>
            </a:r>
            <a:br>
              <a:rPr lang="fr-FR" sz="2400" dirty="0" smtClean="0"/>
            </a:br>
            <a:r>
              <a:rPr lang="fr-FR" sz="2200" b="0" dirty="0" err="1" smtClean="0">
                <a:solidFill>
                  <a:schemeClr val="tx1"/>
                </a:solidFill>
              </a:rPr>
              <a:t>Carum</a:t>
            </a:r>
            <a:r>
              <a:rPr lang="fr-FR" sz="2200" b="0" dirty="0" smtClean="0">
                <a:solidFill>
                  <a:schemeClr val="tx1"/>
                </a:solidFill>
              </a:rPr>
              <a:t> </a:t>
            </a:r>
            <a:r>
              <a:rPr lang="fr-FR" sz="2200" b="0" dirty="0" err="1" smtClean="0">
                <a:solidFill>
                  <a:schemeClr val="tx1"/>
                </a:solidFill>
              </a:rPr>
              <a:t>Foetidum</a:t>
            </a:r>
            <a:r>
              <a:rPr lang="en-US" sz="2200" b="0" dirty="0" smtClean="0">
                <a:solidFill>
                  <a:schemeClr val="tx1"/>
                </a:solidFill>
              </a:rPr>
              <a:t> </a:t>
            </a:r>
            <a:r>
              <a:rPr lang="en-US" sz="2200" b="0" dirty="0">
                <a:solidFill>
                  <a:schemeClr val="tx1"/>
                </a:solidFill>
              </a:rPr>
              <a:t>is a species of flowering plant in the </a:t>
            </a:r>
            <a:r>
              <a:rPr lang="en-US" sz="2200" b="0" dirty="0" err="1">
                <a:solidFill>
                  <a:schemeClr val="tx1"/>
                </a:solidFill>
              </a:rPr>
              <a:t>Apiaceae</a:t>
            </a:r>
            <a:r>
              <a:rPr lang="en-US" sz="2200" b="0" dirty="0">
                <a:solidFill>
                  <a:schemeClr val="tx1"/>
                </a:solidFill>
              </a:rPr>
              <a:t> family. It is found in Algeria and Spain. Its natural habitats are rivers and saline marshes. </a:t>
            </a:r>
            <a:r>
              <a:rPr lang="en-US" sz="2200" b="0" dirty="0" smtClean="0">
                <a:solidFill>
                  <a:schemeClr val="tx1"/>
                </a:solidFill>
              </a:rPr>
              <a:t>It is </a:t>
            </a:r>
            <a:r>
              <a:rPr lang="en-US" sz="2200" b="0" dirty="0">
                <a:solidFill>
                  <a:schemeClr val="tx1"/>
                </a:solidFill>
              </a:rPr>
              <a:t>rare and known from seven locations distributed between the high plains of </a:t>
            </a:r>
            <a:r>
              <a:rPr lang="en-US" sz="2200" b="0" dirty="0" err="1">
                <a:solidFill>
                  <a:schemeClr val="tx1"/>
                </a:solidFill>
              </a:rPr>
              <a:t>Algérois</a:t>
            </a:r>
            <a:r>
              <a:rPr lang="en-US" sz="2200" b="0" dirty="0">
                <a:solidFill>
                  <a:schemeClr val="tx1"/>
                </a:solidFill>
              </a:rPr>
              <a:t> and </a:t>
            </a:r>
            <a:r>
              <a:rPr lang="en-US" sz="2200" b="0" dirty="0" err="1">
                <a:solidFill>
                  <a:schemeClr val="tx1"/>
                </a:solidFill>
              </a:rPr>
              <a:t>Oranais</a:t>
            </a:r>
            <a:r>
              <a:rPr lang="en-US" sz="2200" b="0" dirty="0">
                <a:solidFill>
                  <a:schemeClr val="tx1"/>
                </a:solidFill>
              </a:rPr>
              <a:t>, the </a:t>
            </a:r>
            <a:r>
              <a:rPr lang="en-US" sz="2200" b="0" dirty="0" err="1">
                <a:solidFill>
                  <a:schemeClr val="tx1"/>
                </a:solidFill>
              </a:rPr>
              <a:t>Constantinois</a:t>
            </a:r>
            <a:r>
              <a:rPr lang="en-US" sz="2200" b="0" dirty="0">
                <a:solidFill>
                  <a:schemeClr val="tx1"/>
                </a:solidFill>
              </a:rPr>
              <a:t> plains, the Saharan </a:t>
            </a:r>
            <a:r>
              <a:rPr lang="en-US" sz="2200" b="0" dirty="0" err="1">
                <a:solidFill>
                  <a:schemeClr val="tx1"/>
                </a:solidFill>
              </a:rPr>
              <a:t>Oranais</a:t>
            </a:r>
            <a:r>
              <a:rPr lang="en-US" sz="2200" b="0" dirty="0">
                <a:solidFill>
                  <a:schemeClr val="tx1"/>
                </a:solidFill>
              </a:rPr>
              <a:t> Atlas, the </a:t>
            </a:r>
            <a:r>
              <a:rPr lang="en-US" sz="2200" b="0" dirty="0" err="1">
                <a:solidFill>
                  <a:schemeClr val="tx1"/>
                </a:solidFill>
              </a:rPr>
              <a:t>Algérois</a:t>
            </a:r>
            <a:r>
              <a:rPr lang="en-US" sz="2200" b="0" dirty="0">
                <a:solidFill>
                  <a:schemeClr val="tx1"/>
                </a:solidFill>
              </a:rPr>
              <a:t> Atlas and the </a:t>
            </a:r>
            <a:r>
              <a:rPr lang="en-US" sz="2200" b="0" dirty="0" err="1">
                <a:solidFill>
                  <a:schemeClr val="tx1"/>
                </a:solidFill>
              </a:rPr>
              <a:t>Constantinois</a:t>
            </a:r>
            <a:r>
              <a:rPr lang="en-US" sz="2200" b="0" dirty="0">
                <a:solidFill>
                  <a:schemeClr val="tx1"/>
                </a:solidFill>
              </a:rPr>
              <a:t> Atlas. </a:t>
            </a:r>
            <a:r>
              <a:rPr lang="en-US" sz="2200" b="0" dirty="0" smtClean="0">
                <a:solidFill>
                  <a:schemeClr val="tx1"/>
                </a:solidFill>
              </a:rPr>
              <a:t>It </a:t>
            </a:r>
            <a:r>
              <a:rPr lang="en-US" sz="2200" b="0" dirty="0">
                <a:solidFill>
                  <a:schemeClr val="tx1"/>
                </a:solidFill>
              </a:rPr>
              <a:t>is threatened by habitat </a:t>
            </a:r>
            <a:r>
              <a:rPr lang="en-US" sz="2200" b="0" dirty="0" smtClean="0">
                <a:solidFill>
                  <a:schemeClr val="tx1"/>
                </a:solidFill>
              </a:rPr>
              <a:t>loss.</a:t>
            </a:r>
            <a:br>
              <a:rPr lang="en-US" sz="2200" b="0" dirty="0" smtClean="0">
                <a:solidFill>
                  <a:schemeClr val="tx1"/>
                </a:solidFill>
              </a:rPr>
            </a:br>
            <a:endParaRPr lang="fr-FR" sz="2200" b="0" dirty="0">
              <a:solidFill>
                <a:schemeClr val="tx1"/>
              </a:solidFill>
            </a:endParaRPr>
          </a:p>
        </p:txBody>
      </p:sp>
      <p:pic>
        <p:nvPicPr>
          <p:cNvPr id="1026" name="Picture 2" descr="Image result for carum foetid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14" y="1916832"/>
            <a:ext cx="4176464" cy="3606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9592" y="332656"/>
            <a:ext cx="3096344" cy="707886"/>
          </a:xfrm>
          <a:prstGeom prst="rect">
            <a:avLst/>
          </a:prstGeom>
        </p:spPr>
        <p:txBody>
          <a:bodyPr wrap="square">
            <a:spAutoFit/>
          </a:bodyPr>
          <a:lstStyle/>
          <a:p>
            <a:endParaRPr lang="fr-FR" sz="2000" b="1" dirty="0" smtClean="0">
              <a:solidFill>
                <a:schemeClr val="accent1">
                  <a:lumMod val="60000"/>
                  <a:lumOff val="40000"/>
                </a:schemeClr>
              </a:solidFill>
            </a:endParaRPr>
          </a:p>
          <a:p>
            <a:r>
              <a:rPr lang="fr-FR" sz="2000" b="1" dirty="0" err="1" smtClean="0">
                <a:solidFill>
                  <a:schemeClr val="accent1">
                    <a:lumMod val="60000"/>
                    <a:lumOff val="40000"/>
                  </a:schemeClr>
                </a:solidFill>
              </a:rPr>
              <a:t>Carum</a:t>
            </a:r>
            <a:r>
              <a:rPr lang="fr-FR" sz="2000" b="1" dirty="0" smtClean="0">
                <a:solidFill>
                  <a:schemeClr val="accent1">
                    <a:lumMod val="60000"/>
                    <a:lumOff val="40000"/>
                  </a:schemeClr>
                </a:solidFill>
              </a:rPr>
              <a:t> </a:t>
            </a:r>
            <a:r>
              <a:rPr lang="fr-FR" sz="2000" b="1" dirty="0" err="1">
                <a:solidFill>
                  <a:schemeClr val="accent1">
                    <a:lumMod val="60000"/>
                    <a:lumOff val="40000"/>
                  </a:schemeClr>
                </a:solidFill>
              </a:rPr>
              <a:t>Foetidum</a:t>
            </a:r>
            <a:r>
              <a:rPr lang="en-US" sz="2000" b="1" dirty="0">
                <a:solidFill>
                  <a:schemeClr val="accent1">
                    <a:lumMod val="60000"/>
                    <a:lumOff val="40000"/>
                  </a:schemeClr>
                </a:solidFill>
              </a:rPr>
              <a:t> </a:t>
            </a:r>
            <a:endParaRPr lang="fr-FR" sz="2000" dirty="0">
              <a:solidFill>
                <a:schemeClr val="accent1">
                  <a:lumMod val="60000"/>
                  <a:lumOff val="40000"/>
                </a:schemeClr>
              </a:solidFill>
            </a:endParaRPr>
          </a:p>
        </p:txBody>
      </p:sp>
    </p:spTree>
    <p:extLst>
      <p:ext uri="{BB962C8B-B14F-4D97-AF65-F5344CB8AC3E}">
        <p14:creationId xmlns:p14="http://schemas.microsoft.com/office/powerpoint/2010/main" val="3061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0728" y="0"/>
            <a:ext cx="5016072" cy="6237312"/>
          </a:xfrm>
        </p:spPr>
        <p:txBody>
          <a:bodyPr>
            <a:noAutofit/>
          </a:bodyPr>
          <a:lstStyle/>
          <a:p>
            <a:r>
              <a:rPr lang="en-US" sz="1800" b="0" dirty="0" smtClean="0">
                <a:solidFill>
                  <a:schemeClr val="tx1"/>
                </a:solidFill>
              </a:rPr>
              <a:t>The </a:t>
            </a:r>
            <a:r>
              <a:rPr lang="en-US" sz="1800" b="0" dirty="0">
                <a:solidFill>
                  <a:schemeClr val="tx1"/>
                </a:solidFill>
              </a:rPr>
              <a:t>Saharan cypress, </a:t>
            </a:r>
            <a:r>
              <a:rPr lang="en-US" sz="1800" b="0" dirty="0" smtClean="0">
                <a:solidFill>
                  <a:schemeClr val="tx1"/>
                </a:solidFill>
              </a:rPr>
              <a:t>or </a:t>
            </a:r>
            <a:r>
              <a:rPr lang="en-US" sz="1800" b="0" dirty="0" err="1">
                <a:solidFill>
                  <a:schemeClr val="tx1"/>
                </a:solidFill>
              </a:rPr>
              <a:t>tarout</a:t>
            </a:r>
            <a:r>
              <a:rPr lang="en-US" sz="1800" b="0" dirty="0">
                <a:solidFill>
                  <a:schemeClr val="tx1"/>
                </a:solidFill>
              </a:rPr>
              <a:t>, is a very rare coniferous tree native to the </a:t>
            </a:r>
            <a:r>
              <a:rPr lang="en-US" sz="1800" b="0" dirty="0" err="1">
                <a:solidFill>
                  <a:schemeClr val="tx1"/>
                </a:solidFill>
              </a:rPr>
              <a:t>Tassili</a:t>
            </a:r>
            <a:r>
              <a:rPr lang="en-US" sz="1800" b="0" dirty="0">
                <a:solidFill>
                  <a:schemeClr val="tx1"/>
                </a:solidFill>
              </a:rPr>
              <a:t> </a:t>
            </a:r>
            <a:r>
              <a:rPr lang="en-US" sz="1800" b="0" dirty="0" err="1">
                <a:solidFill>
                  <a:schemeClr val="tx1"/>
                </a:solidFill>
              </a:rPr>
              <a:t>n'Ajjer</a:t>
            </a:r>
            <a:r>
              <a:rPr lang="en-US" sz="1800" b="0" dirty="0">
                <a:solidFill>
                  <a:schemeClr val="tx1"/>
                </a:solidFill>
              </a:rPr>
              <a:t> mountains in the central Sahara desert, southeast Algeria, where it forms a unique population of trees hundreds of </a:t>
            </a:r>
            <a:r>
              <a:rPr lang="en-US" sz="1800" b="0" dirty="0" err="1">
                <a:solidFill>
                  <a:schemeClr val="tx1"/>
                </a:solidFill>
              </a:rPr>
              <a:t>kilometres</a:t>
            </a:r>
            <a:r>
              <a:rPr lang="en-US" sz="1800" b="0" dirty="0">
                <a:solidFill>
                  <a:schemeClr val="tx1"/>
                </a:solidFill>
              </a:rPr>
              <a:t> from any other trees. There are only 233 specimens of this critically endangered species, the largest about 22 m tall. The majority are estimated to be over 2000 years old, with very little regeneration due to the increasing desertification of the Sahara. </a:t>
            </a:r>
            <a:r>
              <a:rPr lang="en-US" sz="1800" b="0" dirty="0" smtClean="0">
                <a:solidFill>
                  <a:schemeClr val="tx1"/>
                </a:solidFill>
              </a:rPr>
              <a:t>The </a:t>
            </a:r>
            <a:r>
              <a:rPr lang="en-US" sz="1800" b="0" dirty="0">
                <a:solidFill>
                  <a:schemeClr val="tx1"/>
                </a:solidFill>
              </a:rPr>
              <a:t>largest one is named Tin-</a:t>
            </a:r>
            <a:r>
              <a:rPr lang="en-US" sz="1800" b="0" dirty="0" err="1">
                <a:solidFill>
                  <a:schemeClr val="tx1"/>
                </a:solidFill>
              </a:rPr>
              <a:t>Balalan</a:t>
            </a:r>
            <a:r>
              <a:rPr lang="en-US" sz="1800" b="0" dirty="0">
                <a:solidFill>
                  <a:schemeClr val="tx1"/>
                </a:solidFill>
              </a:rPr>
              <a:t> is believed to be the oldest </a:t>
            </a:r>
            <a:r>
              <a:rPr lang="en-US" sz="1800" b="0" dirty="0" err="1">
                <a:solidFill>
                  <a:schemeClr val="tx1"/>
                </a:solidFill>
              </a:rPr>
              <a:t>tarout</a:t>
            </a:r>
            <a:r>
              <a:rPr lang="en-US" sz="1800" b="0" dirty="0">
                <a:solidFill>
                  <a:schemeClr val="tx1"/>
                </a:solidFill>
              </a:rPr>
              <a:t> tree with a circumference of 12 meters or 36 feet.</a:t>
            </a:r>
            <a:br>
              <a:rPr lang="en-US" sz="1800" b="0" dirty="0">
                <a:solidFill>
                  <a:schemeClr val="tx1"/>
                </a:solidFill>
              </a:rPr>
            </a:br>
            <a:r>
              <a:rPr lang="en-US" sz="1800" b="0" dirty="0">
                <a:solidFill>
                  <a:schemeClr val="tx1"/>
                </a:solidFill>
              </a:rPr>
              <a:t>This species is distinct from the allied </a:t>
            </a:r>
            <a:r>
              <a:rPr lang="en-US" sz="1800" b="0" dirty="0" smtClean="0">
                <a:solidFill>
                  <a:schemeClr val="tx1"/>
                </a:solidFill>
              </a:rPr>
              <a:t>Mediterranean cypress </a:t>
            </a:r>
            <a:r>
              <a:rPr lang="en-US" sz="1800" b="0" dirty="0">
                <a:solidFill>
                  <a:schemeClr val="tx1"/>
                </a:solidFill>
              </a:rPr>
              <a:t>in its much bluer foliage with a white resin spot on each leaf, the smaller shoots often being flattened in a single plane. It also has smaller cones, only 1.5–2.5 cm long. </a:t>
            </a:r>
            <a:r>
              <a:rPr lang="en-US" sz="1800" b="0" dirty="0" smtClean="0">
                <a:solidFill>
                  <a:schemeClr val="tx1"/>
                </a:solidFill>
              </a:rPr>
              <a:t> </a:t>
            </a:r>
            <a:endParaRPr lang="fr-FR" sz="1800" b="0" dirty="0">
              <a:solidFill>
                <a:schemeClr val="tx1"/>
              </a:solidFill>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2987160"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0800000" flipV="1">
            <a:off x="395535" y="471154"/>
            <a:ext cx="3275191" cy="830997"/>
          </a:xfrm>
          <a:prstGeom prst="rect">
            <a:avLst/>
          </a:prstGeom>
        </p:spPr>
        <p:txBody>
          <a:bodyPr wrap="square">
            <a:spAutoFit/>
          </a:bodyPr>
          <a:lstStyle/>
          <a:p>
            <a:r>
              <a:rPr lang="en-US" sz="2400" b="1" dirty="0" smtClean="0">
                <a:solidFill>
                  <a:schemeClr val="accent1">
                    <a:lumMod val="60000"/>
                    <a:lumOff val="40000"/>
                  </a:schemeClr>
                </a:solidFill>
              </a:rPr>
              <a:t>     The</a:t>
            </a:r>
            <a:r>
              <a:rPr lang="en-US" sz="2400" dirty="0" smtClean="0">
                <a:solidFill>
                  <a:schemeClr val="accent1">
                    <a:lumMod val="60000"/>
                    <a:lumOff val="40000"/>
                  </a:schemeClr>
                </a:solidFill>
              </a:rPr>
              <a:t> </a:t>
            </a:r>
            <a:r>
              <a:rPr lang="en-US" sz="2400" b="1" dirty="0">
                <a:solidFill>
                  <a:schemeClr val="accent1">
                    <a:lumMod val="60000"/>
                    <a:lumOff val="40000"/>
                  </a:schemeClr>
                </a:solidFill>
              </a:rPr>
              <a:t>Saharan </a:t>
            </a:r>
            <a:r>
              <a:rPr lang="en-US" sz="2400" b="1" dirty="0" smtClean="0">
                <a:solidFill>
                  <a:schemeClr val="accent1">
                    <a:lumMod val="60000"/>
                    <a:lumOff val="40000"/>
                  </a:schemeClr>
                </a:solidFill>
              </a:rPr>
              <a:t>           cypress</a:t>
            </a:r>
            <a:endParaRPr lang="fr-FR" sz="2400" dirty="0">
              <a:solidFill>
                <a:schemeClr val="accent1">
                  <a:lumMod val="60000"/>
                  <a:lumOff val="40000"/>
                </a:schemeClr>
              </a:solidFill>
            </a:endParaRPr>
          </a:p>
        </p:txBody>
      </p:sp>
    </p:spTree>
    <p:extLst>
      <p:ext uri="{BB962C8B-B14F-4D97-AF65-F5344CB8AC3E}">
        <p14:creationId xmlns:p14="http://schemas.microsoft.com/office/powerpoint/2010/main" val="3951596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824" y="404664"/>
            <a:ext cx="5698976" cy="5544616"/>
          </a:xfrm>
        </p:spPr>
        <p:txBody>
          <a:bodyPr>
            <a:normAutofit/>
          </a:bodyPr>
          <a:lstStyle/>
          <a:p>
            <a:r>
              <a:rPr lang="en-US" sz="1400" b="0" dirty="0" smtClean="0">
                <a:solidFill>
                  <a:schemeClr val="tx1"/>
                </a:solidFill>
              </a:rPr>
              <a:t>It is </a:t>
            </a:r>
            <a:r>
              <a:rPr lang="en-US" sz="1400" b="0" dirty="0">
                <a:solidFill>
                  <a:schemeClr val="tx1"/>
                </a:solidFill>
              </a:rPr>
              <a:t>a species of fir found only in Algeria, where it is endemic on </a:t>
            </a:r>
            <a:r>
              <a:rPr lang="en-US" sz="1400" b="0" dirty="0" err="1">
                <a:solidFill>
                  <a:schemeClr val="tx1"/>
                </a:solidFill>
              </a:rPr>
              <a:t>Djebel</a:t>
            </a:r>
            <a:r>
              <a:rPr lang="en-US" sz="1400" b="0" dirty="0">
                <a:solidFill>
                  <a:schemeClr val="tx1"/>
                </a:solidFill>
              </a:rPr>
              <a:t> </a:t>
            </a:r>
            <a:r>
              <a:rPr lang="en-US" sz="1400" b="0" dirty="0" err="1">
                <a:solidFill>
                  <a:schemeClr val="tx1"/>
                </a:solidFill>
              </a:rPr>
              <a:t>Babor</a:t>
            </a:r>
            <a:r>
              <a:rPr lang="en-US" sz="1400" b="0" dirty="0">
                <a:solidFill>
                  <a:schemeClr val="tx1"/>
                </a:solidFill>
              </a:rPr>
              <a:t>, the second-highest mountain (2,004 meters) in the Algerian Tell Atlas </a:t>
            </a:r>
            <a:r>
              <a:rPr lang="en-US" sz="1400" b="0" dirty="0" smtClean="0">
                <a:solidFill>
                  <a:schemeClr val="tx1"/>
                </a:solidFill>
              </a:rPr>
              <a:t>. </a:t>
            </a:r>
            <a:r>
              <a:rPr lang="en-US" sz="1400" b="0" i="1" dirty="0" smtClean="0">
                <a:solidFill>
                  <a:schemeClr val="tx1"/>
                </a:solidFill>
              </a:rPr>
              <a:t>It</a:t>
            </a:r>
            <a:r>
              <a:rPr lang="en-US" sz="1400" b="0" dirty="0" smtClean="0">
                <a:solidFill>
                  <a:schemeClr val="tx1"/>
                </a:solidFill>
              </a:rPr>
              <a:t> </a:t>
            </a:r>
            <a:r>
              <a:rPr lang="en-US" sz="1400" b="0" dirty="0">
                <a:solidFill>
                  <a:schemeClr val="tx1"/>
                </a:solidFill>
              </a:rPr>
              <a:t>is </a:t>
            </a:r>
            <a:r>
              <a:rPr lang="en-US" sz="1400" b="0" dirty="0" smtClean="0">
                <a:solidFill>
                  <a:schemeClr val="tx1"/>
                </a:solidFill>
              </a:rPr>
              <a:t>of </a:t>
            </a:r>
            <a:r>
              <a:rPr lang="en-US" sz="1400" b="0" dirty="0">
                <a:solidFill>
                  <a:schemeClr val="tx1"/>
                </a:solidFill>
              </a:rPr>
              <a:t>medium-sized to large evergreen tree growing to 20–35 meters tall, with a trunk up to 1 meter diameter. The leaves are needle-like, moderately flattened, </a:t>
            </a:r>
            <a:r>
              <a:rPr lang="en-US" sz="1400" b="0" dirty="0" smtClean="0">
                <a:solidFill>
                  <a:schemeClr val="tx1"/>
                </a:solidFill>
              </a:rPr>
              <a:t> </a:t>
            </a:r>
            <a:r>
              <a:rPr lang="en-US" sz="1400" b="0" dirty="0">
                <a:solidFill>
                  <a:schemeClr val="tx1"/>
                </a:solidFill>
              </a:rPr>
              <a:t>glossy dark green with a patch of greenish-white stomata near the tip above, and with two greenish-white bands of stomata below. The tip of the leaf is variable, usually pointed, but sometimes slightly notched at the tip, particularly on slow-growing shoots on older trees. The cones are glaucous green with a pink or violet tinge, maturing brown, 10–20 centimeters long and 4 centimeters broad, with about 150–200 scales, each scale with a short bract (not visible on the closed cone) and two winged seeds; they disintegrate when mature to release the </a:t>
            </a:r>
            <a:r>
              <a:rPr lang="en-US" sz="1400" b="0" dirty="0" smtClean="0">
                <a:solidFill>
                  <a:schemeClr val="tx1"/>
                </a:solidFill>
              </a:rPr>
              <a:t>seeds. This tree </a:t>
            </a:r>
            <a:r>
              <a:rPr lang="en-US" sz="1400" b="0" dirty="0">
                <a:solidFill>
                  <a:schemeClr val="tx1"/>
                </a:solidFill>
              </a:rPr>
              <a:t>is threatened by a combination of factors including fire, fuel-wood collection and grazing by herds of cattle and goats in the summer. It appears that the young saplings are unable to establish due to a combination of dense under-</a:t>
            </a:r>
            <a:r>
              <a:rPr lang="en-US" sz="1400" b="0" dirty="0" err="1">
                <a:solidFill>
                  <a:schemeClr val="tx1"/>
                </a:solidFill>
              </a:rPr>
              <a:t>storey</a:t>
            </a:r>
            <a:r>
              <a:rPr lang="en-US" sz="1400" b="0" dirty="0">
                <a:solidFill>
                  <a:schemeClr val="tx1"/>
                </a:solidFill>
              </a:rPr>
              <a:t> and deep winter snow. The threats to the forest and endemic species are presumed to be ongoing, although the difficulties of access to the </a:t>
            </a:r>
            <a:r>
              <a:rPr lang="en-US" sz="1400" b="0" dirty="0" smtClean="0">
                <a:solidFill>
                  <a:schemeClr val="tx1"/>
                </a:solidFill>
              </a:rPr>
              <a:t>site, especially </a:t>
            </a:r>
            <a:r>
              <a:rPr lang="en-US" sz="1400" b="0" dirty="0">
                <a:solidFill>
                  <a:schemeClr val="tx1"/>
                </a:solidFill>
              </a:rPr>
              <a:t>in </a:t>
            </a:r>
            <a:r>
              <a:rPr lang="en-US" sz="1400" b="0" dirty="0" smtClean="0">
                <a:solidFill>
                  <a:schemeClr val="tx1"/>
                </a:solidFill>
              </a:rPr>
              <a:t>winter, </a:t>
            </a:r>
            <a:r>
              <a:rPr lang="en-US" sz="1400" b="0" dirty="0">
                <a:solidFill>
                  <a:schemeClr val="tx1"/>
                </a:solidFill>
              </a:rPr>
              <a:t>afford some degree of </a:t>
            </a:r>
            <a:r>
              <a:rPr lang="en-US" sz="1400" b="0" dirty="0" smtClean="0">
                <a:solidFill>
                  <a:schemeClr val="tx1"/>
                </a:solidFill>
              </a:rPr>
              <a:t>protection</a:t>
            </a:r>
            <a:r>
              <a:rPr lang="en-US" sz="1400" b="0" dirty="0">
                <a:solidFill>
                  <a:schemeClr val="tx1"/>
                </a:solidFill>
              </a:rPr>
              <a:t>.</a:t>
            </a:r>
            <a:endParaRPr lang="fr-FR" sz="1400" b="0" dirty="0">
              <a:solidFill>
                <a:schemeClr val="tx1"/>
              </a:solidFill>
            </a:endParaRPr>
          </a:p>
        </p:txBody>
      </p:sp>
      <p:pic>
        <p:nvPicPr>
          <p:cNvPr id="3074" name="Picture 2" descr="Abies numidica 02 by Li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94671"/>
            <a:ext cx="2209508" cy="2698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3568" y="260648"/>
            <a:ext cx="4176464" cy="646331"/>
          </a:xfrm>
          <a:prstGeom prst="rect">
            <a:avLst/>
          </a:prstGeom>
        </p:spPr>
        <p:txBody>
          <a:bodyPr wrap="square">
            <a:spAutoFit/>
          </a:bodyPr>
          <a:lstStyle/>
          <a:p>
            <a:endParaRPr lang="en-US" b="1" i="1" dirty="0" smtClean="0"/>
          </a:p>
          <a:p>
            <a:r>
              <a:rPr lang="en-US" b="1" i="1" dirty="0" err="1" smtClean="0"/>
              <a:t>Abies</a:t>
            </a:r>
            <a:r>
              <a:rPr lang="en-US" b="1" i="1" dirty="0" smtClean="0"/>
              <a:t> </a:t>
            </a:r>
            <a:r>
              <a:rPr lang="en-US" b="1" i="1" dirty="0" err="1"/>
              <a:t>numidica</a:t>
            </a:r>
            <a:r>
              <a:rPr lang="en-US" dirty="0"/>
              <a:t> (</a:t>
            </a:r>
            <a:r>
              <a:rPr lang="en-US" b="1" dirty="0"/>
              <a:t>Algerian fir</a:t>
            </a:r>
            <a:r>
              <a:rPr lang="en-US" dirty="0"/>
              <a:t>) </a:t>
            </a:r>
            <a:endParaRPr lang="fr-FR" dirty="0"/>
          </a:p>
        </p:txBody>
      </p:sp>
    </p:spTree>
    <p:extLst>
      <p:ext uri="{BB962C8B-B14F-4D97-AF65-F5344CB8AC3E}">
        <p14:creationId xmlns:p14="http://schemas.microsoft.com/office/powerpoint/2010/main" val="17212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grpId="1" nodeType="clickEffect">
                                  <p:stCondLst>
                                    <p:cond delay="0"/>
                                  </p:stCondLst>
                                  <p:childTnLst>
                                    <p:animClr clrSpc="rgb" dir="cw">
                                      <p:cBhvr override="childStyle">
                                        <p:cTn id="17"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098578"/>
          </a:xfrm>
        </p:spPr>
        <p:txBody>
          <a:bodyPr>
            <a:normAutofit/>
          </a:bodyPr>
          <a:lstStyle/>
          <a:p>
            <a:r>
              <a:rPr lang="fr-FR" dirty="0" smtClean="0">
                <a:solidFill>
                  <a:schemeClr val="tx1"/>
                </a:solidFill>
              </a:rPr>
              <a:t>All </a:t>
            </a:r>
            <a:r>
              <a:rPr lang="fr-FR" dirty="0" err="1" smtClean="0">
                <a:solidFill>
                  <a:schemeClr val="tx1"/>
                </a:solidFill>
              </a:rPr>
              <a:t>these</a:t>
            </a:r>
            <a:r>
              <a:rPr lang="fr-FR" dirty="0" smtClean="0">
                <a:solidFill>
                  <a:schemeClr val="tx1"/>
                </a:solidFill>
              </a:rPr>
              <a:t> plants are </a:t>
            </a:r>
            <a:r>
              <a:rPr lang="fr-FR" dirty="0" err="1" smtClean="0">
                <a:solidFill>
                  <a:schemeClr val="tx1"/>
                </a:solidFill>
              </a:rPr>
              <a:t>threatened</a:t>
            </a:r>
            <a:r>
              <a:rPr lang="fr-FR" dirty="0" smtClean="0">
                <a:solidFill>
                  <a:schemeClr val="tx1"/>
                </a:solidFill>
              </a:rPr>
              <a:t> and </a:t>
            </a:r>
            <a:r>
              <a:rPr lang="fr-FR" dirty="0" err="1" smtClean="0">
                <a:solidFill>
                  <a:schemeClr val="tx1"/>
                </a:solidFill>
              </a:rPr>
              <a:t>endangered</a:t>
            </a:r>
            <a:r>
              <a:rPr lang="fr-FR" dirty="0" smtClean="0">
                <a:solidFill>
                  <a:schemeClr val="tx1"/>
                </a:solidFill>
              </a:rPr>
              <a:t>. </a:t>
            </a:r>
            <a:r>
              <a:rPr lang="fr-FR" dirty="0" err="1" smtClean="0">
                <a:solidFill>
                  <a:schemeClr val="tx1"/>
                </a:solidFill>
              </a:rPr>
              <a:t>They</a:t>
            </a:r>
            <a:r>
              <a:rPr lang="fr-FR" dirty="0" smtClean="0">
                <a:solidFill>
                  <a:schemeClr val="tx1"/>
                </a:solidFill>
              </a:rPr>
              <a:t> </a:t>
            </a:r>
            <a:r>
              <a:rPr lang="fr-FR" dirty="0" err="1" smtClean="0">
                <a:solidFill>
                  <a:schemeClr val="tx1"/>
                </a:solidFill>
              </a:rPr>
              <a:t>need</a:t>
            </a:r>
            <a:r>
              <a:rPr lang="fr-FR" dirty="0" smtClean="0">
                <a:solidFill>
                  <a:schemeClr val="tx1"/>
                </a:solidFill>
              </a:rPr>
              <a:t> to </a:t>
            </a:r>
            <a:r>
              <a:rPr lang="fr-FR" dirty="0" err="1" smtClean="0">
                <a:solidFill>
                  <a:schemeClr val="tx1"/>
                </a:solidFill>
              </a:rPr>
              <a:t>be</a:t>
            </a:r>
            <a:r>
              <a:rPr lang="fr-FR" dirty="0" smtClean="0">
                <a:solidFill>
                  <a:schemeClr val="tx1"/>
                </a:solidFill>
              </a:rPr>
              <a:t> </a:t>
            </a:r>
            <a:r>
              <a:rPr lang="fr-FR" dirty="0" err="1" smtClean="0">
                <a:solidFill>
                  <a:schemeClr val="tx1"/>
                </a:solidFill>
              </a:rPr>
              <a:t>saved</a:t>
            </a:r>
            <a:r>
              <a:rPr lang="fr-FR" dirty="0" smtClean="0">
                <a:solidFill>
                  <a:schemeClr val="tx1"/>
                </a:solidFill>
              </a:rPr>
              <a:t>.  So, </a:t>
            </a:r>
            <a:r>
              <a:rPr lang="fr-FR" dirty="0" err="1" smtClean="0">
                <a:solidFill>
                  <a:schemeClr val="tx1"/>
                </a:solidFill>
              </a:rPr>
              <a:t>we</a:t>
            </a:r>
            <a:r>
              <a:rPr lang="fr-FR" dirty="0" smtClean="0">
                <a:solidFill>
                  <a:schemeClr val="tx1"/>
                </a:solidFill>
              </a:rPr>
              <a:t> must </a:t>
            </a:r>
            <a:r>
              <a:rPr lang="fr-FR" dirty="0" err="1" smtClean="0">
                <a:solidFill>
                  <a:schemeClr val="tx1"/>
                </a:solidFill>
              </a:rPr>
              <a:t>unify</a:t>
            </a:r>
            <a:r>
              <a:rPr lang="fr-FR" dirty="0" smtClean="0">
                <a:solidFill>
                  <a:schemeClr val="tx1"/>
                </a:solidFill>
              </a:rPr>
              <a:t> </a:t>
            </a:r>
            <a:r>
              <a:rPr lang="fr-FR" dirty="0" err="1" smtClean="0">
                <a:solidFill>
                  <a:schemeClr val="tx1"/>
                </a:solidFill>
              </a:rPr>
              <a:t>our</a:t>
            </a:r>
            <a:r>
              <a:rPr lang="fr-FR" dirty="0" smtClean="0">
                <a:solidFill>
                  <a:schemeClr val="tx1"/>
                </a:solidFill>
              </a:rPr>
              <a:t> efforts  to </a:t>
            </a:r>
            <a:r>
              <a:rPr lang="fr-FR" dirty="0" err="1" smtClean="0">
                <a:solidFill>
                  <a:schemeClr val="tx1"/>
                </a:solidFill>
              </a:rPr>
              <a:t>cultivate</a:t>
            </a:r>
            <a:r>
              <a:rPr lang="fr-FR" dirty="0" smtClean="0">
                <a:solidFill>
                  <a:schemeClr val="tx1"/>
                </a:solidFill>
              </a:rPr>
              <a:t> more plants of </a:t>
            </a:r>
            <a:r>
              <a:rPr lang="fr-FR" dirty="0" err="1" smtClean="0">
                <a:solidFill>
                  <a:schemeClr val="tx1"/>
                </a:solidFill>
              </a:rPr>
              <a:t>these</a:t>
            </a:r>
            <a:r>
              <a:rPr lang="fr-FR" dirty="0" smtClean="0">
                <a:solidFill>
                  <a:schemeClr val="tx1"/>
                </a:solidFill>
              </a:rPr>
              <a:t> </a:t>
            </a:r>
            <a:r>
              <a:rPr lang="fr-FR" dirty="0" err="1" smtClean="0">
                <a:solidFill>
                  <a:schemeClr val="tx1"/>
                </a:solidFill>
              </a:rPr>
              <a:t>species</a:t>
            </a:r>
            <a:r>
              <a:rPr lang="fr-FR" dirty="0">
                <a:solidFill>
                  <a:schemeClr val="tx1"/>
                </a:solidFill>
              </a:rPr>
              <a:t>,</a:t>
            </a:r>
            <a:r>
              <a:rPr lang="fr-FR" dirty="0" smtClean="0">
                <a:solidFill>
                  <a:schemeClr val="tx1"/>
                </a:solidFill>
              </a:rPr>
              <a:t> </a:t>
            </a:r>
            <a:r>
              <a:rPr lang="fr-FR" dirty="0" err="1" smtClean="0">
                <a:solidFill>
                  <a:schemeClr val="tx1"/>
                </a:solidFill>
              </a:rPr>
              <a:t>save</a:t>
            </a:r>
            <a:r>
              <a:rPr lang="fr-FR" dirty="0" smtClean="0">
                <a:solidFill>
                  <a:schemeClr val="tx1"/>
                </a:solidFill>
              </a:rPr>
              <a:t> </a:t>
            </a:r>
            <a:r>
              <a:rPr lang="fr-FR" dirty="0" err="1" smtClean="0">
                <a:solidFill>
                  <a:schemeClr val="tx1"/>
                </a:solidFill>
              </a:rPr>
              <a:t>them</a:t>
            </a:r>
            <a:r>
              <a:rPr lang="fr-FR" dirty="0" smtClean="0">
                <a:solidFill>
                  <a:schemeClr val="tx1"/>
                </a:solidFill>
              </a:rPr>
              <a:t> </a:t>
            </a:r>
            <a:r>
              <a:rPr lang="fr-FR" dirty="0" err="1" smtClean="0">
                <a:solidFill>
                  <a:schemeClr val="tx1"/>
                </a:solidFill>
              </a:rPr>
              <a:t>from</a:t>
            </a:r>
            <a:r>
              <a:rPr lang="fr-FR" dirty="0" smtClean="0">
                <a:solidFill>
                  <a:schemeClr val="tx1"/>
                </a:solidFill>
              </a:rPr>
              <a:t> extinction and </a:t>
            </a:r>
            <a:r>
              <a:rPr lang="fr-FR" dirty="0" err="1" smtClean="0">
                <a:solidFill>
                  <a:schemeClr val="tx1"/>
                </a:solidFill>
              </a:rPr>
              <a:t>preseve</a:t>
            </a:r>
            <a:r>
              <a:rPr lang="fr-FR" dirty="0" smtClean="0">
                <a:solidFill>
                  <a:schemeClr val="tx1"/>
                </a:solidFill>
              </a:rPr>
              <a:t> life on </a:t>
            </a:r>
            <a:r>
              <a:rPr lang="fr-FR" dirty="0" err="1" smtClean="0">
                <a:solidFill>
                  <a:schemeClr val="tx1"/>
                </a:solidFill>
              </a:rPr>
              <a:t>our</a:t>
            </a:r>
            <a:r>
              <a:rPr lang="fr-FR" dirty="0" smtClean="0">
                <a:solidFill>
                  <a:schemeClr val="tx1"/>
                </a:solidFill>
              </a:rPr>
              <a:t> </a:t>
            </a:r>
            <a:r>
              <a:rPr lang="fr-FR" dirty="0" err="1" smtClean="0">
                <a:solidFill>
                  <a:schemeClr val="tx1"/>
                </a:solidFill>
              </a:rPr>
              <a:t>planet</a:t>
            </a:r>
            <a:r>
              <a:rPr lang="fr-FR" dirty="0" smtClean="0">
                <a:solidFill>
                  <a:schemeClr val="tx1"/>
                </a:solidFill>
              </a:rPr>
              <a:t> EARTH.</a:t>
            </a:r>
            <a:endParaRPr lang="fr-FR" dirty="0">
              <a:solidFill>
                <a:schemeClr val="tx1"/>
              </a:solidFill>
            </a:endParaRPr>
          </a:p>
        </p:txBody>
      </p:sp>
    </p:spTree>
    <p:extLst>
      <p:ext uri="{BB962C8B-B14F-4D97-AF65-F5344CB8AC3E}">
        <p14:creationId xmlns:p14="http://schemas.microsoft.com/office/powerpoint/2010/main" val="16995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620688"/>
            <a:ext cx="7776864" cy="4608512"/>
          </a:xfrm>
        </p:spPr>
        <p:txBody>
          <a:bodyPr>
            <a:normAutofit/>
          </a:bodyPr>
          <a:lstStyle/>
          <a:p>
            <a:r>
              <a:rPr lang="fr-FR" sz="2800" dirty="0" smtClean="0">
                <a:solidFill>
                  <a:schemeClr val="tx1"/>
                </a:solidFill>
              </a:rPr>
              <a:t>As a part of </a:t>
            </a:r>
            <a:r>
              <a:rPr lang="fr-FR" sz="2800" dirty="0" err="1" smtClean="0">
                <a:solidFill>
                  <a:schemeClr val="tx1"/>
                </a:solidFill>
              </a:rPr>
              <a:t>this</a:t>
            </a:r>
            <a:r>
              <a:rPr lang="fr-FR" sz="2800" dirty="0" smtClean="0">
                <a:solidFill>
                  <a:schemeClr val="tx1"/>
                </a:solidFill>
              </a:rPr>
              <a:t> </a:t>
            </a:r>
            <a:r>
              <a:rPr lang="fr-FR" sz="2800" dirty="0" err="1" smtClean="0">
                <a:solidFill>
                  <a:schemeClr val="tx1"/>
                </a:solidFill>
              </a:rPr>
              <a:t>community</a:t>
            </a:r>
            <a:r>
              <a:rPr lang="fr-FR" sz="2800" dirty="0" smtClean="0">
                <a:solidFill>
                  <a:schemeClr val="tx1"/>
                </a:solidFill>
              </a:rPr>
              <a:t> </a:t>
            </a:r>
            <a:r>
              <a:rPr lang="fr-FR" sz="2800" dirty="0" err="1" smtClean="0">
                <a:solidFill>
                  <a:schemeClr val="tx1"/>
                </a:solidFill>
              </a:rPr>
              <a:t>who</a:t>
            </a:r>
            <a:r>
              <a:rPr lang="fr-FR" sz="2800" dirty="0" smtClean="0">
                <a:solidFill>
                  <a:schemeClr val="tx1"/>
                </a:solidFill>
              </a:rPr>
              <a:t> loves nature and </a:t>
            </a:r>
            <a:r>
              <a:rPr lang="fr-FR" sz="2800" dirty="0" err="1" smtClean="0">
                <a:solidFill>
                  <a:schemeClr val="tx1"/>
                </a:solidFill>
              </a:rPr>
              <a:t>wants</a:t>
            </a:r>
            <a:r>
              <a:rPr lang="fr-FR" sz="2800" dirty="0" smtClean="0">
                <a:solidFill>
                  <a:schemeClr val="tx1"/>
                </a:solidFill>
              </a:rPr>
              <a:t> to do </a:t>
            </a:r>
            <a:r>
              <a:rPr lang="fr-FR" sz="2800" dirty="0" err="1" smtClean="0">
                <a:solidFill>
                  <a:schemeClr val="tx1"/>
                </a:solidFill>
              </a:rPr>
              <a:t>something</a:t>
            </a:r>
            <a:r>
              <a:rPr lang="fr-FR" sz="2800" dirty="0" smtClean="0">
                <a:solidFill>
                  <a:schemeClr val="tx1"/>
                </a:solidFill>
              </a:rPr>
              <a:t> to help </a:t>
            </a:r>
            <a:r>
              <a:rPr lang="fr-FR" sz="2800" dirty="0" err="1" smtClean="0">
                <a:solidFill>
                  <a:schemeClr val="tx1"/>
                </a:solidFill>
              </a:rPr>
              <a:t>save</a:t>
            </a:r>
            <a:r>
              <a:rPr lang="fr-FR" sz="2800" dirty="0" smtClean="0">
                <a:solidFill>
                  <a:schemeClr val="tx1"/>
                </a:solidFill>
              </a:rPr>
              <a:t> the </a:t>
            </a:r>
            <a:r>
              <a:rPr lang="fr-FR" sz="2800" dirty="0" err="1" smtClean="0">
                <a:solidFill>
                  <a:schemeClr val="tx1"/>
                </a:solidFill>
              </a:rPr>
              <a:t>environment</a:t>
            </a:r>
            <a:r>
              <a:rPr lang="fr-FR" sz="2800" dirty="0" smtClean="0">
                <a:solidFill>
                  <a:schemeClr val="tx1"/>
                </a:solidFill>
              </a:rPr>
              <a:t>, </a:t>
            </a:r>
            <a:r>
              <a:rPr lang="fr-FR" sz="2800" dirty="0" err="1" smtClean="0">
                <a:solidFill>
                  <a:schemeClr val="tx1"/>
                </a:solidFill>
              </a:rPr>
              <a:t>we</a:t>
            </a:r>
            <a:r>
              <a:rPr lang="fr-FR" sz="2800" dirty="0" smtClean="0">
                <a:solidFill>
                  <a:schemeClr val="tx1"/>
                </a:solidFill>
              </a:rPr>
              <a:t> are </a:t>
            </a:r>
            <a:r>
              <a:rPr lang="fr-FR" sz="2800" dirty="0" err="1" smtClean="0">
                <a:solidFill>
                  <a:schemeClr val="tx1"/>
                </a:solidFill>
              </a:rPr>
              <a:t>going</a:t>
            </a:r>
            <a:r>
              <a:rPr lang="fr-FR" sz="2800" dirty="0" smtClean="0">
                <a:solidFill>
                  <a:schemeClr val="tx1"/>
                </a:solidFill>
              </a:rPr>
              <a:t> to plant a </a:t>
            </a:r>
            <a:r>
              <a:rPr lang="fr-FR" sz="2800" dirty="0" err="1" smtClean="0">
                <a:solidFill>
                  <a:schemeClr val="tx1"/>
                </a:solidFill>
              </a:rPr>
              <a:t>variety</a:t>
            </a:r>
            <a:r>
              <a:rPr lang="fr-FR" sz="2800" dirty="0" smtClean="0">
                <a:solidFill>
                  <a:schemeClr val="tx1"/>
                </a:solidFill>
              </a:rPr>
              <a:t> of </a:t>
            </a:r>
            <a:r>
              <a:rPr lang="fr-FR" sz="2800" dirty="0" err="1">
                <a:solidFill>
                  <a:schemeClr val="tx1"/>
                </a:solidFill>
              </a:rPr>
              <a:t>A</a:t>
            </a:r>
            <a:r>
              <a:rPr lang="fr-FR" sz="2800" dirty="0" err="1" smtClean="0">
                <a:solidFill>
                  <a:schemeClr val="tx1"/>
                </a:solidFill>
              </a:rPr>
              <a:t>loe</a:t>
            </a:r>
            <a:r>
              <a:rPr lang="fr-FR" sz="2800" dirty="0" smtClean="0">
                <a:solidFill>
                  <a:schemeClr val="tx1"/>
                </a:solidFill>
              </a:rPr>
              <a:t> </a:t>
            </a:r>
            <a:r>
              <a:rPr lang="fr-FR" sz="2800" dirty="0" err="1" smtClean="0">
                <a:solidFill>
                  <a:schemeClr val="tx1"/>
                </a:solidFill>
              </a:rPr>
              <a:t>Vera,Rosemary,Tradescantia</a:t>
            </a:r>
            <a:r>
              <a:rPr lang="fr-FR" sz="2800" dirty="0" smtClean="0">
                <a:solidFill>
                  <a:schemeClr val="tx1"/>
                </a:solidFill>
              </a:rPr>
              <a:t> </a:t>
            </a:r>
            <a:r>
              <a:rPr lang="fr-FR" sz="2800" dirty="0" err="1" smtClean="0">
                <a:solidFill>
                  <a:schemeClr val="tx1"/>
                </a:solidFill>
              </a:rPr>
              <a:t>pallida</a:t>
            </a:r>
            <a:r>
              <a:rPr lang="fr-FR" sz="2800" dirty="0" smtClean="0">
                <a:solidFill>
                  <a:schemeClr val="tx1"/>
                </a:solidFill>
              </a:rPr>
              <a:t>, </a:t>
            </a:r>
            <a:r>
              <a:rPr lang="fr-FR" sz="2800" dirty="0" err="1" smtClean="0">
                <a:solidFill>
                  <a:schemeClr val="tx1"/>
                </a:solidFill>
              </a:rPr>
              <a:t>Aconium</a:t>
            </a:r>
            <a:r>
              <a:rPr lang="fr-FR" sz="2800" dirty="0" smtClean="0">
                <a:solidFill>
                  <a:schemeClr val="tx1"/>
                </a:solidFill>
              </a:rPr>
              <a:t>, Echeveria, </a:t>
            </a:r>
            <a:r>
              <a:rPr lang="fr-FR" sz="2800" dirty="0" err="1">
                <a:solidFill>
                  <a:schemeClr val="tx1"/>
                </a:solidFill>
              </a:rPr>
              <a:t>Aptenia</a:t>
            </a:r>
            <a:r>
              <a:rPr lang="fr-FR" sz="2800" dirty="0">
                <a:solidFill>
                  <a:schemeClr val="tx1"/>
                </a:solidFill>
              </a:rPr>
              <a:t> </a:t>
            </a:r>
            <a:r>
              <a:rPr lang="fr-FR" sz="2800" dirty="0" err="1" smtClean="0">
                <a:solidFill>
                  <a:schemeClr val="tx1"/>
                </a:solidFill>
              </a:rPr>
              <a:t>cordifolia</a:t>
            </a:r>
            <a:r>
              <a:rPr lang="fr-FR" sz="2800" dirty="0" smtClean="0">
                <a:solidFill>
                  <a:schemeClr val="tx1"/>
                </a:solidFill>
              </a:rPr>
              <a:t> </a:t>
            </a:r>
            <a:r>
              <a:rPr lang="fr-FR" sz="2800" dirty="0">
                <a:solidFill>
                  <a:schemeClr val="tx1"/>
                </a:solidFill>
              </a:rPr>
              <a:t>and </a:t>
            </a:r>
            <a:r>
              <a:rPr lang="fr-FR" sz="2800" dirty="0" err="1">
                <a:solidFill>
                  <a:schemeClr val="tx1"/>
                </a:solidFill>
              </a:rPr>
              <a:t>crasula</a:t>
            </a:r>
            <a:r>
              <a:rPr lang="fr-FR" sz="2800" dirty="0">
                <a:solidFill>
                  <a:schemeClr val="tx1"/>
                </a:solidFill>
              </a:rPr>
              <a:t> </a:t>
            </a:r>
            <a:r>
              <a:rPr lang="fr-FR" sz="2800" dirty="0" err="1">
                <a:solidFill>
                  <a:schemeClr val="tx1"/>
                </a:solidFill>
              </a:rPr>
              <a:t>ovata</a:t>
            </a:r>
            <a:r>
              <a:rPr lang="fr-FR" sz="2800" dirty="0" smtClean="0">
                <a:solidFill>
                  <a:schemeClr val="tx1"/>
                </a:solidFill>
              </a:rPr>
              <a:t> in pots to </a:t>
            </a:r>
            <a:r>
              <a:rPr lang="fr-FR" sz="2800" dirty="0" err="1" smtClean="0">
                <a:solidFill>
                  <a:schemeClr val="tx1"/>
                </a:solidFill>
              </a:rPr>
              <a:t>get</a:t>
            </a:r>
            <a:r>
              <a:rPr lang="fr-FR" sz="2800" dirty="0" smtClean="0">
                <a:solidFill>
                  <a:schemeClr val="tx1"/>
                </a:solidFill>
              </a:rPr>
              <a:t> more plants and </a:t>
            </a:r>
            <a:r>
              <a:rPr lang="fr-FR" sz="2800" dirty="0" err="1" smtClean="0">
                <a:solidFill>
                  <a:schemeClr val="tx1"/>
                </a:solidFill>
              </a:rPr>
              <a:t>then</a:t>
            </a:r>
            <a:r>
              <a:rPr lang="fr-FR" sz="2800" dirty="0" smtClean="0">
                <a:solidFill>
                  <a:schemeClr val="tx1"/>
                </a:solidFill>
              </a:rPr>
              <a:t>, plant </a:t>
            </a:r>
            <a:r>
              <a:rPr lang="fr-FR" sz="2800" dirty="0" err="1" smtClean="0">
                <a:solidFill>
                  <a:schemeClr val="tx1"/>
                </a:solidFill>
              </a:rPr>
              <a:t>them</a:t>
            </a:r>
            <a:r>
              <a:rPr lang="fr-FR" sz="2800" dirty="0" smtClean="0">
                <a:solidFill>
                  <a:schemeClr val="tx1"/>
                </a:solidFill>
              </a:rPr>
              <a:t> in </a:t>
            </a:r>
            <a:r>
              <a:rPr lang="fr-FR" sz="2800" dirty="0" err="1" smtClean="0">
                <a:solidFill>
                  <a:schemeClr val="tx1"/>
                </a:solidFill>
              </a:rPr>
              <a:t>our</a:t>
            </a:r>
            <a:r>
              <a:rPr lang="fr-FR" sz="2800" dirty="0" smtClean="0">
                <a:solidFill>
                  <a:schemeClr val="tx1"/>
                </a:solidFill>
              </a:rPr>
              <a:t> </a:t>
            </a:r>
            <a:r>
              <a:rPr lang="fr-FR" sz="2800" dirty="0" err="1" smtClean="0">
                <a:solidFill>
                  <a:schemeClr val="tx1"/>
                </a:solidFill>
              </a:rPr>
              <a:t>schoolgarden</a:t>
            </a:r>
            <a:r>
              <a:rPr lang="fr-FR" sz="2800" dirty="0" smtClean="0">
                <a:solidFill>
                  <a:schemeClr val="tx1"/>
                </a:solidFill>
              </a:rPr>
              <a:t>.</a:t>
            </a:r>
            <a:endParaRPr lang="fr-FR" sz="2800" dirty="0">
              <a:solidFill>
                <a:schemeClr val="tx1"/>
              </a:solidFill>
            </a:endParaRPr>
          </a:p>
        </p:txBody>
      </p:sp>
    </p:spTree>
    <p:extLst>
      <p:ext uri="{BB962C8B-B14F-4D97-AF65-F5344CB8AC3E}">
        <p14:creationId xmlns:p14="http://schemas.microsoft.com/office/powerpoint/2010/main" val="413973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8075240" cy="5530626"/>
          </a:xfrm>
        </p:spPr>
        <p:txBody>
          <a:bodyPr>
            <a:normAutofit/>
          </a:bodyPr>
          <a:lstStyle/>
          <a:p>
            <a:r>
              <a:rPr lang="fr-FR" sz="3600" dirty="0" smtClean="0"/>
              <a:t>This </a:t>
            </a:r>
            <a:r>
              <a:rPr lang="fr-FR" sz="3600" dirty="0" err="1" smtClean="0"/>
              <a:t>work</a:t>
            </a:r>
            <a:r>
              <a:rPr lang="fr-FR" sz="3600" dirty="0" smtClean="0"/>
              <a:t> </a:t>
            </a:r>
            <a:r>
              <a:rPr lang="fr-FR" sz="3600" dirty="0" err="1" smtClean="0"/>
              <a:t>was</a:t>
            </a:r>
            <a:r>
              <a:rPr lang="fr-FR" sz="3600" dirty="0" smtClean="0"/>
              <a:t> </a:t>
            </a:r>
            <a:r>
              <a:rPr lang="fr-FR" sz="3600" dirty="0" err="1" smtClean="0"/>
              <a:t>achieved</a:t>
            </a:r>
            <a:r>
              <a:rPr lang="fr-FR" sz="3600" dirty="0" smtClean="0"/>
              <a:t> by:</a:t>
            </a:r>
            <a:br>
              <a:rPr lang="fr-FR" sz="3600" dirty="0" smtClean="0"/>
            </a:br>
            <a:r>
              <a:rPr lang="fr-FR" sz="2000" dirty="0" err="1"/>
              <a:t>Nawel</a:t>
            </a:r>
            <a:r>
              <a:rPr lang="fr-FR" sz="2000" dirty="0"/>
              <a:t> </a:t>
            </a:r>
            <a:r>
              <a:rPr lang="fr-FR" sz="2000" dirty="0" err="1"/>
              <a:t>Rouini</a:t>
            </a:r>
            <a:r>
              <a:rPr lang="fr-FR" sz="2000" dirty="0" smtClean="0"/>
              <a:t/>
            </a:r>
            <a:br>
              <a:rPr lang="fr-FR" sz="2000" dirty="0" smtClean="0"/>
            </a:br>
            <a:r>
              <a:rPr lang="fr-FR" sz="2000" dirty="0"/>
              <a:t>Rania M’</a:t>
            </a:r>
            <a:r>
              <a:rPr lang="fr-FR" sz="2000" dirty="0" err="1"/>
              <a:t>cili</a:t>
            </a:r>
            <a:r>
              <a:rPr lang="fr-FR" sz="2000" dirty="0" smtClean="0"/>
              <a:t/>
            </a:r>
            <a:br>
              <a:rPr lang="fr-FR" sz="2000" dirty="0" smtClean="0"/>
            </a:br>
            <a:r>
              <a:rPr lang="fr-FR" sz="2000" dirty="0" err="1"/>
              <a:t>Nihal</a:t>
            </a:r>
            <a:r>
              <a:rPr lang="fr-FR" sz="2000" dirty="0"/>
              <a:t> </a:t>
            </a:r>
            <a:r>
              <a:rPr lang="fr-FR" sz="2000" dirty="0" err="1"/>
              <a:t>Kaabouche</a:t>
            </a:r>
            <a:r>
              <a:rPr lang="fr-FR" sz="2000" dirty="0" smtClean="0"/>
              <a:t/>
            </a:r>
            <a:br>
              <a:rPr lang="fr-FR" sz="2000" dirty="0" smtClean="0"/>
            </a:br>
            <a:r>
              <a:rPr lang="fr-FR" sz="2000" dirty="0"/>
              <a:t>Chiraz </a:t>
            </a:r>
            <a:r>
              <a:rPr lang="fr-FR" sz="2000" dirty="0" err="1"/>
              <a:t>Brahimi</a:t>
            </a:r>
            <a:r>
              <a:rPr lang="fr-FR" sz="2000" dirty="0" smtClean="0"/>
              <a:t/>
            </a:r>
            <a:br>
              <a:rPr lang="fr-FR" sz="2000" dirty="0" smtClean="0"/>
            </a:br>
            <a:r>
              <a:rPr lang="fr-FR" sz="2000" dirty="0" err="1"/>
              <a:t>Darine</a:t>
            </a:r>
            <a:r>
              <a:rPr lang="fr-FR" sz="2000" dirty="0"/>
              <a:t> </a:t>
            </a:r>
            <a:r>
              <a:rPr lang="fr-FR" sz="2000" dirty="0" err="1"/>
              <a:t>Nouioua</a:t>
            </a:r>
            <a:r>
              <a:rPr lang="fr-FR" sz="2000" dirty="0" smtClean="0"/>
              <a:t/>
            </a:r>
            <a:br>
              <a:rPr lang="fr-FR" sz="2000" dirty="0" smtClean="0"/>
            </a:br>
            <a:r>
              <a:rPr lang="fr-FR" sz="2000" dirty="0" err="1"/>
              <a:t>Tadj</a:t>
            </a:r>
            <a:r>
              <a:rPr lang="fr-FR" sz="2000" dirty="0"/>
              <a:t> </a:t>
            </a:r>
            <a:r>
              <a:rPr lang="fr-FR" sz="2000" dirty="0" err="1"/>
              <a:t>Seif</a:t>
            </a:r>
            <a:r>
              <a:rPr lang="fr-FR" sz="2000" dirty="0"/>
              <a:t> </a:t>
            </a:r>
            <a:r>
              <a:rPr lang="fr-FR" sz="2000" dirty="0" err="1" smtClean="0"/>
              <a:t>Elmajd</a:t>
            </a:r>
            <a:r>
              <a:rPr lang="fr-FR" sz="2000" dirty="0" smtClean="0"/>
              <a:t> </a:t>
            </a:r>
            <a:r>
              <a:rPr lang="fr-FR" sz="2000" dirty="0" err="1" smtClean="0"/>
              <a:t>Touil</a:t>
            </a:r>
            <a:r>
              <a:rPr lang="fr-FR" sz="2000" dirty="0" smtClean="0"/>
              <a:t> </a:t>
            </a:r>
            <a:br>
              <a:rPr lang="fr-FR" sz="2000" dirty="0" smtClean="0"/>
            </a:br>
            <a:r>
              <a:rPr lang="fr-FR" sz="2000" dirty="0" err="1" smtClean="0"/>
              <a:t>Nahla</a:t>
            </a:r>
            <a:r>
              <a:rPr lang="fr-FR" sz="2000" dirty="0" smtClean="0"/>
              <a:t> Chiraz </a:t>
            </a:r>
            <a:r>
              <a:rPr lang="fr-FR" sz="2000" dirty="0" err="1" smtClean="0"/>
              <a:t>Chaabane</a:t>
            </a:r>
            <a:r>
              <a:rPr lang="fr-FR" sz="2000" dirty="0" smtClean="0"/>
              <a:t> </a:t>
            </a:r>
            <a:r>
              <a:rPr lang="fr-FR" sz="2000" dirty="0"/>
              <a:t/>
            </a:r>
            <a:br>
              <a:rPr lang="fr-FR" sz="2000" dirty="0"/>
            </a:br>
            <a:r>
              <a:rPr lang="fr-FR" sz="2000" dirty="0"/>
              <a:t>Ahmed </a:t>
            </a:r>
            <a:r>
              <a:rPr lang="fr-FR" sz="2000" dirty="0" err="1" smtClean="0"/>
              <a:t>Nadjib</a:t>
            </a:r>
            <a:r>
              <a:rPr lang="fr-FR" sz="2000" dirty="0" smtClean="0"/>
              <a:t> </a:t>
            </a:r>
            <a:r>
              <a:rPr lang="fr-FR" sz="2000" dirty="0" err="1" smtClean="0"/>
              <a:t>Alikeche</a:t>
            </a:r>
            <a:r>
              <a:rPr lang="fr-FR" sz="2000" dirty="0" smtClean="0"/>
              <a:t> </a:t>
            </a:r>
            <a:r>
              <a:rPr lang="fr-FR" sz="2000" dirty="0"/>
              <a:t/>
            </a:r>
            <a:br>
              <a:rPr lang="fr-FR" sz="2000" dirty="0"/>
            </a:br>
            <a:r>
              <a:rPr lang="fr-FR" sz="2000" dirty="0" err="1"/>
              <a:t>Manel</a:t>
            </a:r>
            <a:r>
              <a:rPr lang="fr-FR" sz="2000" dirty="0"/>
              <a:t> </a:t>
            </a:r>
            <a:r>
              <a:rPr lang="fr-FR" sz="2000" dirty="0" err="1"/>
              <a:t>Boukebous</a:t>
            </a:r>
            <a:r>
              <a:rPr lang="fr-FR" sz="2000" dirty="0" smtClean="0"/>
              <a:t/>
            </a:r>
            <a:br>
              <a:rPr lang="fr-FR" sz="2000" dirty="0" smtClean="0"/>
            </a:br>
            <a:r>
              <a:rPr lang="fr-FR" sz="2000" dirty="0"/>
              <a:t/>
            </a:r>
            <a:br>
              <a:rPr lang="fr-FR" sz="2000" dirty="0"/>
            </a:br>
            <a:r>
              <a:rPr lang="fr-FR" sz="3600" dirty="0" err="1" smtClean="0"/>
              <a:t>Supervised</a:t>
            </a:r>
            <a:r>
              <a:rPr lang="fr-FR" sz="3600" dirty="0" smtClean="0"/>
              <a:t> by </a:t>
            </a:r>
            <a:r>
              <a:rPr lang="fr-FR" sz="3600" dirty="0" err="1" smtClean="0"/>
              <a:t>their</a:t>
            </a:r>
            <a:r>
              <a:rPr lang="fr-FR" sz="3600" dirty="0" smtClean="0"/>
              <a:t> Teacher</a:t>
            </a:r>
            <a:r>
              <a:rPr lang="fr-FR" sz="2700" dirty="0" smtClean="0"/>
              <a:t>: </a:t>
            </a:r>
            <a:r>
              <a:rPr lang="fr-FR" sz="2000" dirty="0" smtClean="0"/>
              <a:t>Mrs Fatiha </a:t>
            </a:r>
            <a:r>
              <a:rPr lang="fr-FR" sz="2000" dirty="0" err="1" smtClean="0"/>
              <a:t>Touafek</a:t>
            </a:r>
            <a:endParaRPr lang="fr-FR" sz="2000" dirty="0"/>
          </a:p>
        </p:txBody>
      </p:sp>
    </p:spTree>
    <p:extLst>
      <p:ext uri="{BB962C8B-B14F-4D97-AF65-F5344CB8AC3E}">
        <p14:creationId xmlns:p14="http://schemas.microsoft.com/office/powerpoint/2010/main" val="351236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908720"/>
            <a:ext cx="8183880" cy="4752528"/>
          </a:xfrm>
        </p:spPr>
        <p:txBody>
          <a:bodyPr>
            <a:normAutofit fontScale="90000"/>
          </a:bodyPr>
          <a:lstStyle/>
          <a:p>
            <a:r>
              <a:rPr lang="en-US" sz="1400" dirty="0">
                <a:solidFill>
                  <a:schemeClr val="tx1">
                    <a:lumMod val="85000"/>
                    <a:lumOff val="15000"/>
                  </a:schemeClr>
                </a:solidFill>
                <a:effectLst/>
              </a:rPr>
              <a:t>Youths’ </a:t>
            </a:r>
            <a:r>
              <a:rPr lang="en-US" sz="1400" dirty="0" smtClean="0">
                <a:solidFill>
                  <a:schemeClr val="tx1">
                    <a:lumMod val="85000"/>
                    <a:lumOff val="15000"/>
                  </a:schemeClr>
                </a:solidFill>
                <a:effectLst/>
              </a:rPr>
              <a:t>promise       </a:t>
            </a:r>
            <a:r>
              <a:rPr lang="en-US" sz="1400" b="0" dirty="0" smtClean="0">
                <a:solidFill>
                  <a:schemeClr val="tx1">
                    <a:lumMod val="85000"/>
                    <a:lumOff val="15000"/>
                  </a:schemeClr>
                </a:solidFill>
                <a:effectLst/>
              </a:rPr>
              <a:t>(  A poem achieved by </a:t>
            </a:r>
            <a:r>
              <a:rPr lang="en-US" sz="1400" b="0" dirty="0" err="1" smtClean="0">
                <a:solidFill>
                  <a:schemeClr val="tx1">
                    <a:lumMod val="85000"/>
                    <a:lumOff val="15000"/>
                  </a:schemeClr>
                </a:solidFill>
                <a:effectLst/>
              </a:rPr>
              <a:t>Mecili</a:t>
            </a:r>
            <a:r>
              <a:rPr lang="en-US" sz="1400" b="0" dirty="0" smtClean="0">
                <a:solidFill>
                  <a:schemeClr val="tx1">
                    <a:lumMod val="85000"/>
                    <a:lumOff val="15000"/>
                  </a:schemeClr>
                </a:solidFill>
                <a:effectLst/>
              </a:rPr>
              <a:t> Rania)</a:t>
            </a:r>
            <a:br>
              <a:rPr lang="en-US" sz="1400" b="0" dirty="0" smtClean="0">
                <a:solidFill>
                  <a:schemeClr val="tx1">
                    <a:lumMod val="85000"/>
                    <a:lumOff val="15000"/>
                  </a:schemeClr>
                </a:solidFill>
                <a:effectLst/>
              </a:rPr>
            </a:b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are conscious, life is precious</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have to save all creatures</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plant plants and we breed pets</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To not disturb the ecosystem</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 </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avoid nature polluting</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Ozone layer destroying</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 And stop global warming</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To not disturb the ecosystem</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 </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Use our technology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 To preserve ecology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Botany and zoology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To not disturb the ecosystem</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 </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Save it. It’s our duty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Towards biodiversity.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don’t want a calamity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want  to live in harmony for eternity.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endParaRPr lang="fr-FR" sz="1400" b="0" dirty="0">
              <a:solidFill>
                <a:schemeClr val="tx1">
                  <a:lumMod val="85000"/>
                  <a:lumOff val="15000"/>
                </a:schemeClr>
              </a:solidFill>
            </a:endParaRPr>
          </a:p>
        </p:txBody>
      </p:sp>
    </p:spTree>
    <p:extLst>
      <p:ext uri="{BB962C8B-B14F-4D97-AF65-F5344CB8AC3E}">
        <p14:creationId xmlns:p14="http://schemas.microsoft.com/office/powerpoint/2010/main" val="1991186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76672"/>
            <a:ext cx="7751832" cy="5832648"/>
          </a:xfrm>
        </p:spPr>
        <p:txBody>
          <a:bodyPr>
            <a:normAutofit fontScale="90000"/>
          </a:bodyPr>
          <a:lstStyle/>
          <a:p>
            <a:r>
              <a:rPr lang="en-US" sz="1400" dirty="0">
                <a:solidFill>
                  <a:schemeClr val="tx1">
                    <a:lumMod val="85000"/>
                    <a:lumOff val="15000"/>
                  </a:schemeClr>
                </a:solidFill>
                <a:effectLst/>
              </a:rPr>
              <a:t>Plants’ Call For </a:t>
            </a:r>
            <a:r>
              <a:rPr lang="en-US" sz="1400" dirty="0" smtClean="0">
                <a:solidFill>
                  <a:schemeClr val="tx1">
                    <a:lumMod val="85000"/>
                    <a:lumOff val="15000"/>
                  </a:schemeClr>
                </a:solidFill>
                <a:effectLst/>
              </a:rPr>
              <a:t>Man      </a:t>
            </a:r>
            <a:r>
              <a:rPr lang="en-US" sz="1400" b="0" dirty="0" smtClean="0">
                <a:solidFill>
                  <a:schemeClr val="tx1">
                    <a:lumMod val="85000"/>
                    <a:lumOff val="15000"/>
                  </a:schemeClr>
                </a:solidFill>
                <a:effectLst/>
              </a:rPr>
              <a:t>( A poem achieved by </a:t>
            </a:r>
            <a:r>
              <a:rPr lang="en-US" sz="1400" b="0" dirty="0" err="1" smtClean="0">
                <a:solidFill>
                  <a:schemeClr val="tx1">
                    <a:lumMod val="85000"/>
                    <a:lumOff val="15000"/>
                  </a:schemeClr>
                </a:solidFill>
                <a:effectLst/>
              </a:rPr>
              <a:t>Darine</a:t>
            </a:r>
            <a:r>
              <a:rPr lang="en-US" sz="1400" b="0" dirty="0" smtClean="0">
                <a:solidFill>
                  <a:schemeClr val="tx1">
                    <a:lumMod val="85000"/>
                    <a:lumOff val="15000"/>
                  </a:schemeClr>
                </a:solidFill>
                <a:effectLst/>
              </a:rPr>
              <a:t> </a:t>
            </a:r>
            <a:r>
              <a:rPr lang="en-US" sz="1400" b="0" dirty="0" err="1" smtClean="0">
                <a:solidFill>
                  <a:schemeClr val="tx1">
                    <a:lumMod val="85000"/>
                    <a:lumOff val="15000"/>
                  </a:schemeClr>
                </a:solidFill>
                <a:effectLst/>
              </a:rPr>
              <a:t>Nouioua</a:t>
            </a:r>
            <a:r>
              <a:rPr lang="en-US" sz="1400" b="0" dirty="0" smtClean="0">
                <a:solidFill>
                  <a:schemeClr val="tx1">
                    <a:lumMod val="85000"/>
                    <a:lumOff val="15000"/>
                  </a:schemeClr>
                </a:solidFill>
                <a:effectLst/>
              </a:rPr>
              <a:t>)</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 </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People of the world fight pollution</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smtClean="0">
                <a:solidFill>
                  <a:schemeClr val="tx1">
                    <a:lumMod val="85000"/>
                    <a:lumOff val="15000"/>
                  </a:schemeClr>
                </a:solidFill>
                <a:effectLst/>
              </a:rPr>
              <a:t>We’re </a:t>
            </a:r>
            <a:r>
              <a:rPr lang="en-US" sz="1400" b="0" dirty="0">
                <a:solidFill>
                  <a:schemeClr val="tx1">
                    <a:lumMod val="85000"/>
                    <a:lumOff val="15000"/>
                  </a:schemeClr>
                </a:solidFill>
                <a:effectLst/>
              </a:rPr>
              <a:t>in our way of extinction</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Hurry up Man  and do an action</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With your help change our destination</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Just  a gesture to save nature.</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 </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It’s our earth</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Don’t cause our death</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need a rebirth</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And survive together</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Just a gesture to save nature. </a:t>
            </a:r>
            <a:r>
              <a:rPr lang="en-US" sz="1400" b="0" dirty="0" smtClean="0">
                <a:solidFill>
                  <a:schemeClr val="tx1">
                    <a:lumMod val="85000"/>
                    <a:lumOff val="15000"/>
                  </a:schemeClr>
                </a:solidFill>
                <a:effectLst/>
              </a:rPr>
              <a:t/>
            </a:r>
            <a:br>
              <a:rPr lang="en-US" sz="1400" b="0" dirty="0" smtClean="0">
                <a:solidFill>
                  <a:schemeClr val="tx1">
                    <a:lumMod val="85000"/>
                    <a:lumOff val="15000"/>
                  </a:schemeClr>
                </a:solidFill>
                <a:effectLst/>
              </a:rPr>
            </a:b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are the beauty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A cure to be healthy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The smells you like</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call for equality</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We are a living creature</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Please, save nature</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 </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You should be aware</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And take of us care</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smtClean="0">
                <a:solidFill>
                  <a:schemeClr val="tx1">
                    <a:lumMod val="85000"/>
                    <a:lumOff val="15000"/>
                  </a:schemeClr>
                </a:solidFill>
                <a:effectLst/>
              </a:rPr>
              <a:t>We </a:t>
            </a:r>
            <a:r>
              <a:rPr lang="en-US" sz="1400" b="0" dirty="0">
                <a:solidFill>
                  <a:schemeClr val="tx1">
                    <a:lumMod val="85000"/>
                    <a:lumOff val="15000"/>
                  </a:schemeClr>
                </a:solidFill>
                <a:effectLst/>
              </a:rPr>
              <a:t>purify the air</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a:solidFill>
                  <a:schemeClr val="tx1">
                    <a:lumMod val="85000"/>
                    <a:lumOff val="15000"/>
                  </a:schemeClr>
                </a:solidFill>
                <a:effectLst/>
              </a:rPr>
              <a:t>All around everywhere</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b="0" dirty="0" smtClean="0">
                <a:solidFill>
                  <a:schemeClr val="tx1">
                    <a:lumMod val="85000"/>
                    <a:lumOff val="15000"/>
                  </a:schemeClr>
                </a:solidFill>
                <a:effectLst/>
              </a:rPr>
              <a:t>Do </a:t>
            </a:r>
            <a:r>
              <a:rPr lang="en-US" sz="1400" b="0" dirty="0">
                <a:solidFill>
                  <a:schemeClr val="tx1">
                    <a:lumMod val="85000"/>
                    <a:lumOff val="15000"/>
                  </a:schemeClr>
                </a:solidFill>
                <a:effectLst/>
              </a:rPr>
              <a:t>something to Save the Earth</a:t>
            </a:r>
            <a:r>
              <a:rPr lang="fr-FR" sz="1400" b="0" dirty="0">
                <a:solidFill>
                  <a:schemeClr val="tx1">
                    <a:lumMod val="85000"/>
                    <a:lumOff val="15000"/>
                  </a:schemeClr>
                </a:solidFill>
                <a:effectLst/>
              </a:rPr>
              <a:t/>
            </a:r>
            <a:br>
              <a:rPr lang="fr-FR" sz="1400" b="0" dirty="0">
                <a:solidFill>
                  <a:schemeClr val="tx1">
                    <a:lumMod val="85000"/>
                    <a:lumOff val="15000"/>
                  </a:schemeClr>
                </a:solidFill>
                <a:effectLst/>
              </a:rPr>
            </a:br>
            <a:r>
              <a:rPr lang="en-US" sz="1400" dirty="0">
                <a:solidFill>
                  <a:schemeClr val="tx1">
                    <a:lumMod val="85000"/>
                    <a:lumOff val="15000"/>
                  </a:schemeClr>
                </a:solidFill>
                <a:effectLst/>
              </a:rPr>
              <a:t> </a:t>
            </a:r>
            <a:r>
              <a:rPr lang="fr-FR" sz="1400" dirty="0">
                <a:effectLst/>
              </a:rPr>
              <a:t/>
            </a:r>
            <a:br>
              <a:rPr lang="fr-FR" sz="1400" dirty="0">
                <a:effectLst/>
              </a:rPr>
            </a:br>
            <a:endParaRPr lang="fr-FR" sz="1400" dirty="0"/>
          </a:p>
        </p:txBody>
      </p:sp>
    </p:spTree>
    <p:extLst>
      <p:ext uri="{BB962C8B-B14F-4D97-AF65-F5344CB8AC3E}">
        <p14:creationId xmlns:p14="http://schemas.microsoft.com/office/powerpoint/2010/main" val="54494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5242594"/>
          </a:xfrm>
        </p:spPr>
        <p:txBody>
          <a:bodyPr>
            <a:normAutofit/>
          </a:bodyPr>
          <a:lstStyle/>
          <a:p>
            <a:r>
              <a:rPr lang="en-US" dirty="0" err="1" smtClean="0">
                <a:solidFill>
                  <a:srgbClr val="FF0066"/>
                </a:solidFill>
              </a:rPr>
              <a:t>Rabeh</a:t>
            </a:r>
            <a:r>
              <a:rPr lang="en-US" dirty="0" smtClean="0">
                <a:solidFill>
                  <a:srgbClr val="FF0066"/>
                </a:solidFill>
              </a:rPr>
              <a:t> </a:t>
            </a:r>
            <a:r>
              <a:rPr lang="en-US" dirty="0" err="1" smtClean="0">
                <a:solidFill>
                  <a:srgbClr val="FF0066"/>
                </a:solidFill>
              </a:rPr>
              <a:t>Sehdi</a:t>
            </a:r>
            <a:r>
              <a:rPr lang="en-US" dirty="0" smtClean="0">
                <a:solidFill>
                  <a:srgbClr val="FF0066"/>
                </a:solidFill>
              </a:rPr>
              <a:t> </a:t>
            </a:r>
            <a:r>
              <a:rPr lang="fr-FR" dirty="0" smtClean="0">
                <a:solidFill>
                  <a:srgbClr val="FF0066"/>
                </a:solidFill>
              </a:rPr>
              <a:t/>
            </a:r>
            <a:br>
              <a:rPr lang="fr-FR" dirty="0" smtClean="0">
                <a:solidFill>
                  <a:srgbClr val="FF0066"/>
                </a:solidFill>
              </a:rPr>
            </a:br>
            <a:r>
              <a:rPr lang="en-US" dirty="0" smtClean="0">
                <a:solidFill>
                  <a:srgbClr val="FF0066"/>
                </a:solidFill>
              </a:rPr>
              <a:t>                       High School        </a:t>
            </a:r>
            <a:r>
              <a:rPr lang="fr-FR" dirty="0" smtClean="0">
                <a:solidFill>
                  <a:srgbClr val="FF0066"/>
                </a:solidFill>
              </a:rPr>
              <a:t/>
            </a:r>
            <a:br>
              <a:rPr lang="fr-FR" dirty="0" smtClean="0">
                <a:solidFill>
                  <a:srgbClr val="FF0066"/>
                </a:solidFill>
              </a:rPr>
            </a:br>
            <a:r>
              <a:rPr lang="en-US" dirty="0" smtClean="0">
                <a:solidFill>
                  <a:srgbClr val="FF0066"/>
                </a:solidFill>
              </a:rPr>
              <a:t>  </a:t>
            </a:r>
            <a:r>
              <a:rPr lang="fr-FR" dirty="0" smtClean="0">
                <a:solidFill>
                  <a:srgbClr val="FF0066"/>
                </a:solidFill>
              </a:rPr>
              <a:t/>
            </a:r>
            <a:br>
              <a:rPr lang="fr-FR" dirty="0" smtClean="0">
                <a:solidFill>
                  <a:srgbClr val="FF0066"/>
                </a:solidFill>
              </a:rPr>
            </a:br>
            <a:r>
              <a:rPr lang="en-US" dirty="0" smtClean="0">
                <a:solidFill>
                  <a:srgbClr val="FF0066"/>
                </a:solidFill>
              </a:rPr>
              <a:t>  IBN ZIAD, CONSTANTINE</a:t>
            </a:r>
            <a:r>
              <a:rPr lang="fr-FR" dirty="0" smtClean="0">
                <a:solidFill>
                  <a:srgbClr val="FF0066"/>
                </a:solidFill>
              </a:rPr>
              <a:t/>
            </a:r>
            <a:br>
              <a:rPr lang="fr-FR" dirty="0" smtClean="0">
                <a:solidFill>
                  <a:srgbClr val="FF0066"/>
                </a:solidFill>
              </a:rPr>
            </a:br>
            <a:endParaRPr lang="fr-FR" dirty="0"/>
          </a:p>
        </p:txBody>
      </p:sp>
    </p:spTree>
    <p:extLst>
      <p:ext uri="{BB962C8B-B14F-4D97-AF65-F5344CB8AC3E}">
        <p14:creationId xmlns:p14="http://schemas.microsoft.com/office/powerpoint/2010/main" val="2489223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965800"/>
          </a:xfrm>
        </p:spPr>
        <p:txBody>
          <a:bodyPr>
            <a:normAutofit/>
          </a:bodyPr>
          <a:lstStyle/>
          <a:p>
            <a:r>
              <a:rPr lang="en-US" sz="1800" dirty="0">
                <a:solidFill>
                  <a:schemeClr val="tx1">
                    <a:lumMod val="85000"/>
                    <a:lumOff val="15000"/>
                  </a:schemeClr>
                </a:solidFill>
                <a:effectLst/>
              </a:rPr>
              <a:t>Achieved by: </a:t>
            </a:r>
            <a:r>
              <a:rPr lang="en-US" sz="1800" dirty="0" smtClean="0">
                <a:solidFill>
                  <a:schemeClr val="tx1">
                    <a:lumMod val="85000"/>
                    <a:lumOff val="15000"/>
                  </a:schemeClr>
                </a:solidFill>
                <a:effectLst/>
              </a:rPr>
              <a:t> </a:t>
            </a:r>
            <a:r>
              <a:rPr lang="en-US" sz="1800" dirty="0" err="1">
                <a:solidFill>
                  <a:schemeClr val="tx1">
                    <a:lumMod val="85000"/>
                    <a:lumOff val="15000"/>
                  </a:schemeClr>
                </a:solidFill>
                <a:effectLst/>
              </a:rPr>
              <a:t>Nahla</a:t>
            </a:r>
            <a:r>
              <a:rPr lang="en-US" sz="1800" dirty="0">
                <a:solidFill>
                  <a:schemeClr val="tx1">
                    <a:lumMod val="85000"/>
                    <a:lumOff val="15000"/>
                  </a:schemeClr>
                </a:solidFill>
                <a:effectLst/>
              </a:rPr>
              <a:t> </a:t>
            </a:r>
            <a:r>
              <a:rPr lang="en-US" sz="1800" dirty="0" err="1" smtClean="0">
                <a:solidFill>
                  <a:schemeClr val="tx1">
                    <a:lumMod val="85000"/>
                    <a:lumOff val="15000"/>
                  </a:schemeClr>
                </a:solidFill>
                <a:effectLst/>
              </a:rPr>
              <a:t>Chiraz</a:t>
            </a:r>
            <a:r>
              <a:rPr lang="en-US" sz="1800" dirty="0" smtClean="0">
                <a:solidFill>
                  <a:schemeClr val="tx1">
                    <a:lumMod val="85000"/>
                    <a:lumOff val="15000"/>
                  </a:schemeClr>
                </a:solidFill>
                <a:effectLst/>
              </a:rPr>
              <a:t> </a:t>
            </a:r>
            <a:r>
              <a:rPr lang="en-US" sz="1800" dirty="0" err="1" smtClean="0">
                <a:solidFill>
                  <a:schemeClr val="tx1">
                    <a:lumMod val="85000"/>
                    <a:lumOff val="15000"/>
                  </a:schemeClr>
                </a:solidFill>
                <a:effectLst/>
              </a:rPr>
              <a:t>Chaabane</a:t>
            </a:r>
            <a:r>
              <a:rPr lang="en-US" sz="1800" dirty="0" smtClean="0">
                <a:solidFill>
                  <a:schemeClr val="tx1">
                    <a:lumMod val="85000"/>
                    <a:lumOff val="15000"/>
                  </a:schemeClr>
                </a:solidFill>
                <a:effectLst/>
              </a:rPr>
              <a:t> &amp; </a:t>
            </a:r>
            <a:r>
              <a:rPr lang="en-US" sz="1800" dirty="0" err="1" smtClean="0">
                <a:solidFill>
                  <a:schemeClr val="tx1">
                    <a:lumMod val="85000"/>
                    <a:lumOff val="15000"/>
                  </a:schemeClr>
                </a:solidFill>
                <a:effectLst/>
              </a:rPr>
              <a:t>Nihal</a:t>
            </a:r>
            <a:r>
              <a:rPr lang="en-US" sz="1800" dirty="0" smtClean="0">
                <a:solidFill>
                  <a:schemeClr val="tx1">
                    <a:lumMod val="85000"/>
                    <a:lumOff val="15000"/>
                  </a:schemeClr>
                </a:solidFill>
                <a:effectLst/>
              </a:rPr>
              <a:t> </a:t>
            </a:r>
            <a:r>
              <a:rPr lang="en-US" sz="1800" dirty="0" err="1" smtClean="0">
                <a:solidFill>
                  <a:schemeClr val="tx1">
                    <a:lumMod val="85000"/>
                    <a:lumOff val="15000"/>
                  </a:schemeClr>
                </a:solidFill>
                <a:effectLst/>
              </a:rPr>
              <a:t>Kaabouche</a:t>
            </a:r>
            <a:r>
              <a:rPr lang="fr-FR" sz="1800" dirty="0">
                <a:solidFill>
                  <a:schemeClr val="tx1">
                    <a:lumMod val="85000"/>
                    <a:lumOff val="15000"/>
                  </a:schemeClr>
                </a:solidFill>
                <a:effectLst/>
              </a:rPr>
              <a:t/>
            </a:r>
            <a:br>
              <a:rPr lang="fr-FR" sz="1800" dirty="0">
                <a:solidFill>
                  <a:schemeClr val="tx1">
                    <a:lumMod val="85000"/>
                    <a:lumOff val="15000"/>
                  </a:schemeClr>
                </a:solidFill>
                <a:effectLst/>
              </a:rPr>
            </a:br>
            <a:endParaRPr lang="fr-FR" sz="1800" dirty="0">
              <a:solidFill>
                <a:schemeClr val="tx1">
                  <a:lumMod val="85000"/>
                  <a:lumOff val="15000"/>
                </a:schemeClr>
              </a:solidFill>
              <a:effectLst/>
            </a:endParaRPr>
          </a:p>
        </p:txBody>
      </p:sp>
      <p:sp>
        <p:nvSpPr>
          <p:cNvPr id="5" name="Espace réservé du contenu 4"/>
          <p:cNvSpPr>
            <a:spLocks noGrp="1"/>
          </p:cNvSpPr>
          <p:nvPr>
            <p:ph sz="quarter" idx="2"/>
          </p:nvPr>
        </p:nvSpPr>
        <p:spPr>
          <a:xfrm>
            <a:off x="395536" y="548680"/>
            <a:ext cx="4248472" cy="4680520"/>
          </a:xfrm>
        </p:spPr>
        <p:txBody>
          <a:bodyPr>
            <a:normAutofit fontScale="55000" lnSpcReduction="20000"/>
          </a:bodyPr>
          <a:lstStyle/>
          <a:p>
            <a:pPr marL="0" indent="0">
              <a:buNone/>
            </a:pPr>
            <a:r>
              <a:rPr lang="fr-FR" sz="2900" dirty="0" smtClean="0"/>
              <a:t>  </a:t>
            </a:r>
            <a:r>
              <a:rPr lang="en-US" sz="2900" b="1" dirty="0"/>
              <a:t>A plant’s </a:t>
            </a:r>
            <a:r>
              <a:rPr lang="en-US" sz="2900" b="1" dirty="0" smtClean="0"/>
              <a:t>Talk</a:t>
            </a:r>
          </a:p>
          <a:p>
            <a:pPr marL="0" indent="0">
              <a:buNone/>
            </a:pPr>
            <a:r>
              <a:rPr lang="en-US" sz="2900" b="1" dirty="0"/>
              <a:t/>
            </a:r>
            <a:br>
              <a:rPr lang="en-US" sz="2900" b="1" dirty="0"/>
            </a:br>
            <a:r>
              <a:rPr lang="en-US" sz="2900" dirty="0"/>
              <a:t>Tell me MAN  how much you matter. </a:t>
            </a:r>
            <a:endParaRPr lang="fr-FR" sz="2900" dirty="0"/>
          </a:p>
          <a:p>
            <a:pPr marL="0" indent="0">
              <a:buNone/>
            </a:pPr>
            <a:r>
              <a:rPr lang="en-US" sz="2900" dirty="0"/>
              <a:t> I need some care,  soil &amp; fresh water.</a:t>
            </a:r>
            <a:endParaRPr lang="fr-FR" sz="2900" dirty="0"/>
          </a:p>
          <a:p>
            <a:pPr marL="0" indent="0">
              <a:buNone/>
            </a:pPr>
            <a:r>
              <a:rPr lang="en-US" sz="2900" dirty="0"/>
              <a:t> Just to survive &amp; engender.  </a:t>
            </a:r>
            <a:endParaRPr lang="fr-FR" sz="2900" dirty="0"/>
          </a:p>
          <a:p>
            <a:pPr marL="0" indent="0">
              <a:buNone/>
            </a:pPr>
            <a:r>
              <a:rPr lang="en-US" sz="2900" dirty="0"/>
              <a:t>purify the air , making it cleaner.</a:t>
            </a:r>
            <a:endParaRPr lang="fr-FR" sz="2900" dirty="0"/>
          </a:p>
          <a:p>
            <a:pPr marL="0" indent="0">
              <a:buNone/>
            </a:pPr>
            <a:r>
              <a:rPr lang="en-US" sz="2900" dirty="0"/>
              <a:t>&amp; live together for ever &amp; ever.</a:t>
            </a:r>
            <a:endParaRPr lang="fr-FR" sz="2900" dirty="0"/>
          </a:p>
          <a:p>
            <a:pPr marL="0" indent="0">
              <a:buNone/>
            </a:pPr>
            <a:r>
              <a:rPr lang="en-US" sz="2900" dirty="0"/>
              <a:t>Be my friend and be my saver.</a:t>
            </a:r>
            <a:endParaRPr lang="fr-FR" sz="2900" dirty="0"/>
          </a:p>
          <a:p>
            <a:pPr marL="0" indent="0">
              <a:buNone/>
            </a:pPr>
            <a:r>
              <a:rPr lang="en-US" sz="2900" dirty="0"/>
              <a:t>Don’t disobey the laws of nature.</a:t>
            </a:r>
            <a:endParaRPr lang="fr-FR" sz="2900" dirty="0"/>
          </a:p>
          <a:p>
            <a:pPr marL="0" indent="0">
              <a:buNone/>
            </a:pPr>
            <a:r>
              <a:rPr lang="en-US" sz="2900" dirty="0"/>
              <a:t> </a:t>
            </a:r>
            <a:endParaRPr lang="fr-FR" sz="2900" dirty="0"/>
          </a:p>
          <a:p>
            <a:pPr marL="0" indent="0">
              <a:buNone/>
            </a:pPr>
            <a:r>
              <a:rPr lang="en-US" sz="2900" dirty="0"/>
              <a:t>Both  erosion, and destruction</a:t>
            </a:r>
            <a:endParaRPr lang="fr-FR" sz="2900" dirty="0"/>
          </a:p>
          <a:p>
            <a:pPr marL="0" indent="0">
              <a:buNone/>
            </a:pPr>
            <a:r>
              <a:rPr lang="en-US" sz="2900" dirty="0"/>
              <a:t>Add Over grazing cause my extinction.</a:t>
            </a:r>
            <a:endParaRPr lang="fr-FR" sz="2900" dirty="0"/>
          </a:p>
          <a:p>
            <a:pPr marL="0" indent="0">
              <a:buNone/>
            </a:pPr>
            <a:r>
              <a:rPr lang="en-US" sz="2900" dirty="0"/>
              <a:t>We are behind precipitation</a:t>
            </a:r>
            <a:endParaRPr lang="fr-FR" sz="2900" dirty="0"/>
          </a:p>
          <a:p>
            <a:pPr marL="0" indent="0">
              <a:buNone/>
            </a:pPr>
            <a:r>
              <a:rPr lang="en-US" sz="2900" dirty="0"/>
              <a:t>All that we need is regeneration</a:t>
            </a:r>
            <a:endParaRPr lang="fr-FR" sz="2900" dirty="0"/>
          </a:p>
          <a:p>
            <a:pPr marL="0" indent="0">
              <a:buNone/>
            </a:pPr>
            <a:r>
              <a:rPr lang="en-US" sz="2900" dirty="0"/>
              <a:t>We want rebirth, a new  generation.  </a:t>
            </a:r>
            <a:endParaRPr lang="fr-FR" sz="2900" dirty="0"/>
          </a:p>
          <a:p>
            <a:pPr marL="0" indent="0">
              <a:buNone/>
            </a:pPr>
            <a:r>
              <a:rPr lang="en-US" sz="2900" dirty="0"/>
              <a:t>Be my friend and be my saver</a:t>
            </a:r>
            <a:r>
              <a:rPr lang="en-US" dirty="0"/>
              <a:t>.</a:t>
            </a:r>
            <a:endParaRPr lang="fr-FR" dirty="0"/>
          </a:p>
          <a:p>
            <a:pPr marL="0" indent="0">
              <a:buNone/>
            </a:pPr>
            <a:r>
              <a:rPr lang="en-US" dirty="0"/>
              <a:t> </a:t>
            </a:r>
            <a:endParaRPr lang="fr-FR" dirty="0"/>
          </a:p>
          <a:p>
            <a:endParaRPr lang="fr-FR" dirty="0"/>
          </a:p>
        </p:txBody>
      </p:sp>
      <p:sp>
        <p:nvSpPr>
          <p:cNvPr id="6" name="Espace réservé du contenu 5"/>
          <p:cNvSpPr>
            <a:spLocks noGrp="1"/>
          </p:cNvSpPr>
          <p:nvPr>
            <p:ph sz="quarter" idx="4"/>
          </p:nvPr>
        </p:nvSpPr>
        <p:spPr>
          <a:xfrm>
            <a:off x="4652169" y="764704"/>
            <a:ext cx="3931920" cy="4173056"/>
          </a:xfrm>
        </p:spPr>
        <p:txBody>
          <a:bodyPr>
            <a:normAutofit fontScale="92500"/>
          </a:bodyPr>
          <a:lstStyle/>
          <a:p>
            <a:pPr marL="0" indent="0">
              <a:buNone/>
            </a:pPr>
            <a:r>
              <a:rPr lang="en-US" sz="1600" dirty="0"/>
              <a:t>Don’t disobey the laws of nature.</a:t>
            </a:r>
            <a:endParaRPr lang="fr-FR" sz="1600" dirty="0"/>
          </a:p>
          <a:p>
            <a:pPr marL="0" indent="0">
              <a:buNone/>
            </a:pPr>
            <a:r>
              <a:rPr lang="en-US" sz="1600" dirty="0"/>
              <a:t>Why we are dying you are not caring </a:t>
            </a:r>
            <a:endParaRPr lang="fr-FR" sz="1600" dirty="0"/>
          </a:p>
          <a:p>
            <a:pPr marL="0" indent="0">
              <a:buNone/>
            </a:pPr>
            <a:r>
              <a:rPr lang="en-US" sz="1600" dirty="0"/>
              <a:t>We are precious we are not lying</a:t>
            </a:r>
            <a:endParaRPr lang="fr-FR" sz="1600" dirty="0"/>
          </a:p>
          <a:p>
            <a:pPr marL="0" indent="0">
              <a:buNone/>
            </a:pPr>
            <a:r>
              <a:rPr lang="en-US" sz="1600" dirty="0"/>
              <a:t>Do just a gesture and let ‘s living</a:t>
            </a:r>
            <a:endParaRPr lang="fr-FR" sz="1600" dirty="0"/>
          </a:p>
          <a:p>
            <a:pPr marL="0" indent="0">
              <a:buNone/>
            </a:pPr>
            <a:r>
              <a:rPr lang="en-US" sz="1600" dirty="0"/>
              <a:t>Your life on earth on us is depending</a:t>
            </a:r>
            <a:endParaRPr lang="fr-FR" sz="1600" dirty="0"/>
          </a:p>
          <a:p>
            <a:pPr marL="0" indent="0">
              <a:buNone/>
            </a:pPr>
            <a:r>
              <a:rPr lang="en-US" sz="1600" dirty="0"/>
              <a:t>Be my friend and be my saver.</a:t>
            </a:r>
            <a:endParaRPr lang="fr-FR" sz="1600" dirty="0"/>
          </a:p>
          <a:p>
            <a:pPr marL="0" indent="0">
              <a:buNone/>
            </a:pPr>
            <a:r>
              <a:rPr lang="en-US" sz="1600" dirty="0"/>
              <a:t>Don’t disobey the laws of nature.</a:t>
            </a:r>
            <a:endParaRPr lang="fr-FR" sz="1600" dirty="0"/>
          </a:p>
          <a:p>
            <a:pPr marL="0" indent="0">
              <a:buNone/>
            </a:pPr>
            <a:r>
              <a:rPr lang="en-US" sz="1600" dirty="0"/>
              <a:t> </a:t>
            </a:r>
            <a:endParaRPr lang="fr-FR" sz="1600" dirty="0"/>
          </a:p>
          <a:p>
            <a:pPr marL="0" indent="0">
              <a:buNone/>
            </a:pPr>
            <a:r>
              <a:rPr lang="en-US" sz="1600" dirty="0"/>
              <a:t>Biodiversity is a reality </a:t>
            </a:r>
            <a:endParaRPr lang="fr-FR" sz="1600" dirty="0"/>
          </a:p>
          <a:p>
            <a:pPr marL="0" indent="0">
              <a:buNone/>
            </a:pPr>
            <a:r>
              <a:rPr lang="en-US" sz="1600" dirty="0"/>
              <a:t>we live side by side till eternity.</a:t>
            </a:r>
            <a:endParaRPr lang="fr-FR" sz="1600" dirty="0"/>
          </a:p>
          <a:p>
            <a:pPr marL="0" indent="0">
              <a:buNone/>
            </a:pPr>
            <a:r>
              <a:rPr lang="en-US" sz="1600" dirty="0"/>
              <a:t>Seed some seeds &amp; some water we need </a:t>
            </a:r>
            <a:endParaRPr lang="fr-FR" sz="1600" dirty="0"/>
          </a:p>
          <a:p>
            <a:pPr marL="0" indent="0">
              <a:buNone/>
            </a:pPr>
            <a:r>
              <a:rPr lang="en-US" sz="1600" dirty="0"/>
              <a:t>A simple action a saver in deed</a:t>
            </a:r>
            <a:endParaRPr lang="fr-FR" sz="1600" dirty="0"/>
          </a:p>
          <a:p>
            <a:pPr marL="0" indent="0">
              <a:buNone/>
            </a:pPr>
            <a:r>
              <a:rPr lang="en-US" sz="1600" dirty="0"/>
              <a:t>Be my friend and be my saver.</a:t>
            </a:r>
            <a:endParaRPr lang="fr-FR" sz="1600" dirty="0"/>
          </a:p>
          <a:p>
            <a:pPr marL="0" indent="0">
              <a:buNone/>
            </a:pPr>
            <a:r>
              <a:rPr lang="en-US" sz="1600" dirty="0"/>
              <a:t>Don’t disobey the laws of nature.</a:t>
            </a:r>
            <a:endParaRPr lang="fr-FR" sz="1600" dirty="0"/>
          </a:p>
          <a:p>
            <a:endParaRPr lang="fr-FR" dirty="0"/>
          </a:p>
          <a:p>
            <a:endParaRPr lang="fr-FR" dirty="0"/>
          </a:p>
        </p:txBody>
      </p:sp>
    </p:spTree>
    <p:extLst>
      <p:ext uri="{BB962C8B-B14F-4D97-AF65-F5344CB8AC3E}">
        <p14:creationId xmlns:p14="http://schemas.microsoft.com/office/powerpoint/2010/main" val="210173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983480"/>
            <a:ext cx="6336704" cy="461744"/>
          </a:xfrm>
        </p:spPr>
        <p:txBody>
          <a:bodyPr>
            <a:normAutofit/>
          </a:bodyPr>
          <a:lstStyle/>
          <a:p>
            <a:r>
              <a:rPr lang="fr-FR" sz="1600" b="0" dirty="0" smtClean="0">
                <a:solidFill>
                  <a:schemeClr val="tx1">
                    <a:lumMod val="85000"/>
                    <a:lumOff val="15000"/>
                  </a:schemeClr>
                </a:solidFill>
                <a:effectLst/>
              </a:rPr>
              <a:t>A </a:t>
            </a:r>
            <a:r>
              <a:rPr lang="fr-FR" sz="1600" b="0" dirty="0" err="1" smtClean="0">
                <a:solidFill>
                  <a:schemeClr val="tx1">
                    <a:lumMod val="85000"/>
                    <a:lumOff val="15000"/>
                  </a:schemeClr>
                </a:solidFill>
                <a:effectLst/>
              </a:rPr>
              <a:t>song</a:t>
            </a:r>
            <a:r>
              <a:rPr lang="fr-FR" sz="1600" b="0" dirty="0" smtClean="0">
                <a:solidFill>
                  <a:schemeClr val="tx1">
                    <a:lumMod val="85000"/>
                    <a:lumOff val="15000"/>
                  </a:schemeClr>
                </a:solidFill>
                <a:effectLst/>
              </a:rPr>
              <a:t> </a:t>
            </a:r>
            <a:r>
              <a:rPr lang="fr-FR" sz="1600" b="0" dirty="0" err="1" smtClean="0">
                <a:solidFill>
                  <a:schemeClr val="tx1">
                    <a:lumMod val="85000"/>
                    <a:lumOff val="15000"/>
                  </a:schemeClr>
                </a:solidFill>
                <a:effectLst/>
              </a:rPr>
              <a:t>written</a:t>
            </a:r>
            <a:r>
              <a:rPr lang="fr-FR" sz="1600" b="0" dirty="0" smtClean="0">
                <a:solidFill>
                  <a:schemeClr val="tx1">
                    <a:lumMod val="85000"/>
                    <a:lumOff val="15000"/>
                  </a:schemeClr>
                </a:solidFill>
                <a:effectLst/>
              </a:rPr>
              <a:t> by </a:t>
            </a:r>
            <a:r>
              <a:rPr lang="fr-FR" sz="1600" b="0" dirty="0" err="1" smtClean="0">
                <a:solidFill>
                  <a:schemeClr val="tx1">
                    <a:lumMod val="85000"/>
                    <a:lumOff val="15000"/>
                  </a:schemeClr>
                </a:solidFill>
                <a:effectLst/>
              </a:rPr>
              <a:t>Nawel</a:t>
            </a:r>
            <a:r>
              <a:rPr lang="fr-FR" sz="1600" b="0" dirty="0" smtClean="0">
                <a:solidFill>
                  <a:schemeClr val="tx1">
                    <a:lumMod val="85000"/>
                    <a:lumOff val="15000"/>
                  </a:schemeClr>
                </a:solidFill>
                <a:effectLst/>
              </a:rPr>
              <a:t> </a:t>
            </a:r>
            <a:r>
              <a:rPr lang="fr-FR" sz="1600" b="0" dirty="0" err="1" smtClean="0">
                <a:solidFill>
                  <a:schemeClr val="tx1">
                    <a:lumMod val="85000"/>
                    <a:lumOff val="15000"/>
                  </a:schemeClr>
                </a:solidFill>
                <a:effectLst/>
              </a:rPr>
              <a:t>Rouini</a:t>
            </a:r>
            <a:r>
              <a:rPr lang="fr-FR" sz="1600" b="0" dirty="0" smtClean="0">
                <a:solidFill>
                  <a:schemeClr val="tx1">
                    <a:lumMod val="85000"/>
                    <a:lumOff val="15000"/>
                  </a:schemeClr>
                </a:solidFill>
                <a:effectLst/>
              </a:rPr>
              <a:t> &amp; Chiraz </a:t>
            </a:r>
            <a:r>
              <a:rPr lang="fr-FR" sz="1600" b="0" dirty="0" err="1" smtClean="0">
                <a:solidFill>
                  <a:schemeClr val="tx1">
                    <a:lumMod val="85000"/>
                    <a:lumOff val="15000"/>
                  </a:schemeClr>
                </a:solidFill>
                <a:effectLst/>
              </a:rPr>
              <a:t>Brahimi</a:t>
            </a:r>
            <a:endParaRPr lang="fr-FR" sz="1600" b="0" dirty="0">
              <a:solidFill>
                <a:schemeClr val="tx1">
                  <a:lumMod val="85000"/>
                  <a:lumOff val="15000"/>
                </a:schemeClr>
              </a:solidFill>
              <a:effectLst/>
            </a:endParaRPr>
          </a:p>
        </p:txBody>
      </p:sp>
      <p:sp>
        <p:nvSpPr>
          <p:cNvPr id="5" name="Espace réservé du contenu 4"/>
          <p:cNvSpPr>
            <a:spLocks noGrp="1"/>
          </p:cNvSpPr>
          <p:nvPr>
            <p:ph sz="quarter" idx="2"/>
          </p:nvPr>
        </p:nvSpPr>
        <p:spPr>
          <a:xfrm>
            <a:off x="683568" y="548680"/>
            <a:ext cx="3855576" cy="4389080"/>
          </a:xfrm>
        </p:spPr>
        <p:txBody>
          <a:bodyPr>
            <a:normAutofit fontScale="55000" lnSpcReduction="20000"/>
          </a:bodyPr>
          <a:lstStyle/>
          <a:p>
            <a:pPr marL="0" indent="0">
              <a:buNone/>
            </a:pPr>
            <a:r>
              <a:rPr lang="en-US" b="1" dirty="0"/>
              <a:t>Save plants</a:t>
            </a:r>
            <a:endParaRPr lang="fr-FR" dirty="0"/>
          </a:p>
          <a:p>
            <a:pPr marL="0" indent="0">
              <a:buNone/>
            </a:pPr>
            <a:r>
              <a:rPr lang="en-US" dirty="0"/>
              <a:t>Be like a bee, don’t be lazy</a:t>
            </a:r>
            <a:endParaRPr lang="fr-FR" dirty="0"/>
          </a:p>
          <a:p>
            <a:pPr marL="0" indent="0">
              <a:buNone/>
            </a:pPr>
            <a:r>
              <a:rPr lang="en-US" dirty="0"/>
              <a:t>Do something to save a daisy</a:t>
            </a:r>
            <a:endParaRPr lang="fr-FR" dirty="0"/>
          </a:p>
          <a:p>
            <a:pPr marL="0" indent="0">
              <a:buNone/>
            </a:pPr>
            <a:r>
              <a:rPr lang="en-US" dirty="0"/>
              <a:t>All roses, iris, daffodils</a:t>
            </a:r>
            <a:endParaRPr lang="fr-FR" dirty="0"/>
          </a:p>
          <a:p>
            <a:pPr marL="0" indent="0">
              <a:buNone/>
            </a:pPr>
            <a:r>
              <a:rPr lang="en-US" dirty="0"/>
              <a:t>Save nature, keep it tidy.</a:t>
            </a:r>
            <a:endParaRPr lang="fr-FR" dirty="0"/>
          </a:p>
          <a:p>
            <a:pPr marL="0" indent="0">
              <a:buNone/>
            </a:pPr>
            <a:r>
              <a:rPr lang="en-US" dirty="0"/>
              <a:t>***************************</a:t>
            </a:r>
            <a:endParaRPr lang="fr-FR" dirty="0"/>
          </a:p>
          <a:p>
            <a:pPr marL="0" indent="0">
              <a:buNone/>
            </a:pPr>
            <a:r>
              <a:rPr lang="en-US" dirty="0"/>
              <a:t>Be friendly and love nature</a:t>
            </a:r>
            <a:endParaRPr lang="fr-FR" dirty="0"/>
          </a:p>
          <a:p>
            <a:pPr marL="0" indent="0">
              <a:buNone/>
            </a:pPr>
            <a:r>
              <a:rPr lang="en-US" dirty="0"/>
              <a:t>Conserve it for the future</a:t>
            </a:r>
            <a:endParaRPr lang="fr-FR" dirty="0"/>
          </a:p>
          <a:p>
            <a:pPr marL="0" indent="0">
              <a:buNone/>
            </a:pPr>
            <a:r>
              <a:rPr lang="en-US" dirty="0"/>
              <a:t> Save any creature</a:t>
            </a:r>
            <a:endParaRPr lang="fr-FR" dirty="0"/>
          </a:p>
          <a:p>
            <a:pPr marL="0" indent="0">
              <a:buNone/>
            </a:pPr>
            <a:r>
              <a:rPr lang="en-US" dirty="0"/>
              <a:t>Don’t be a destructor</a:t>
            </a:r>
            <a:endParaRPr lang="fr-FR" dirty="0"/>
          </a:p>
          <a:p>
            <a:pPr marL="0" indent="0">
              <a:buNone/>
            </a:pPr>
            <a:r>
              <a:rPr lang="en-US" dirty="0"/>
              <a:t>****</a:t>
            </a:r>
            <a:endParaRPr lang="fr-FR" dirty="0"/>
          </a:p>
          <a:p>
            <a:pPr marL="0" indent="0">
              <a:buNone/>
            </a:pPr>
            <a:r>
              <a:rPr lang="en-US" dirty="0"/>
              <a:t>Plant a pine, plant cacti</a:t>
            </a:r>
            <a:endParaRPr lang="fr-FR" dirty="0"/>
          </a:p>
          <a:p>
            <a:pPr marL="0" indent="0">
              <a:buNone/>
            </a:pPr>
            <a:r>
              <a:rPr lang="en-US" dirty="0"/>
              <a:t>Regenerate them and get plenty</a:t>
            </a:r>
            <a:endParaRPr lang="fr-FR" dirty="0"/>
          </a:p>
          <a:p>
            <a:pPr marL="0" indent="0">
              <a:buNone/>
            </a:pPr>
            <a:r>
              <a:rPr lang="en-US" dirty="0"/>
              <a:t>Save lily and honesty </a:t>
            </a:r>
            <a:endParaRPr lang="fr-FR" dirty="0"/>
          </a:p>
          <a:p>
            <a:pPr marL="0" indent="0">
              <a:buNone/>
            </a:pPr>
            <a:r>
              <a:rPr lang="en-US" dirty="0"/>
              <a:t>Do something don’t be naughty</a:t>
            </a:r>
            <a:endParaRPr lang="fr-FR" dirty="0"/>
          </a:p>
          <a:p>
            <a:pPr marL="0" indent="0">
              <a:buNone/>
            </a:pPr>
            <a:r>
              <a:rPr lang="en-US" dirty="0"/>
              <a:t>****************************</a:t>
            </a:r>
            <a:endParaRPr lang="fr-FR" dirty="0"/>
          </a:p>
          <a:p>
            <a:pPr marL="0" indent="0">
              <a:buNone/>
            </a:pPr>
            <a:r>
              <a:rPr lang="en-US" dirty="0"/>
              <a:t>Be friendly and love nature</a:t>
            </a:r>
            <a:endParaRPr lang="fr-FR" dirty="0"/>
          </a:p>
          <a:p>
            <a:pPr marL="0" indent="0">
              <a:buNone/>
            </a:pPr>
            <a:r>
              <a:rPr lang="en-US" dirty="0"/>
              <a:t>Conserve it for the future</a:t>
            </a:r>
            <a:endParaRPr lang="fr-FR" dirty="0"/>
          </a:p>
          <a:p>
            <a:pPr marL="0" indent="0">
              <a:buNone/>
            </a:pPr>
            <a:r>
              <a:rPr lang="en-US" dirty="0"/>
              <a:t> Save any creature</a:t>
            </a:r>
            <a:endParaRPr lang="fr-FR" dirty="0"/>
          </a:p>
          <a:p>
            <a:pPr marL="0" indent="0">
              <a:buNone/>
            </a:pPr>
            <a:r>
              <a:rPr lang="en-US" dirty="0"/>
              <a:t>Don’t be a </a:t>
            </a:r>
            <a:r>
              <a:rPr lang="en-US" dirty="0" smtClean="0"/>
              <a:t>destructor</a:t>
            </a:r>
          </a:p>
          <a:p>
            <a:pPr marL="0" indent="0">
              <a:buNone/>
            </a:pPr>
            <a:endParaRPr lang="en-US" dirty="0"/>
          </a:p>
          <a:p>
            <a:pPr marL="0" indent="0">
              <a:buNone/>
            </a:pPr>
            <a:endParaRPr lang="fr-FR" dirty="0"/>
          </a:p>
        </p:txBody>
      </p:sp>
      <p:sp>
        <p:nvSpPr>
          <p:cNvPr id="6" name="Espace réservé du contenu 5"/>
          <p:cNvSpPr>
            <a:spLocks noGrp="1"/>
          </p:cNvSpPr>
          <p:nvPr>
            <p:ph sz="quarter" idx="4"/>
          </p:nvPr>
        </p:nvSpPr>
        <p:spPr>
          <a:xfrm>
            <a:off x="4644008" y="476672"/>
            <a:ext cx="3940081" cy="4461088"/>
          </a:xfrm>
        </p:spPr>
        <p:txBody>
          <a:bodyPr>
            <a:normAutofit fontScale="55000" lnSpcReduction="20000"/>
          </a:bodyPr>
          <a:lstStyle/>
          <a:p>
            <a:pPr marL="0" indent="0">
              <a:buNone/>
            </a:pPr>
            <a:endParaRPr lang="fr-FR" dirty="0"/>
          </a:p>
          <a:p>
            <a:pPr marL="0" indent="0">
              <a:buNone/>
            </a:pPr>
            <a:r>
              <a:rPr lang="en-US" dirty="0"/>
              <a:t>Save all plants from extinction</a:t>
            </a:r>
            <a:endParaRPr lang="fr-FR" dirty="0"/>
          </a:p>
          <a:p>
            <a:pPr marL="0" indent="0">
              <a:buNone/>
            </a:pPr>
            <a:r>
              <a:rPr lang="en-US" dirty="0"/>
              <a:t>Reduce drought and erosion</a:t>
            </a:r>
            <a:endParaRPr lang="fr-FR" dirty="0"/>
          </a:p>
          <a:p>
            <a:pPr marL="0" indent="0">
              <a:buNone/>
            </a:pPr>
            <a:r>
              <a:rPr lang="en-US" dirty="0"/>
              <a:t>Stop all kinds of pollution</a:t>
            </a:r>
            <a:endParaRPr lang="fr-FR" dirty="0"/>
          </a:p>
          <a:p>
            <a:pPr marL="0" indent="0">
              <a:buNone/>
            </a:pPr>
            <a:r>
              <a:rPr lang="en-US" dirty="0"/>
              <a:t>Work always for preservation</a:t>
            </a:r>
            <a:endParaRPr lang="fr-FR" dirty="0"/>
          </a:p>
          <a:p>
            <a:pPr marL="0" indent="0">
              <a:buNone/>
            </a:pPr>
            <a:r>
              <a:rPr lang="en-US" dirty="0"/>
              <a:t>**************************</a:t>
            </a:r>
            <a:endParaRPr lang="fr-FR" dirty="0"/>
          </a:p>
          <a:p>
            <a:pPr marL="0" indent="0">
              <a:buNone/>
            </a:pPr>
            <a:r>
              <a:rPr lang="en-US" dirty="0"/>
              <a:t>Be friendly and love nature</a:t>
            </a:r>
            <a:endParaRPr lang="fr-FR" dirty="0"/>
          </a:p>
          <a:p>
            <a:pPr marL="0" indent="0">
              <a:buNone/>
            </a:pPr>
            <a:r>
              <a:rPr lang="en-US" dirty="0"/>
              <a:t>Conserve it for the future</a:t>
            </a:r>
            <a:endParaRPr lang="fr-FR" dirty="0"/>
          </a:p>
          <a:p>
            <a:pPr marL="0" indent="0">
              <a:buNone/>
            </a:pPr>
            <a:r>
              <a:rPr lang="en-US" dirty="0"/>
              <a:t> Save any creature</a:t>
            </a:r>
            <a:endParaRPr lang="fr-FR" dirty="0"/>
          </a:p>
          <a:p>
            <a:pPr marL="0" indent="0">
              <a:buNone/>
            </a:pPr>
            <a:r>
              <a:rPr lang="en-US" dirty="0"/>
              <a:t>Don’t be a </a:t>
            </a:r>
            <a:r>
              <a:rPr lang="en-US" dirty="0" smtClean="0"/>
              <a:t>destructor</a:t>
            </a:r>
            <a:endParaRPr lang="fr-FR" dirty="0"/>
          </a:p>
          <a:p>
            <a:pPr marL="0" indent="0">
              <a:buNone/>
            </a:pPr>
            <a:r>
              <a:rPr lang="en-US" dirty="0" smtClean="0"/>
              <a:t>****</a:t>
            </a:r>
            <a:endParaRPr lang="fr-FR" dirty="0"/>
          </a:p>
          <a:p>
            <a:pPr marL="0" indent="0">
              <a:buNone/>
            </a:pPr>
            <a:r>
              <a:rPr lang="en-US" dirty="0"/>
              <a:t>Let’s all work as one nation</a:t>
            </a:r>
            <a:endParaRPr lang="fr-FR" dirty="0"/>
          </a:p>
          <a:p>
            <a:pPr marL="0" indent="0">
              <a:buNone/>
            </a:pPr>
            <a:r>
              <a:rPr lang="en-US" dirty="0"/>
              <a:t>Just to stop deforestation</a:t>
            </a:r>
            <a:endParaRPr lang="fr-FR" dirty="0"/>
          </a:p>
          <a:p>
            <a:pPr marL="0" indent="0">
              <a:buNone/>
            </a:pPr>
            <a:r>
              <a:rPr lang="en-US" dirty="0"/>
              <a:t>And soil degradation</a:t>
            </a:r>
            <a:endParaRPr lang="fr-FR" dirty="0"/>
          </a:p>
          <a:p>
            <a:pPr marL="0" indent="0">
              <a:buNone/>
            </a:pPr>
            <a:r>
              <a:rPr lang="en-US" dirty="0"/>
              <a:t>The habitat of vegetation</a:t>
            </a:r>
            <a:endParaRPr lang="fr-FR" dirty="0"/>
          </a:p>
          <a:p>
            <a:pPr marL="0" indent="0">
              <a:buNone/>
            </a:pPr>
            <a:r>
              <a:rPr lang="en-US" dirty="0"/>
              <a:t>**********************</a:t>
            </a:r>
            <a:endParaRPr lang="fr-FR" dirty="0"/>
          </a:p>
          <a:p>
            <a:pPr marL="0" indent="0">
              <a:buNone/>
            </a:pPr>
            <a:r>
              <a:rPr lang="en-US" dirty="0"/>
              <a:t>Be friendly and love nature</a:t>
            </a:r>
            <a:endParaRPr lang="fr-FR" dirty="0"/>
          </a:p>
          <a:p>
            <a:pPr marL="0" indent="0">
              <a:buNone/>
            </a:pPr>
            <a:r>
              <a:rPr lang="en-US" dirty="0"/>
              <a:t>Conserve it for the future</a:t>
            </a:r>
            <a:endParaRPr lang="fr-FR" dirty="0"/>
          </a:p>
          <a:p>
            <a:pPr marL="0" indent="0">
              <a:buNone/>
            </a:pPr>
            <a:r>
              <a:rPr lang="en-US" dirty="0"/>
              <a:t> Save any creature</a:t>
            </a:r>
            <a:endParaRPr lang="fr-FR" dirty="0"/>
          </a:p>
          <a:p>
            <a:pPr marL="0" indent="0">
              <a:buNone/>
            </a:pPr>
            <a:r>
              <a:rPr lang="en-US" dirty="0"/>
              <a:t>Don’t be a destructor</a:t>
            </a:r>
            <a:endParaRPr lang="fr-FR" dirty="0"/>
          </a:p>
          <a:p>
            <a:pPr marL="0" indent="0">
              <a:buNone/>
            </a:pPr>
            <a:r>
              <a:rPr lang="en-US" dirty="0"/>
              <a:t/>
            </a:r>
            <a:br>
              <a:rPr lang="en-US" dirty="0"/>
            </a:br>
            <a:r>
              <a:rPr lang="en-US" dirty="0"/>
              <a:t> </a:t>
            </a:r>
            <a:endParaRPr lang="fr-FR" dirty="0"/>
          </a:p>
          <a:p>
            <a:endParaRPr lang="fr-FR" dirty="0"/>
          </a:p>
        </p:txBody>
      </p:sp>
    </p:spTree>
    <p:extLst>
      <p:ext uri="{BB962C8B-B14F-4D97-AF65-F5344CB8AC3E}">
        <p14:creationId xmlns:p14="http://schemas.microsoft.com/office/powerpoint/2010/main" val="3914410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4985590"/>
            <a:ext cx="8183880" cy="1107706"/>
          </a:xfrm>
        </p:spPr>
        <p:txBody>
          <a:bodyPr>
            <a:normAutofit/>
          </a:bodyPr>
          <a:lstStyle/>
          <a:p>
            <a:r>
              <a:rPr lang="fr-FR" sz="1800" dirty="0" smtClean="0">
                <a:solidFill>
                  <a:schemeClr val="tx1"/>
                </a:solidFill>
              </a:rPr>
              <a:t> </a:t>
            </a:r>
            <a:r>
              <a:rPr lang="fr-FR" sz="1800" dirty="0" err="1">
                <a:solidFill>
                  <a:schemeClr val="tx1"/>
                </a:solidFill>
              </a:rPr>
              <a:t>S</a:t>
            </a:r>
            <a:r>
              <a:rPr lang="fr-FR" sz="1800" dirty="0" err="1" smtClean="0">
                <a:solidFill>
                  <a:schemeClr val="tx1"/>
                </a:solidFill>
              </a:rPr>
              <a:t>tudents</a:t>
            </a:r>
            <a:r>
              <a:rPr lang="fr-FR" sz="1800" dirty="0" smtClean="0">
                <a:solidFill>
                  <a:schemeClr val="tx1"/>
                </a:solidFill>
              </a:rPr>
              <a:t> </a:t>
            </a:r>
            <a:r>
              <a:rPr lang="fr-FR" sz="1800" dirty="0" err="1" smtClean="0">
                <a:solidFill>
                  <a:schemeClr val="tx1"/>
                </a:solidFill>
              </a:rPr>
              <a:t>planting</a:t>
            </a:r>
            <a:r>
              <a:rPr lang="fr-FR" sz="1800" dirty="0" smtClean="0">
                <a:solidFill>
                  <a:schemeClr val="tx1"/>
                </a:solidFill>
              </a:rPr>
              <a:t> </a:t>
            </a:r>
            <a:r>
              <a:rPr lang="fr-FR" sz="1800" dirty="0" err="1" smtClean="0">
                <a:solidFill>
                  <a:schemeClr val="tx1"/>
                </a:solidFill>
              </a:rPr>
              <a:t>some</a:t>
            </a:r>
            <a:r>
              <a:rPr lang="fr-FR" sz="1800" dirty="0" smtClean="0">
                <a:solidFill>
                  <a:schemeClr val="tx1"/>
                </a:solidFill>
              </a:rPr>
              <a:t> </a:t>
            </a:r>
            <a:r>
              <a:rPr lang="fr-FR" sz="1800" dirty="0" err="1" smtClean="0">
                <a:solidFill>
                  <a:schemeClr val="tx1"/>
                </a:solidFill>
              </a:rPr>
              <a:t>endangered</a:t>
            </a:r>
            <a:r>
              <a:rPr lang="fr-FR" sz="1800" dirty="0" smtClean="0">
                <a:solidFill>
                  <a:schemeClr val="tx1"/>
                </a:solidFill>
              </a:rPr>
              <a:t> plants in the </a:t>
            </a:r>
            <a:r>
              <a:rPr lang="fr-FR" sz="1800" dirty="0" err="1" smtClean="0">
                <a:solidFill>
                  <a:schemeClr val="tx1"/>
                </a:solidFill>
              </a:rPr>
              <a:t>school</a:t>
            </a:r>
            <a:r>
              <a:rPr lang="fr-FR" sz="1800" dirty="0" smtClean="0">
                <a:solidFill>
                  <a:schemeClr val="tx1"/>
                </a:solidFill>
              </a:rPr>
              <a:t> </a:t>
            </a:r>
            <a:r>
              <a:rPr lang="fr-FR" sz="1800" dirty="0" err="1" smtClean="0">
                <a:solidFill>
                  <a:schemeClr val="tx1"/>
                </a:solidFill>
              </a:rPr>
              <a:t>garden</a:t>
            </a:r>
            <a:endParaRPr lang="fr-FR" sz="1800" dirty="0">
              <a:solidFill>
                <a:schemeClr val="tx1"/>
              </a:solidFill>
            </a:endParaRPr>
          </a:p>
        </p:txBody>
      </p:sp>
      <p:pic>
        <p:nvPicPr>
          <p:cNvPr id="1026" name="Picture 2" descr="C:\Users\pc\Documents\iEARN projects Environmental issues circle1 Sept2017 Jan 2018\2017 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692695"/>
            <a:ext cx="3024336" cy="39072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Documents\iEARN projects Environmental issues circle1 Sept2017 Jan 2018\2017 0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675515"/>
            <a:ext cx="4320480" cy="392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1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ocuments\iEARN projects Environmental issues circle1 Sept2017 Jan 2018\2017 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7992888" cy="54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2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373216"/>
            <a:ext cx="8136904" cy="691520"/>
          </a:xfrm>
        </p:spPr>
        <p:txBody>
          <a:bodyPr/>
          <a:lstStyle/>
          <a:p>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3687350079"/>
              </p:ext>
            </p:extLst>
          </p:nvPr>
        </p:nvGraphicFramePr>
        <p:xfrm>
          <a:off x="1619672" y="980728"/>
          <a:ext cx="6096000" cy="4027487"/>
        </p:xfrm>
        <a:graphic>
          <a:graphicData uri="http://schemas.openxmlformats.org/presentationml/2006/ole">
            <mc:AlternateContent xmlns:mc="http://schemas.openxmlformats.org/markup-compatibility/2006">
              <mc:Choice xmlns:v="urn:schemas-microsoft-com:vml" Requires="v">
                <p:oleObj spid="_x0000_s3077" name="Document" r:id="rId3" imgW="9774698" imgH="6457357" progId="Word.Document.12">
                  <p:embed/>
                </p:oleObj>
              </mc:Choice>
              <mc:Fallback>
                <p:oleObj name="Document" r:id="rId3" imgW="9774698" imgH="6457357" progId="Word.Document.12">
                  <p:embed/>
                  <p:pic>
                    <p:nvPicPr>
                      <p:cNvPr id="0" name=""/>
                      <p:cNvPicPr/>
                      <p:nvPr/>
                    </p:nvPicPr>
                    <p:blipFill>
                      <a:blip r:embed="rId4"/>
                      <a:stretch>
                        <a:fillRect/>
                      </a:stretch>
                    </p:blipFill>
                    <p:spPr>
                      <a:xfrm>
                        <a:off x="1619672" y="980728"/>
                        <a:ext cx="6096000" cy="4027487"/>
                      </a:xfrm>
                      <a:prstGeom prst="rect">
                        <a:avLst/>
                      </a:prstGeom>
                    </p:spPr>
                  </p:pic>
                </p:oleObj>
              </mc:Fallback>
            </mc:AlternateContent>
          </a:graphicData>
        </a:graphic>
      </p:graphicFrame>
    </p:spTree>
    <p:extLst>
      <p:ext uri="{BB962C8B-B14F-4D97-AF65-F5344CB8AC3E}">
        <p14:creationId xmlns:p14="http://schemas.microsoft.com/office/powerpoint/2010/main" val="393891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301208"/>
            <a:ext cx="8183880" cy="591926"/>
          </a:xfrm>
        </p:spPr>
        <p:txBody>
          <a:bodyPr>
            <a:normAutofit fontScale="90000"/>
          </a:bodyPr>
          <a:lstStyle/>
          <a:p>
            <a:r>
              <a:rPr lang="fr-FR" sz="2000" b="0" dirty="0" smtClean="0">
                <a:solidFill>
                  <a:schemeClr val="tx1"/>
                </a:solidFill>
                <a:effectLst/>
              </a:rPr>
              <a:t/>
            </a:r>
            <a:br>
              <a:rPr lang="fr-FR" sz="2000" b="0" dirty="0" smtClean="0">
                <a:solidFill>
                  <a:schemeClr val="tx1"/>
                </a:solidFill>
                <a:effectLst/>
              </a:rPr>
            </a:br>
            <a:r>
              <a:rPr lang="fr-FR" sz="2000" b="0" dirty="0">
                <a:solidFill>
                  <a:schemeClr val="tx1"/>
                </a:solidFill>
                <a:effectLst/>
              </a:rPr>
              <a:t/>
            </a:r>
            <a:br>
              <a:rPr lang="fr-FR" sz="2000" b="0" dirty="0">
                <a:solidFill>
                  <a:schemeClr val="tx1"/>
                </a:solidFill>
                <a:effectLst/>
              </a:rPr>
            </a:br>
            <a:r>
              <a:rPr lang="fr-FR" sz="2000" b="0" dirty="0" smtClean="0">
                <a:solidFill>
                  <a:schemeClr val="tx1"/>
                </a:solidFill>
                <a:effectLst/>
              </a:rPr>
              <a:t>This </a:t>
            </a:r>
            <a:r>
              <a:rPr lang="fr-FR" sz="2000" b="0" dirty="0" err="1" smtClean="0">
                <a:solidFill>
                  <a:schemeClr val="tx1"/>
                </a:solidFill>
                <a:effectLst/>
              </a:rPr>
              <a:t>is</a:t>
            </a:r>
            <a:r>
              <a:rPr lang="fr-FR" sz="2000" b="0" dirty="0" smtClean="0">
                <a:solidFill>
                  <a:schemeClr val="tx1"/>
                </a:solidFill>
                <a:effectLst/>
              </a:rPr>
              <a:t> the mini </a:t>
            </a:r>
            <a:r>
              <a:rPr lang="fr-FR" sz="2000" b="0" dirty="0" err="1" smtClean="0">
                <a:solidFill>
                  <a:schemeClr val="tx1"/>
                </a:solidFill>
                <a:effectLst/>
              </a:rPr>
              <a:t>dictionary</a:t>
            </a:r>
            <a:r>
              <a:rPr lang="fr-FR" sz="2000" b="0" dirty="0" smtClean="0">
                <a:solidFill>
                  <a:schemeClr val="tx1"/>
                </a:solidFill>
                <a:effectLst/>
              </a:rPr>
              <a:t> </a:t>
            </a:r>
            <a:r>
              <a:rPr lang="fr-FR" sz="2000" b="0" dirty="0" err="1" smtClean="0">
                <a:solidFill>
                  <a:schemeClr val="tx1"/>
                </a:solidFill>
                <a:effectLst/>
              </a:rPr>
              <a:t>from</a:t>
            </a:r>
            <a:r>
              <a:rPr lang="fr-FR" sz="2000" b="0" dirty="0" smtClean="0">
                <a:solidFill>
                  <a:schemeClr val="tx1"/>
                </a:solidFill>
                <a:effectLst/>
              </a:rPr>
              <a:t> Gomel </a:t>
            </a:r>
            <a:r>
              <a:rPr lang="fr-FR" sz="2000" b="0" dirty="0" err="1" smtClean="0">
                <a:solidFill>
                  <a:schemeClr val="tx1"/>
                </a:solidFill>
                <a:effectLst/>
              </a:rPr>
              <a:t>school</a:t>
            </a:r>
            <a:r>
              <a:rPr lang="fr-FR" sz="2000" b="0" dirty="0" smtClean="0">
                <a:solidFill>
                  <a:schemeClr val="tx1"/>
                </a:solidFill>
                <a:effectLst/>
              </a:rPr>
              <a:t/>
            </a:r>
            <a:br>
              <a:rPr lang="fr-FR" sz="2000" b="0" dirty="0" smtClean="0">
                <a:solidFill>
                  <a:schemeClr val="tx1"/>
                </a:solidFill>
                <a:effectLst/>
              </a:rPr>
            </a:br>
            <a:r>
              <a:rPr lang="fr-FR" sz="2000" b="0" dirty="0" err="1" smtClean="0">
                <a:solidFill>
                  <a:schemeClr val="tx1"/>
                </a:solidFill>
                <a:effectLst/>
              </a:rPr>
              <a:t>Thank</a:t>
            </a:r>
            <a:r>
              <a:rPr lang="fr-FR" sz="2000" b="0" dirty="0" smtClean="0">
                <a:solidFill>
                  <a:schemeClr val="tx1"/>
                </a:solidFill>
                <a:effectLst/>
              </a:rPr>
              <a:t> </a:t>
            </a:r>
            <a:r>
              <a:rPr lang="fr-FR" sz="2000" b="0" dirty="0" err="1" smtClean="0">
                <a:solidFill>
                  <a:schemeClr val="tx1"/>
                </a:solidFill>
                <a:effectLst/>
              </a:rPr>
              <a:t>you</a:t>
            </a:r>
            <a:r>
              <a:rPr lang="fr-FR" sz="2000" b="0" dirty="0" smtClean="0">
                <a:solidFill>
                  <a:schemeClr val="tx1"/>
                </a:solidFill>
                <a:effectLst/>
              </a:rPr>
              <a:t> for Kate and </a:t>
            </a:r>
            <a:r>
              <a:rPr lang="fr-FR" sz="2000" b="0" dirty="0" err="1" smtClean="0">
                <a:solidFill>
                  <a:schemeClr val="tx1"/>
                </a:solidFill>
                <a:effectLst/>
              </a:rPr>
              <a:t>her</a:t>
            </a:r>
            <a:r>
              <a:rPr lang="fr-FR" sz="2000" b="0" dirty="0" smtClean="0">
                <a:solidFill>
                  <a:schemeClr val="tx1"/>
                </a:solidFill>
                <a:effectLst/>
              </a:rPr>
              <a:t> </a:t>
            </a:r>
            <a:r>
              <a:rPr lang="fr-FR" sz="2000" b="0" dirty="0" err="1" smtClean="0">
                <a:solidFill>
                  <a:schemeClr val="tx1"/>
                </a:solidFill>
                <a:effectLst/>
              </a:rPr>
              <a:t>students</a:t>
            </a:r>
            <a:r>
              <a:rPr lang="fr-FR" sz="2000" b="0" dirty="0" smtClean="0">
                <a:solidFill>
                  <a:schemeClr val="tx1"/>
                </a:solidFill>
                <a:effectLst/>
              </a:rPr>
              <a:t>. </a:t>
            </a:r>
            <a:r>
              <a:rPr lang="fr-FR" sz="2000" b="0" dirty="0" err="1" smtClean="0">
                <a:solidFill>
                  <a:schemeClr val="tx1"/>
                </a:solidFill>
                <a:effectLst/>
              </a:rPr>
              <a:t>My</a:t>
            </a:r>
            <a:r>
              <a:rPr lang="fr-FR" sz="2000" b="0" dirty="0" smtClean="0">
                <a:solidFill>
                  <a:schemeClr val="tx1"/>
                </a:solidFill>
                <a:effectLst/>
              </a:rPr>
              <a:t> </a:t>
            </a:r>
            <a:r>
              <a:rPr lang="fr-FR" sz="2000" b="0" dirty="0" err="1" smtClean="0">
                <a:solidFill>
                  <a:schemeClr val="tx1"/>
                </a:solidFill>
                <a:effectLst/>
              </a:rPr>
              <a:t>students</a:t>
            </a:r>
            <a:r>
              <a:rPr lang="fr-FR" sz="2000" b="0" dirty="0" smtClean="0">
                <a:solidFill>
                  <a:schemeClr val="tx1"/>
                </a:solidFill>
                <a:effectLst/>
              </a:rPr>
              <a:t> have </a:t>
            </a:r>
            <a:r>
              <a:rPr lang="fr-FR" sz="2000" b="0" dirty="0" err="1" smtClean="0">
                <a:solidFill>
                  <a:schemeClr val="tx1"/>
                </a:solidFill>
                <a:effectLst/>
              </a:rPr>
              <a:t>really</a:t>
            </a:r>
            <a:r>
              <a:rPr lang="fr-FR" sz="2000" b="0" dirty="0" smtClean="0">
                <a:solidFill>
                  <a:schemeClr val="tx1"/>
                </a:solidFill>
                <a:effectLst/>
              </a:rPr>
              <a:t> </a:t>
            </a:r>
            <a:r>
              <a:rPr lang="fr-FR" sz="2000" b="0" dirty="0" err="1" smtClean="0">
                <a:solidFill>
                  <a:schemeClr val="tx1"/>
                </a:solidFill>
                <a:effectLst/>
              </a:rPr>
              <a:t>liked</a:t>
            </a:r>
            <a:r>
              <a:rPr lang="fr-FR" sz="2000" b="0" dirty="0" smtClean="0">
                <a:solidFill>
                  <a:schemeClr val="tx1"/>
                </a:solidFill>
                <a:effectLst/>
              </a:rPr>
              <a:t> </a:t>
            </a:r>
            <a:r>
              <a:rPr lang="fr-FR" sz="2000" b="0" dirty="0" err="1" smtClean="0">
                <a:solidFill>
                  <a:schemeClr val="tx1"/>
                </a:solidFill>
                <a:effectLst/>
              </a:rPr>
              <a:t>it</a:t>
            </a:r>
            <a:r>
              <a:rPr lang="fr-FR" sz="2000" b="0" dirty="0" smtClean="0">
                <a:solidFill>
                  <a:schemeClr val="tx1"/>
                </a:solidFill>
                <a:effectLst/>
              </a:rPr>
              <a:t>.</a:t>
            </a:r>
            <a:endParaRPr lang="fr-FR" sz="2000" b="0" dirty="0">
              <a:solidFill>
                <a:schemeClr val="tx1"/>
              </a:solidFill>
              <a:effectLst/>
            </a:endParaRPr>
          </a:p>
        </p:txBody>
      </p:sp>
      <p:graphicFrame>
        <p:nvGraphicFramePr>
          <p:cNvPr id="12" name="Objet 11"/>
          <p:cNvGraphicFramePr>
            <a:graphicFrameLocks noChangeAspect="1"/>
          </p:cNvGraphicFramePr>
          <p:nvPr>
            <p:extLst>
              <p:ext uri="{D42A27DB-BD31-4B8C-83A1-F6EECF244321}">
                <p14:modId xmlns:p14="http://schemas.microsoft.com/office/powerpoint/2010/main" val="1634292169"/>
              </p:ext>
            </p:extLst>
          </p:nvPr>
        </p:nvGraphicFramePr>
        <p:xfrm>
          <a:off x="539552" y="548680"/>
          <a:ext cx="5328592" cy="4469592"/>
        </p:xfrm>
        <a:graphic>
          <a:graphicData uri="http://schemas.openxmlformats.org/presentationml/2006/ole">
            <mc:AlternateContent xmlns:mc="http://schemas.openxmlformats.org/markup-compatibility/2006">
              <mc:Choice xmlns:v="urn:schemas-microsoft-com:vml" Requires="v">
                <p:oleObj spid="_x0000_s6170" name="Document" r:id="rId3" imgW="9774698" imgH="8199795" progId="Word.Document.12">
                  <p:embed/>
                </p:oleObj>
              </mc:Choice>
              <mc:Fallback>
                <p:oleObj name="Document" r:id="rId3" imgW="9774698" imgH="8199795" progId="Word.Document.12">
                  <p:embed/>
                  <p:pic>
                    <p:nvPicPr>
                      <p:cNvPr id="0" name=""/>
                      <p:cNvPicPr/>
                      <p:nvPr/>
                    </p:nvPicPr>
                    <p:blipFill>
                      <a:blip r:embed="rId4"/>
                      <a:stretch>
                        <a:fillRect/>
                      </a:stretch>
                    </p:blipFill>
                    <p:spPr>
                      <a:xfrm>
                        <a:off x="539552" y="548680"/>
                        <a:ext cx="5328592" cy="4469592"/>
                      </a:xfrm>
                      <a:prstGeom prst="rect">
                        <a:avLst/>
                      </a:prstGeom>
                    </p:spPr>
                  </p:pic>
                </p:oleObj>
              </mc:Fallback>
            </mc:AlternateContent>
          </a:graphicData>
        </a:graphic>
      </p:graphicFrame>
    </p:spTree>
    <p:extLst>
      <p:ext uri="{BB962C8B-B14F-4D97-AF65-F5344CB8AC3E}">
        <p14:creationId xmlns:p14="http://schemas.microsoft.com/office/powerpoint/2010/main" val="268993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910649"/>
            <a:ext cx="8352928" cy="6463308"/>
          </a:xfrm>
          <a:prstGeom prst="rect">
            <a:avLst/>
          </a:prstGeom>
        </p:spPr>
        <p:txBody>
          <a:bodyPr wrap="square">
            <a:spAutoFit/>
          </a:bodyPr>
          <a:lstStyle/>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t>THE </a:t>
            </a:r>
            <a:r>
              <a:rPr lang="en-US" b="1" dirty="0"/>
              <a:t>IMPORTANCE OF PLANTS FOR LIFE EXISTENCE ON </a:t>
            </a:r>
            <a:r>
              <a:rPr lang="en-US" b="1" dirty="0" smtClean="0"/>
              <a:t>EARTH</a:t>
            </a:r>
          </a:p>
          <a:p>
            <a:endParaRPr lang="fr-FR" dirty="0"/>
          </a:p>
          <a:p>
            <a:r>
              <a:rPr lang="en-US" dirty="0"/>
              <a:t>Green plants and trees are not just important to the human environment; they form the basis for the sustainability and long-term health of environmental systems. Green plants remove carbon dioxide from the atmosphere and generate the oxygen required for life. Green plants are also a good source of food and protection.</a:t>
            </a:r>
            <a:endParaRPr lang="fr-FR" dirty="0"/>
          </a:p>
          <a:p>
            <a:r>
              <a:rPr lang="en-US" dirty="0"/>
              <a:t>An important byproduct of photosynthesis is oxygen. A single large tree can produce enough oxygen for four people in one day.</a:t>
            </a:r>
            <a:endParaRPr lang="fr-FR" dirty="0"/>
          </a:p>
          <a:p>
            <a:r>
              <a:rPr lang="en-US" dirty="0"/>
              <a:t>Plants </a:t>
            </a:r>
            <a:r>
              <a:rPr lang="en-US" sz="1600" dirty="0"/>
              <a:t>use</a:t>
            </a:r>
            <a:r>
              <a:rPr lang="en-US" dirty="0"/>
              <a:t> carbon dioxide while photosynthesizing. They remove it from the atmosphere. The World Bank estimates that 20 percent of increasing atmospheric carbon dioxide levels has resulted from deforestation. They estimate that as much as 50 percent of global warming over the past 50 years is due to changing land use patterns and deforestation in the modern age. A single tree is estimated to absorb 1.33 tons of carbon dioxide per 100 years, an average of just over 26 pounds of carbon dioxide per year.</a:t>
            </a:r>
            <a:endParaRPr lang="fr-FR" dirty="0"/>
          </a:p>
        </p:txBody>
      </p:sp>
    </p:spTree>
    <p:extLst>
      <p:ext uri="{BB962C8B-B14F-4D97-AF65-F5344CB8AC3E}">
        <p14:creationId xmlns:p14="http://schemas.microsoft.com/office/powerpoint/2010/main" val="279874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889844"/>
            <a:ext cx="7992888" cy="4093428"/>
          </a:xfrm>
          <a:prstGeom prst="rect">
            <a:avLst/>
          </a:prstGeom>
        </p:spPr>
        <p:txBody>
          <a:bodyPr wrap="square">
            <a:spAutoFit/>
          </a:bodyPr>
          <a:lstStyle/>
          <a:p>
            <a:endParaRPr lang="en-US" sz="2000" dirty="0" smtClean="0"/>
          </a:p>
          <a:p>
            <a:endParaRPr lang="en-US" sz="2000" dirty="0"/>
          </a:p>
          <a:p>
            <a:r>
              <a:rPr lang="en-US" sz="2000" dirty="0" smtClean="0"/>
              <a:t>Green </a:t>
            </a:r>
            <a:r>
              <a:rPr lang="en-US" sz="2000" dirty="0"/>
              <a:t>plants provide natural cooling.  Their leaves block the heating effect of the sun. Green plants can also cool through transpiration. Transpiration is the process by which water evaporates from plant pores, cooling the environment via evaporative cooling. Evaporation consumes heat and is most effective for cooling when the humidity is low. Plants also stabilize the soil through their roots, which bind soils, and through their leaves, which keep raindrops from eroding soils. Areas without adequate vegetative cover often suffer from large quantities of sediment washing into streams and lakes, diminishing water quality.</a:t>
            </a:r>
            <a:endParaRPr lang="fr-FR" sz="2000" dirty="0"/>
          </a:p>
        </p:txBody>
      </p:sp>
    </p:spTree>
    <p:extLst>
      <p:ext uri="{BB962C8B-B14F-4D97-AF65-F5344CB8AC3E}">
        <p14:creationId xmlns:p14="http://schemas.microsoft.com/office/powerpoint/2010/main" val="40936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4985590"/>
            <a:ext cx="8183880" cy="747666"/>
          </a:xfrm>
        </p:spPr>
        <p:txBody>
          <a:bodyPr>
            <a:normAutofit/>
          </a:bodyPr>
          <a:lstStyle/>
          <a:p>
            <a:r>
              <a:rPr lang="fr-FR" sz="1600" dirty="0" smtClean="0">
                <a:solidFill>
                  <a:schemeClr val="tx1">
                    <a:lumMod val="85000"/>
                    <a:lumOff val="15000"/>
                  </a:schemeClr>
                </a:solidFill>
                <a:effectLst/>
              </a:rPr>
              <a:t>This </a:t>
            </a:r>
            <a:r>
              <a:rPr lang="fr-FR" sz="1600" dirty="0" err="1" smtClean="0">
                <a:solidFill>
                  <a:schemeClr val="tx1">
                    <a:lumMod val="85000"/>
                    <a:lumOff val="15000"/>
                  </a:schemeClr>
                </a:solidFill>
                <a:effectLst/>
              </a:rPr>
              <a:t>work</a:t>
            </a:r>
            <a:r>
              <a:rPr lang="fr-FR" sz="1600" dirty="0" smtClean="0">
                <a:solidFill>
                  <a:schemeClr val="tx1">
                    <a:lumMod val="85000"/>
                    <a:lumOff val="15000"/>
                  </a:schemeClr>
                </a:solidFill>
                <a:effectLst/>
              </a:rPr>
              <a:t> </a:t>
            </a:r>
            <a:r>
              <a:rPr lang="fr-FR" sz="1600" dirty="0" err="1" smtClean="0">
                <a:solidFill>
                  <a:schemeClr val="tx1">
                    <a:lumMod val="85000"/>
                    <a:lumOff val="15000"/>
                  </a:schemeClr>
                </a:solidFill>
                <a:effectLst/>
              </a:rPr>
              <a:t>was</a:t>
            </a:r>
            <a:r>
              <a:rPr lang="fr-FR" sz="1600" dirty="0" smtClean="0">
                <a:solidFill>
                  <a:schemeClr val="tx1">
                    <a:lumMod val="85000"/>
                    <a:lumOff val="15000"/>
                  </a:schemeClr>
                </a:solidFill>
                <a:effectLst/>
              </a:rPr>
              <a:t> </a:t>
            </a:r>
            <a:r>
              <a:rPr lang="fr-FR" sz="1600" dirty="0" err="1" smtClean="0">
                <a:solidFill>
                  <a:schemeClr val="tx1">
                    <a:lumMod val="85000"/>
                    <a:lumOff val="15000"/>
                  </a:schemeClr>
                </a:solidFill>
                <a:effectLst/>
              </a:rPr>
              <a:t>achieved</a:t>
            </a:r>
            <a:r>
              <a:rPr lang="fr-FR" sz="1600" dirty="0" smtClean="0">
                <a:solidFill>
                  <a:schemeClr val="tx1">
                    <a:lumMod val="85000"/>
                    <a:lumOff val="15000"/>
                  </a:schemeClr>
                </a:solidFill>
                <a:effectLst/>
              </a:rPr>
              <a:t> bu: </a:t>
            </a:r>
            <a:r>
              <a:rPr lang="fr-FR" sz="1600" dirty="0" err="1" smtClean="0">
                <a:solidFill>
                  <a:schemeClr val="tx1">
                    <a:lumMod val="85000"/>
                    <a:lumOff val="15000"/>
                  </a:schemeClr>
                </a:solidFill>
                <a:effectLst/>
              </a:rPr>
              <a:t>Manel</a:t>
            </a:r>
            <a:r>
              <a:rPr lang="fr-FR" sz="1600" dirty="0" smtClean="0">
                <a:solidFill>
                  <a:schemeClr val="tx1">
                    <a:lumMod val="85000"/>
                    <a:lumOff val="15000"/>
                  </a:schemeClr>
                </a:solidFill>
                <a:effectLst/>
              </a:rPr>
              <a:t> </a:t>
            </a:r>
            <a:r>
              <a:rPr lang="fr-FR" sz="1600" dirty="0" err="1" smtClean="0">
                <a:solidFill>
                  <a:schemeClr val="tx1">
                    <a:lumMod val="85000"/>
                    <a:lumOff val="15000"/>
                  </a:schemeClr>
                </a:solidFill>
                <a:effectLst/>
              </a:rPr>
              <a:t>Boukebous</a:t>
            </a:r>
            <a:r>
              <a:rPr lang="fr-FR" sz="1600" dirty="0" smtClean="0">
                <a:solidFill>
                  <a:schemeClr val="tx1">
                    <a:lumMod val="85000"/>
                    <a:lumOff val="15000"/>
                  </a:schemeClr>
                </a:solidFill>
                <a:effectLst/>
              </a:rPr>
              <a:t> &amp; Taj </a:t>
            </a:r>
            <a:r>
              <a:rPr lang="fr-FR" sz="1600" dirty="0" err="1" smtClean="0">
                <a:solidFill>
                  <a:schemeClr val="tx1">
                    <a:lumMod val="85000"/>
                    <a:lumOff val="15000"/>
                  </a:schemeClr>
                </a:solidFill>
                <a:effectLst/>
              </a:rPr>
              <a:t>Seif</a:t>
            </a:r>
            <a:r>
              <a:rPr lang="fr-FR" sz="1600" dirty="0" smtClean="0">
                <a:solidFill>
                  <a:schemeClr val="tx1">
                    <a:lumMod val="85000"/>
                    <a:lumOff val="15000"/>
                  </a:schemeClr>
                </a:solidFill>
                <a:effectLst/>
              </a:rPr>
              <a:t> </a:t>
            </a:r>
            <a:r>
              <a:rPr lang="fr-FR" sz="1600" dirty="0" err="1" smtClean="0">
                <a:solidFill>
                  <a:schemeClr val="tx1">
                    <a:lumMod val="85000"/>
                    <a:lumOff val="15000"/>
                  </a:schemeClr>
                </a:solidFill>
                <a:effectLst/>
              </a:rPr>
              <a:t>Elmajd</a:t>
            </a:r>
            <a:r>
              <a:rPr lang="fr-FR" sz="1600" dirty="0" smtClean="0">
                <a:solidFill>
                  <a:schemeClr val="tx1">
                    <a:lumMod val="85000"/>
                    <a:lumOff val="15000"/>
                  </a:schemeClr>
                </a:solidFill>
                <a:effectLst/>
              </a:rPr>
              <a:t> </a:t>
            </a:r>
            <a:r>
              <a:rPr lang="fr-FR" sz="1600" dirty="0" err="1" smtClean="0">
                <a:solidFill>
                  <a:schemeClr val="tx1">
                    <a:lumMod val="85000"/>
                    <a:lumOff val="15000"/>
                  </a:schemeClr>
                </a:solidFill>
                <a:effectLst/>
              </a:rPr>
              <a:t>Touil</a:t>
            </a:r>
            <a:r>
              <a:rPr lang="fr-FR" sz="1400" dirty="0" smtClean="0">
                <a:solidFill>
                  <a:schemeClr val="tx1">
                    <a:lumMod val="85000"/>
                    <a:lumOff val="15000"/>
                  </a:schemeClr>
                </a:solidFill>
              </a:rPr>
              <a:t>.</a:t>
            </a:r>
            <a:endParaRPr lang="fr-FR" sz="1400" dirty="0">
              <a:solidFill>
                <a:schemeClr val="tx1">
                  <a:lumMod val="85000"/>
                  <a:lumOff val="15000"/>
                </a:schemeClr>
              </a:solidFill>
            </a:endParaRPr>
          </a:p>
        </p:txBody>
      </p:sp>
      <p:sp>
        <p:nvSpPr>
          <p:cNvPr id="3" name="Rectangle 2"/>
          <p:cNvSpPr/>
          <p:nvPr/>
        </p:nvSpPr>
        <p:spPr>
          <a:xfrm>
            <a:off x="755576" y="-356651"/>
            <a:ext cx="7776864" cy="5632311"/>
          </a:xfrm>
          <a:prstGeom prst="rect">
            <a:avLst/>
          </a:prstGeom>
        </p:spPr>
        <p:txBody>
          <a:bodyPr wrap="square">
            <a:spAutoFit/>
          </a:bodyPr>
          <a:lstStyle/>
          <a:p>
            <a:endParaRPr lang="en-US" dirty="0" smtClean="0"/>
          </a:p>
          <a:p>
            <a:endParaRPr lang="en-US" dirty="0"/>
          </a:p>
          <a:p>
            <a:endParaRPr lang="en-US" dirty="0" smtClean="0"/>
          </a:p>
          <a:p>
            <a:r>
              <a:rPr lang="en-US" dirty="0" smtClean="0"/>
              <a:t>Green </a:t>
            </a:r>
            <a:r>
              <a:rPr lang="en-US" dirty="0"/>
              <a:t>plants are the basis of food webs. Animals, birds, insects and microbes feed on green plants. These organisms are subsequently eaten by larger animals, which are themselves eaten by even larger animals. For example, a rabbit eats grasses. The rabbit is eaten by a fox, which a mountain lion may then consume.</a:t>
            </a:r>
            <a:endParaRPr lang="fr-FR" dirty="0"/>
          </a:p>
          <a:p>
            <a:r>
              <a:rPr lang="en-US" dirty="0"/>
              <a:t>Green plants, especially trees, provide cover and shelter for many animals and plants. A tree provides shade for smaller plants growing in the understory. The same tree may provide an ideal place for a bird to build a nest. The removal of the trees, combined with severe drought, allowed wind to remove the topsoil of many farms, causing severe crop damage. One solution to the problem was to plant rows of trees around cultivated fields to block the wind.</a:t>
            </a:r>
            <a:endParaRPr lang="fr-FR" dirty="0"/>
          </a:p>
          <a:p>
            <a:r>
              <a:rPr lang="en-US" dirty="0"/>
              <a:t>Plants are so precious creatures that we  must save them from extinction by protecting them planting more and more plant species and taking care of them. To preserve the eco-system.</a:t>
            </a:r>
            <a:endParaRPr lang="fr-FR" dirty="0"/>
          </a:p>
        </p:txBody>
      </p:sp>
    </p:spTree>
    <p:extLst>
      <p:ext uri="{BB962C8B-B14F-4D97-AF65-F5344CB8AC3E}">
        <p14:creationId xmlns:p14="http://schemas.microsoft.com/office/powerpoint/2010/main" val="406177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268760"/>
            <a:ext cx="8064896" cy="4536504"/>
          </a:xfrm>
        </p:spPr>
        <p:txBody>
          <a:bodyPr>
            <a:noAutofit/>
          </a:bodyPr>
          <a:lstStyle/>
          <a:p>
            <a:r>
              <a:rPr lang="en-US" sz="2000" b="0" dirty="0">
                <a:solidFill>
                  <a:srgbClr val="FF0000"/>
                </a:solidFill>
              </a:rPr>
              <a:t>Biodiversity crisis in Algeria</a:t>
            </a:r>
            <a:r>
              <a:rPr lang="fr-FR" sz="2000" b="0" dirty="0">
                <a:solidFill>
                  <a:srgbClr val="FF0000"/>
                </a:solidFill>
              </a:rPr>
              <a:t/>
            </a:r>
            <a:br>
              <a:rPr lang="fr-FR" sz="2000" b="0" dirty="0">
                <a:solidFill>
                  <a:srgbClr val="FF0000"/>
                </a:solidFill>
              </a:rPr>
            </a:br>
            <a:r>
              <a:rPr lang="en-US" sz="2000" b="0" dirty="0">
                <a:solidFill>
                  <a:schemeClr val="tx1"/>
                </a:solidFill>
              </a:rPr>
              <a:t>Like all countries </a:t>
            </a:r>
            <a:r>
              <a:rPr lang="en-US" sz="2000" b="0" dirty="0" smtClean="0">
                <a:solidFill>
                  <a:schemeClr val="tx1"/>
                </a:solidFill>
              </a:rPr>
              <a:t>in </a:t>
            </a:r>
            <a:r>
              <a:rPr lang="en-US" sz="2000" b="0" dirty="0">
                <a:solidFill>
                  <a:schemeClr val="tx1"/>
                </a:solidFill>
              </a:rPr>
              <a:t>the world, Algeria is facing a crisis in biodiversity as 51–66% of its plants and animals are endangered by human activities and changes in natural habitat besides the booming population and unsustainable development </a:t>
            </a:r>
            <a:r>
              <a:rPr lang="en-US" sz="2000" b="0" dirty="0" smtClean="0">
                <a:solidFill>
                  <a:schemeClr val="tx1"/>
                </a:solidFill>
              </a:rPr>
              <a:t>programs </a:t>
            </a:r>
            <a:r>
              <a:rPr lang="en-US" sz="2000" b="0" dirty="0">
                <a:solidFill>
                  <a:schemeClr val="tx1"/>
                </a:solidFill>
              </a:rPr>
              <a:t>for the biodiversity crisis</a:t>
            </a:r>
            <a:r>
              <a:rPr lang="en-US" sz="2000" b="0" dirty="0" smtClean="0">
                <a:solidFill>
                  <a:schemeClr val="tx1"/>
                </a:solidFill>
              </a:rPr>
              <a:t>.</a:t>
            </a:r>
            <a:br>
              <a:rPr lang="en-US" sz="2000" b="0" dirty="0" smtClean="0">
                <a:solidFill>
                  <a:schemeClr val="tx1"/>
                </a:solidFill>
              </a:rPr>
            </a:br>
            <a:r>
              <a:rPr lang="en-US" sz="2000" b="0" dirty="0" smtClean="0">
                <a:solidFill>
                  <a:schemeClr val="tx1"/>
                </a:solidFill>
              </a:rPr>
              <a:t>  </a:t>
            </a:r>
            <a:r>
              <a:rPr lang="en-US" sz="2000" b="0" dirty="0">
                <a:solidFill>
                  <a:schemeClr val="tx1"/>
                </a:solidFill>
              </a:rPr>
              <a:t>Forest fires, clearing forests, </a:t>
            </a:r>
            <a:r>
              <a:rPr lang="en-US" sz="2000" b="0" dirty="0" smtClean="0">
                <a:solidFill>
                  <a:schemeClr val="tx1"/>
                </a:solidFill>
              </a:rPr>
              <a:t>overgrazing</a:t>
            </a:r>
            <a:r>
              <a:rPr lang="en-US" sz="2000" b="0" dirty="0">
                <a:solidFill>
                  <a:schemeClr val="tx1"/>
                </a:solidFill>
              </a:rPr>
              <a:t> </a:t>
            </a:r>
            <a:r>
              <a:rPr lang="en-US" sz="2000" b="0" dirty="0" smtClean="0">
                <a:solidFill>
                  <a:schemeClr val="tx1"/>
                </a:solidFill>
              </a:rPr>
              <a:t>and </a:t>
            </a:r>
            <a:r>
              <a:rPr lang="en-US" sz="2000" b="0" dirty="0">
                <a:solidFill>
                  <a:schemeClr val="tx1"/>
                </a:solidFill>
              </a:rPr>
              <a:t>drought in some areas are the largest threats posed to biodiversity in </a:t>
            </a:r>
            <a:r>
              <a:rPr lang="en-US" sz="2000" b="0" dirty="0" smtClean="0">
                <a:solidFill>
                  <a:schemeClr val="tx1"/>
                </a:solidFill>
              </a:rPr>
              <a:t>our country. All </a:t>
            </a:r>
            <a:r>
              <a:rPr lang="en-US" sz="2000" b="0" dirty="0">
                <a:solidFill>
                  <a:schemeClr val="tx1"/>
                </a:solidFill>
              </a:rPr>
              <a:t>these are causing desertification and extinction of plants</a:t>
            </a:r>
            <a:r>
              <a:rPr lang="en-US" sz="2000" b="0" dirty="0" smtClean="0">
                <a:solidFill>
                  <a:schemeClr val="tx1"/>
                </a:solidFill>
              </a:rPr>
              <a:t>. Besides this, many plants are abused for extracting their oil which is used in herbal medicines.</a:t>
            </a:r>
            <a:r>
              <a:rPr lang="fr-FR" sz="2000" b="0" dirty="0">
                <a:solidFill>
                  <a:schemeClr val="tx1"/>
                </a:solidFill>
              </a:rPr>
              <a:t/>
            </a:r>
            <a:br>
              <a:rPr lang="fr-FR" sz="2000" b="0" dirty="0">
                <a:solidFill>
                  <a:schemeClr val="tx1"/>
                </a:solidFill>
              </a:rPr>
            </a:br>
            <a:r>
              <a:rPr lang="en-US" sz="2000" b="0" dirty="0">
                <a:solidFill>
                  <a:schemeClr val="tx1"/>
                </a:solidFill>
              </a:rPr>
              <a:t>Algeria is home to more than 1,000 endangered plants, 100 of which are endemic to North Africa</a:t>
            </a:r>
            <a:r>
              <a:rPr lang="en-US" sz="2000" b="0" dirty="0" smtClean="0">
                <a:solidFill>
                  <a:schemeClr val="tx1"/>
                </a:solidFill>
              </a:rPr>
              <a:t>. So, What is the future hiding to us? Imagine Algeria without these plants. What will be the air like? Will there be any Oxygen? What will we breathe then? What about the world?</a:t>
            </a:r>
            <a:r>
              <a:rPr lang="fr-FR" sz="2000" b="0" dirty="0">
                <a:solidFill>
                  <a:schemeClr val="tx1"/>
                </a:solidFill>
              </a:rPr>
              <a:t/>
            </a:r>
            <a:br>
              <a:rPr lang="fr-FR" sz="2000" b="0" dirty="0">
                <a:solidFill>
                  <a:schemeClr val="tx1"/>
                </a:solidFill>
              </a:rPr>
            </a:br>
            <a:r>
              <a:rPr lang="fr-FR" sz="2000" b="0" dirty="0" smtClean="0">
                <a:solidFill>
                  <a:schemeClr val="tx1"/>
                </a:solidFill>
              </a:rPr>
              <a:t> </a:t>
            </a:r>
            <a:endParaRPr lang="fr-FR" sz="2000" b="0" dirty="0">
              <a:solidFill>
                <a:schemeClr val="tx1"/>
              </a:solidFill>
            </a:endParaRPr>
          </a:p>
        </p:txBody>
      </p:sp>
    </p:spTree>
    <p:extLst>
      <p:ext uri="{BB962C8B-B14F-4D97-AF65-F5344CB8AC3E}">
        <p14:creationId xmlns:p14="http://schemas.microsoft.com/office/powerpoint/2010/main" val="3634659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404664"/>
            <a:ext cx="8136904" cy="5693866"/>
          </a:xfrm>
          <a:prstGeom prst="rect">
            <a:avLst/>
          </a:prstGeom>
        </p:spPr>
        <p:txBody>
          <a:bodyPr wrap="square">
            <a:spAutoFit/>
          </a:bodyPr>
          <a:lstStyle/>
          <a:p>
            <a:endParaRPr lang="en-US" sz="2800" dirty="0" smtClean="0"/>
          </a:p>
          <a:p>
            <a:r>
              <a:rPr lang="en-US" sz="2400" dirty="0" smtClean="0"/>
              <a:t>The </a:t>
            </a:r>
            <a:r>
              <a:rPr lang="en-US" sz="2400" dirty="0"/>
              <a:t>importance of involving civil society in preserving endangered plants (plants in their way of extinction) is a necessity.</a:t>
            </a:r>
            <a:r>
              <a:rPr lang="fr-FR" sz="2400" dirty="0"/>
              <a:t/>
            </a:r>
            <a:br>
              <a:rPr lang="fr-FR" sz="2400" dirty="0"/>
            </a:br>
            <a:r>
              <a:rPr lang="en-US" sz="2400" dirty="0"/>
              <a:t>As a part of this civil society we have to act swiftly and collectively to diminish the risks of plant extinction and do our best to save them and engender more plants to preserve the different varieties.</a:t>
            </a:r>
            <a:r>
              <a:rPr lang="fr-FR" sz="2400" dirty="0"/>
              <a:t/>
            </a:r>
            <a:br>
              <a:rPr lang="fr-FR" sz="2400" dirty="0"/>
            </a:br>
            <a:r>
              <a:rPr lang="en-US" sz="2400" dirty="0"/>
              <a:t>Algeria is a country home to a large variety of cactus and succulent plants like Aloe Vera, </a:t>
            </a:r>
            <a:r>
              <a:rPr lang="en-US" sz="2400" dirty="0" err="1"/>
              <a:t>Barbari</a:t>
            </a:r>
            <a:r>
              <a:rPr lang="en-US" sz="2400" dirty="0"/>
              <a:t> Fig, Barrel cactus, Wandering </a:t>
            </a:r>
            <a:r>
              <a:rPr lang="en-US" sz="2400" dirty="0" err="1"/>
              <a:t>jew</a:t>
            </a:r>
            <a:r>
              <a:rPr lang="en-US" sz="2400" dirty="0"/>
              <a:t>,</a:t>
            </a:r>
            <a:r>
              <a:rPr lang="fr-FR" sz="2400" i="1" dirty="0"/>
              <a:t> </a:t>
            </a:r>
            <a:r>
              <a:rPr lang="fr-FR" sz="2400" i="1" dirty="0" err="1"/>
              <a:t>Aloe</a:t>
            </a:r>
            <a:r>
              <a:rPr lang="fr-FR" sz="2400" i="1" dirty="0"/>
              <a:t> </a:t>
            </a:r>
            <a:r>
              <a:rPr lang="fr-FR" sz="2400" i="1" dirty="0" err="1" smtClean="0"/>
              <a:t>polyphylla</a:t>
            </a:r>
            <a:r>
              <a:rPr lang="fr-FR" sz="2400" dirty="0"/>
              <a:t> </a:t>
            </a:r>
            <a:r>
              <a:rPr lang="fr-FR" sz="2400" dirty="0" smtClean="0"/>
              <a:t>and </a:t>
            </a:r>
            <a:r>
              <a:rPr lang="fr-FR" sz="2400" dirty="0" err="1"/>
              <a:t>some</a:t>
            </a:r>
            <a:r>
              <a:rPr lang="fr-FR" sz="2400" dirty="0"/>
              <a:t> </a:t>
            </a:r>
            <a:r>
              <a:rPr lang="fr-FR" sz="2400" dirty="0" err="1" smtClean="0"/>
              <a:t>other</a:t>
            </a:r>
            <a:r>
              <a:rPr lang="fr-FR" sz="2400" dirty="0"/>
              <a:t> </a:t>
            </a:r>
            <a:r>
              <a:rPr lang="fr-FR" sz="2400" dirty="0" err="1" smtClean="0"/>
              <a:t>medicinal</a:t>
            </a:r>
            <a:r>
              <a:rPr lang="fr-FR" sz="2400" dirty="0" smtClean="0"/>
              <a:t> </a:t>
            </a:r>
            <a:r>
              <a:rPr lang="fr-FR" sz="2400" dirty="0"/>
              <a:t>plants </a:t>
            </a:r>
            <a:r>
              <a:rPr lang="fr-FR" sz="2400" dirty="0" err="1" smtClean="0"/>
              <a:t>such</a:t>
            </a:r>
            <a:r>
              <a:rPr lang="fr-FR" sz="2400" dirty="0" smtClean="0"/>
              <a:t> </a:t>
            </a:r>
            <a:r>
              <a:rPr lang="fr-FR" sz="2400" dirty="0"/>
              <a:t>as Rose mary, </a:t>
            </a:r>
            <a:r>
              <a:rPr lang="fr-FR" sz="2400" dirty="0" err="1"/>
              <a:t>Dioecious</a:t>
            </a:r>
            <a:r>
              <a:rPr lang="fr-FR" sz="2400" dirty="0"/>
              <a:t>, </a:t>
            </a:r>
            <a:r>
              <a:rPr lang="fr-FR" sz="2400" dirty="0" err="1" smtClean="0"/>
              <a:t>Artimisia</a:t>
            </a:r>
            <a:r>
              <a:rPr lang="fr-FR" sz="2400" dirty="0" smtClean="0"/>
              <a:t> and </a:t>
            </a:r>
            <a:r>
              <a:rPr lang="fr-FR" sz="2400" dirty="0" err="1"/>
              <a:t>others</a:t>
            </a:r>
            <a:r>
              <a:rPr lang="fr-FR" sz="2400" dirty="0" smtClean="0"/>
              <a:t>.</a:t>
            </a:r>
            <a:r>
              <a:rPr lang="fr-FR" sz="2400" dirty="0"/>
              <a:t/>
            </a:r>
            <a:br>
              <a:rPr lang="fr-FR" sz="2400" dirty="0"/>
            </a:br>
            <a:endParaRPr lang="fr-FR" sz="2400" dirty="0"/>
          </a:p>
        </p:txBody>
      </p:sp>
    </p:spTree>
    <p:extLst>
      <p:ext uri="{BB962C8B-B14F-4D97-AF65-F5344CB8AC3E}">
        <p14:creationId xmlns:p14="http://schemas.microsoft.com/office/powerpoint/2010/main" val="3066506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19256" cy="1728192"/>
          </a:xfrm>
        </p:spPr>
        <p:txBody>
          <a:bodyPr>
            <a:normAutofit/>
          </a:bodyPr>
          <a:lstStyle/>
          <a:p>
            <a:r>
              <a:rPr lang="fr-FR" dirty="0" smtClean="0"/>
              <a:t>Cactus, </a:t>
            </a:r>
            <a:r>
              <a:rPr lang="fr-FR" dirty="0" err="1" smtClean="0"/>
              <a:t>secculent</a:t>
            </a:r>
            <a:r>
              <a:rPr lang="fr-FR" dirty="0" smtClean="0"/>
              <a:t> and </a:t>
            </a:r>
            <a:r>
              <a:rPr lang="fr-FR" dirty="0" err="1" smtClean="0"/>
              <a:t>medicinal</a:t>
            </a:r>
            <a:r>
              <a:rPr lang="fr-FR" dirty="0" smtClean="0"/>
              <a:t> plants</a:t>
            </a:r>
            <a:endParaRPr lang="fr-FR" dirty="0"/>
          </a:p>
        </p:txBody>
      </p:sp>
      <p:sp>
        <p:nvSpPr>
          <p:cNvPr id="3" name="Espace réservé du contenu 2"/>
          <p:cNvSpPr>
            <a:spLocks noGrp="1"/>
          </p:cNvSpPr>
          <p:nvPr>
            <p:ph sz="half" idx="1"/>
          </p:nvPr>
        </p:nvSpPr>
        <p:spPr>
          <a:xfrm>
            <a:off x="467544" y="2060847"/>
            <a:ext cx="8424936" cy="3312369"/>
          </a:xfrm>
        </p:spPr>
        <p:txBody>
          <a:bodyPr/>
          <a:lstStyle/>
          <a:p>
            <a:pPr marL="0" indent="0">
              <a:buNone/>
            </a:pPr>
            <a:r>
              <a:rPr lang="fr-FR" dirty="0" smtClean="0"/>
              <a:t> </a:t>
            </a:r>
          </a:p>
          <a:p>
            <a:r>
              <a:rPr lang="fr-FR" dirty="0" smtClean="0"/>
              <a:t>All </a:t>
            </a:r>
            <a:r>
              <a:rPr lang="fr-FR" dirty="0" err="1" smtClean="0"/>
              <a:t>these</a:t>
            </a:r>
            <a:r>
              <a:rPr lang="fr-FR" dirty="0" smtClean="0"/>
              <a:t> plants are </a:t>
            </a:r>
            <a:r>
              <a:rPr lang="fr-FR" dirty="0" err="1" smtClean="0"/>
              <a:t>victims</a:t>
            </a:r>
            <a:r>
              <a:rPr lang="fr-FR" dirty="0" smtClean="0"/>
              <a:t> of </a:t>
            </a:r>
            <a:r>
              <a:rPr lang="fr-FR" dirty="0" err="1" smtClean="0"/>
              <a:t>human</a:t>
            </a:r>
            <a:r>
              <a:rPr lang="fr-FR" dirty="0" smtClean="0"/>
              <a:t> </a:t>
            </a:r>
            <a:r>
              <a:rPr lang="fr-FR" dirty="0" err="1" smtClean="0"/>
              <a:t>activities</a:t>
            </a:r>
            <a:r>
              <a:rPr lang="fr-FR" dirty="0" smtClean="0"/>
              <a:t> and </a:t>
            </a:r>
            <a:r>
              <a:rPr lang="fr-FR" dirty="0" err="1" smtClean="0"/>
              <a:t>his</a:t>
            </a:r>
            <a:r>
              <a:rPr lang="fr-FR" dirty="0" smtClean="0"/>
              <a:t> </a:t>
            </a:r>
            <a:r>
              <a:rPr lang="fr-FR" dirty="0" err="1" smtClean="0"/>
              <a:t>carlessness</a:t>
            </a:r>
            <a:r>
              <a:rPr lang="fr-FR" dirty="0" smtClean="0"/>
              <a:t> </a:t>
            </a:r>
            <a:r>
              <a:rPr lang="fr-FR" dirty="0" err="1" smtClean="0"/>
              <a:t>towards</a:t>
            </a:r>
            <a:r>
              <a:rPr lang="fr-FR" dirty="0" smtClean="0"/>
              <a:t> </a:t>
            </a:r>
            <a:r>
              <a:rPr lang="fr-FR" dirty="0" err="1" smtClean="0"/>
              <a:t>this</a:t>
            </a:r>
            <a:r>
              <a:rPr lang="fr-FR" dirty="0" smtClean="0"/>
              <a:t> </a:t>
            </a:r>
            <a:r>
              <a:rPr lang="fr-FR" dirty="0" err="1" smtClean="0"/>
              <a:t>pricious</a:t>
            </a:r>
            <a:r>
              <a:rPr lang="fr-FR" dirty="0" smtClean="0"/>
              <a:t> </a:t>
            </a:r>
            <a:r>
              <a:rPr lang="fr-FR" dirty="0" err="1" smtClean="0"/>
              <a:t>resource</a:t>
            </a:r>
            <a:r>
              <a:rPr lang="fr-FR" dirty="0" smtClean="0"/>
              <a:t> of life.</a:t>
            </a:r>
          </a:p>
          <a:p>
            <a:r>
              <a:rPr lang="fr-FR" dirty="0" err="1" smtClean="0"/>
              <a:t>Since</a:t>
            </a:r>
            <a:r>
              <a:rPr lang="fr-FR" dirty="0" smtClean="0"/>
              <a:t> Man </a:t>
            </a:r>
            <a:r>
              <a:rPr lang="fr-FR" dirty="0" err="1" smtClean="0"/>
              <a:t>is</a:t>
            </a:r>
            <a:r>
              <a:rPr lang="fr-FR" dirty="0" smtClean="0"/>
              <a:t> </a:t>
            </a:r>
            <a:r>
              <a:rPr lang="fr-FR" dirty="0" err="1" smtClean="0"/>
              <a:t>responsible</a:t>
            </a:r>
            <a:r>
              <a:rPr lang="fr-FR" dirty="0" smtClean="0"/>
              <a:t> on </a:t>
            </a:r>
            <a:r>
              <a:rPr lang="fr-FR" dirty="0" err="1" smtClean="0"/>
              <a:t>this</a:t>
            </a:r>
            <a:r>
              <a:rPr lang="fr-FR" dirty="0" smtClean="0"/>
              <a:t> </a:t>
            </a:r>
            <a:r>
              <a:rPr lang="fr-FR" dirty="0" err="1" smtClean="0"/>
              <a:t>crisis</a:t>
            </a:r>
            <a:r>
              <a:rPr lang="fr-FR" dirty="0" smtClean="0"/>
              <a:t> </a:t>
            </a:r>
            <a:r>
              <a:rPr lang="fr-FR" dirty="0" err="1" smtClean="0"/>
              <a:t>he</a:t>
            </a:r>
            <a:r>
              <a:rPr lang="fr-FR" dirty="0" smtClean="0"/>
              <a:t> must </a:t>
            </a:r>
            <a:r>
              <a:rPr lang="fr-FR" dirty="0" err="1" smtClean="0"/>
              <a:t>find</a:t>
            </a:r>
            <a:r>
              <a:rPr lang="fr-FR" dirty="0" smtClean="0"/>
              <a:t> a solution to </a:t>
            </a:r>
            <a:r>
              <a:rPr lang="fr-FR" dirty="0" err="1" smtClean="0"/>
              <a:t>protect</a:t>
            </a:r>
            <a:r>
              <a:rPr lang="fr-FR" dirty="0" smtClean="0"/>
              <a:t> </a:t>
            </a:r>
            <a:r>
              <a:rPr lang="fr-FR" dirty="0" err="1" smtClean="0"/>
              <a:t>these</a:t>
            </a:r>
            <a:r>
              <a:rPr lang="fr-FR" dirty="0" smtClean="0"/>
              <a:t> plants and </a:t>
            </a:r>
            <a:r>
              <a:rPr lang="fr-FR" dirty="0" err="1" smtClean="0"/>
              <a:t>save</a:t>
            </a:r>
            <a:r>
              <a:rPr lang="fr-FR" dirty="0" smtClean="0"/>
              <a:t> </a:t>
            </a:r>
            <a:r>
              <a:rPr lang="fr-FR" dirty="0" err="1" smtClean="0"/>
              <a:t>them</a:t>
            </a:r>
            <a:r>
              <a:rPr lang="fr-FR" dirty="0" smtClean="0"/>
              <a:t> </a:t>
            </a:r>
            <a:r>
              <a:rPr lang="fr-FR" dirty="0" err="1" smtClean="0"/>
              <a:t>from</a:t>
            </a:r>
            <a:r>
              <a:rPr lang="fr-FR" dirty="0" smtClean="0"/>
              <a:t> extinction.</a:t>
            </a:r>
          </a:p>
        </p:txBody>
      </p:sp>
      <p:sp>
        <p:nvSpPr>
          <p:cNvPr id="4" name="Espace réservé du contenu 3"/>
          <p:cNvSpPr>
            <a:spLocks noGrp="1"/>
          </p:cNvSpPr>
          <p:nvPr>
            <p:ph sz="half" idx="2"/>
          </p:nvPr>
        </p:nvSpPr>
        <p:spPr/>
        <p:txBody>
          <a:bodyPr/>
          <a:lstStyle/>
          <a:p>
            <a:pPr marL="0" indent="0">
              <a:buNone/>
            </a:pPr>
            <a:endParaRPr lang="fr-FR" dirty="0"/>
          </a:p>
          <a:p>
            <a:endParaRPr lang="fr-FR" dirty="0"/>
          </a:p>
        </p:txBody>
      </p:sp>
    </p:spTree>
    <p:extLst>
      <p:ext uri="{BB962C8B-B14F-4D97-AF65-F5344CB8AC3E}">
        <p14:creationId xmlns:p14="http://schemas.microsoft.com/office/powerpoint/2010/main" val="56828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grpId="0" nodeType="withEffect" nodePh="1">
                                  <p:stCondLst>
                                    <p:cond delay="0"/>
                                  </p:stCondLst>
                                  <p:endCondLst>
                                    <p:cond evt="begin" delay="0">
                                      <p:tn val="21"/>
                                    </p:cond>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1246</TotalTime>
  <Words>2139</Words>
  <Application>Microsoft Office PowerPoint</Application>
  <PresentationFormat>Affichage à l'écran (4:3)</PresentationFormat>
  <Paragraphs>168</Paragraphs>
  <Slides>35</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35</vt:i4>
      </vt:variant>
    </vt:vector>
  </HeadingPairs>
  <TitlesOfParts>
    <vt:vector size="37" baseType="lpstr">
      <vt:lpstr>Aspect</vt:lpstr>
      <vt:lpstr>Microsoft Word Document</vt:lpstr>
      <vt:lpstr>ALGERIA </vt:lpstr>
      <vt:lpstr>   Environment Project for the BRIDGE Program   Saving Plants in their way of extinction   </vt:lpstr>
      <vt:lpstr>Rabeh Sehdi                         High School              IBN ZIAD, CONSTANTINE </vt:lpstr>
      <vt:lpstr>Présentation PowerPoint</vt:lpstr>
      <vt:lpstr>Présentation PowerPoint</vt:lpstr>
      <vt:lpstr>This work was achieved bu: Manel Boukebous &amp; Taj Seif Elmajd Touil.</vt:lpstr>
      <vt:lpstr>Biodiversity crisis in Algeria Like all countries in the world, Algeria is facing a crisis in biodiversity as 51–66% of its plants and animals are endangered by human activities and changes in natural habitat besides the booming population and unsustainable development programs for the biodiversity crisis.   Forest fires, clearing forests, overgrazing and drought in some areas are the largest threats posed to biodiversity in our country. All these are causing desertification and extinction of plants. Besides this, many plants are abused for extracting their oil which is used in herbal medicines. Algeria is home to more than 1,000 endangered plants, 100 of which are endemic to North Africa. So, What is the future hiding to us? Imagine Algeria without these plants. What will be the air like? Will there be any Oxygen? What will we breathe then? What about the world?  </vt:lpstr>
      <vt:lpstr>Présentation PowerPoint</vt:lpstr>
      <vt:lpstr>Cactus, secculent and medicinal plants</vt:lpstr>
      <vt:lpstr>Présentation PowerPoint</vt:lpstr>
      <vt:lpstr>Présentation PowerPoint</vt:lpstr>
      <vt:lpstr>Here are varieties of Aloe Vera</vt:lpstr>
      <vt:lpstr>Présentation PowerPoint</vt:lpstr>
      <vt:lpstr>Présentation PowerPoint</vt:lpstr>
      <vt:lpstr>Barbary Fig</vt:lpstr>
      <vt:lpstr>Wandering jew</vt:lpstr>
      <vt:lpstr>Aeonium </vt:lpstr>
      <vt:lpstr>Aptenia cordifolia is a species of succulent plant. It has magenta purple flowers and more heart-shaped, mid-green, textured leaves. This species has become widely known as an ornamental plant. This is a mat-forming perennial herb growing in flat clumps on the ground from a woody base. Stems reach up to about 60 centimeters long. The bright green leaves are generally heart-shaped and up to 3 centimeters long. They are covered in very fine bumps. Bright pink to purplish flowers appear in the leaf axils and are open during the day. Its far more vigorous growth and ability to root from small bits of stem makes it a poor choice for planting adjacent to wild lands. Water Aptenia only when the soil is completely dry, and then provide enough to drench the soil to a depth of about 15 cm. To check for dryness, poke your finger into the soil. Never water if the soil feels damp or cool, as Aptenia, like all succulents, is prone to rot in soggy, waterlogged soil. Water Aptenia lightly during the winter if the leaves begin to look shriveled. Provide only enough water to moisten the soil as the plant deteriorates quickly in cool, damp soil. Take care of them. </vt:lpstr>
      <vt:lpstr>Medicinal plants  a large range of medicinal plants is endangered </vt:lpstr>
      <vt:lpstr>Présentation PowerPoint</vt:lpstr>
      <vt:lpstr>Medicinal plants are endangered because of the extraction of their oil and distilation</vt:lpstr>
      <vt:lpstr> Carum Foetidum is a species of flowering plant in the Apiaceae family. It is found in Algeria and Spain. Its natural habitats are rivers and saline marshes. It is rare and known from seven locations distributed between the high plains of Algérois and Oranais, the Constantinois plains, the Saharan Oranais Atlas, the Algérois Atlas and the Constantinois Atlas. It is threatened by habitat loss. </vt:lpstr>
      <vt:lpstr>The Saharan cypress, or tarout, is a very rare coniferous tree native to the Tassili n'Ajjer mountains in the central Sahara desert, southeast Algeria, where it forms a unique population of trees hundreds of kilometres from any other trees. There are only 233 specimens of this critically endangered species, the largest about 22 m tall. The majority are estimated to be over 2000 years old, with very little regeneration due to the increasing desertification of the Sahara. The largest one is named Tin-Balalan is believed to be the oldest tarout tree with a circumference of 12 meters or 36 feet. This species is distinct from the allied Mediterranean cypress in its much bluer foliage with a white resin spot on each leaf, the smaller shoots often being flattened in a single plane. It also has smaller cones, only 1.5–2.5 cm long.  </vt:lpstr>
      <vt:lpstr>It is a species of fir found only in Algeria, where it is endemic on Djebel Babor, the second-highest mountain (2,004 meters) in the Algerian Tell Atlas . It is of medium-sized to large evergreen tree growing to 20–35 meters tall, with a trunk up to 1 meter diameter. The leaves are needle-like, moderately flattened,  glossy dark green with a patch of greenish-white stomata near the tip above, and with two greenish-white bands of stomata below. The tip of the leaf is variable, usually pointed, but sometimes slightly notched at the tip, particularly on slow-growing shoots on older trees. The cones are glaucous green with a pink or violet tinge, maturing brown, 10–20 centimeters long and 4 centimeters broad, with about 150–200 scales, each scale with a short bract (not visible on the closed cone) and two winged seeds; they disintegrate when mature to release the seeds. This tree is threatened by a combination of factors including fire, fuel-wood collection and grazing by herds of cattle and goats in the summer. It appears that the young saplings are unable to establish due to a combination of dense under-storey and deep winter snow. The threats to the forest and endemic species are presumed to be ongoing, although the difficulties of access to the site, especially in winter, afford some degree of protection.</vt:lpstr>
      <vt:lpstr>All these plants are threatened and endangered. They need to be saved.  So, we must unify our efforts  to cultivate more plants of these species, save them from extinction and preseve life on our planet EARTH.</vt:lpstr>
      <vt:lpstr>As a part of this community who loves nature and wants to do something to help save the environment, we are going to plant a variety of Aloe Vera,Rosemary,Tradescantia pallida, Aconium, Echeveria, Aptenia cordifolia and crasula ovata in pots to get more plants and then, plant them in our schoolgarden.</vt:lpstr>
      <vt:lpstr>This work was achieved by: Nawel Rouini Rania M’cili Nihal Kaabouche Chiraz Brahimi Darine Nouioua Tadj Seif Elmajd Touil  Nahla Chiraz Chaabane  Ahmed Nadjib Alikeche  Manel Boukebous  Supervised by their Teacher: Mrs Fatiha Touafek</vt:lpstr>
      <vt:lpstr>Youths’ promise       (  A poem achieved by Mecili Rania)  We are conscious, life is precious We have to save all creatures We plant plants and we breed pets To not disturb the ecosystem   We avoid nature polluting Ozone layer destroying  And stop global warming To not disturb the ecosystem   Use our technology  To preserve ecology Botany and zoology To not disturb the ecosystem   Save it. It’s our duty Towards biodiversity. We don’t want a calamity We want  to live in harmony for eternity. </vt:lpstr>
      <vt:lpstr>Plants’ Call For Man      ( A poem achieved by Darine Nouioua)   People of the world fight pollution We’re in our way of extinction Hurry up Man  and do an action With your help change our destination Just  a gesture to save nature.   It’s our earth Don’t cause our death We need a rebirth And survive together Just a gesture to save nature.   We are the beauty A cure to be healthy The smells you like We call for equality We are a living creature Please, save nature   You should be aware And take of us care We purify the air All around everywhere Do something to Save the Earth   </vt:lpstr>
      <vt:lpstr>Achieved by:  Nahla Chiraz Chaabane &amp; Nihal Kaabouche </vt:lpstr>
      <vt:lpstr>A song written by Nawel Rouini &amp; Chiraz Brahimi</vt:lpstr>
      <vt:lpstr> Students planting some endangered plants in the school garden</vt:lpstr>
      <vt:lpstr>Présentation PowerPoint</vt:lpstr>
      <vt:lpstr>Présentation PowerPoint</vt:lpstr>
      <vt:lpstr>  This is the mini dictionary from Gomel school Thank you for Kate and her students. My students have really liked 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ALGERIA </dc:title>
  <dc:creator>pc</dc:creator>
  <cp:lastModifiedBy>pc</cp:lastModifiedBy>
  <cp:revision>103</cp:revision>
  <dcterms:created xsi:type="dcterms:W3CDTF">2017-11-27T22:23:48Z</dcterms:created>
  <dcterms:modified xsi:type="dcterms:W3CDTF">2017-12-24T22:51:44Z</dcterms:modified>
</cp:coreProperties>
</file>