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7" r:id="rId2"/>
    <p:sldId id="260" r:id="rId3"/>
    <p:sldId id="261" r:id="rId4"/>
    <p:sldId id="265" r:id="rId5"/>
    <p:sldId id="264" r:id="rId6"/>
    <p:sldId id="266" r:id="rId7"/>
    <p:sldId id="263" r:id="rId8"/>
    <p:sldId id="258"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7" d="100"/>
          <a:sy n="87" d="100"/>
        </p:scale>
        <p:origin x="-712"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1/13/19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1/13/19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1/13/19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1/13/19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1/13/19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1/13/19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1/13/19</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5B106E36-FD25-4E2D-B0AA-010F637433A0}" type="datetimeFigureOut">
              <a:rPr lang="ru-RU" smtClean="0"/>
              <a:pPr/>
              <a:t>1/13/19</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9552" y="0"/>
            <a:ext cx="8280920" cy="6494085"/>
          </a:xfrm>
          <a:prstGeom prst="rect">
            <a:avLst/>
          </a:prstGeom>
          <a:noFill/>
        </p:spPr>
        <p:txBody>
          <a:bodyPr wrap="square" rtlCol="0">
            <a:spAutoFit/>
          </a:bodyPr>
          <a:lstStyle/>
          <a:p>
            <a:pPr lvl="0" algn="ctr"/>
            <a:r>
              <a:rPr lang="en-US" sz="2800" b="1" dirty="0"/>
              <a:t>Q</a:t>
            </a:r>
            <a:r>
              <a:rPr lang="en-US" sz="2800" b="1" dirty="0" smtClean="0"/>
              <a:t>uality </a:t>
            </a:r>
            <a:r>
              <a:rPr lang="en-US" sz="2800" b="1" dirty="0"/>
              <a:t>education requires safe disciplined and </a:t>
            </a:r>
            <a:r>
              <a:rPr lang="en-US" sz="2800" b="1"/>
              <a:t>peaceful </a:t>
            </a:r>
            <a:r>
              <a:rPr lang="en-US" sz="2800" b="1" smtClean="0"/>
              <a:t>schools</a:t>
            </a:r>
            <a:endParaRPr lang="en-US" sz="2800" b="1" dirty="0"/>
          </a:p>
          <a:p>
            <a:endParaRPr lang="en-US" sz="4800" b="1" i="1" dirty="0" smtClean="0"/>
          </a:p>
          <a:p>
            <a:endParaRPr lang="en-US" sz="4800" b="1" i="1" dirty="0"/>
          </a:p>
          <a:p>
            <a:endParaRPr lang="en-US" sz="4800" b="1" i="1" dirty="0" smtClean="0"/>
          </a:p>
          <a:p>
            <a:endParaRPr lang="en-US" sz="4800" b="1" i="1" dirty="0"/>
          </a:p>
          <a:p>
            <a:endParaRPr lang="en-US" sz="4800" b="1" i="1" dirty="0" smtClean="0"/>
          </a:p>
          <a:p>
            <a:endParaRPr lang="en-US" sz="4800" b="1" i="1" dirty="0" smtClean="0"/>
          </a:p>
          <a:p>
            <a:pPr algn="ctr"/>
            <a:r>
              <a:rPr lang="en-US" sz="3600" b="1" i="1" dirty="0" smtClean="0"/>
              <a:t>by </a:t>
            </a:r>
            <a:r>
              <a:rPr lang="en-US" sz="3600" b="1" i="1" dirty="0" err="1" smtClean="0"/>
              <a:t>Buznea</a:t>
            </a:r>
            <a:r>
              <a:rPr lang="en-US" sz="3600" b="1" i="1" dirty="0" smtClean="0"/>
              <a:t> Ion</a:t>
            </a:r>
            <a:r>
              <a:rPr lang="x-none" sz="3600" b="1" i="1" dirty="0" smtClean="0"/>
              <a:t>, Agachi Alexandru</a:t>
            </a:r>
          </a:p>
          <a:p>
            <a:pPr algn="ctr"/>
            <a:r>
              <a:rPr lang="en-US" sz="3600" b="1" i="1" dirty="0" smtClean="0"/>
              <a:t> </a:t>
            </a:r>
            <a:r>
              <a:rPr lang="x-none" sz="3600" b="1" i="1" dirty="0" smtClean="0"/>
              <a:t>”</a:t>
            </a:r>
            <a:r>
              <a:rPr lang="en-US" sz="3600" b="1" i="1" dirty="0" smtClean="0"/>
              <a:t>George Co</a:t>
            </a:r>
            <a:r>
              <a:rPr lang="x-none" sz="3600" b="1" i="1" dirty="0" smtClean="0"/>
              <a:t>șbuc” Lyceum, Bălți, Moldova</a:t>
            </a:r>
            <a:endParaRPr lang="en-US" sz="1200" dirty="0" smtClean="0"/>
          </a:p>
        </p:txBody>
      </p:sp>
      <p:pic>
        <p:nvPicPr>
          <p:cNvPr id="3" name="Рисунок 2" descr="ÐÐ°ÑÑÐ¸Ð½ÐºÐ¸ Ð¿Ð¾ Ð·Ð°Ð¿ÑÐ¾ÑÑ stop violence"/>
          <p:cNvPicPr/>
          <p:nvPr/>
        </p:nvPicPr>
        <p:blipFill>
          <a:blip r:embed="rId2"/>
          <a:srcRect b="7296"/>
          <a:stretch>
            <a:fillRect/>
          </a:stretch>
        </p:blipFill>
        <p:spPr bwMode="auto">
          <a:xfrm>
            <a:off x="1109766" y="1124744"/>
            <a:ext cx="6768752" cy="39604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4"/>
          <p:cNvPicPr>
            <a:picLocks noChangeAspect="1" noChangeArrowheads="1"/>
          </p:cNvPicPr>
          <p:nvPr/>
        </p:nvPicPr>
        <p:blipFill>
          <a:blip r:embed="rId2"/>
          <a:srcRect/>
          <a:stretch>
            <a:fillRect/>
          </a:stretch>
        </p:blipFill>
        <p:spPr bwMode="auto">
          <a:xfrm>
            <a:off x="3857620" y="0"/>
            <a:ext cx="4857783" cy="6124368"/>
          </a:xfrm>
          <a:prstGeom prst="rect">
            <a:avLst/>
          </a:prstGeom>
          <a:noFill/>
        </p:spPr>
      </p:pic>
      <p:sp>
        <p:nvSpPr>
          <p:cNvPr id="3" name="TextBox 2"/>
          <p:cNvSpPr txBox="1"/>
          <p:nvPr/>
        </p:nvSpPr>
        <p:spPr>
          <a:xfrm>
            <a:off x="357158" y="428604"/>
            <a:ext cx="3000396" cy="4708981"/>
          </a:xfrm>
          <a:prstGeom prst="rect">
            <a:avLst/>
          </a:prstGeom>
          <a:noFill/>
        </p:spPr>
        <p:txBody>
          <a:bodyPr wrap="square" rtlCol="0">
            <a:spAutoFit/>
          </a:bodyPr>
          <a:lstStyle/>
          <a:p>
            <a:r>
              <a:rPr lang="en-US" sz="2000" b="1" dirty="0" smtClean="0"/>
              <a:t>All schools work to prevent school violence.</a:t>
            </a:r>
          </a:p>
          <a:p>
            <a:r>
              <a:rPr lang="en-US" sz="2000" b="1" dirty="0" smtClean="0"/>
              <a:t>Students, staff, and parents all have an important role in promoting school safety. Adults can provide leadership by reassuring students that schools are generally very safe places for children and youth and reiterating what safety measures and student supports are already in place in their schools</a:t>
            </a:r>
            <a:endParaRPr lang="ru-RU" sz="2000" b="1"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cpnn-world.org/new/wp-content/uploads/2016/07/gcpe.png"/>
          <p:cNvPicPr>
            <a:picLocks noChangeAspect="1" noChangeArrowheads="1"/>
          </p:cNvPicPr>
          <p:nvPr/>
        </p:nvPicPr>
        <p:blipFill>
          <a:blip r:embed="rId2"/>
          <a:srcRect/>
          <a:stretch>
            <a:fillRect/>
          </a:stretch>
        </p:blipFill>
        <p:spPr bwMode="auto">
          <a:xfrm>
            <a:off x="285720" y="285728"/>
            <a:ext cx="4375070" cy="2428892"/>
          </a:xfrm>
          <a:prstGeom prst="rect">
            <a:avLst/>
          </a:prstGeom>
          <a:noFill/>
        </p:spPr>
      </p:pic>
      <p:sp>
        <p:nvSpPr>
          <p:cNvPr id="3" name="TextBox 2"/>
          <p:cNvSpPr txBox="1"/>
          <p:nvPr/>
        </p:nvSpPr>
        <p:spPr>
          <a:xfrm>
            <a:off x="3786182" y="3071810"/>
            <a:ext cx="4929222" cy="2585323"/>
          </a:xfrm>
          <a:prstGeom prst="rect">
            <a:avLst/>
          </a:prstGeom>
          <a:noFill/>
        </p:spPr>
        <p:txBody>
          <a:bodyPr wrap="square" rtlCol="0">
            <a:spAutoFit/>
          </a:bodyPr>
          <a:lstStyle/>
          <a:p>
            <a:r>
              <a:rPr lang="en-US" b="1" dirty="0" smtClean="0"/>
              <a:t>What is peace education?</a:t>
            </a:r>
            <a:endParaRPr lang="en-US" dirty="0" smtClean="0"/>
          </a:p>
          <a:p>
            <a:r>
              <a:rPr lang="en-US" dirty="0" smtClean="0"/>
              <a:t>Peace education proposes and promotes a theoretical framework and teaching practices to ensure a democratic educational system with opportunities to learn and practice skills related to peaceful conflict resolution, intercultural dialogue, the exercise of individual and collective rights , and freedom of conscience and thought in a plural and egalitarian society.</a:t>
            </a:r>
            <a:endParaRPr lang="en-US" dirty="0"/>
          </a:p>
        </p:txBody>
      </p:sp>
      <p:pic>
        <p:nvPicPr>
          <p:cNvPr id="2" name="Рисунок 1"/>
          <p:cNvPicPr>
            <a:picLocks noChangeAspect="1"/>
          </p:cNvPicPr>
          <p:nvPr/>
        </p:nvPicPr>
        <p:blipFill>
          <a:blip r:embed="rId3"/>
          <a:stretch>
            <a:fillRect/>
          </a:stretch>
        </p:blipFill>
        <p:spPr>
          <a:xfrm>
            <a:off x="278227" y="2852936"/>
            <a:ext cx="3500462" cy="3500462"/>
          </a:xfrm>
          <a:prstGeom prst="rect">
            <a:avLst/>
          </a:prstGeom>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188640"/>
            <a:ext cx="6529908" cy="65299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96338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404664"/>
            <a:ext cx="8352928" cy="62712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79097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67544" y="404664"/>
            <a:ext cx="8352928" cy="60664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07168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AIM OF PEACE EDUCATION&#10;Investigate the causes of conflicts and violence&#10;embedded within perceptions, values and attitudes ..."/>
          <p:cNvPicPr>
            <a:picLocks noChangeAspect="1" noChangeArrowheads="1"/>
          </p:cNvPicPr>
          <p:nvPr/>
        </p:nvPicPr>
        <p:blipFill>
          <a:blip r:embed="rId2"/>
          <a:srcRect/>
          <a:stretch>
            <a:fillRect/>
          </a:stretch>
        </p:blipFill>
        <p:spPr bwMode="auto">
          <a:xfrm>
            <a:off x="642910" y="303307"/>
            <a:ext cx="8064440" cy="6054651"/>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85728"/>
            <a:ext cx="8715404" cy="5847755"/>
          </a:xfrm>
          <a:prstGeom prst="rect">
            <a:avLst/>
          </a:prstGeom>
          <a:noFill/>
        </p:spPr>
        <p:txBody>
          <a:bodyPr wrap="square" rtlCol="0">
            <a:spAutoFit/>
          </a:bodyPr>
          <a:lstStyle/>
          <a:p>
            <a:pPr algn="ctr" fontAlgn="base"/>
            <a:r>
              <a:rPr lang="en-US" sz="3200" b="1" dirty="0" smtClean="0">
                <a:solidFill>
                  <a:srgbClr val="FF0000"/>
                </a:solidFill>
              </a:rPr>
              <a:t>Solutions</a:t>
            </a:r>
          </a:p>
          <a:p>
            <a:pPr fontAlgn="base"/>
            <a:r>
              <a:rPr lang="en-US" b="1" i="1" dirty="0" smtClean="0">
                <a:solidFill>
                  <a:srgbClr val="FF0000"/>
                </a:solidFill>
              </a:rPr>
              <a:t>What can we (students and teachers) do in order to stop school violence ? </a:t>
            </a:r>
          </a:p>
          <a:p>
            <a:pPr lvl="1" fontAlgn="base"/>
            <a:r>
              <a:rPr lang="en-US" dirty="0" smtClean="0"/>
              <a:t>-Create a safe, supportive school climate (e.g., school-wide behavioral expectations, caring school climate programs, positive interventions and supports, and psychological and counseling services).</a:t>
            </a:r>
          </a:p>
          <a:p>
            <a:pPr lvl="1" fontAlgn="base"/>
            <a:r>
              <a:rPr lang="en-US" dirty="0" smtClean="0"/>
              <a:t>-Encourage students to take responsibility for their part in maintaining safe school environments, including student participation in safety planning.</a:t>
            </a:r>
          </a:p>
          <a:p>
            <a:pPr lvl="1" fontAlgn="base"/>
            <a:r>
              <a:rPr lang="en-US" dirty="0" smtClean="0"/>
              <a:t>-Reiterate the school rules and request that students report potential problems to school officials.</a:t>
            </a:r>
          </a:p>
          <a:p>
            <a:pPr lvl="1" fontAlgn="base"/>
            <a:r>
              <a:rPr lang="en-US" dirty="0" smtClean="0"/>
              <a:t>-Remind students of the importance of resisting peer pressure to act irresponsibly.</a:t>
            </a:r>
          </a:p>
          <a:p>
            <a:pPr lvl="1" fontAlgn="base"/>
            <a:r>
              <a:rPr lang="en-US" dirty="0" smtClean="0"/>
              <a:t>-Create anonymous reporting systems (e.g., student hot lines, suggestion boxes, and “tell an adult” systems).</a:t>
            </a:r>
          </a:p>
          <a:p>
            <a:pPr lvl="1" fontAlgn="base"/>
            <a:r>
              <a:rPr lang="en-US" dirty="0" smtClean="0"/>
              <a:t>-Control access to the school building (e.g., designated entrance with all other access points locked from the exterior).</a:t>
            </a:r>
          </a:p>
          <a:p>
            <a:pPr lvl="1" fontAlgn="base"/>
            <a:r>
              <a:rPr lang="en-US" dirty="0" smtClean="0"/>
              <a:t>-Monitor school guests.</a:t>
            </a:r>
          </a:p>
          <a:p>
            <a:pPr lvl="1" fontAlgn="base"/>
            <a:r>
              <a:rPr lang="en-US" dirty="0" smtClean="0"/>
              <a:t>-Use security systems.</a:t>
            </a:r>
          </a:p>
          <a:p>
            <a:pPr lvl="1" fontAlgn="base"/>
            <a:r>
              <a:rPr lang="en-US" dirty="0" smtClean="0"/>
              <a:t>-Highlight violence prevention programs and curricula currently being taught in school.</a:t>
            </a:r>
          </a:p>
          <a:p>
            <a:pPr lvl="1" fontAlgn="base"/>
            <a:r>
              <a:rPr lang="en-US" dirty="0" smtClean="0"/>
              <a:t>- Emphasize the efforts of the school to teach students alternatives to violence including peaceful conflict resolution and positive interpersonal relationship skills.</a:t>
            </a:r>
            <a:endParaRPr lang="en-US"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At schools level&#10;Schools are our main social avenue of learning. While the&#10;primary focus of teaching in schools is predomi..."/>
          <p:cNvPicPr>
            <a:picLocks noChangeAspect="1" noChangeArrowheads="1"/>
          </p:cNvPicPr>
          <p:nvPr/>
        </p:nvPicPr>
        <p:blipFill>
          <a:blip r:embed="rId2"/>
          <a:srcRect r="-4625" b="15448"/>
          <a:stretch>
            <a:fillRect/>
          </a:stretch>
        </p:blipFill>
        <p:spPr bwMode="auto">
          <a:xfrm>
            <a:off x="571472" y="357166"/>
            <a:ext cx="8387350" cy="6412082"/>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100</TotalTime>
  <Words>341</Words>
  <Application>Microsoft Macintosh PowerPoint</Application>
  <PresentationFormat>On-screen Show (4:3)</PresentationFormat>
  <Paragraphs>25</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Метро</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maria</dc:creator>
  <cp:lastModifiedBy>Barry Kramer</cp:lastModifiedBy>
  <cp:revision>11</cp:revision>
  <dcterms:created xsi:type="dcterms:W3CDTF">2019-01-14T01:48:58Z</dcterms:created>
  <dcterms:modified xsi:type="dcterms:W3CDTF">2019-01-14T01:49:28Z</dcterms:modified>
</cp:coreProperties>
</file>