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Default Extension="fntdata" ContentType="application/x-fontdata"/>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59" r:id="rId1"/>
  </p:sldMasterIdLst>
  <p:notesMasterIdLst>
    <p:notesMasterId r:id="rId22"/>
  </p:notesMasterIdLst>
  <p:sldIdLst>
    <p:sldId id="256" r:id="rId2"/>
    <p:sldId id="257" r:id="rId3"/>
    <p:sldId id="266" r:id="rId4"/>
    <p:sldId id="267" r:id="rId5"/>
    <p:sldId id="268" r:id="rId6"/>
    <p:sldId id="258" r:id="rId7"/>
    <p:sldId id="274" r:id="rId8"/>
    <p:sldId id="259" r:id="rId9"/>
    <p:sldId id="275" r:id="rId10"/>
    <p:sldId id="269" r:id="rId11"/>
    <p:sldId id="270" r:id="rId12"/>
    <p:sldId id="271" r:id="rId13"/>
    <p:sldId id="272" r:id="rId14"/>
    <p:sldId id="273" r:id="rId15"/>
    <p:sldId id="261" r:id="rId16"/>
    <p:sldId id="262" r:id="rId17"/>
    <p:sldId id="277" r:id="rId18"/>
    <p:sldId id="264" r:id="rId19"/>
    <p:sldId id="276" r:id="rId20"/>
    <p:sldId id="265" r:id="rId21"/>
  </p:sldIdLst>
  <p:sldSz cx="9144000" cy="5143500" type="screen16x9"/>
  <p:notesSz cx="6858000" cy="9144000"/>
  <p:embeddedFontLst>
    <p:embeddedFont>
      <p:font typeface="Comic Sans MS"/>
      <p:regular r:id="rId23"/>
      <p:bold r:id="rId24"/>
    </p:embeddedFont>
    <p:embeddedFont>
      <p:font typeface="Source Code Pro"/>
      <p:regular r:id="rId25"/>
      <p:bold r:id="rId26"/>
    </p:embeddedFont>
    <p:embeddedFont>
      <p:font typeface="Segoe UI Semilight"/>
      <p:regular r:id="rId27"/>
    </p:embeddedFont>
    <p:embeddedFont>
      <p:font typeface="Amatic SC"/>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66"/>
    <a:srgbClr val="5F1711"/>
    <a:srgbClr val="380D0A"/>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p:cViewPr varScale="1">
        <p:scale>
          <a:sx n="108" d="100"/>
          <a:sy n="108" d="100"/>
        </p:scale>
        <p:origin x="-104" y="-248"/>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font" Target="fonts/font1.fntdata"/><Relationship Id="rId24" Type="http://schemas.openxmlformats.org/officeDocument/2006/relationships/font" Target="fonts/font2.fntdata"/><Relationship Id="rId25" Type="http://schemas.openxmlformats.org/officeDocument/2006/relationships/font" Target="fonts/font3.fntdata"/><Relationship Id="rId26" Type="http://schemas.openxmlformats.org/officeDocument/2006/relationships/font" Target="fonts/font4.fntdata"/><Relationship Id="rId27" Type="http://schemas.openxmlformats.org/officeDocument/2006/relationships/font" Target="fonts/font5.fntdata"/><Relationship Id="rId28" Type="http://schemas.openxmlformats.org/officeDocument/2006/relationships/font" Target="fonts/font6.fntdata"/><Relationship Id="rId29" Type="http://schemas.openxmlformats.org/officeDocument/2006/relationships/font" Target="fonts/font7.fntdata"/><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9"/>
        <p:cNvGrpSpPr/>
        <p:nvPr/>
      </p:nvGrpSpPr>
      <p:grpSpPr>
        <a:xfrm>
          <a:off x="0" y="0"/>
          <a:ext cx="0" cy="0"/>
          <a:chOff x="0" y="0"/>
          <a:chExt cx="0" cy="0"/>
        </a:xfrm>
      </p:grpSpPr>
      <p:sp>
        <p:nvSpPr>
          <p:cNvPr id="60" name="Google Shape;60;g49c209744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49c20974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6"/>
        <p:cNvGrpSpPr/>
        <p:nvPr/>
      </p:nvGrpSpPr>
      <p:grpSpPr>
        <a:xfrm>
          <a:off x="0" y="0"/>
          <a:ext cx="0" cy="0"/>
          <a:chOff x="0" y="0"/>
          <a:chExt cx="0" cy="0"/>
        </a:xfrm>
      </p:grpSpPr>
      <p:sp>
        <p:nvSpPr>
          <p:cNvPr id="67" name="Google Shape;67;g4a52b13d99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a52b13d99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3"/>
        <p:cNvGrpSpPr/>
        <p:nvPr/>
      </p:nvGrpSpPr>
      <p:grpSpPr>
        <a:xfrm>
          <a:off x="0" y="0"/>
          <a:ext cx="0" cy="0"/>
          <a:chOff x="0" y="0"/>
          <a:chExt cx="0" cy="0"/>
        </a:xfrm>
      </p:grpSpPr>
      <p:sp>
        <p:nvSpPr>
          <p:cNvPr id="74" name="Google Shape;74;g4a4c7403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a4c7403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5"/>
        <p:cNvGrpSpPr/>
        <p:nvPr/>
      </p:nvGrpSpPr>
      <p:grpSpPr>
        <a:xfrm>
          <a:off x="0" y="0"/>
          <a:ext cx="0" cy="0"/>
          <a:chOff x="0" y="0"/>
          <a:chExt cx="0" cy="0"/>
        </a:xfrm>
      </p:grpSpPr>
      <p:sp>
        <p:nvSpPr>
          <p:cNvPr id="86" name="Google Shape;86;g4a4c7403b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4a4c7403b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2"/>
        <p:cNvGrpSpPr/>
        <p:nvPr/>
      </p:nvGrpSpPr>
      <p:grpSpPr>
        <a:xfrm>
          <a:off x="0" y="0"/>
          <a:ext cx="0" cy="0"/>
          <a:chOff x="0" y="0"/>
          <a:chExt cx="0" cy="0"/>
        </a:xfrm>
      </p:grpSpPr>
      <p:sp>
        <p:nvSpPr>
          <p:cNvPr id="93" name="Google Shape;93;g4a4c7403b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a4c7403b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6"/>
        <p:cNvGrpSpPr/>
        <p:nvPr/>
      </p:nvGrpSpPr>
      <p:grpSpPr>
        <a:xfrm>
          <a:off x="0" y="0"/>
          <a:ext cx="0" cy="0"/>
          <a:chOff x="0" y="0"/>
          <a:chExt cx="0" cy="0"/>
        </a:xfrm>
      </p:grpSpPr>
      <p:sp>
        <p:nvSpPr>
          <p:cNvPr id="107" name="Google Shape;107;g4a4c7403b6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4a4c7403b6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3"/>
        <p:cNvGrpSpPr/>
        <p:nvPr/>
      </p:nvGrpSpPr>
      <p:grpSpPr>
        <a:xfrm>
          <a:off x="0" y="0"/>
          <a:ext cx="0" cy="0"/>
          <a:chOff x="0" y="0"/>
          <a:chExt cx="0" cy="0"/>
        </a:xfrm>
      </p:grpSpPr>
      <p:sp>
        <p:nvSpPr>
          <p:cNvPr id="114" name="Google Shape;114;g4a4c7403b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a4c7403b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5760672"/>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instagram.com/villanaart/" TargetMode="Externa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7" name="Google Shape;57;p13"/>
          <p:cNvSpPr txBox="1">
            <a:spLocks noGrp="1"/>
          </p:cNvSpPr>
          <p:nvPr>
            <p:ph type="title"/>
          </p:nvPr>
        </p:nvSpPr>
        <p:spPr>
          <a:xfrm>
            <a:off x="2802750" y="802500"/>
            <a:ext cx="3538500" cy="35367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000" dirty="0"/>
              <a:t>Yarn </a:t>
            </a:r>
            <a:r>
              <a:rPr lang="en-GB" sz="4000" dirty="0" smtClean="0"/>
              <a:t>Bombing</a:t>
            </a:r>
            <a:r>
              <a:rPr lang="en-GB" sz="4000" dirty="0" smtClean="0"/>
              <a:t/>
            </a:r>
            <a:br>
              <a:rPr lang="en-GB" sz="4000" dirty="0" smtClean="0"/>
            </a:br>
            <a:r>
              <a:rPr lang="en-GB" sz="4000" dirty="0" smtClean="0"/>
              <a:t>Around </a:t>
            </a:r>
            <a:r>
              <a:rPr lang="en-GB" sz="4000" dirty="0" smtClean="0"/>
              <a:t>the</a:t>
            </a:r>
            <a:r>
              <a:rPr lang="en-GB" sz="4000" dirty="0" smtClean="0"/>
              <a:t> World</a:t>
            </a:r>
            <a:endParaRPr sz="4000"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F171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YARN BOMBING </a:t>
            </a:r>
            <a:br>
              <a:rPr lang="en-US" dirty="0" smtClean="0"/>
            </a:br>
            <a:r>
              <a:rPr lang="en-US" dirty="0" smtClean="0"/>
              <a:t>IN BELARUS</a:t>
            </a:r>
            <a:endParaRPr lang="ru-RU" dirty="0"/>
          </a:p>
        </p:txBody>
      </p:sp>
      <p:pic>
        <p:nvPicPr>
          <p:cNvPr id="3" name="Рисунок 2"/>
          <p:cNvPicPr>
            <a:picLocks noChangeAspect="1"/>
          </p:cNvPicPr>
          <p:nvPr/>
        </p:nvPicPr>
        <p:blipFill>
          <a:blip r:embed="rId2"/>
          <a:stretch>
            <a:fillRect/>
          </a:stretch>
        </p:blipFill>
        <p:spPr>
          <a:xfrm>
            <a:off x="3857105" y="472440"/>
            <a:ext cx="5004262" cy="419862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4526012"/>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11699" y="182880"/>
            <a:ext cx="3362525" cy="947651"/>
          </a:xfrm>
        </p:spPr>
        <p:txBody>
          <a:bodyPr/>
          <a:lstStyle/>
          <a:p>
            <a:r>
              <a:rPr lang="en-US" dirty="0" smtClean="0"/>
              <a:t>ACCESS GROUP YARN BOMBING</a:t>
            </a:r>
            <a:endParaRPr lang="ru-RU" dirty="0"/>
          </a:p>
        </p:txBody>
      </p:sp>
      <p:sp>
        <p:nvSpPr>
          <p:cNvPr id="4" name="Текст 3"/>
          <p:cNvSpPr>
            <a:spLocks noGrp="1"/>
          </p:cNvSpPr>
          <p:nvPr>
            <p:ph type="body" idx="1"/>
          </p:nvPr>
        </p:nvSpPr>
        <p:spPr>
          <a:xfrm>
            <a:off x="311699" y="1130531"/>
            <a:ext cx="5207953" cy="3438469"/>
          </a:xfrm>
        </p:spPr>
        <p:txBody>
          <a:bodyPr/>
          <a:lstStyle/>
          <a:p>
            <a:pPr marL="152400" indent="0">
              <a:buNone/>
            </a:pPr>
            <a:r>
              <a:rPr lang="en-US" sz="2000" dirty="0">
                <a:solidFill>
                  <a:schemeClr val="accent1"/>
                </a:solidFill>
                <a:latin typeface="Comic Sans MS" panose="030F0702030302020204" pitchFamily="66" charset="0"/>
              </a:rPr>
              <a:t>Trees, stay warm! </a:t>
            </a:r>
            <a:br>
              <a:rPr lang="en-US" sz="2000" dirty="0">
                <a:solidFill>
                  <a:schemeClr val="accent1"/>
                </a:solidFill>
                <a:latin typeface="Comic Sans MS" panose="030F0702030302020204" pitchFamily="66" charset="0"/>
              </a:rPr>
            </a:br>
            <a:r>
              <a:rPr lang="en-US" sz="2000" dirty="0">
                <a:solidFill>
                  <a:schemeClr val="accent1"/>
                </a:solidFill>
                <a:latin typeface="Comic Sans MS" panose="030F0702030302020204" pitchFamily="66" charset="0"/>
              </a:rPr>
              <a:t>Access students in </a:t>
            </a:r>
            <a:r>
              <a:rPr lang="en-US" sz="2000" dirty="0" err="1">
                <a:solidFill>
                  <a:schemeClr val="accent1"/>
                </a:solidFill>
                <a:latin typeface="Comic Sans MS" panose="030F0702030302020204" pitchFamily="66" charset="0"/>
              </a:rPr>
              <a:t>Borisov</a:t>
            </a:r>
            <a:r>
              <a:rPr lang="en-US" sz="2000" dirty="0">
                <a:solidFill>
                  <a:schemeClr val="accent1"/>
                </a:solidFill>
                <a:latin typeface="Comic Sans MS" panose="030F0702030302020204" pitchFamily="66" charset="0"/>
              </a:rPr>
              <a:t> have taken part in a community service project "Yarn bombing". </a:t>
            </a:r>
            <a:r>
              <a:rPr lang="en-US" sz="2000" dirty="0" smtClean="0">
                <a:solidFill>
                  <a:schemeClr val="accent1"/>
                </a:solidFill>
                <a:latin typeface="Comic Sans MS" panose="030F0702030302020204" pitchFamily="66" charset="0"/>
              </a:rPr>
              <a:t>Access </a:t>
            </a:r>
            <a:r>
              <a:rPr lang="en-US" sz="2000" dirty="0">
                <a:solidFill>
                  <a:schemeClr val="accent1"/>
                </a:solidFill>
                <a:latin typeface="Comic Sans MS" panose="030F0702030302020204" pitchFamily="66" charset="0"/>
              </a:rPr>
              <a:t>students made a </a:t>
            </a:r>
            <a:r>
              <a:rPr lang="en-US" sz="2000" dirty="0" err="1">
                <a:solidFill>
                  <a:schemeClr val="accent1"/>
                </a:solidFill>
                <a:latin typeface="Comic Sans MS" panose="030F0702030302020204" pitchFamily="66" charset="0"/>
              </a:rPr>
              <a:t>colourful</a:t>
            </a:r>
            <a:r>
              <a:rPr lang="en-US" sz="2000" dirty="0">
                <a:solidFill>
                  <a:schemeClr val="accent1"/>
                </a:solidFill>
                <a:latin typeface="Comic Sans MS" panose="030F0702030302020204" pitchFamily="66" charset="0"/>
              </a:rPr>
              <a:t> "yarn bomb" - a knitted fabric with a light-reflecting capital letter 'A' in the middle, the first letter of the group they represent, which decorated one of the trees in front of the town library.</a:t>
            </a:r>
            <a:endParaRPr lang="ru-RU" sz="2000" dirty="0">
              <a:solidFill>
                <a:schemeClr val="accent1"/>
              </a:solidFill>
              <a:latin typeface="Comic Sans MS" panose="030F0702030302020204" pitchFamily="66" charset="0"/>
            </a:endParaRPr>
          </a:p>
        </p:txBody>
      </p:sp>
      <p:pic>
        <p:nvPicPr>
          <p:cNvPr id="6" name="Рисунок 5"/>
          <p:cNvPicPr>
            <a:picLocks noChangeAspect="1"/>
          </p:cNvPicPr>
          <p:nvPr/>
        </p:nvPicPr>
        <p:blipFill>
          <a:blip r:embed="rId2"/>
          <a:stretch>
            <a:fillRect/>
          </a:stretch>
        </p:blipFill>
        <p:spPr>
          <a:xfrm>
            <a:off x="5519652" y="1061029"/>
            <a:ext cx="3474719" cy="350797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4196628"/>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dirty="0"/>
          </a:p>
        </p:txBody>
      </p:sp>
      <p:pic>
        <p:nvPicPr>
          <p:cNvPr id="4" name="Рисунок 3"/>
          <p:cNvPicPr>
            <a:picLocks noChangeAspect="1"/>
          </p:cNvPicPr>
          <p:nvPr/>
        </p:nvPicPr>
        <p:blipFill>
          <a:blip r:embed="rId2"/>
          <a:stretch>
            <a:fillRect/>
          </a:stretch>
        </p:blipFill>
        <p:spPr>
          <a:xfrm>
            <a:off x="-397" y="0"/>
            <a:ext cx="9144397" cy="562001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5509327"/>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1357313"/>
            <a:ext cx="9144000" cy="78581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62280"/>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4567237" y="2566987"/>
            <a:ext cx="9525" cy="9525"/>
          </a:xfrm>
          <a:prstGeom prst="rect">
            <a:avLst/>
          </a:prstGeom>
        </p:spPr>
      </p:pic>
      <p:pic>
        <p:nvPicPr>
          <p:cNvPr id="8" name="Рисунок 7"/>
          <p:cNvPicPr>
            <a:picLocks noChangeAspect="1"/>
          </p:cNvPicPr>
          <p:nvPr/>
        </p:nvPicPr>
        <p:blipFill>
          <a:blip r:embed="rId3"/>
          <a:stretch>
            <a:fillRect/>
          </a:stretch>
        </p:blipFill>
        <p:spPr>
          <a:xfrm>
            <a:off x="0" y="-476250"/>
            <a:ext cx="9144000" cy="6096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8895077"/>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3C47D"/>
        </a:solidFill>
        <a:effectLst/>
      </p:bgPr>
    </p:bg>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555600"/>
            <a:ext cx="54309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t>Positive sides of yarn bombing:</a:t>
            </a:r>
            <a:endParaRPr sz="3600"/>
          </a:p>
        </p:txBody>
      </p:sp>
      <p:sp>
        <p:nvSpPr>
          <p:cNvPr id="90" name="Google Shape;90;p18"/>
          <p:cNvSpPr txBox="1">
            <a:spLocks noGrp="1"/>
          </p:cNvSpPr>
          <p:nvPr>
            <p:ph type="body" idx="1"/>
          </p:nvPr>
        </p:nvSpPr>
        <p:spPr>
          <a:xfrm>
            <a:off x="311700" y="1389600"/>
            <a:ext cx="36336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100" dirty="0">
                <a:solidFill>
                  <a:srgbClr val="000000"/>
                </a:solidFill>
                <a:latin typeface="Comic Sans MS"/>
                <a:ea typeface="Comic Sans MS"/>
                <a:cs typeface="Comic Sans MS"/>
                <a:sym typeface="Comic Sans MS"/>
              </a:rPr>
              <a:t>It truly helps to express art in a freestyle into the public as public structures are bombed with colourful yarn. It helps to enhance the beauty of any public </a:t>
            </a:r>
            <a:r>
              <a:rPr lang="en-GB" sz="2100" dirty="0" smtClean="0">
                <a:solidFill>
                  <a:srgbClr val="000000"/>
                </a:solidFill>
                <a:latin typeface="Comic Sans MS"/>
                <a:ea typeface="Comic Sans MS"/>
                <a:cs typeface="Comic Sans MS"/>
                <a:sym typeface="Comic Sans MS"/>
              </a:rPr>
              <a:t>structure. </a:t>
            </a:r>
            <a:r>
              <a:rPr lang="en-GB" sz="2100" dirty="0" err="1" smtClean="0">
                <a:solidFill>
                  <a:srgbClr val="000000"/>
                </a:solidFill>
                <a:latin typeface="Comic Sans MS"/>
                <a:ea typeface="Comic Sans MS"/>
                <a:cs typeface="Comic Sans MS"/>
                <a:sym typeface="Comic Sans MS"/>
              </a:rPr>
              <a:t>Moreover,it’s</a:t>
            </a:r>
            <a:r>
              <a:rPr lang="en-GB" sz="2100" dirty="0" smtClean="0">
                <a:solidFill>
                  <a:srgbClr val="000000"/>
                </a:solidFill>
                <a:latin typeface="Comic Sans MS"/>
                <a:ea typeface="Comic Sans MS"/>
                <a:cs typeface="Comic Sans MS"/>
                <a:sym typeface="Comic Sans MS"/>
              </a:rPr>
              <a:t> a good way to unite people</a:t>
            </a:r>
            <a:r>
              <a:rPr lang="en-GB" sz="2100" dirty="0">
                <a:solidFill>
                  <a:srgbClr val="000000"/>
                </a:solidFill>
                <a:latin typeface="Comic Sans MS"/>
                <a:ea typeface="Comic Sans MS"/>
                <a:cs typeface="Comic Sans MS"/>
                <a:sym typeface="Comic Sans MS"/>
              </a:rPr>
              <a:t> </a:t>
            </a:r>
            <a:r>
              <a:rPr lang="en-GB" sz="2100" dirty="0" smtClean="0">
                <a:solidFill>
                  <a:srgbClr val="000000"/>
                </a:solidFill>
                <a:latin typeface="Comic Sans MS"/>
                <a:ea typeface="Comic Sans MS"/>
                <a:cs typeface="Comic Sans MS"/>
                <a:sym typeface="Comic Sans MS"/>
              </a:rPr>
              <a:t>in the community.</a:t>
            </a:r>
            <a:endParaRPr sz="2100" dirty="0">
              <a:solidFill>
                <a:srgbClr val="000000"/>
              </a:solidFill>
              <a:latin typeface="Comic Sans MS"/>
              <a:ea typeface="Comic Sans MS"/>
              <a:cs typeface="Comic Sans MS"/>
              <a:sym typeface="Comic Sans MS"/>
            </a:endParaRPr>
          </a:p>
        </p:txBody>
      </p:sp>
      <p:pic>
        <p:nvPicPr>
          <p:cNvPr id="91" name="Google Shape;91;p18"/>
          <p:cNvPicPr preferRelativeResize="0"/>
          <p:nvPr/>
        </p:nvPicPr>
        <p:blipFill rotWithShape="1">
          <a:blip r:embed="rId3">
            <a:alphaModFix/>
          </a:blip>
          <a:srcRect l="18826" r="40166"/>
          <a:stretch/>
        </p:blipFill>
        <p:spPr>
          <a:xfrm>
            <a:off x="6195575" y="446051"/>
            <a:ext cx="2425626" cy="4435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6AA84F"/>
        </a:solidFill>
        <a:effectLst/>
      </p:bgPr>
    </p:bg>
    <p:spTree>
      <p:nvGrpSpPr>
        <p:cNvPr id="1" name="Shape 95"/>
        <p:cNvGrpSpPr/>
        <p:nvPr/>
      </p:nvGrpSpPr>
      <p:grpSpPr>
        <a:xfrm>
          <a:off x="0" y="0"/>
          <a:ext cx="0" cy="0"/>
          <a:chOff x="0" y="0"/>
          <a:chExt cx="0" cy="0"/>
        </a:xfrm>
      </p:grpSpPr>
      <p:pic>
        <p:nvPicPr>
          <p:cNvPr id="96" name="Google Shape;96;p19"/>
          <p:cNvPicPr preferRelativeResize="0"/>
          <p:nvPr/>
        </p:nvPicPr>
        <p:blipFill rotWithShape="1">
          <a:blip r:embed="rId3">
            <a:alphaModFix/>
          </a:blip>
          <a:srcRect l="22713" r="36145"/>
          <a:stretch/>
        </p:blipFill>
        <p:spPr>
          <a:xfrm>
            <a:off x="7639500" y="102962"/>
            <a:ext cx="1504500" cy="4260875"/>
          </a:xfrm>
          <a:prstGeom prst="rect">
            <a:avLst/>
          </a:prstGeom>
          <a:noFill/>
          <a:ln>
            <a:noFill/>
          </a:ln>
        </p:spPr>
      </p:pic>
      <p:sp>
        <p:nvSpPr>
          <p:cNvPr id="97" name="Google Shape;97;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t>Negative impacts</a:t>
            </a:r>
            <a:endParaRPr sz="3600"/>
          </a:p>
        </p:txBody>
      </p:sp>
      <p:sp>
        <p:nvSpPr>
          <p:cNvPr id="98" name="Google Shape;98;p19"/>
          <p:cNvSpPr txBox="1">
            <a:spLocks noGrp="1"/>
          </p:cNvSpPr>
          <p:nvPr>
            <p:ph type="body" idx="1"/>
          </p:nvPr>
        </p:nvSpPr>
        <p:spPr>
          <a:xfrm>
            <a:off x="311700" y="1389600"/>
            <a:ext cx="51825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800" dirty="0">
                <a:solidFill>
                  <a:srgbClr val="222222"/>
                </a:solidFill>
                <a:latin typeface="Comic Sans MS"/>
                <a:ea typeface="Comic Sans MS"/>
                <a:cs typeface="Comic Sans MS"/>
                <a:sym typeface="Comic Sans MS"/>
              </a:rPr>
              <a:t>Yarn bombing has been under some scrutiny for the potential negative environmental impact that the yarn can have when placed on plant life. Yarn can restrict sap production on trees and constrict growth. It is considered proper yarn bombing etiquette to avoid "bombing" things like trees, bushes, and other plant life due to the negative impact it can have. “Yarn bombing public property instead of providing yarn products to the needy also seems quiet </a:t>
            </a:r>
            <a:r>
              <a:rPr lang="en-GB" sz="1800" dirty="0" smtClean="0">
                <a:solidFill>
                  <a:srgbClr val="222222"/>
                </a:solidFill>
                <a:latin typeface="Comic Sans MS"/>
                <a:ea typeface="Comic Sans MS"/>
                <a:cs typeface="Comic Sans MS"/>
                <a:sym typeface="Comic Sans MS"/>
              </a:rPr>
              <a:t>unfair,” </a:t>
            </a:r>
            <a:r>
              <a:rPr lang="en-GB" sz="1800" dirty="0">
                <a:solidFill>
                  <a:srgbClr val="222222"/>
                </a:solidFill>
                <a:latin typeface="Comic Sans MS"/>
                <a:ea typeface="Comic Sans MS"/>
                <a:cs typeface="Comic Sans MS"/>
                <a:sym typeface="Comic Sans MS"/>
              </a:rPr>
              <a:t>say some knitters.</a:t>
            </a:r>
            <a:endParaRPr sz="1800" dirty="0">
              <a:solidFill>
                <a:srgbClr val="000000"/>
              </a:solidFill>
              <a:latin typeface="Comic Sans MS"/>
              <a:ea typeface="Comic Sans MS"/>
              <a:cs typeface="Comic Sans MS"/>
              <a:sym typeface="Comic Sans MS"/>
            </a:endParaRPr>
          </a:p>
        </p:txBody>
      </p:sp>
      <p:pic>
        <p:nvPicPr>
          <p:cNvPr id="99" name="Google Shape;99;p19"/>
          <p:cNvPicPr preferRelativeResize="0"/>
          <p:nvPr/>
        </p:nvPicPr>
        <p:blipFill>
          <a:blip r:embed="rId4">
            <a:alphaModFix/>
          </a:blip>
          <a:stretch>
            <a:fillRect/>
          </a:stretch>
        </p:blipFill>
        <p:spPr>
          <a:xfrm>
            <a:off x="5435750" y="2061556"/>
            <a:ext cx="2328337" cy="28276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0066"/>
        </a:soli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2144684" y="2876204"/>
            <a:ext cx="4771505" cy="2267296"/>
          </a:xfrm>
          <a:prstGeom prst="rect">
            <a:avLst/>
          </a:prstGeom>
        </p:spPr>
      </p:pic>
      <p:sp>
        <p:nvSpPr>
          <p:cNvPr id="4" name="Прямоугольник 3"/>
          <p:cNvSpPr/>
          <p:nvPr/>
        </p:nvSpPr>
        <p:spPr>
          <a:xfrm>
            <a:off x="0" y="382275"/>
            <a:ext cx="9143999" cy="2308324"/>
          </a:xfrm>
          <a:prstGeom prst="rect">
            <a:avLst/>
          </a:prstGeom>
        </p:spPr>
        <p:txBody>
          <a:bodyPr wrap="square">
            <a:spAutoFit/>
          </a:bodyPr>
          <a:lstStyle/>
          <a:p>
            <a:pPr algn="ctr"/>
            <a:r>
              <a:rPr lang="en-US" sz="2400" dirty="0" smtClean="0">
                <a:solidFill>
                  <a:schemeClr val="accent1"/>
                </a:solidFill>
                <a:latin typeface="Comic Sans MS" panose="030F0702030302020204" pitchFamily="66" charset="0"/>
              </a:rPr>
              <a:t>International </a:t>
            </a:r>
            <a:r>
              <a:rPr lang="en-US" sz="2400" dirty="0">
                <a:solidFill>
                  <a:schemeClr val="accent1"/>
                </a:solidFill>
                <a:latin typeface="Comic Sans MS" panose="030F0702030302020204" pitchFamily="66" charset="0"/>
              </a:rPr>
              <a:t>Yarn Bombing </a:t>
            </a:r>
            <a:r>
              <a:rPr lang="en-US" sz="2400" dirty="0" smtClean="0">
                <a:solidFill>
                  <a:schemeClr val="accent1"/>
                </a:solidFill>
                <a:latin typeface="Comic Sans MS" panose="030F0702030302020204" pitchFamily="66" charset="0"/>
              </a:rPr>
              <a:t>Day was </a:t>
            </a:r>
            <a:r>
              <a:rPr lang="en-US" sz="2400" dirty="0">
                <a:solidFill>
                  <a:schemeClr val="accent1"/>
                </a:solidFill>
                <a:latin typeface="Comic Sans MS" panose="030F0702030302020204" pitchFamily="66" charset="0"/>
              </a:rPr>
              <a:t>created </a:t>
            </a:r>
            <a:r>
              <a:rPr lang="en-US" sz="2400" dirty="0" smtClean="0">
                <a:solidFill>
                  <a:schemeClr val="accent1"/>
                </a:solidFill>
                <a:latin typeface="Comic Sans MS" panose="030F0702030302020204" pitchFamily="66" charset="0"/>
              </a:rPr>
              <a:t>on June 11</a:t>
            </a:r>
            <a:r>
              <a:rPr lang="en-US" sz="2400" baseline="30000" dirty="0" smtClean="0">
                <a:solidFill>
                  <a:schemeClr val="accent1"/>
                </a:solidFill>
                <a:latin typeface="Comic Sans MS" panose="030F0702030302020204" pitchFamily="66" charset="0"/>
              </a:rPr>
              <a:t>th</a:t>
            </a:r>
            <a:r>
              <a:rPr lang="en-US" sz="2400" dirty="0" smtClean="0">
                <a:solidFill>
                  <a:schemeClr val="accent1"/>
                </a:solidFill>
                <a:latin typeface="Comic Sans MS" panose="030F0702030302020204" pitchFamily="66" charset="0"/>
              </a:rPr>
              <a:t> in 2011 by </a:t>
            </a:r>
            <a:r>
              <a:rPr lang="en-US" sz="2400" dirty="0">
                <a:solidFill>
                  <a:schemeClr val="accent1"/>
                </a:solidFill>
                <a:latin typeface="Comic Sans MS" panose="030F0702030302020204" pitchFamily="66" charset="0"/>
              </a:rPr>
              <a:t>Alberta knitter Joann </a:t>
            </a:r>
            <a:r>
              <a:rPr lang="en-US" sz="2400" dirty="0" err="1">
                <a:solidFill>
                  <a:schemeClr val="accent1"/>
                </a:solidFill>
                <a:latin typeface="Comic Sans MS" panose="030F0702030302020204" pitchFamily="66" charset="0"/>
              </a:rPr>
              <a:t>Matvichuk</a:t>
            </a:r>
            <a:r>
              <a:rPr lang="en-US" sz="2400" dirty="0">
                <a:solidFill>
                  <a:schemeClr val="accent1"/>
                </a:solidFill>
                <a:latin typeface="Comic Sans MS" panose="030F0702030302020204" pitchFamily="66" charset="0"/>
              </a:rPr>
              <a:t> as a way to unite the diverse groups of “guerilla knitters” in cities across the world</a:t>
            </a:r>
            <a:r>
              <a:rPr lang="en-US" sz="2400" dirty="0" smtClean="0">
                <a:solidFill>
                  <a:schemeClr val="accent1"/>
                </a:solidFill>
                <a:latin typeface="Comic Sans MS" panose="030F0702030302020204" pitchFamily="66" charset="0"/>
              </a:rPr>
              <a:t>. Yarn </a:t>
            </a:r>
            <a:r>
              <a:rPr lang="en-US" sz="2400" dirty="0">
                <a:solidFill>
                  <a:schemeClr val="accent1"/>
                </a:solidFill>
                <a:latin typeface="Comic Sans MS" panose="030F0702030302020204" pitchFamily="66" charset="0"/>
              </a:rPr>
              <a:t>Bombing </a:t>
            </a:r>
            <a:r>
              <a:rPr lang="en-US" sz="2400" dirty="0" smtClean="0">
                <a:solidFill>
                  <a:schemeClr val="accent1"/>
                </a:solidFill>
                <a:latin typeface="Comic Sans MS" panose="030F0702030302020204" pitchFamily="66" charset="0"/>
              </a:rPr>
              <a:t>Day is a day when </a:t>
            </a:r>
            <a:r>
              <a:rPr lang="en-US" sz="2400" dirty="0">
                <a:solidFill>
                  <a:schemeClr val="accent1"/>
                </a:solidFill>
                <a:latin typeface="Comic Sans MS" panose="030F0702030302020204" pitchFamily="66" charset="0"/>
              </a:rPr>
              <a:t>fiber-freaks from around the world go on a knitting rampage to embrace the world in warm fuzzy comfort.</a:t>
            </a:r>
            <a:endParaRPr lang="ru-RU" sz="2400" dirty="0">
              <a:solidFill>
                <a:schemeClr val="accent1"/>
              </a:solidFill>
              <a:latin typeface="Comic Sans MS" panose="030F0702030302020204" pitchFamily="66"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1051513"/>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7270800" y="116900"/>
            <a:ext cx="1873200" cy="172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Some examples</a:t>
            </a:r>
            <a:endParaRPr/>
          </a:p>
        </p:txBody>
      </p:sp>
      <p:pic>
        <p:nvPicPr>
          <p:cNvPr id="111" name="Google Shape;111;p21"/>
          <p:cNvPicPr preferRelativeResize="0"/>
          <p:nvPr/>
        </p:nvPicPr>
        <p:blipFill>
          <a:blip r:embed="rId3">
            <a:alphaModFix/>
          </a:blip>
          <a:stretch>
            <a:fillRect/>
          </a:stretch>
        </p:blipFill>
        <p:spPr>
          <a:xfrm>
            <a:off x="265200" y="116899"/>
            <a:ext cx="4396100" cy="2928900"/>
          </a:xfrm>
          <a:prstGeom prst="rect">
            <a:avLst/>
          </a:prstGeom>
          <a:noFill/>
          <a:ln>
            <a:noFill/>
          </a:ln>
        </p:spPr>
      </p:pic>
      <p:pic>
        <p:nvPicPr>
          <p:cNvPr id="112" name="Google Shape;112;p21"/>
          <p:cNvPicPr preferRelativeResize="0"/>
          <p:nvPr/>
        </p:nvPicPr>
        <p:blipFill>
          <a:blip r:embed="rId4">
            <a:alphaModFix/>
          </a:blip>
          <a:stretch>
            <a:fillRect/>
          </a:stretch>
        </p:blipFill>
        <p:spPr>
          <a:xfrm>
            <a:off x="4842925" y="2199150"/>
            <a:ext cx="4177901" cy="27778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ocean.jpg"/>
          <p:cNvPicPr>
            <a:picLocks noGrp="1" noChangeAspect="1"/>
          </p:cNvPicPr>
          <p:nvPr>
            <p:ph type="pic" idx="1"/>
          </p:nvPr>
        </p:nvPicPr>
        <p:blipFill>
          <a:blip r:embed="rId2"/>
          <a:srcRect t="3172" b="3172"/>
          <a:stretch>
            <a:fillRect/>
          </a:stretch>
        </p:blipFill>
        <p:spPr>
          <a:xfrm>
            <a:off x="0" y="0"/>
            <a:ext cx="9144000" cy="5143500"/>
          </a:xfrm>
        </p:spPr>
      </p:pic>
      <p:sp>
        <p:nvSpPr>
          <p:cNvPr id="4" name="Text Placeholder 3"/>
          <p:cNvSpPr>
            <a:spLocks noGrp="1"/>
          </p:cNvSpPr>
          <p:nvPr>
            <p:ph type="body" sz="half" idx="2"/>
          </p:nvPr>
        </p:nvSpPr>
        <p:spPr>
          <a:xfrm>
            <a:off x="199505" y="0"/>
            <a:ext cx="5569528" cy="1845426"/>
          </a:xfrm>
        </p:spPr>
        <p:txBody>
          <a:bodyPr>
            <a:noAutofit/>
          </a:bodyPr>
          <a:lstStyle/>
          <a:p>
            <a:pPr algn="ctr"/>
            <a:r>
              <a:rPr lang="en-US" sz="2000" b="1" dirty="0">
                <a:solidFill>
                  <a:schemeClr val="bg1"/>
                </a:solidFill>
                <a:latin typeface="Comic Sans MS" panose="030F0702030302020204" pitchFamily="66" charset="0"/>
              </a:rPr>
              <a:t>Among the various yarn bombing projects held around the globe ,the aqua swim  show using yarn bombed suit was a major attraction . In this project  ,a swimmer was </a:t>
            </a:r>
            <a:r>
              <a:rPr lang="en-US" sz="2000" b="1" dirty="0" smtClean="0">
                <a:solidFill>
                  <a:schemeClr val="bg1"/>
                </a:solidFill>
                <a:latin typeface="Comic Sans MS" panose="030F0702030302020204" pitchFamily="66" charset="0"/>
              </a:rPr>
              <a:t>hired </a:t>
            </a:r>
            <a:r>
              <a:rPr lang="en-US" sz="2000" b="1" dirty="0">
                <a:solidFill>
                  <a:schemeClr val="bg1"/>
                </a:solidFill>
                <a:latin typeface="Comic Sans MS" panose="030F0702030302020204" pitchFamily="66" charset="0"/>
              </a:rPr>
              <a:t>to do an under aqua  swim show wearing a yarn bombed suit  ,which was a difficult task as the suit would get denser with water , yet this project was viewed and appreciated by hundreds of people.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6169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a:solidFill>
                  <a:schemeClr val="lt1"/>
                </a:solidFill>
                <a:latin typeface="Comic Sans MS"/>
                <a:ea typeface="Comic Sans MS"/>
                <a:cs typeface="Comic Sans MS"/>
                <a:sym typeface="Comic Sans MS"/>
              </a:rPr>
              <a:t>What is yarn bombing?</a:t>
            </a:r>
            <a:endParaRPr sz="3600">
              <a:solidFill>
                <a:schemeClr val="lt1"/>
              </a:solidFill>
              <a:latin typeface="Comic Sans MS"/>
              <a:ea typeface="Comic Sans MS"/>
              <a:cs typeface="Comic Sans MS"/>
              <a:sym typeface="Comic Sans MS"/>
            </a:endParaRPr>
          </a:p>
        </p:txBody>
      </p:sp>
      <p:sp>
        <p:nvSpPr>
          <p:cNvPr id="64" name="Google Shape;64;p14"/>
          <p:cNvSpPr txBox="1">
            <a:spLocks noGrp="1"/>
          </p:cNvSpPr>
          <p:nvPr>
            <p:ph type="body" idx="1"/>
          </p:nvPr>
        </p:nvSpPr>
        <p:spPr>
          <a:xfrm>
            <a:off x="311700" y="1477075"/>
            <a:ext cx="46857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000" b="1">
                <a:solidFill>
                  <a:schemeClr val="lt1"/>
                </a:solidFill>
                <a:latin typeface="Comic Sans MS"/>
                <a:ea typeface="Comic Sans MS"/>
                <a:cs typeface="Comic Sans MS"/>
                <a:sym typeface="Comic Sans MS"/>
              </a:rPr>
              <a:t>Yarn Bombing is a type of graffiti art done in streets, meaning the action or activity of covering objects or structures in public places with decorative knitted or crocheted material, as a form of street art . It is illegal if done without a official authority from a host organization.</a:t>
            </a:r>
            <a:r>
              <a:rPr lang="en-GB" b="1">
                <a:solidFill>
                  <a:schemeClr val="lt1"/>
                </a:solidFill>
                <a:latin typeface="Comic Sans MS"/>
                <a:ea typeface="Comic Sans MS"/>
                <a:cs typeface="Comic Sans MS"/>
                <a:sym typeface="Comic Sans MS"/>
              </a:rPr>
              <a:t>  </a:t>
            </a:r>
            <a:endParaRPr b="1">
              <a:solidFill>
                <a:schemeClr val="lt1"/>
              </a:solidFill>
              <a:latin typeface="Comic Sans MS"/>
              <a:ea typeface="Comic Sans MS"/>
              <a:cs typeface="Comic Sans MS"/>
              <a:sym typeface="Comic Sans MS"/>
            </a:endParaRPr>
          </a:p>
        </p:txBody>
      </p:sp>
      <p:pic>
        <p:nvPicPr>
          <p:cNvPr id="65" name="Google Shape;65;p14"/>
          <p:cNvPicPr preferRelativeResize="0"/>
          <p:nvPr/>
        </p:nvPicPr>
        <p:blipFill>
          <a:blip r:embed="rId3">
            <a:alphaModFix/>
          </a:blip>
          <a:stretch>
            <a:fillRect/>
          </a:stretch>
        </p:blipFill>
        <p:spPr>
          <a:xfrm>
            <a:off x="5216575" y="1328900"/>
            <a:ext cx="3521525" cy="2762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660000"/>
        </a:solidFill>
        <a:effectLst/>
      </p:bgPr>
    </p:bg>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36075" y="160725"/>
            <a:ext cx="6195600" cy="394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600" dirty="0"/>
              <a:t>Yarn bombing is an expressive beautiful art but can harm the nature , thus should be utilized properly in a wise way to avoid any natural degradation</a:t>
            </a:r>
            <a:r>
              <a:rPr lang="en-GB" dirty="0"/>
              <a:t>.</a:t>
            </a:r>
            <a:endParaRPr dirty="0"/>
          </a:p>
        </p:txBody>
      </p:sp>
      <p:pic>
        <p:nvPicPr>
          <p:cNvPr id="118" name="Google Shape;118;p22"/>
          <p:cNvPicPr preferRelativeResize="0"/>
          <p:nvPr/>
        </p:nvPicPr>
        <p:blipFill rotWithShape="1">
          <a:blip r:embed="rId3">
            <a:alphaModFix/>
          </a:blip>
          <a:srcRect t="26905" b="24371"/>
          <a:stretch/>
        </p:blipFill>
        <p:spPr>
          <a:xfrm>
            <a:off x="3537775" y="3959900"/>
            <a:ext cx="5390275" cy="1183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1700" y="309966"/>
            <a:ext cx="2808000" cy="635431"/>
          </a:xfrm>
        </p:spPr>
        <p:txBody>
          <a:bodyPr/>
          <a:lstStyle/>
          <a:p>
            <a:r>
              <a:rPr lang="en-US" dirty="0" smtClean="0"/>
              <a:t>HISTORY</a:t>
            </a:r>
            <a:endParaRPr lang="ru-RU" dirty="0"/>
          </a:p>
        </p:txBody>
      </p:sp>
      <p:sp>
        <p:nvSpPr>
          <p:cNvPr id="3" name="Текст 2"/>
          <p:cNvSpPr>
            <a:spLocks noGrp="1"/>
          </p:cNvSpPr>
          <p:nvPr>
            <p:ph type="body" idx="1"/>
          </p:nvPr>
        </p:nvSpPr>
        <p:spPr>
          <a:xfrm>
            <a:off x="311699" y="945397"/>
            <a:ext cx="5810131" cy="3623603"/>
          </a:xfrm>
        </p:spPr>
        <p:txBody>
          <a:bodyPr/>
          <a:lstStyle/>
          <a:p>
            <a:pPr marL="114300" indent="0">
              <a:buNone/>
            </a:pPr>
            <a:r>
              <a:rPr lang="en-US" sz="2000" b="1" dirty="0">
                <a:solidFill>
                  <a:schemeClr val="accent1"/>
                </a:solidFill>
                <a:latin typeface="Comic Sans MS" panose="030F0702030302020204" pitchFamily="66" charset="0"/>
              </a:rPr>
              <a:t>Yarn Bombing is believed to have originated in the U.S. with Texas knitters trying to find a creative way to use their leftover and unfinished knitting projects .The start of this movement has been attributed to Magda </a:t>
            </a:r>
            <a:r>
              <a:rPr lang="en-US" sz="2000" b="1" dirty="0" err="1">
                <a:solidFill>
                  <a:schemeClr val="accent1"/>
                </a:solidFill>
                <a:latin typeface="Comic Sans MS" panose="030F0702030302020204" pitchFamily="66" charset="0"/>
              </a:rPr>
              <a:t>Sayeg</a:t>
            </a:r>
            <a:r>
              <a:rPr lang="en-US" sz="2000" b="1" dirty="0">
                <a:solidFill>
                  <a:schemeClr val="accent1"/>
                </a:solidFill>
                <a:latin typeface="Comic Sans MS" panose="030F0702030302020204" pitchFamily="66" charset="0"/>
              </a:rPr>
              <a:t> from Houston, who says she first got the idea in 2005 when she covered the door handle of her boutique with a custom-made cozy .The movement moved on from simple 'cozies' with the innovation of the 'stitched story'. </a:t>
            </a:r>
          </a:p>
          <a:p>
            <a:endParaRPr lang="ru-RU" dirty="0"/>
          </a:p>
        </p:txBody>
      </p:sp>
      <p:pic>
        <p:nvPicPr>
          <p:cNvPr id="4" name="Рисунок 3"/>
          <p:cNvPicPr>
            <a:picLocks noChangeAspect="1"/>
          </p:cNvPicPr>
          <p:nvPr/>
        </p:nvPicPr>
        <p:blipFill>
          <a:blip r:embed="rId2"/>
          <a:stretch>
            <a:fillRect/>
          </a:stretch>
        </p:blipFill>
        <p:spPr>
          <a:xfrm>
            <a:off x="6121830" y="1131376"/>
            <a:ext cx="2913681" cy="271220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6565693"/>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76200" y="798022"/>
            <a:ext cx="8868295" cy="1695795"/>
          </a:xfrm>
        </p:spPr>
        <p:txBody>
          <a:bodyPr/>
          <a:lstStyle/>
          <a:p>
            <a:pPr marL="152400" indent="0" algn="just">
              <a:buNone/>
            </a:pPr>
            <a:r>
              <a:rPr lang="en-US" sz="2000" b="1" dirty="0">
                <a:solidFill>
                  <a:schemeClr val="accent1"/>
                </a:solidFill>
                <a:latin typeface="Comic Sans MS" panose="030F0702030302020204" pitchFamily="66" charset="0"/>
              </a:rPr>
              <a:t>The concept has been attributed to </a:t>
            </a:r>
            <a:r>
              <a:rPr lang="en-US" sz="2000" b="1" dirty="0" smtClean="0">
                <a:solidFill>
                  <a:schemeClr val="accent1"/>
                </a:solidFill>
                <a:latin typeface="Comic Sans MS" panose="030F0702030302020204" pitchFamily="66" charset="0"/>
              </a:rPr>
              <a:t>Lauren O'Farrell </a:t>
            </a:r>
            <a:r>
              <a:rPr lang="en-US" sz="2000" b="1" dirty="0">
                <a:solidFill>
                  <a:schemeClr val="accent1"/>
                </a:solidFill>
                <a:latin typeface="Comic Sans MS" panose="030F0702030302020204" pitchFamily="66" charset="0"/>
              </a:rPr>
              <a:t>from London, UK, who founded the city's first graffiti knitting collective Knit the City .The 'stitched story concept' uses handmade </a:t>
            </a:r>
            <a:r>
              <a:rPr lang="en-US" sz="2000" b="1" dirty="0" err="1">
                <a:solidFill>
                  <a:schemeClr val="accent1"/>
                </a:solidFill>
                <a:latin typeface="Comic Sans MS" panose="030F0702030302020204" pitchFamily="66" charset="0"/>
              </a:rPr>
              <a:t>amigurumi</a:t>
            </a:r>
            <a:r>
              <a:rPr lang="en-US" sz="2000" b="1" dirty="0">
                <a:solidFill>
                  <a:schemeClr val="accent1"/>
                </a:solidFill>
                <a:latin typeface="Comic Sans MS" panose="030F0702030302020204" pitchFamily="66" charset="0"/>
              </a:rPr>
              <a:t> characters and items to show a theme. </a:t>
            </a:r>
          </a:p>
          <a:p>
            <a:endParaRPr lang="ru-RU" dirty="0"/>
          </a:p>
        </p:txBody>
      </p:sp>
      <p:pic>
        <p:nvPicPr>
          <p:cNvPr id="4" name="Рисунок 3"/>
          <p:cNvPicPr>
            <a:picLocks noChangeAspect="1"/>
          </p:cNvPicPr>
          <p:nvPr/>
        </p:nvPicPr>
        <p:blipFill>
          <a:blip r:embed="rId2"/>
          <a:stretch>
            <a:fillRect/>
          </a:stretch>
        </p:blipFill>
        <p:spPr>
          <a:xfrm>
            <a:off x="76200" y="2493817"/>
            <a:ext cx="8868295" cy="241069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0240274"/>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1699" y="182880"/>
            <a:ext cx="7469013" cy="881149"/>
          </a:xfrm>
        </p:spPr>
        <p:txBody>
          <a:bodyPr/>
          <a:lstStyle/>
          <a:p>
            <a:r>
              <a:rPr lang="en-US" dirty="0" smtClean="0"/>
              <a:t>YARN BOMBING IN FRANCE</a:t>
            </a:r>
            <a:endParaRPr lang="ru-RU" dirty="0"/>
          </a:p>
        </p:txBody>
      </p:sp>
      <p:sp>
        <p:nvSpPr>
          <p:cNvPr id="3" name="Текст 2"/>
          <p:cNvSpPr>
            <a:spLocks noGrp="1"/>
          </p:cNvSpPr>
          <p:nvPr>
            <p:ph type="body" idx="1"/>
          </p:nvPr>
        </p:nvSpPr>
        <p:spPr>
          <a:xfrm>
            <a:off x="149629" y="931025"/>
            <a:ext cx="5486399" cy="3637975"/>
          </a:xfrm>
        </p:spPr>
        <p:txBody>
          <a:bodyPr/>
          <a:lstStyle/>
          <a:p>
            <a:pPr marL="152400" indent="0">
              <a:buNone/>
            </a:pPr>
            <a:r>
              <a:rPr lang="en-US" dirty="0">
                <a:solidFill>
                  <a:schemeClr val="accent1"/>
                </a:solidFill>
              </a:rPr>
              <a:t> </a:t>
            </a:r>
            <a:r>
              <a:rPr lang="en-US" sz="2000" dirty="0">
                <a:solidFill>
                  <a:schemeClr val="accent1"/>
                </a:solidFill>
                <a:latin typeface="Comic Sans MS" panose="030F0702030302020204" pitchFamily="66" charset="0"/>
              </a:rPr>
              <a:t>France has not escaped this wind that has blown in from Texas; the France Tricot Collective was the 2009 brainchild of 2 knitting addicts, Emmanuelle </a:t>
            </a:r>
            <a:r>
              <a:rPr lang="en-US" sz="2000" dirty="0" err="1">
                <a:solidFill>
                  <a:schemeClr val="accent1"/>
                </a:solidFill>
                <a:latin typeface="Comic Sans MS" panose="030F0702030302020204" pitchFamily="66" charset="0"/>
              </a:rPr>
              <a:t>Barrère</a:t>
            </a:r>
            <a:r>
              <a:rPr lang="en-US" sz="2000" dirty="0">
                <a:solidFill>
                  <a:schemeClr val="accent1"/>
                </a:solidFill>
                <a:latin typeface="Comic Sans MS" panose="030F0702030302020204" pitchFamily="66" charset="0"/>
              </a:rPr>
              <a:t> and </a:t>
            </a:r>
            <a:r>
              <a:rPr lang="en-US" sz="2000" dirty="0" err="1">
                <a:solidFill>
                  <a:schemeClr val="accent1"/>
                </a:solidFill>
                <a:latin typeface="Comic Sans MS" panose="030F0702030302020204" pitchFamily="66" charset="0"/>
              </a:rPr>
              <a:t>Solène</a:t>
            </a:r>
            <a:r>
              <a:rPr lang="en-US" sz="2000" dirty="0">
                <a:solidFill>
                  <a:schemeClr val="accent1"/>
                </a:solidFill>
                <a:latin typeface="Comic Sans MS" panose="030F0702030302020204" pitchFamily="66" charset="0"/>
              </a:rPr>
              <a:t> </a:t>
            </a:r>
            <a:r>
              <a:rPr lang="en-US" sz="2000" dirty="0" err="1">
                <a:solidFill>
                  <a:schemeClr val="accent1"/>
                </a:solidFill>
                <a:latin typeface="Comic Sans MS" panose="030F0702030302020204" pitchFamily="66" charset="0"/>
              </a:rPr>
              <a:t>Lebon</a:t>
            </a:r>
            <a:r>
              <a:rPr lang="en-US" sz="2000" dirty="0">
                <a:solidFill>
                  <a:schemeClr val="accent1"/>
                </a:solidFill>
                <a:latin typeface="Comic Sans MS" panose="030F0702030302020204" pitchFamily="66" charset="0"/>
              </a:rPr>
              <a:t>-Couturier, who unwind their balls of yarn between Paris and Berlin. “It is a different way of looking at the city, and even if it is just for 5 seconds, it is surprising and offers something unexpected to others”; such is their vision of Yarn Bombing</a:t>
            </a:r>
            <a:r>
              <a:rPr lang="en-US" dirty="0">
                <a:solidFill>
                  <a:schemeClr val="accent1"/>
                </a:solidFill>
              </a:rPr>
              <a:t>.</a:t>
            </a:r>
            <a:endParaRPr lang="ru-RU" dirty="0">
              <a:solidFill>
                <a:schemeClr val="accent1"/>
              </a:solidFill>
              <a:latin typeface="Segoe UI Semilight" panose="020B0402040204020203" pitchFamily="34" charset="0"/>
              <a:cs typeface="Segoe UI Semilight" panose="020B0402040204020203" pitchFamily="34" charset="0"/>
            </a:endParaRPr>
          </a:p>
        </p:txBody>
      </p:sp>
      <p:pic>
        <p:nvPicPr>
          <p:cNvPr id="4" name="Рисунок 3"/>
          <p:cNvPicPr>
            <a:picLocks noChangeAspect="1"/>
          </p:cNvPicPr>
          <p:nvPr/>
        </p:nvPicPr>
        <p:blipFill>
          <a:blip r:embed="rId2"/>
          <a:stretch>
            <a:fillRect/>
          </a:stretch>
        </p:blipFill>
        <p:spPr>
          <a:xfrm>
            <a:off x="5798098" y="931025"/>
            <a:ext cx="3175464" cy="3441469"/>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6456308"/>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80000"/>
        </a:solid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dirty="0">
                <a:solidFill>
                  <a:srgbClr val="000000"/>
                </a:solidFill>
              </a:rPr>
              <a:t>Yarn bombing in Nepal </a:t>
            </a:r>
            <a:endParaRPr sz="4800" dirty="0">
              <a:solidFill>
                <a:srgbClr val="000000"/>
              </a:solidFill>
            </a:endParaRPr>
          </a:p>
        </p:txBody>
      </p:sp>
      <p:sp>
        <p:nvSpPr>
          <p:cNvPr id="71" name="Google Shape;71;p15"/>
          <p:cNvSpPr txBox="1">
            <a:spLocks noGrp="1"/>
          </p:cNvSpPr>
          <p:nvPr>
            <p:ph type="body" idx="1"/>
          </p:nvPr>
        </p:nvSpPr>
        <p:spPr>
          <a:xfrm>
            <a:off x="311700" y="1228675"/>
            <a:ext cx="47148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100" dirty="0">
                <a:solidFill>
                  <a:srgbClr val="000000"/>
                </a:solidFill>
                <a:latin typeface="Comic Sans MS"/>
                <a:ea typeface="Comic Sans MS"/>
                <a:cs typeface="Comic Sans MS"/>
                <a:sym typeface="Comic Sans MS"/>
              </a:rPr>
              <a:t>Yarn bombing is a rare to see yet beautiful art in Nepal . Carol </a:t>
            </a:r>
            <a:r>
              <a:rPr lang="en-GB" sz="2100" dirty="0" err="1">
                <a:solidFill>
                  <a:srgbClr val="000000"/>
                </a:solidFill>
                <a:latin typeface="Comic Sans MS"/>
                <a:ea typeface="Comic Sans MS"/>
                <a:cs typeface="Comic Sans MS"/>
                <a:sym typeface="Comic Sans MS"/>
              </a:rPr>
              <a:t>hummel</a:t>
            </a:r>
            <a:r>
              <a:rPr lang="en-GB" sz="2100" dirty="0">
                <a:solidFill>
                  <a:srgbClr val="000000"/>
                </a:solidFill>
                <a:latin typeface="Comic Sans MS"/>
                <a:ea typeface="Comic Sans MS"/>
                <a:cs typeface="Comic Sans MS"/>
                <a:sym typeface="Comic Sans MS"/>
              </a:rPr>
              <a:t>, a adventurer has shown her talent with such a beautiful masterpiece in Nepal in her journey of yarn bombing.  Yarn bombing is seriously a rare form of street art hardly seen in Nepal although knitting is quite common here.</a:t>
            </a:r>
            <a:endParaRPr sz="2100" dirty="0">
              <a:solidFill>
                <a:srgbClr val="000000"/>
              </a:solidFill>
              <a:latin typeface="Comic Sans MS"/>
              <a:ea typeface="Comic Sans MS"/>
              <a:cs typeface="Comic Sans MS"/>
              <a:sym typeface="Comic Sans MS"/>
            </a:endParaRPr>
          </a:p>
        </p:txBody>
      </p:sp>
      <p:pic>
        <p:nvPicPr>
          <p:cNvPr id="72" name="Google Shape;72;p15"/>
          <p:cNvPicPr preferRelativeResize="0"/>
          <p:nvPr/>
        </p:nvPicPr>
        <p:blipFill>
          <a:blip r:embed="rId3">
            <a:alphaModFix/>
          </a:blip>
          <a:stretch>
            <a:fillRect/>
          </a:stretch>
        </p:blipFill>
        <p:spPr>
          <a:xfrm>
            <a:off x="5180300" y="1294675"/>
            <a:ext cx="3810000" cy="2857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topi.jpg"/>
          <p:cNvPicPr>
            <a:picLocks noGrp="1" noChangeAspect="1"/>
          </p:cNvPicPr>
          <p:nvPr>
            <p:ph type="pic" idx="1"/>
          </p:nvPr>
        </p:nvPicPr>
        <p:blipFill>
          <a:blip r:embed="rId2"/>
          <a:srcRect t="12333" b="12333"/>
          <a:stretch>
            <a:fillRect/>
          </a:stretch>
        </p:blipFill>
        <p:spPr>
          <a:xfrm>
            <a:off x="1143000" y="0"/>
            <a:ext cx="6858000" cy="5143500"/>
          </a:xfrm>
        </p:spPr>
      </p:pic>
      <p:sp>
        <p:nvSpPr>
          <p:cNvPr id="4" name="Text Placeholder 3"/>
          <p:cNvSpPr>
            <a:spLocks noGrp="1"/>
          </p:cNvSpPr>
          <p:nvPr>
            <p:ph type="body" sz="half" idx="2"/>
          </p:nvPr>
        </p:nvSpPr>
        <p:spPr>
          <a:xfrm>
            <a:off x="2487216" y="3371850"/>
            <a:ext cx="3913584" cy="1485900"/>
          </a:xfrm>
        </p:spPr>
        <p:txBody>
          <a:bodyPr>
            <a:noAutofit/>
          </a:bodyPr>
          <a:lstStyle/>
          <a:p>
            <a:pPr algn="ctr"/>
            <a:r>
              <a:rPr lang="en-US" sz="2000" b="1" dirty="0">
                <a:solidFill>
                  <a:schemeClr val="bg1"/>
                </a:solidFill>
                <a:latin typeface="Comic Sans MS" panose="030F0702030302020204" pitchFamily="66" charset="0"/>
              </a:rPr>
              <a:t>These are traditional </a:t>
            </a:r>
            <a:r>
              <a:rPr lang="en-US" sz="2000" b="1" dirty="0" err="1">
                <a:solidFill>
                  <a:schemeClr val="bg1"/>
                </a:solidFill>
                <a:latin typeface="Comic Sans MS" panose="030F0702030302020204" pitchFamily="66" charset="0"/>
              </a:rPr>
              <a:t>nepali</a:t>
            </a:r>
            <a:r>
              <a:rPr lang="en-US" sz="2000" b="1" dirty="0">
                <a:solidFill>
                  <a:schemeClr val="bg1"/>
                </a:solidFill>
                <a:latin typeface="Comic Sans MS" panose="030F0702030302020204" pitchFamily="66" charset="0"/>
              </a:rPr>
              <a:t> caps which are yarn knitted during the yarn bombing campaign held in Nepal .</a:t>
            </a:r>
            <a:r>
              <a:rPr lang="en-US" sz="1800" b="1" dirty="0">
                <a:solidFill>
                  <a:schemeClr val="bg1"/>
                </a:solidFill>
              </a:rPr>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5980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58450" y="365326"/>
            <a:ext cx="3755400" cy="9497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Carol </a:t>
            </a:r>
            <a:r>
              <a:rPr lang="en-GB" dirty="0" err="1"/>
              <a:t>hummel</a:t>
            </a:r>
            <a:r>
              <a:rPr lang="en-GB" dirty="0"/>
              <a:t>:</a:t>
            </a:r>
            <a:endParaRPr dirty="0"/>
          </a:p>
        </p:txBody>
      </p:sp>
      <p:sp>
        <p:nvSpPr>
          <p:cNvPr id="78" name="Google Shape;78;p16"/>
          <p:cNvSpPr txBox="1"/>
          <p:nvPr/>
        </p:nvSpPr>
        <p:spPr>
          <a:xfrm>
            <a:off x="3477700" y="1315075"/>
            <a:ext cx="5158200" cy="27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latin typeface="Comic Sans MS"/>
                <a:ea typeface="Comic Sans MS"/>
                <a:cs typeface="Comic Sans MS"/>
                <a:sym typeface="Comic Sans MS"/>
              </a:rPr>
              <a:t>“Bicycle Rickshaw Bombing.... When the rickshaw driver walked up and saw me "bombing" his rickshaw, he stood there as if it was like any other normal event of the day... when I finished, he stood back, looked it over, approved it and then rode away on his bicycle rickshaw... As he </a:t>
            </a:r>
            <a:r>
              <a:rPr lang="en-GB" sz="1800" dirty="0" err="1">
                <a:latin typeface="Comic Sans MS"/>
                <a:ea typeface="Comic Sans MS"/>
                <a:cs typeface="Comic Sans MS"/>
                <a:sym typeface="Comic Sans MS"/>
              </a:rPr>
              <a:t>pedaled</a:t>
            </a:r>
            <a:r>
              <a:rPr lang="en-GB" sz="1800" dirty="0">
                <a:latin typeface="Comic Sans MS"/>
                <a:ea typeface="Comic Sans MS"/>
                <a:cs typeface="Comic Sans MS"/>
                <a:sym typeface="Comic Sans MS"/>
              </a:rPr>
              <a:t> away the yarn blended into the </a:t>
            </a:r>
            <a:r>
              <a:rPr lang="en-GB" sz="1800" dirty="0" err="1">
                <a:latin typeface="Comic Sans MS"/>
                <a:ea typeface="Comic Sans MS"/>
                <a:cs typeface="Comic Sans MS"/>
                <a:sym typeface="Comic Sans MS"/>
              </a:rPr>
              <a:t>colorful</a:t>
            </a:r>
            <a:r>
              <a:rPr lang="en-GB" sz="1800" dirty="0">
                <a:latin typeface="Comic Sans MS"/>
                <a:ea typeface="Comic Sans MS"/>
                <a:cs typeface="Comic Sans MS"/>
                <a:sym typeface="Comic Sans MS"/>
              </a:rPr>
              <a:t> surroundings as if it was just another patch of the Nepali fabric of (very </a:t>
            </a:r>
            <a:r>
              <a:rPr lang="en-GB" sz="1800" dirty="0" err="1">
                <a:latin typeface="Comic Sans MS"/>
                <a:ea typeface="Comic Sans MS"/>
                <a:cs typeface="Comic Sans MS"/>
                <a:sym typeface="Comic Sans MS"/>
              </a:rPr>
              <a:t>colorful</a:t>
            </a:r>
            <a:r>
              <a:rPr lang="en-GB" sz="1800" dirty="0">
                <a:latin typeface="Comic Sans MS"/>
                <a:ea typeface="Comic Sans MS"/>
                <a:cs typeface="Comic Sans MS"/>
                <a:sym typeface="Comic Sans MS"/>
              </a:rPr>
              <a:t>) life... And then another bicycle rickshaw pulled up and gestured me to do his rickshaw, too! </a:t>
            </a:r>
            <a:r>
              <a:rPr lang="en-GB" sz="1800" dirty="0" err="1">
                <a:latin typeface="Comic Sans MS"/>
                <a:ea typeface="Comic Sans MS"/>
                <a:cs typeface="Comic Sans MS"/>
                <a:sym typeface="Comic Sans MS"/>
              </a:rPr>
              <a:t>Gotta</a:t>
            </a:r>
            <a:r>
              <a:rPr lang="en-GB" sz="1800" dirty="0">
                <a:latin typeface="Comic Sans MS"/>
                <a:ea typeface="Comic Sans MS"/>
                <a:cs typeface="Comic Sans MS"/>
                <a:sym typeface="Comic Sans MS"/>
              </a:rPr>
              <a:t> love it”</a:t>
            </a:r>
            <a:endParaRPr sz="1800" dirty="0">
              <a:latin typeface="Comic Sans MS"/>
              <a:ea typeface="Comic Sans MS"/>
              <a:cs typeface="Comic Sans MS"/>
              <a:sym typeface="Comic Sans MS"/>
            </a:endParaRPr>
          </a:p>
        </p:txBody>
      </p:sp>
      <p:pic>
        <p:nvPicPr>
          <p:cNvPr id="2" name="Рисунок 1"/>
          <p:cNvPicPr>
            <a:picLocks noChangeAspect="1"/>
          </p:cNvPicPr>
          <p:nvPr/>
        </p:nvPicPr>
        <p:blipFill>
          <a:blip r:embed="rId3"/>
          <a:stretch>
            <a:fillRect/>
          </a:stretch>
        </p:blipFill>
        <p:spPr>
          <a:xfrm>
            <a:off x="349136" y="1446415"/>
            <a:ext cx="2809700" cy="33084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2D050"/>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5513" y="166256"/>
            <a:ext cx="3158835" cy="764770"/>
          </a:xfrm>
        </p:spPr>
        <p:txBody>
          <a:bodyPr/>
          <a:lstStyle/>
          <a:p>
            <a:r>
              <a:rPr lang="en-US" dirty="0" smtClean="0"/>
              <a:t>YARN BOMBING IN MEXICO</a:t>
            </a:r>
            <a:endParaRPr lang="ru-RU" dirty="0"/>
          </a:p>
        </p:txBody>
      </p:sp>
      <p:sp>
        <p:nvSpPr>
          <p:cNvPr id="4" name="Текст 3"/>
          <p:cNvSpPr>
            <a:spLocks noGrp="1"/>
          </p:cNvSpPr>
          <p:nvPr>
            <p:ph type="body" idx="1"/>
          </p:nvPr>
        </p:nvSpPr>
        <p:spPr>
          <a:xfrm>
            <a:off x="311700" y="764771"/>
            <a:ext cx="5606962" cy="3804229"/>
          </a:xfrm>
        </p:spPr>
        <p:txBody>
          <a:bodyPr/>
          <a:lstStyle/>
          <a:p>
            <a:pPr marL="152400" indent="0">
              <a:buNone/>
            </a:pPr>
            <a:r>
              <a:rPr lang="en-US" sz="2000" dirty="0">
                <a:solidFill>
                  <a:schemeClr val="accent1"/>
                </a:solidFill>
                <a:latin typeface="Comic Sans MS" panose="030F0702030302020204" pitchFamily="66" charset="0"/>
              </a:rPr>
              <a:t>The </a:t>
            </a:r>
            <a:r>
              <a:rPr lang="en-US" sz="2000" dirty="0" smtClean="0">
                <a:solidFill>
                  <a:schemeClr val="accent1"/>
                </a:solidFill>
                <a:latin typeface="Comic Sans MS" panose="030F0702030302020204" pitchFamily="66" charset="0"/>
              </a:rPr>
              <a:t>Mexican artist </a:t>
            </a:r>
            <a:r>
              <a:rPr lang="en-US" sz="2000" u="sng" dirty="0">
                <a:solidFill>
                  <a:schemeClr val="accent1"/>
                </a:solidFill>
                <a:latin typeface="Comic Sans MS" panose="030F0702030302020204" pitchFamily="66" charset="0"/>
                <a:hlinkClick r:id="rId2"/>
              </a:rPr>
              <a:t>Victoria </a:t>
            </a:r>
            <a:r>
              <a:rPr lang="en-US" sz="2000" u="sng" dirty="0" err="1">
                <a:solidFill>
                  <a:schemeClr val="accent1"/>
                </a:solidFill>
                <a:latin typeface="Comic Sans MS" panose="030F0702030302020204" pitchFamily="66" charset="0"/>
                <a:hlinkClick r:id="rId2"/>
              </a:rPr>
              <a:t>Villasana</a:t>
            </a:r>
            <a:r>
              <a:rPr lang="en-US" sz="2000" dirty="0">
                <a:solidFill>
                  <a:schemeClr val="accent1"/>
                </a:solidFill>
                <a:latin typeface="Comic Sans MS" panose="030F0702030302020204" pitchFamily="66" charset="0"/>
              </a:rPr>
              <a:t> </a:t>
            </a:r>
            <a:r>
              <a:rPr lang="en-US" sz="2000" dirty="0" smtClean="0">
                <a:solidFill>
                  <a:schemeClr val="accent1"/>
                </a:solidFill>
                <a:latin typeface="Comic Sans MS" panose="030F0702030302020204" pitchFamily="66" charset="0"/>
              </a:rPr>
              <a:t> </a:t>
            </a:r>
            <a:r>
              <a:rPr lang="en-US" sz="2000" dirty="0">
                <a:solidFill>
                  <a:schemeClr val="accent1"/>
                </a:solidFill>
                <a:latin typeface="Comic Sans MS" panose="030F0702030302020204" pitchFamily="66" charset="0"/>
              </a:rPr>
              <a:t>creates her own yarn bomb version of street art by ‘tagging’ her unique style of artwork around various </a:t>
            </a:r>
            <a:r>
              <a:rPr lang="en-US" sz="2000" dirty="0" smtClean="0">
                <a:solidFill>
                  <a:schemeClr val="accent1"/>
                </a:solidFill>
                <a:latin typeface="Comic Sans MS" panose="030F0702030302020204" pitchFamily="66" charset="0"/>
              </a:rPr>
              <a:t>cities in the country and  </a:t>
            </a:r>
            <a:r>
              <a:rPr lang="en-US" sz="2000" dirty="0">
                <a:solidFill>
                  <a:schemeClr val="accent1"/>
                </a:solidFill>
                <a:latin typeface="Comic Sans MS" panose="030F0702030302020204" pitchFamily="66" charset="0"/>
              </a:rPr>
              <a:t>worldwide</a:t>
            </a:r>
            <a:r>
              <a:rPr lang="en-US" sz="2000" dirty="0" smtClean="0">
                <a:solidFill>
                  <a:schemeClr val="accent1"/>
                </a:solidFill>
                <a:latin typeface="Comic Sans MS" panose="030F0702030302020204" pitchFamily="66" charset="0"/>
              </a:rPr>
              <a:t>. From </a:t>
            </a:r>
            <a:r>
              <a:rPr lang="en-US" sz="2000" dirty="0">
                <a:solidFill>
                  <a:schemeClr val="accent1"/>
                </a:solidFill>
                <a:latin typeface="Comic Sans MS" panose="030F0702030302020204" pitchFamily="66" charset="0"/>
              </a:rPr>
              <a:t>Frida Kahlo to Mohammad Ali, Donald Trump, New York fashion icon, Iris </a:t>
            </a:r>
            <a:r>
              <a:rPr lang="en-US" sz="2000" dirty="0" err="1">
                <a:solidFill>
                  <a:schemeClr val="accent1"/>
                </a:solidFill>
                <a:latin typeface="Comic Sans MS" panose="030F0702030302020204" pitchFamily="66" charset="0"/>
              </a:rPr>
              <a:t>Apfel</a:t>
            </a:r>
            <a:r>
              <a:rPr lang="en-US" sz="2000" dirty="0">
                <a:solidFill>
                  <a:schemeClr val="accent1"/>
                </a:solidFill>
                <a:latin typeface="Comic Sans MS" panose="030F0702030302020204" pitchFamily="66" charset="0"/>
              </a:rPr>
              <a:t> and even Queen Elizabeth, Victoria takes some of the world’s most famous faces and infuses them with </a:t>
            </a:r>
            <a:r>
              <a:rPr lang="en-US" sz="2000" dirty="0" err="1">
                <a:solidFill>
                  <a:schemeClr val="accent1"/>
                </a:solidFill>
                <a:latin typeface="Comic Sans MS" panose="030F0702030302020204" pitchFamily="66" charset="0"/>
              </a:rPr>
              <a:t>colour</a:t>
            </a:r>
            <a:r>
              <a:rPr lang="en-US" sz="2000" dirty="0">
                <a:solidFill>
                  <a:schemeClr val="accent1"/>
                </a:solidFill>
                <a:latin typeface="Comic Sans MS" panose="030F0702030302020204" pitchFamily="66" charset="0"/>
              </a:rPr>
              <a:t>, </a:t>
            </a:r>
            <a:r>
              <a:rPr lang="en-US" sz="2000" dirty="0" err="1">
                <a:solidFill>
                  <a:schemeClr val="accent1"/>
                </a:solidFill>
                <a:latin typeface="Comic Sans MS" panose="030F0702030302020204" pitchFamily="66" charset="0"/>
              </a:rPr>
              <a:t>humour</a:t>
            </a:r>
            <a:r>
              <a:rPr lang="en-US" sz="2000" dirty="0">
                <a:solidFill>
                  <a:schemeClr val="accent1"/>
                </a:solidFill>
                <a:latin typeface="Comic Sans MS" panose="030F0702030302020204" pitchFamily="66" charset="0"/>
              </a:rPr>
              <a:t> and personality using nothing but balls of yarn.</a:t>
            </a:r>
            <a:endParaRPr lang="ru-RU" sz="2000" dirty="0">
              <a:solidFill>
                <a:schemeClr val="accent1"/>
              </a:solidFill>
              <a:latin typeface="Comic Sans MS" panose="030F0702030302020204" pitchFamily="66" charset="0"/>
            </a:endParaRPr>
          </a:p>
        </p:txBody>
      </p:sp>
      <p:pic>
        <p:nvPicPr>
          <p:cNvPr id="5" name="Рисунок 4"/>
          <p:cNvPicPr>
            <a:picLocks noChangeAspect="1"/>
          </p:cNvPicPr>
          <p:nvPr/>
        </p:nvPicPr>
        <p:blipFill>
          <a:blip r:embed="rId3"/>
          <a:stretch>
            <a:fillRect/>
          </a:stretch>
        </p:blipFill>
        <p:spPr>
          <a:xfrm>
            <a:off x="5918662" y="515389"/>
            <a:ext cx="2942705" cy="405361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9336494"/>
      </p:ext>
    </p:extLst>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TotalTime>
  <Words>958</Words>
  <Application>Microsoft Macintosh PowerPoint</Application>
  <PresentationFormat>On-screen Show (16:9)</PresentationFormat>
  <Paragraphs>26</Paragraphs>
  <Slides>20</Slides>
  <Notes>8</Notes>
  <HiddenSlides>0</HiddenSlides>
  <MMClips>0</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20</vt:i4>
      </vt:variant>
    </vt:vector>
  </HeadingPairs>
  <TitlesOfParts>
    <vt:vector size="25" baseType="lpstr">
      <vt:lpstr>Comic Sans MS</vt:lpstr>
      <vt:lpstr>Source Code Pro</vt:lpstr>
      <vt:lpstr>Segoe UI Semilight</vt:lpstr>
      <vt:lpstr>Amatic SC</vt:lpstr>
      <vt:lpstr>Beach Day</vt:lpstr>
      <vt:lpstr>Yarn Bombing Around the World</vt:lpstr>
      <vt:lpstr>What is yarn bombing?</vt:lpstr>
      <vt:lpstr>HISTORY</vt:lpstr>
      <vt:lpstr>Slide 4</vt:lpstr>
      <vt:lpstr>YARN BOMBING IN FRANCE</vt:lpstr>
      <vt:lpstr>Yarn bombing in Nepal </vt:lpstr>
      <vt:lpstr>Slide 7</vt:lpstr>
      <vt:lpstr>Carol hummel:</vt:lpstr>
      <vt:lpstr>YARN BOMBING IN MEXICO</vt:lpstr>
      <vt:lpstr>YARN BOMBING  IN BELARUS</vt:lpstr>
      <vt:lpstr>ACCESS GROUP YARN BOMBING</vt:lpstr>
      <vt:lpstr>Slide 12</vt:lpstr>
      <vt:lpstr>Slide 13</vt:lpstr>
      <vt:lpstr>Slide 14</vt:lpstr>
      <vt:lpstr>Positive sides of yarn bombing:</vt:lpstr>
      <vt:lpstr>Negative impacts</vt:lpstr>
      <vt:lpstr>Slide 17</vt:lpstr>
      <vt:lpstr>Some examples</vt:lpstr>
      <vt:lpstr>Slide 19</vt:lpstr>
      <vt:lpstr>Yarn bombing is an expressive beautiful art but can harm the nature , thus should be utilized properly in a wise way to avoid any natural degradation.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Yarn Bombing</dc:title>
  <cp:lastModifiedBy>Barry Kramer</cp:lastModifiedBy>
  <cp:revision>23</cp:revision>
  <dcterms:created xsi:type="dcterms:W3CDTF">2019-01-12T23:43:56Z</dcterms:created>
  <dcterms:modified xsi:type="dcterms:W3CDTF">2019-01-12T23:46:30Z</dcterms:modified>
</cp:coreProperties>
</file>