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-104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090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38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052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61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295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18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85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102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53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235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141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85A5-C62B-455F-90C1-2EDF29EE9D0E}" type="datetimeFigureOut">
              <a:rPr lang="fr-FR" smtClean="0"/>
              <a:pPr/>
              <a:t>1/10/20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5BDF-6AAE-47C9-8B19-28E78A1386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0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85623" y="412124"/>
            <a:ext cx="643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Ways</a:t>
            </a:r>
            <a:r>
              <a:rPr lang="fr-FR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to </a:t>
            </a:r>
            <a:r>
              <a:rPr lang="fr-FR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fight</a:t>
            </a:r>
            <a:r>
              <a:rPr lang="fr-FR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corruption</a:t>
            </a:r>
            <a:endParaRPr lang="fr-FR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3797" y="4183659"/>
            <a:ext cx="852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Mohamed </a:t>
            </a:r>
            <a:r>
              <a:rPr lang="fr-FR" b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Seddik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</a:t>
            </a:r>
            <a:r>
              <a:rPr lang="fr-FR" b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Yahia,High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Batna ,</a:t>
            </a:r>
            <a:r>
              <a:rPr lang="fr-FR" b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Algeria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12524" y="1721476"/>
            <a:ext cx="4185633" cy="27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49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The global coalition </a:t>
            </a:r>
            <a:r>
              <a:rPr lang="fr-FR" dirty="0" err="1" smtClean="0"/>
              <a:t>against</a:t>
            </a:r>
            <a:r>
              <a:rPr lang="fr-FR" dirty="0" smtClean="0"/>
              <a:t> corruption « </a:t>
            </a:r>
            <a:r>
              <a:rPr lang="fr-FR" dirty="0" err="1" smtClean="0"/>
              <a:t>Transparency</a:t>
            </a:r>
            <a:r>
              <a:rPr lang="fr-FR" dirty="0" smtClean="0"/>
              <a:t> International » </a:t>
            </a:r>
            <a:r>
              <a:rPr lang="fr-FR" dirty="0" err="1" smtClean="0"/>
              <a:t>define</a:t>
            </a:r>
            <a:r>
              <a:rPr lang="fr-FR" dirty="0" smtClean="0"/>
              <a:t> corruption </a:t>
            </a:r>
            <a:r>
              <a:rPr lang="en-US" dirty="0" smtClean="0"/>
              <a:t>that it </a:t>
            </a:r>
            <a:r>
              <a:rPr lang="en-US" dirty="0"/>
              <a:t>is the abuse of entrusted power for private gain. It can be classified as grand, petty and political, depending on the amounts of money lost and the sector where it occurs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83121" y="3747752"/>
            <a:ext cx="5098980" cy="2918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7509" y="376535"/>
            <a:ext cx="7142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What</a:t>
            </a:r>
            <a:r>
              <a:rPr lang="fr-F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is</a:t>
            </a:r>
            <a:r>
              <a:rPr lang="fr-F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corruption ?</a:t>
            </a:r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14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rare exceptions, low-income </a:t>
            </a:r>
            <a:r>
              <a:rPr lang="en-US" dirty="0" smtClean="0"/>
              <a:t>countries.</a:t>
            </a:r>
            <a:endParaRPr lang="en-US" dirty="0"/>
          </a:p>
          <a:p>
            <a:r>
              <a:rPr lang="en-US" dirty="0" smtClean="0"/>
              <a:t>Countries which </a:t>
            </a:r>
            <a:r>
              <a:rPr lang="en-US" dirty="0"/>
              <a:t>have a closed </a:t>
            </a:r>
            <a:r>
              <a:rPr lang="en-US" dirty="0" smtClean="0"/>
              <a:t>economy.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influence of religion is visible (Protestant countries have far the lowest level of corruption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Low </a:t>
            </a:r>
            <a:r>
              <a:rPr lang="en-US" dirty="0"/>
              <a:t>media </a:t>
            </a:r>
            <a:r>
              <a:rPr lang="en-US" dirty="0" smtClean="0"/>
              <a:t>freedom.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relatively low level of education.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43762" y="3378200"/>
            <a:ext cx="4256665" cy="3305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40587" y="147935"/>
            <a:ext cx="131611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What</a:t>
            </a:r>
            <a:r>
              <a:rPr lang="fr-FR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are the main causes of corruption ?</a:t>
            </a:r>
            <a:endParaRPr lang="fr-FR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7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32794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costs </a:t>
            </a:r>
            <a:r>
              <a:rPr lang="en-US" sz="2400" dirty="0" smtClean="0"/>
              <a:t>lives, </a:t>
            </a:r>
            <a:r>
              <a:rPr lang="en-US" sz="2400" dirty="0"/>
              <a:t>it costs people their freedom, health or money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orruption </a:t>
            </a:r>
            <a:r>
              <a:rPr lang="en-US" sz="2400" dirty="0"/>
              <a:t>is a major obstacle to democracy and the rule of </a:t>
            </a:r>
            <a:r>
              <a:rPr lang="en-US" sz="2400" dirty="0" smtClean="0"/>
              <a:t>law</a:t>
            </a:r>
            <a:r>
              <a:rPr lang="en-US" sz="2400" dirty="0" smtClean="0"/>
              <a:t>. It </a:t>
            </a:r>
            <a:r>
              <a:rPr lang="en-US" sz="2400" dirty="0"/>
              <a:t>is extremely challenging to develop accountable political leadership in a corrupt </a:t>
            </a:r>
            <a:r>
              <a:rPr lang="en-US" sz="2400" dirty="0" smtClean="0"/>
              <a:t>climate.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orruption </a:t>
            </a:r>
            <a:r>
              <a:rPr lang="en-US" sz="2400" dirty="0"/>
              <a:t>depletes national wealth. Corrupt politicians invest scarce public resources in projects that will line their pockets rather than benefit </a:t>
            </a:r>
            <a:r>
              <a:rPr lang="en-US" sz="2400" dirty="0" smtClean="0"/>
              <a:t>communities.</a:t>
            </a:r>
          </a:p>
          <a:p>
            <a:r>
              <a:rPr lang="en-US" sz="2400" dirty="0" smtClean="0"/>
              <a:t>Corruption </a:t>
            </a:r>
            <a:r>
              <a:rPr lang="en-US" sz="2400" dirty="0"/>
              <a:t>corrodes the social fabric of society. </a:t>
            </a:r>
            <a:endParaRPr lang="en-US" sz="2400" dirty="0" smtClean="0"/>
          </a:p>
          <a:p>
            <a:r>
              <a:rPr lang="en-US" sz="2400" dirty="0" smtClean="0"/>
              <a:t>Environmental </a:t>
            </a:r>
            <a:r>
              <a:rPr lang="en-US" sz="2400" dirty="0"/>
              <a:t>degradation is another consequence of corrupt systems. </a:t>
            </a:r>
            <a:r>
              <a:rPr lang="en-US" sz="2400" dirty="0" smtClean="0"/>
              <a:t>For instance</a:t>
            </a:r>
            <a:r>
              <a:rPr lang="en-US" sz="2400" dirty="0" smtClean="0"/>
              <a:t>: from </a:t>
            </a:r>
            <a:r>
              <a:rPr lang="en-US" sz="2400" dirty="0"/>
              <a:t>mining, to logging, to carbon offsets, companies across the globe continue to pay bribes in return for unrestricted destruction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0262" y="4519118"/>
            <a:ext cx="3576638" cy="2320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842" y="257770"/>
            <a:ext cx="1082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The impacts of corruption</a:t>
            </a:r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12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3975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Extortion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Cronyism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Nepotism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Bribery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Graft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Embezzlement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35900" y="330200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49157" y="1529279"/>
            <a:ext cx="2495550" cy="18383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35700" y="3671332"/>
            <a:ext cx="2857500" cy="1600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06850" y="4680982"/>
            <a:ext cx="2228850" cy="20478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99594" y="1538009"/>
            <a:ext cx="2219325" cy="2057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88462" y="4311651"/>
            <a:ext cx="2466975" cy="18478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88462" y="1105694"/>
            <a:ext cx="2619375" cy="1743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2479" y="90031"/>
            <a:ext cx="92464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Kinds</a:t>
            </a:r>
            <a:r>
              <a:rPr lang="fr-FR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of corruption</a:t>
            </a:r>
            <a:endParaRPr lang="fr-FR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65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1" y="477819"/>
            <a:ext cx="118745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How </a:t>
            </a:r>
            <a:r>
              <a:rPr lang="fr-FR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to stop corruption?</a:t>
            </a:r>
            <a:endParaRPr lang="fr-FR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6611" y="2177534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1.  End </a:t>
            </a:r>
            <a:r>
              <a:rPr lang="fr-FR" sz="2400" b="1" dirty="0" err="1"/>
              <a:t>impunity</a:t>
            </a:r>
            <a:r>
              <a:rPr lang="fr-FR" sz="2400" b="1" dirty="0"/>
              <a:t>  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6611" y="2788503"/>
            <a:ext cx="7538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2. Reform public administration and finance management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096610" y="3364468"/>
            <a:ext cx="6693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3. Promote transparency and access to information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096611" y="3842434"/>
            <a:ext cx="2727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 </a:t>
            </a:r>
            <a:r>
              <a:rPr lang="fr-FR" sz="2400" b="1" dirty="0" err="1"/>
              <a:t>Empower</a:t>
            </a:r>
            <a:r>
              <a:rPr lang="fr-FR" sz="2400" b="1" dirty="0"/>
              <a:t> </a:t>
            </a:r>
            <a:r>
              <a:rPr lang="fr-FR" sz="2400" b="1" dirty="0" err="1"/>
              <a:t>citizens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096611" y="4435901"/>
            <a:ext cx="4227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5. Close international </a:t>
            </a:r>
            <a:r>
              <a:rPr lang="fr-FR" sz="2400" b="1" dirty="0" err="1"/>
              <a:t>loopholes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752" y="3886800"/>
            <a:ext cx="5937250" cy="257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69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thank you&quot;"/>
          <p:cNvSpPr>
            <a:spLocks noChangeAspect="1" noChangeArrowheads="1"/>
          </p:cNvSpPr>
          <p:nvPr/>
        </p:nvSpPr>
        <p:spPr bwMode="auto">
          <a:xfrm>
            <a:off x="155575" y="-1439863"/>
            <a:ext cx="57340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24794" y="450165"/>
            <a:ext cx="111424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Fighting corruption in Algeria</a:t>
            </a:r>
            <a:endParaRPr lang="fr-FR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7898" y="1862723"/>
            <a:ext cx="1023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Algeria is trying to stop corruption by practicing several different </a:t>
            </a:r>
            <a:r>
              <a:rPr lang="en-US" sz="2800" dirty="0" smtClean="0"/>
              <a:t>methods</a:t>
            </a:r>
            <a:r>
              <a:rPr lang="fr-FR" sz="2800" dirty="0" smtClean="0"/>
              <a:t> are: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144" y="2816830"/>
            <a:ext cx="2107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Judicial</a:t>
            </a:r>
            <a:r>
              <a:rPr lang="fr-FR" sz="2400" b="1" dirty="0"/>
              <a:t>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0144" y="3198167"/>
            <a:ext cx="942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Police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0144" y="3571438"/>
            <a:ext cx="20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Public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8947" y="4264799"/>
            <a:ext cx="2581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Tax</a:t>
            </a:r>
            <a:r>
              <a:rPr lang="fr-FR" sz="2400" b="1" dirty="0"/>
              <a:t> Administration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0144" y="3930134"/>
            <a:ext cx="2774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Land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0144" y="4605298"/>
            <a:ext cx="325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Customs 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0144" y="4946134"/>
            <a:ext cx="26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Public </a:t>
            </a:r>
            <a:r>
              <a:rPr lang="fr-FR" sz="2400" b="1" dirty="0" err="1"/>
              <a:t>Procurement</a:t>
            </a:r>
            <a:endParaRPr lang="fr-FR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390144" y="5276334"/>
            <a:ext cx="2496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Natural </a:t>
            </a:r>
            <a:r>
              <a:rPr lang="fr-FR" sz="2400" b="1" dirty="0" err="1"/>
              <a:t>Resources</a:t>
            </a:r>
            <a:endParaRPr lang="fr-FR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1390144" y="5631934"/>
            <a:ext cx="155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Legislation</a:t>
            </a:r>
            <a:endParaRPr lang="fr-FR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1390144" y="6000234"/>
            <a:ext cx="1710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Civil Society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148" y="2362943"/>
            <a:ext cx="3536950" cy="194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025" y="4370864"/>
            <a:ext cx="3546475" cy="22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06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63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315</Words>
  <Application>Microsoft Macintosh PowerPoint</Application>
  <PresentationFormat>Custom</PresentationFormat>
  <Paragraphs>44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Barry Kramer</cp:lastModifiedBy>
  <cp:revision>25</cp:revision>
  <dcterms:created xsi:type="dcterms:W3CDTF">2020-01-11T02:14:51Z</dcterms:created>
  <dcterms:modified xsi:type="dcterms:W3CDTF">2020-01-11T02:16:18Z</dcterms:modified>
</cp:coreProperties>
</file>