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49" r:id="rId1"/>
  </p:sldMasterIdLst>
  <p:sldIdLst>
    <p:sldId id="256" r:id="rId2"/>
    <p:sldId id="258" r:id="rId3"/>
    <p:sldId id="259" r:id="rId4"/>
    <p:sldId id="267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48DAA8-7909-4DDC-95D8-A596CE870034}" v="357" dt="2019-11-14T08:22:07.4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9972" autoAdjust="0"/>
    <p:restoredTop sz="94660"/>
  </p:normalViewPr>
  <p:slideViewPr>
    <p:cSldViewPr snapToGrid="0">
      <p:cViewPr varScale="1">
        <p:scale>
          <a:sx n="76" d="100"/>
          <a:sy n="76" d="100"/>
        </p:scale>
        <p:origin x="-128" y="-5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8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pPr/>
              <a:t>11/17/19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8939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pPr/>
              <a:t>11/17/19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6298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pPr/>
              <a:t>11/17/19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3002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pPr/>
              <a:t>11/17/19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9108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pPr/>
              <a:t>11/17/19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2180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pPr/>
              <a:t>11/17/19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3800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pPr/>
              <a:t>11/17/19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3995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pPr/>
              <a:t>11/17/19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1817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pPr/>
              <a:t>11/17/19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8715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pPr/>
              <a:t>11/17/19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82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11/17/19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5345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pPr/>
              <a:t>11/17/19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578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3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 clock on the side of a building&#10;&#10;Description generated with high confidence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6D0BEFB-4422-44DC-87A4-6DEBFC7A34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79" r="13277" b="-1"/>
          <a:stretch/>
        </p:blipFill>
        <p:spPr>
          <a:xfrm>
            <a:off x="4646383" y="10"/>
            <a:ext cx="7545616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644B391-9BFE-445C-A9EC-F544BB85FBC7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0F26E69-87D9-4655-AE7B-280A87AA3CAD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US" sz="4000" b="1" cap="all">
                <a:solidFill>
                  <a:schemeClr val="tx1"/>
                </a:solidFill>
                <a:ea typeface="+mj-lt"/>
                <a:cs typeface="+mj-lt"/>
              </a:rPr>
              <a:t>MY SCHOOL</a:t>
            </a:r>
            <a:r>
              <a:rPr lang="en-US" sz="4000" b="1" cap="all" dirty="0">
                <a:solidFill>
                  <a:schemeClr val="tx1"/>
                </a:solidFill>
                <a:ea typeface="+mj-lt"/>
                <a:cs typeface="+mj-lt"/>
              </a:rPr>
              <a:t/>
            </a:r>
            <a:br>
              <a:rPr lang="en-US" sz="4000" b="1" cap="all" dirty="0">
                <a:solidFill>
                  <a:schemeClr val="tx1"/>
                </a:solidFill>
                <a:ea typeface="+mj-lt"/>
                <a:cs typeface="+mj-lt"/>
              </a:rPr>
            </a:br>
            <a:r>
              <a:rPr lang="en-US" sz="4000" b="1" cap="all" dirty="0">
                <a:ea typeface="+mj-lt"/>
                <a:cs typeface="+mj-lt"/>
              </a:rPr>
              <a:t/>
            </a:r>
            <a:br>
              <a:rPr lang="en-US" sz="4000" b="1" cap="all" dirty="0">
                <a:ea typeface="+mj-lt"/>
                <a:cs typeface="+mj-lt"/>
              </a:rPr>
            </a:br>
            <a:r>
              <a:rPr lang="en-US" sz="3100" b="1" i="1" cap="all">
                <a:solidFill>
                  <a:schemeClr val="tx1"/>
                </a:solidFill>
                <a:ea typeface="+mj-lt"/>
                <a:cs typeface="+mj-lt"/>
              </a:rPr>
              <a:t>JUBAIL </a:t>
            </a:r>
            <a:r>
              <a:rPr lang="en-US" sz="3100" b="1" i="1" cap="all" dirty="0">
                <a:solidFill>
                  <a:schemeClr val="tx1"/>
                </a:solidFill>
                <a:ea typeface="+mj-lt"/>
                <a:cs typeface="+mj-lt"/>
              </a:rPr>
              <a:t>INTERNATIONAL SCHOOL</a:t>
            </a:r>
            <a:endParaRPr lang="en-US" sz="3100" i="1">
              <a:solidFill>
                <a:schemeClr val="tx1"/>
              </a:solidFill>
              <a:ea typeface="+mj-lt"/>
              <a:cs typeface="+mj-lt"/>
            </a:endParaRPr>
          </a:p>
          <a:p>
            <a:endParaRPr lang="en-US" sz="3100">
              <a:solidFill>
                <a:schemeClr val="tx1"/>
              </a:solidFill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284" y="4731476"/>
            <a:ext cx="3793642" cy="97090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  <a:cs typeface="Calibri"/>
              </a:rPr>
              <a:t>RANEEM FAHAD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94681D-2A4C-4A8D-B9B5-31D440D0328D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2B795FE-15BF-461D-9F54-2A2BAF8138B3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B260B1E-F9C9-4E2E-8361-8E735E296545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608AA13-5DEF-478F-A286-EA33B7E0AD72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6306CF9-ED43-47CC-BF50-38B5D2D62BD6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236165" y="282258"/>
            <a:ext cx="5617029" cy="6323816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BCE4356-E64D-4A24-B2AA-E742574C1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486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>
                <a:solidFill>
                  <a:schemeClr val="tx1">
                    <a:lumMod val="85000"/>
                    <a:lumOff val="15000"/>
                  </a:schemeClr>
                </a:solidFill>
              </a:rPr>
              <a:t>Other Facilities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5337E7A-33F9-4821-899D-BD5FBF95D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7486" y="2538919"/>
            <a:ext cx="4602152" cy="35968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18288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Garamond" pitchFamily="18" charset="0"/>
              <a:buChar char="◦"/>
            </a:pPr>
            <a:r>
              <a:rPr lang="en-US" sz="2000" dirty="0"/>
              <a:t>Art Rooms</a:t>
            </a:r>
          </a:p>
          <a:p>
            <a:pPr indent="-18288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Garamond" pitchFamily="18" charset="0"/>
              <a:buChar char="◦"/>
            </a:pPr>
            <a:r>
              <a:rPr lang="en-US" sz="2000" dirty="0"/>
              <a:t>School Clinic</a:t>
            </a:r>
          </a:p>
          <a:p>
            <a:pPr indent="-18288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Garamond" pitchFamily="18" charset="0"/>
              <a:buChar char="◦"/>
            </a:pPr>
            <a:r>
              <a:rPr lang="en-US" sz="2000" dirty="0"/>
              <a:t>Cafeterias</a:t>
            </a:r>
          </a:p>
          <a:p>
            <a:pPr indent="-18288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Garamond" pitchFamily="18" charset="0"/>
              <a:buChar char="◦"/>
            </a:pPr>
            <a:r>
              <a:rPr lang="en-US" sz="2000" dirty="0"/>
              <a:t>Buses Fleet</a:t>
            </a: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endParaRPr lang="en-US"/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5129D0D-401E-4F37-98C3-FD5795DA7511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6013957" y="4123529"/>
            <a:ext cx="2071742" cy="2482545"/>
          </a:xfrm>
          <a:prstGeom prst="rect">
            <a:avLst/>
          </a:prstGeom>
          <a:solidFill>
            <a:srgbClr val="583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9" descr="A passenger bus that is parked on the side of a road&#10;&#10;Description generated with very high confidence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F6AD5D0-E5D2-45F5-A5D1-DD4DECCB16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60" r="16799" b="-2"/>
          <a:stretch/>
        </p:blipFill>
        <p:spPr>
          <a:xfrm>
            <a:off x="8175840" y="3155573"/>
            <a:ext cx="3786002" cy="3450498"/>
          </a:xfrm>
          <a:prstGeom prst="rect">
            <a:avLst/>
          </a:prstGeom>
        </p:spPr>
      </p:pic>
      <p:pic>
        <p:nvPicPr>
          <p:cNvPr id="7" name="Picture 7" descr="A picture containing indoor, chair, table, computer&#10;&#10;Description generated with very high confidence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67F7AA5-79B8-4CB3-9446-86970C9AFA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557" r="18779"/>
          <a:stretch/>
        </p:blipFill>
        <p:spPr>
          <a:xfrm>
            <a:off x="6013956" y="282258"/>
            <a:ext cx="3950144" cy="3749831"/>
          </a:xfrm>
          <a:custGeom>
            <a:avLst/>
            <a:gdLst>
              <a:gd name="connsiteX0" fmla="*/ 0 w 3950144"/>
              <a:gd name="connsiteY0" fmla="*/ 0 h 3749831"/>
              <a:gd name="connsiteX1" fmla="*/ 3950144 w 3950144"/>
              <a:gd name="connsiteY1" fmla="*/ 0 h 3749831"/>
              <a:gd name="connsiteX2" fmla="*/ 3950144 w 3950144"/>
              <a:gd name="connsiteY2" fmla="*/ 2780881 h 3749831"/>
              <a:gd name="connsiteX3" fmla="*/ 2071742 w 3950144"/>
              <a:gd name="connsiteY3" fmla="*/ 2780881 h 3749831"/>
              <a:gd name="connsiteX4" fmla="*/ 2071742 w 3950144"/>
              <a:gd name="connsiteY4" fmla="*/ 3749831 h 3749831"/>
              <a:gd name="connsiteX5" fmla="*/ 0 w 3950144"/>
              <a:gd name="connsiteY5" fmla="*/ 3749831 h 374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144" h="3749831">
                <a:moveTo>
                  <a:pt x="0" y="0"/>
                </a:moveTo>
                <a:lnTo>
                  <a:pt x="3950144" y="0"/>
                </a:lnTo>
                <a:lnTo>
                  <a:pt x="3950144" y="2780881"/>
                </a:lnTo>
                <a:lnTo>
                  <a:pt x="2071742" y="2780881"/>
                </a:lnTo>
                <a:lnTo>
                  <a:pt x="2071742" y="3749831"/>
                </a:lnTo>
                <a:lnTo>
                  <a:pt x="0" y="3749831"/>
                </a:lnTo>
                <a:close/>
              </a:path>
            </a:pathLst>
          </a:custGeom>
        </p:spPr>
      </p:pic>
      <p:pic>
        <p:nvPicPr>
          <p:cNvPr id="5" name="Picture 5" descr="A large empty room&#10;&#10;Description generated with very high confidence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EB16679-7B4E-4B8D-AE47-07B6E1D43B4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33644" r="20345" b="-4"/>
          <a:stretch/>
        </p:blipFill>
        <p:spPr>
          <a:xfrm>
            <a:off x="10052236" y="282261"/>
            <a:ext cx="1909612" cy="2780881"/>
          </a:xfrm>
          <a:prstGeom prst="rect">
            <a:avLst/>
          </a:prstGeom>
        </p:spPr>
      </p:pic>
      <p:sp>
        <p:nvSpPr>
          <p:cNvPr id="21" name="Rectangle 2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C2329DA-3535-468A-8479-D10BD66530A4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373107" y="390070"/>
            <a:ext cx="5343144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6498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DC4AA0A-D9C3-4A0B-990D-1BCB0022A696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-1867" y="0"/>
            <a:ext cx="1219386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A0B685E-5162-4E10-98F2-9511FD9E2CE8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-1867" y="4216139"/>
            <a:ext cx="12192000" cy="264186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D9D3865-C494-4C4A-8495-8245E905469D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164249" y="4380353"/>
            <a:ext cx="11859768" cy="231343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4699418-C092-4F5F-B9F5-5C5EB5FED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738" y="4582157"/>
            <a:ext cx="8880415" cy="1923571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Activities</a:t>
            </a:r>
            <a:endParaRPr lang="en-US"/>
          </a:p>
        </p:txBody>
      </p:sp>
      <p:pic>
        <p:nvPicPr>
          <p:cNvPr id="5" name="Picture 5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6DA2213-00BC-4449-A881-6BFBEFB90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02" y="1019983"/>
            <a:ext cx="2473828" cy="2473828"/>
          </a:xfrm>
          <a:prstGeom prst="rect">
            <a:avLst/>
          </a:prstGeom>
        </p:spPr>
      </p:pic>
      <p:pic>
        <p:nvPicPr>
          <p:cNvPr id="3" name="Picture 3" descr="A picture containing child, person, indoor, boy&#10;&#10;Description generated with very high confidence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D75DA47-D8F4-427D-81F8-08794EC6B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676" y="648229"/>
            <a:ext cx="2182068" cy="3220765"/>
          </a:xfrm>
          <a:prstGeom prst="rect">
            <a:avLst/>
          </a:prstGeom>
        </p:spPr>
      </p:pic>
      <p:pic>
        <p:nvPicPr>
          <p:cNvPr id="10" name="Picture 10" descr="A group of people standing in a room&#10;&#10;Description generated with very high confidence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1F44FBB-2BB6-401C-8BFA-184F325ED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493" y="648229"/>
            <a:ext cx="2412999" cy="3217333"/>
          </a:xfrm>
          <a:prstGeom prst="rect">
            <a:avLst/>
          </a:prstGeom>
        </p:spPr>
      </p:pic>
      <p:pic>
        <p:nvPicPr>
          <p:cNvPr id="8" name="Picture 8" descr="A group of kids posing for a photo&#10;&#10;Description generated with very high confidence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B8E2E4E-57D0-490E-8822-8600D281C4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7761" y="1328775"/>
            <a:ext cx="2474991" cy="1856243"/>
          </a:xfrm>
          <a:prstGeom prst="rect">
            <a:avLst/>
          </a:prstGeom>
        </p:spPr>
      </p:pic>
      <p:cxnSp>
        <p:nvCxnSpPr>
          <p:cNvPr id="18" name="Straight Connector 2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78EE79F-FCAA-4CF9-9746-730B51FC4CB3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CxnSpPr>
        <p:spPr>
          <a:xfrm>
            <a:off x="6096000" y="4881334"/>
            <a:ext cx="0" cy="11526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2368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94681D-2A4C-4A8D-B9B5-31D440D0328D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B65ABA3-820C-4D75-9437-9EFA1ADFE134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36BF2FB-90D8-48DB-BD34-D040CDCFF208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pic>
        <p:nvPicPr>
          <p:cNvPr id="5" name="Picture 5" descr="A building with a parking lot&#10;&#10;Description generated with very high confidence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1837988-F9B8-4240-9496-022758FD2EF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5709" r="-1" b="-1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D64F326-929E-45E2-B54D-DC7E17207734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937329" y="941695"/>
            <a:ext cx="5452527" cy="497461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BFCDFD7-7B3B-4ED9-B533-34D0B37244F1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1103272" y="1106424"/>
            <a:ext cx="5120640" cy="464515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6C11965-329B-41DB-9A40-D859FBC0E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51" y="1352277"/>
            <a:ext cx="4633416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>
                <a:solidFill>
                  <a:schemeClr val="tx1">
                    <a:lumMod val="85000"/>
                    <a:lumOff val="15000"/>
                  </a:schemeClr>
                </a:solidFill>
              </a:rPr>
              <a:t>Overview</a:t>
            </a:r>
          </a:p>
          <a:p>
            <a:pPr>
              <a:lnSpc>
                <a:spcPct val="90000"/>
              </a:lnSpc>
            </a:pPr>
            <a:endParaRPr lang="en-US" sz="4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FCBD4B0-0104-4469-B6F0-2EA78646A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57950" y="2421472"/>
            <a:ext cx="4633415" cy="30035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182880">
              <a:lnSpc>
                <a:spcPct val="100000"/>
              </a:lnSpc>
              <a:spcBef>
                <a:spcPts val="900"/>
              </a:spcBef>
              <a:buFont typeface="Garamond" pitchFamily="18" charset="0"/>
              <a:buChar char="◦"/>
            </a:pPr>
            <a:r>
              <a:rPr lang="en-US" sz="2000" dirty="0"/>
              <a:t>Location :</a:t>
            </a:r>
            <a:r>
              <a:rPr lang="en-US" sz="2000" err="1"/>
              <a:t>Huwaylat</a:t>
            </a:r>
            <a:r>
              <a:rPr lang="en-US" sz="2000" dirty="0"/>
              <a:t> District, in Jubail Industrial City, Saudi Arabia</a:t>
            </a:r>
          </a:p>
          <a:p>
            <a:pPr marL="285750" indent="-182880">
              <a:lnSpc>
                <a:spcPct val="100000"/>
              </a:lnSpc>
              <a:spcBef>
                <a:spcPts val="900"/>
              </a:spcBef>
              <a:buFont typeface="Garamond" pitchFamily="18" charset="0"/>
              <a:buChar char="◦"/>
            </a:pPr>
            <a:r>
              <a:rPr lang="en-US" sz="2000" dirty="0"/>
              <a:t>Established : 1999</a:t>
            </a:r>
          </a:p>
          <a:p>
            <a:pPr marL="285750" indent="-18288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Garamond" pitchFamily="18" charset="0"/>
              <a:buChar char="◦"/>
            </a:pPr>
            <a:r>
              <a:rPr lang="en-US" sz="2000" dirty="0"/>
              <a:t>Area: 19700 sqm </a:t>
            </a:r>
          </a:p>
          <a:p>
            <a:pPr marL="285750" indent="-18288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Garamond" pitchFamily="18" charset="0"/>
              <a:buChar char="◦"/>
            </a:pPr>
            <a:r>
              <a:rPr lang="en-US" sz="2000" dirty="0"/>
              <a:t>A part of group of International Schools in:</a:t>
            </a:r>
          </a:p>
          <a:p>
            <a:pPr marL="719455" lvl="1" indent="-182880">
              <a:spcBef>
                <a:spcPct val="20000"/>
              </a:spcBef>
              <a:spcAft>
                <a:spcPts val="600"/>
              </a:spcAft>
              <a:buFont typeface="Garamond" pitchFamily="18" charset="0"/>
              <a:buChar char="◦"/>
            </a:pPr>
            <a:r>
              <a:rPr lang="en-US" sz="2000" dirty="0"/>
              <a:t>Khobar, Riyadh, Jubail and Yanbu</a:t>
            </a: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9965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94681D-2A4C-4A8D-B9B5-31D440D0328D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CC34E14-7009-4770-92C3-8FA9DFFCC133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7F09AB8-ED40-4351-A581-146415B87E8B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7B2BA5B-1894-4AF7-A31A-68B310384EB4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F8292AA-2164-4B18-AEBD-CC13F4CA6F02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236165" y="282258"/>
            <a:ext cx="5617029" cy="6323816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92E3DD6-EE3F-4714-B087-11DF4E1FBC37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371855" y="424872"/>
            <a:ext cx="5336217" cy="6058223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6D8AB9B-B921-4021-99A7-F256463C9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486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>
                <a:solidFill>
                  <a:schemeClr val="tx1">
                    <a:lumMod val="85000"/>
                    <a:lumOff val="15000"/>
                  </a:schemeClr>
                </a:solidFill>
              </a:rPr>
              <a:t>Overview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FC240EE-DB95-4E88-8ED4-72C8E0503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7486" y="2538919"/>
            <a:ext cx="4602152" cy="35968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18288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Garamond" pitchFamily="18" charset="0"/>
              <a:buChar char="◦"/>
            </a:pPr>
            <a:r>
              <a:rPr lang="en-US" sz="2000" dirty="0"/>
              <a:t>Students from over 35 nationalities</a:t>
            </a:r>
          </a:p>
          <a:p>
            <a:pPr marL="285750" indent="-18288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Garamond" pitchFamily="18" charset="0"/>
              <a:buChar char="◦"/>
            </a:pPr>
            <a:r>
              <a:rPr lang="en-US" sz="2000" dirty="0"/>
              <a:t>Teachers from more than 15 nationalities</a:t>
            </a:r>
          </a:p>
          <a:p>
            <a:pPr marL="285750" indent="-18288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Garamond" pitchFamily="18" charset="0"/>
              <a:buChar char="◦"/>
            </a:pPr>
            <a:r>
              <a:rPr lang="en-US" sz="2000" dirty="0"/>
              <a:t>Strength : 1300 Students</a:t>
            </a:r>
          </a:p>
          <a:p>
            <a:pPr marL="285750" indent="-18288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Garamond" pitchFamily="18" charset="0"/>
              <a:buChar char="◦"/>
            </a:pPr>
            <a:r>
              <a:rPr lang="en-US" sz="2000" dirty="0"/>
              <a:t>School has 3 sections:</a:t>
            </a:r>
          </a:p>
          <a:p>
            <a:pPr marL="719455" lvl="1" indent="-182880">
              <a:spcBef>
                <a:spcPct val="20000"/>
              </a:spcBef>
              <a:spcAft>
                <a:spcPts val="600"/>
              </a:spcAft>
              <a:buFont typeface="Garamond" pitchFamily="18" charset="0"/>
              <a:buChar char="◦"/>
            </a:pPr>
            <a:r>
              <a:rPr lang="en-US" sz="2000" dirty="0"/>
              <a:t>Boys</a:t>
            </a:r>
          </a:p>
          <a:p>
            <a:pPr marL="719455" lvl="1" indent="-182880">
              <a:spcBef>
                <a:spcPct val="20000"/>
              </a:spcBef>
              <a:spcAft>
                <a:spcPts val="600"/>
              </a:spcAft>
              <a:buFont typeface="Garamond" pitchFamily="18" charset="0"/>
              <a:buChar char="◦"/>
            </a:pPr>
            <a:r>
              <a:rPr lang="en-US" sz="2000" dirty="0"/>
              <a:t>Girls</a:t>
            </a:r>
          </a:p>
          <a:p>
            <a:pPr marL="719455" lvl="1" indent="-182880">
              <a:spcBef>
                <a:spcPct val="20000"/>
              </a:spcBef>
              <a:spcAft>
                <a:spcPts val="600"/>
              </a:spcAft>
              <a:buFont typeface="Garamond" pitchFamily="18" charset="0"/>
              <a:buChar char="◦"/>
            </a:pPr>
            <a:r>
              <a:rPr lang="en-US" sz="2000" smtClean="0"/>
              <a:t>Administration</a:t>
            </a:r>
            <a:r>
              <a:rPr lang="en-US" sz="2000" dirty="0"/>
              <a:t> Offices</a:t>
            </a: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5B8B2C1-56D3-48CF-B950-1C2F68E19831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10115771" y="282258"/>
            <a:ext cx="1846073" cy="2780881"/>
          </a:xfrm>
          <a:prstGeom prst="rect">
            <a:avLst/>
          </a:prstGeom>
          <a:solidFill>
            <a:srgbClr val="5B5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D37A8D7-D2CC-4162-895A-C3ECA645FB09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6013957" y="4194827"/>
            <a:ext cx="2071742" cy="2411247"/>
          </a:xfrm>
          <a:prstGeom prst="rect">
            <a:avLst/>
          </a:prstGeom>
          <a:solidFill>
            <a:srgbClr val="5B5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A living room filled with furniture and a fire place&#10;&#10;Description generated with very high confidence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880681D-E093-4D7C-AB50-9B8ED89EA9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95" r="12357" b="-3"/>
          <a:stretch/>
        </p:blipFill>
        <p:spPr>
          <a:xfrm>
            <a:off x="8245165" y="3209731"/>
            <a:ext cx="3716680" cy="3396343"/>
          </a:xfrm>
          <a:prstGeom prst="rect">
            <a:avLst/>
          </a:prstGeom>
        </p:spPr>
      </p:pic>
      <p:pic>
        <p:nvPicPr>
          <p:cNvPr id="5" name="Picture 5" descr="A picture containing indoor, yellow, floor, building&#10;&#10;Description generated with very high confidence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1001919-F40C-4DB5-A8C8-59F014BEF0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857" r="9564" b="1"/>
          <a:stretch/>
        </p:blipFill>
        <p:spPr>
          <a:xfrm>
            <a:off x="6013956" y="282258"/>
            <a:ext cx="3950144" cy="3749831"/>
          </a:xfrm>
          <a:custGeom>
            <a:avLst/>
            <a:gdLst>
              <a:gd name="connsiteX0" fmla="*/ 0 w 3950144"/>
              <a:gd name="connsiteY0" fmla="*/ 0 h 3749831"/>
              <a:gd name="connsiteX1" fmla="*/ 3950144 w 3950144"/>
              <a:gd name="connsiteY1" fmla="*/ 0 h 3749831"/>
              <a:gd name="connsiteX2" fmla="*/ 3950144 w 3950144"/>
              <a:gd name="connsiteY2" fmla="*/ 2780881 h 3749831"/>
              <a:gd name="connsiteX3" fmla="*/ 2071742 w 3950144"/>
              <a:gd name="connsiteY3" fmla="*/ 2780881 h 3749831"/>
              <a:gd name="connsiteX4" fmla="*/ 2071742 w 3950144"/>
              <a:gd name="connsiteY4" fmla="*/ 3749831 h 3749831"/>
              <a:gd name="connsiteX5" fmla="*/ 0 w 3950144"/>
              <a:gd name="connsiteY5" fmla="*/ 3749831 h 374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144" h="3749831">
                <a:moveTo>
                  <a:pt x="0" y="0"/>
                </a:moveTo>
                <a:lnTo>
                  <a:pt x="3950144" y="0"/>
                </a:lnTo>
                <a:lnTo>
                  <a:pt x="3950144" y="2780881"/>
                </a:lnTo>
                <a:lnTo>
                  <a:pt x="2071742" y="2780881"/>
                </a:lnTo>
                <a:lnTo>
                  <a:pt x="2071742" y="3749831"/>
                </a:lnTo>
                <a:lnTo>
                  <a:pt x="0" y="3749831"/>
                </a:lnTo>
                <a:close/>
              </a:path>
            </a:pathLst>
          </a:custGeom>
          <a:solidFill>
            <a:srgbClr val="FFFFFF"/>
          </a:solidFill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5197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2A96694-A82E-44D0-81F9-287286479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School Stages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E77E98B-A968-4CB6-9E72-1C19CE65B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sz="3600" b="1">
                <a:latin typeface="Calibri"/>
                <a:ea typeface="+mn-lt"/>
                <a:cs typeface="+mn-lt"/>
              </a:rPr>
              <a:t>Early Childhood –Pre K to KG 2</a:t>
            </a:r>
            <a:endParaRPr lang="en-US" sz="3600">
              <a:latin typeface="Calibri"/>
              <a:ea typeface="+mn-lt"/>
              <a:cs typeface="+mn-lt"/>
            </a:endParaRPr>
          </a:p>
          <a:p>
            <a:pPr lvl="1">
              <a:lnSpc>
                <a:spcPct val="150000"/>
              </a:lnSpc>
            </a:pPr>
            <a:r>
              <a:rPr lang="en-US" sz="3600" b="1">
                <a:latin typeface="Calibri"/>
                <a:ea typeface="+mn-lt"/>
                <a:cs typeface="+mn-lt"/>
              </a:rPr>
              <a:t>Primary School- Grade 1-5</a:t>
            </a:r>
            <a:endParaRPr lang="en-US" sz="3600">
              <a:latin typeface="Calibri"/>
              <a:ea typeface="+mn-lt"/>
              <a:cs typeface="+mn-lt"/>
            </a:endParaRPr>
          </a:p>
          <a:p>
            <a:pPr lvl="1">
              <a:lnSpc>
                <a:spcPct val="150000"/>
              </a:lnSpc>
            </a:pPr>
            <a:r>
              <a:rPr lang="en-US" sz="3600" b="1">
                <a:latin typeface="Calibri"/>
                <a:ea typeface="+mn-lt"/>
                <a:cs typeface="+mn-lt"/>
              </a:rPr>
              <a:t>Middle School- Grade 6-8</a:t>
            </a:r>
            <a:endParaRPr lang="en-US" sz="3600">
              <a:latin typeface="Calibri"/>
              <a:ea typeface="+mn-lt"/>
              <a:cs typeface="+mn-lt"/>
            </a:endParaRPr>
          </a:p>
          <a:p>
            <a:pPr lvl="1">
              <a:lnSpc>
                <a:spcPct val="150000"/>
              </a:lnSpc>
            </a:pPr>
            <a:r>
              <a:rPr lang="en-US" sz="3600" b="1">
                <a:latin typeface="Calibri"/>
                <a:ea typeface="+mn-lt"/>
                <a:cs typeface="+mn-lt"/>
              </a:rPr>
              <a:t>High School- Grade 9-12</a:t>
            </a:r>
            <a:endParaRPr lang="en-US" sz="3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7765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3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94681D-2A4C-4A8D-B9B5-31D440D0328D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CC34E14-7009-4770-92C3-8FA9DFFCC133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1" name="Rectangle 3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7F09AB8-ED40-4351-A581-146415B87E8B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33" name="Rectangle 3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7B2BA5B-1894-4AF7-A31A-68B310384EB4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F8292AA-2164-4B18-AEBD-CC13F4CA6F02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236165" y="282258"/>
            <a:ext cx="5617029" cy="6323816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92E3DD6-EE3F-4714-B087-11DF4E1FBC37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371855" y="424872"/>
            <a:ext cx="5336217" cy="6058223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4E5BD44-2168-49AE-AC2D-7D75301B6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486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>
                <a:solidFill>
                  <a:schemeClr val="tx1">
                    <a:lumMod val="85000"/>
                    <a:lumOff val="15000"/>
                  </a:schemeClr>
                </a:solidFill>
              </a:rPr>
              <a:t>Classrooms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542F20A-B8FC-4055-8EE1-D1CA3BCBD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7486" y="2538919"/>
            <a:ext cx="4602152" cy="35968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18288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Garamond" pitchFamily="18" charset="0"/>
              <a:buChar char="◦"/>
            </a:pPr>
            <a:r>
              <a:rPr lang="en-US" sz="2000" dirty="0"/>
              <a:t>20 – 25 students</a:t>
            </a:r>
          </a:p>
          <a:p>
            <a:pPr marL="285750" indent="-18288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Garamond" pitchFamily="18" charset="0"/>
              <a:buChar char="◦"/>
            </a:pPr>
            <a:r>
              <a:rPr lang="en-US" sz="2000" dirty="0"/>
              <a:t>Airconditioned</a:t>
            </a:r>
          </a:p>
          <a:p>
            <a:pPr marL="285750" indent="-18288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Garamond" pitchFamily="18" charset="0"/>
              <a:buChar char="◦"/>
            </a:pPr>
            <a:r>
              <a:rPr lang="en-US" sz="2000" dirty="0"/>
              <a:t>Interactive teaching using:</a:t>
            </a:r>
          </a:p>
          <a:p>
            <a:pPr marL="719455" lvl="1" indent="-182880">
              <a:spcBef>
                <a:spcPct val="20000"/>
              </a:spcBef>
              <a:spcAft>
                <a:spcPts val="600"/>
              </a:spcAft>
              <a:buFont typeface="Garamond" pitchFamily="18" charset="0"/>
              <a:buChar char="◦"/>
            </a:pPr>
            <a:r>
              <a:rPr lang="en-US" sz="2000" dirty="0"/>
              <a:t>White board</a:t>
            </a:r>
          </a:p>
          <a:p>
            <a:pPr marL="719455" lvl="1" indent="-182880">
              <a:spcBef>
                <a:spcPct val="20000"/>
              </a:spcBef>
              <a:spcAft>
                <a:spcPts val="600"/>
              </a:spcAft>
              <a:buFont typeface="Garamond" pitchFamily="18" charset="0"/>
              <a:buChar char="◦"/>
            </a:pPr>
            <a:r>
              <a:rPr lang="en-US" sz="2000" dirty="0"/>
              <a:t>Smart board</a:t>
            </a: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5B8B2C1-56D3-48CF-B950-1C2F68E19831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10115771" y="282258"/>
            <a:ext cx="1846073" cy="2780881"/>
          </a:xfrm>
          <a:prstGeom prst="rect">
            <a:avLst/>
          </a:prstGeom>
          <a:solidFill>
            <a:srgbClr val="73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D37A8D7-D2CC-4162-895A-C3ECA645FB09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6013957" y="4194827"/>
            <a:ext cx="2071742" cy="2411247"/>
          </a:xfrm>
          <a:prstGeom prst="rect">
            <a:avLst/>
          </a:prstGeom>
          <a:solidFill>
            <a:srgbClr val="73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9C852BF-4913-4CAC-98B6-D2041E3BA48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6955" r="-3" b="-3"/>
          <a:stretch/>
        </p:blipFill>
        <p:spPr>
          <a:xfrm>
            <a:off x="8245165" y="3209731"/>
            <a:ext cx="3716680" cy="3396343"/>
          </a:xfrm>
          <a:prstGeom prst="rect">
            <a:avLst/>
          </a:prstGeom>
        </p:spPr>
      </p:pic>
      <p:pic>
        <p:nvPicPr>
          <p:cNvPr id="27" name="Picture 27" descr="A group of people in a room&#10;&#10;Description generated with very high confidence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45E1264-C10D-40F1-8439-8C8A7EA5B0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804" r="-1" b="-1"/>
          <a:stretch/>
        </p:blipFill>
        <p:spPr>
          <a:xfrm>
            <a:off x="6013956" y="282258"/>
            <a:ext cx="3950144" cy="3749831"/>
          </a:xfrm>
          <a:custGeom>
            <a:avLst/>
            <a:gdLst>
              <a:gd name="connsiteX0" fmla="*/ 0 w 3950144"/>
              <a:gd name="connsiteY0" fmla="*/ 0 h 3749831"/>
              <a:gd name="connsiteX1" fmla="*/ 3950144 w 3950144"/>
              <a:gd name="connsiteY1" fmla="*/ 0 h 3749831"/>
              <a:gd name="connsiteX2" fmla="*/ 3950144 w 3950144"/>
              <a:gd name="connsiteY2" fmla="*/ 2780881 h 3749831"/>
              <a:gd name="connsiteX3" fmla="*/ 2071742 w 3950144"/>
              <a:gd name="connsiteY3" fmla="*/ 2780881 h 3749831"/>
              <a:gd name="connsiteX4" fmla="*/ 2071742 w 3950144"/>
              <a:gd name="connsiteY4" fmla="*/ 3749831 h 3749831"/>
              <a:gd name="connsiteX5" fmla="*/ 0 w 3950144"/>
              <a:gd name="connsiteY5" fmla="*/ 3749831 h 374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144" h="3749831">
                <a:moveTo>
                  <a:pt x="0" y="0"/>
                </a:moveTo>
                <a:lnTo>
                  <a:pt x="3950144" y="0"/>
                </a:lnTo>
                <a:lnTo>
                  <a:pt x="3950144" y="2780881"/>
                </a:lnTo>
                <a:lnTo>
                  <a:pt x="2071742" y="2780881"/>
                </a:lnTo>
                <a:lnTo>
                  <a:pt x="2071742" y="3749831"/>
                </a:lnTo>
                <a:lnTo>
                  <a:pt x="0" y="374983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8609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94681D-2A4C-4A8D-B9B5-31D440D0328D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CC34E14-7009-4770-92C3-8FA9DFFCC133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7F09AB8-ED40-4351-A581-146415B87E8B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7B2BA5B-1894-4AF7-A31A-68B310384EB4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F8292AA-2164-4B18-AEBD-CC13F4CA6F02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236165" y="282258"/>
            <a:ext cx="5617029" cy="6323816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92E3DD6-EE3F-4714-B087-11DF4E1FBC37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371855" y="424872"/>
            <a:ext cx="5336217" cy="6058223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3096603-FA5F-4B65-98DB-F52A68F03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486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>
                <a:solidFill>
                  <a:schemeClr val="tx1">
                    <a:lumMod val="85000"/>
                    <a:lumOff val="15000"/>
                  </a:schemeClr>
                </a:solidFill>
              </a:rPr>
              <a:t>Libraries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5FC1E31-6B93-464A-B4E1-0661A1CB2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7486" y="2538919"/>
            <a:ext cx="4602152" cy="35968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18288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Garamond" pitchFamily="18" charset="0"/>
              <a:buChar char="◦"/>
            </a:pPr>
            <a:r>
              <a:rPr lang="en-US" sz="2000" dirty="0"/>
              <a:t>Books suitable for all ages and groups</a:t>
            </a:r>
          </a:p>
          <a:p>
            <a:pPr marL="285750" indent="-18288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Garamond" pitchFamily="18" charset="0"/>
              <a:buChar char="◦"/>
            </a:pPr>
            <a:r>
              <a:rPr lang="en-US" sz="2000" dirty="0"/>
              <a:t>Serene atmosphere for reading</a:t>
            </a:r>
          </a:p>
          <a:p>
            <a:pPr marL="285750" indent="-18288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Garamond" pitchFamily="18" charset="0"/>
              <a:buChar char="◦"/>
            </a:pPr>
            <a:r>
              <a:rPr lang="en-US" sz="2000" dirty="0"/>
              <a:t>Internet Access</a:t>
            </a:r>
          </a:p>
          <a:p>
            <a:pPr marL="285750" indent="-18288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Garamond" pitchFamily="18" charset="0"/>
              <a:buChar char="◦"/>
            </a:pPr>
            <a:r>
              <a:rPr lang="en-US" sz="2000" dirty="0"/>
              <a:t>Over 7000 books</a:t>
            </a: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5B8B2C1-56D3-48CF-B950-1C2F68E19831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10115771" y="282258"/>
            <a:ext cx="1846073" cy="2780881"/>
          </a:xfrm>
          <a:prstGeom prst="rect">
            <a:avLst/>
          </a:prstGeom>
          <a:solidFill>
            <a:srgbClr val="6A3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D37A8D7-D2CC-4162-895A-C3ECA645FB09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6013957" y="4194827"/>
            <a:ext cx="2071742" cy="2411247"/>
          </a:xfrm>
          <a:prstGeom prst="rect">
            <a:avLst/>
          </a:prstGeom>
          <a:solidFill>
            <a:srgbClr val="6A3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erson standing in front of a book shelf&#10;&#10;Description generated with high confidence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4F3E643-8B9B-40C0-AA04-CFDB1D6446F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3178" r="4747" b="-1"/>
          <a:stretch/>
        </p:blipFill>
        <p:spPr>
          <a:xfrm>
            <a:off x="8245165" y="3209731"/>
            <a:ext cx="3716680" cy="3396343"/>
          </a:xfrm>
          <a:prstGeom prst="rect">
            <a:avLst/>
          </a:prstGeom>
        </p:spPr>
      </p:pic>
      <p:pic>
        <p:nvPicPr>
          <p:cNvPr id="7" name="Picture 7" descr="A group of people sitting at a table in a library&#10;&#10;Description generated with very high confidence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5B88CE6-932F-4809-90B4-ED66CAB922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9" r="16752" b="-3"/>
          <a:stretch/>
        </p:blipFill>
        <p:spPr>
          <a:xfrm>
            <a:off x="6013956" y="282258"/>
            <a:ext cx="3950144" cy="3749831"/>
          </a:xfrm>
          <a:custGeom>
            <a:avLst/>
            <a:gdLst>
              <a:gd name="connsiteX0" fmla="*/ 0 w 3950144"/>
              <a:gd name="connsiteY0" fmla="*/ 0 h 3749831"/>
              <a:gd name="connsiteX1" fmla="*/ 3950144 w 3950144"/>
              <a:gd name="connsiteY1" fmla="*/ 0 h 3749831"/>
              <a:gd name="connsiteX2" fmla="*/ 3950144 w 3950144"/>
              <a:gd name="connsiteY2" fmla="*/ 2780881 h 3749831"/>
              <a:gd name="connsiteX3" fmla="*/ 2071742 w 3950144"/>
              <a:gd name="connsiteY3" fmla="*/ 2780881 h 3749831"/>
              <a:gd name="connsiteX4" fmla="*/ 2071742 w 3950144"/>
              <a:gd name="connsiteY4" fmla="*/ 3749831 h 3749831"/>
              <a:gd name="connsiteX5" fmla="*/ 0 w 3950144"/>
              <a:gd name="connsiteY5" fmla="*/ 3749831 h 374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144" h="3749831">
                <a:moveTo>
                  <a:pt x="0" y="0"/>
                </a:moveTo>
                <a:lnTo>
                  <a:pt x="3950144" y="0"/>
                </a:lnTo>
                <a:lnTo>
                  <a:pt x="3950144" y="2780881"/>
                </a:lnTo>
                <a:lnTo>
                  <a:pt x="2071742" y="2780881"/>
                </a:lnTo>
                <a:lnTo>
                  <a:pt x="2071742" y="3749831"/>
                </a:lnTo>
                <a:lnTo>
                  <a:pt x="0" y="374983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2235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94681D-2A4C-4A8D-B9B5-31D440D0328D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B65ABA3-820C-4D75-9437-9EFA1ADFE134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36BF2FB-90D8-48DB-BD34-D040CDCFF208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8632963-757B-40C2-BB84-FC6107A54DAD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E0D13DB-D099-4541-888D-DE0186F1C8F0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5" name="Picture 5" descr="A large empty room&#10;&#10;Description generated with very high confidence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EF608A4-65A5-4D4D-96CB-E67D5458798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4951" r="14148" b="2"/>
          <a:stretch/>
        </p:blipFill>
        <p:spPr>
          <a:xfrm>
            <a:off x="424928" y="419292"/>
            <a:ext cx="5522976" cy="605332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853AE55-7E35-44B0-89F1-3F52B262AF33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BC4BE4D-4B50-4F51-9F85-4B5D60B02D81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79132B8-B7FA-40EE-827C-99D50E932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>
                <a:solidFill>
                  <a:schemeClr val="tx1">
                    <a:lumMod val="85000"/>
                    <a:lumOff val="15000"/>
                  </a:schemeClr>
                </a:solidFill>
              </a:rPr>
              <a:t>Computer Laboratories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14BD677-40D8-4C83-8BCA-194E00978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46137" y="2538919"/>
            <a:ext cx="4602152" cy="35578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18288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Garamond" pitchFamily="18" charset="0"/>
              <a:buChar char="◦"/>
            </a:pPr>
            <a:r>
              <a:rPr lang="en-US" sz="2000"/>
              <a:t>2 fully equipped computer laboratories</a:t>
            </a:r>
          </a:p>
          <a:p>
            <a:pPr marL="285750" indent="-18288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Garamond" pitchFamily="18" charset="0"/>
              <a:buChar char="◦"/>
            </a:pPr>
            <a:r>
              <a:rPr lang="en-US" sz="2000"/>
              <a:t>Audio-Visual facilities</a:t>
            </a:r>
          </a:p>
          <a:p>
            <a:pPr marL="285750" indent="-18288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Garamond" pitchFamily="18" charset="0"/>
              <a:buChar char="◦"/>
            </a:pPr>
            <a:r>
              <a:rPr lang="en-US" sz="2000"/>
              <a:t>Printing facilities</a:t>
            </a: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3322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large kitchen with stainless steel appliances&#10;&#10;Description generated with high confidence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562600A-3173-44A7-8BD0-C5AD8485E66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9681" r="9681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C820CE5-A0D2-4B5D-9BF2-03344C217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a typeface="+mj-lt"/>
                <a:cs typeface="+mj-lt"/>
              </a:rPr>
              <a:t>Science Laboratories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03C529C-9BFA-493E-A1A2-2C304528002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305435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4 adequately equipped laboratories</a:t>
            </a:r>
          </a:p>
          <a:p>
            <a:pPr marL="285750" indent="-305435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Suitable for Biology, Physics and Chemistry Experiments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1935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94681D-2A4C-4A8D-B9B5-31D440D0328D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CC34E14-7009-4770-92C3-8FA9DFFCC133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7F09AB8-ED40-4351-A581-146415B87E8B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7B2BA5B-1894-4AF7-A31A-68B310384EB4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F8292AA-2164-4B18-AEBD-CC13F4CA6F02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236165" y="282258"/>
            <a:ext cx="5617029" cy="6323816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92E3DD6-EE3F-4714-B087-11DF4E1FBC37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371855" y="424872"/>
            <a:ext cx="5336217" cy="6058223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2653540-26AE-47E7-8963-81857026C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486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>
                <a:solidFill>
                  <a:schemeClr val="tx1">
                    <a:lumMod val="85000"/>
                    <a:lumOff val="15000"/>
                  </a:schemeClr>
                </a:solidFill>
              </a:rPr>
              <a:t>Sports Facilities</a:t>
            </a:r>
          </a:p>
          <a:p>
            <a:pPr>
              <a:lnSpc>
                <a:spcPct val="90000"/>
              </a:lnSpc>
            </a:pPr>
            <a:endParaRPr lang="en-US" sz="4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AB2F025-4C3E-450E-90D1-D393D77EA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7486" y="2538919"/>
            <a:ext cx="4602152" cy="35968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18288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Garamond" pitchFamily="18" charset="0"/>
              <a:buChar char="◦"/>
            </a:pPr>
            <a:r>
              <a:rPr lang="en-US" sz="2000" dirty="0"/>
              <a:t>2 gyms</a:t>
            </a:r>
          </a:p>
          <a:p>
            <a:pPr marL="285750" indent="-18288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Garamond" pitchFamily="18" charset="0"/>
              <a:buChar char="◦"/>
            </a:pPr>
            <a:r>
              <a:rPr lang="en-US" sz="2000" dirty="0"/>
              <a:t>Separate courts for Volley Ball and Basketball</a:t>
            </a:r>
          </a:p>
          <a:p>
            <a:pPr marL="285750" indent="-18288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Garamond" pitchFamily="18" charset="0"/>
              <a:buChar char="◦"/>
            </a:pPr>
            <a:r>
              <a:rPr lang="en-US" sz="2000" dirty="0"/>
              <a:t>Other indoor games : e.g. Table tennis, Badminton</a:t>
            </a: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5B8B2C1-56D3-48CF-B950-1C2F68E19831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10115771" y="282258"/>
            <a:ext cx="1846073" cy="2780881"/>
          </a:xfrm>
          <a:prstGeom prst="rect">
            <a:avLst/>
          </a:prstGeom>
          <a:solidFill>
            <a:srgbClr val="523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D37A8D7-D2CC-4162-895A-C3ECA645FB09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6013957" y="4194827"/>
            <a:ext cx="2071742" cy="2411247"/>
          </a:xfrm>
          <a:prstGeom prst="rect">
            <a:avLst/>
          </a:prstGeom>
          <a:solidFill>
            <a:srgbClr val="523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indoor, table, sitting, child&#10;&#10;Description generated with very high confidence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B79D6E8-7ACC-4EE7-9671-60DA828D917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4060" r="24385" b="1"/>
          <a:stretch/>
        </p:blipFill>
        <p:spPr>
          <a:xfrm>
            <a:off x="8245165" y="3209731"/>
            <a:ext cx="3716680" cy="3396343"/>
          </a:xfrm>
          <a:prstGeom prst="rect">
            <a:avLst/>
          </a:prstGeom>
        </p:spPr>
      </p:pic>
      <p:pic>
        <p:nvPicPr>
          <p:cNvPr id="7" name="Picture 7" descr="A group of people standing in front of a building&#10;&#10;Description generated with high confidence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10F0922-6356-497F-A073-A40797BEFE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74" r="14248" b="1"/>
          <a:stretch/>
        </p:blipFill>
        <p:spPr>
          <a:xfrm>
            <a:off x="6013956" y="282258"/>
            <a:ext cx="3950144" cy="3749831"/>
          </a:xfrm>
          <a:custGeom>
            <a:avLst/>
            <a:gdLst>
              <a:gd name="connsiteX0" fmla="*/ 0 w 3950144"/>
              <a:gd name="connsiteY0" fmla="*/ 0 h 3749831"/>
              <a:gd name="connsiteX1" fmla="*/ 3950144 w 3950144"/>
              <a:gd name="connsiteY1" fmla="*/ 0 h 3749831"/>
              <a:gd name="connsiteX2" fmla="*/ 3950144 w 3950144"/>
              <a:gd name="connsiteY2" fmla="*/ 2780881 h 3749831"/>
              <a:gd name="connsiteX3" fmla="*/ 2071742 w 3950144"/>
              <a:gd name="connsiteY3" fmla="*/ 2780881 h 3749831"/>
              <a:gd name="connsiteX4" fmla="*/ 2071742 w 3950144"/>
              <a:gd name="connsiteY4" fmla="*/ 3749831 h 3749831"/>
              <a:gd name="connsiteX5" fmla="*/ 0 w 3950144"/>
              <a:gd name="connsiteY5" fmla="*/ 3749831 h 374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144" h="3749831">
                <a:moveTo>
                  <a:pt x="0" y="0"/>
                </a:moveTo>
                <a:lnTo>
                  <a:pt x="3950144" y="0"/>
                </a:lnTo>
                <a:lnTo>
                  <a:pt x="3950144" y="2780881"/>
                </a:lnTo>
                <a:lnTo>
                  <a:pt x="2071742" y="2780881"/>
                </a:lnTo>
                <a:lnTo>
                  <a:pt x="2071742" y="3749831"/>
                </a:lnTo>
                <a:lnTo>
                  <a:pt x="0" y="374983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87031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412D24"/>
      </a:dk2>
      <a:lt2>
        <a:srgbClr val="E2E8E5"/>
      </a:lt2>
      <a:accent1>
        <a:srgbClr val="C696AF"/>
      </a:accent1>
      <a:accent2>
        <a:srgbClr val="BA7F85"/>
      </a:accent2>
      <a:accent3>
        <a:srgbClr val="C09C8B"/>
      </a:accent3>
      <a:accent4>
        <a:srgbClr val="B1A379"/>
      </a:accent4>
      <a:accent5>
        <a:srgbClr val="A1A77E"/>
      </a:accent5>
      <a:accent6>
        <a:srgbClr val="8EAD76"/>
      </a:accent6>
      <a:hlink>
        <a:srgbClr val="579073"/>
      </a:hlink>
      <a:folHlink>
        <a:srgbClr val="7F7F7F"/>
      </a:folHlink>
    </a:clrScheme>
    <a:fontScheme name="Savon">
      <a:majorFont>
        <a:latin typeface="Gill Sans M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196</Words>
  <Application>Microsoft Macintosh PowerPoint</Application>
  <PresentationFormat>Custom</PresentationFormat>
  <Paragraphs>49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SavonVTI</vt:lpstr>
      <vt:lpstr>MY SCHOOL  JUBAIL INTERNATIONAL SCHOOL </vt:lpstr>
      <vt:lpstr>Overview </vt:lpstr>
      <vt:lpstr>Overview</vt:lpstr>
      <vt:lpstr>School Stages</vt:lpstr>
      <vt:lpstr>Classrooms</vt:lpstr>
      <vt:lpstr>Libraries</vt:lpstr>
      <vt:lpstr>Computer Laboratories</vt:lpstr>
      <vt:lpstr>Science Laboratories </vt:lpstr>
      <vt:lpstr>Sports Facilities </vt:lpstr>
      <vt:lpstr>Other Facilities</vt:lpstr>
      <vt:lpstr>Activities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Siraj</dc:creator>
  <cp:lastModifiedBy>Barry Kramer</cp:lastModifiedBy>
  <cp:revision>185</cp:revision>
  <dcterms:created xsi:type="dcterms:W3CDTF">2019-11-18T02:29:09Z</dcterms:created>
  <dcterms:modified xsi:type="dcterms:W3CDTF">2019-11-18T02:30:25Z</dcterms:modified>
</cp:coreProperties>
</file>