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Layouts/slideLayout13.xml" ContentType="application/vnd.openxmlformats-officedocument.presentationml.slideLayout+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79"/>
  </p:notesMasterIdLst>
  <p:sldIdLst>
    <p:sldId id="270" r:id="rId2"/>
    <p:sldId id="271" r:id="rId3"/>
    <p:sldId id="272" r:id="rId4"/>
    <p:sldId id="352" r:id="rId5"/>
    <p:sldId id="273" r:id="rId6"/>
    <p:sldId id="274" r:id="rId7"/>
    <p:sldId id="275" r:id="rId8"/>
    <p:sldId id="276" r:id="rId9"/>
    <p:sldId id="277" r:id="rId10"/>
    <p:sldId id="278" r:id="rId11"/>
    <p:sldId id="279" r:id="rId12"/>
    <p:sldId id="280" r:id="rId13"/>
    <p:sldId id="281" r:id="rId14"/>
    <p:sldId id="351" r:id="rId15"/>
    <p:sldId id="283" r:id="rId16"/>
    <p:sldId id="284" r:id="rId17"/>
    <p:sldId id="285" r:id="rId18"/>
    <p:sldId id="286" r:id="rId19"/>
    <p:sldId id="287" r:id="rId20"/>
    <p:sldId id="288" r:id="rId21"/>
    <p:sldId id="350" r:id="rId22"/>
    <p:sldId id="289" r:id="rId23"/>
    <p:sldId id="290" r:id="rId24"/>
    <p:sldId id="291" r:id="rId25"/>
    <p:sldId id="294" r:id="rId26"/>
    <p:sldId id="295" r:id="rId27"/>
    <p:sldId id="296" r:id="rId28"/>
    <p:sldId id="297" r:id="rId29"/>
    <p:sldId id="298" r:id="rId30"/>
    <p:sldId id="34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53"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54" r:id="rId76"/>
    <p:sldId id="344" r:id="rId77"/>
    <p:sldId id="355"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C0066"/>
    <a:srgbClr val="FF0066"/>
  </p:clrMru>
  <p:extLst>
    <p:ext uri="{E76CE94A-603C-4142-B9EB-6D1370010A27}">
      <p14:discardImageEditData xmlns="" xmlns:p14="http://schemas.microsoft.com/office/powerpoint/2010/main" xmlns:p="http://schemas.openxmlformats.org/presentationml/2006/main" xmlns:r="http://schemas.openxmlformats.org/officeDocument/2006/relationships" xmlns:a="http://schemas.openxmlformats.org/drawingml/2006/main" val="0"/>
    </p:ext>
    <p:ext uri="{D31A062A-798A-4329-ABDD-BBA856620510}">
      <p14:defaultImageDpi xmlns="" xmlns:p14="http://schemas.microsoft.com/office/powerpoint/2010/main" xmlns:p="http://schemas.openxmlformats.org/presentationml/2006/main" xmlns:r="http://schemas.openxmlformats.org/officeDocument/2006/relationships" xmlns:a="http://schemas.openxmlformats.org/drawingml/2006/main" val="32767"/>
    </p:ext>
    <p:ext uri="{FD5EFAAD-0ECE-453E-9831-46B23BE46B34}">
      <p15:chartTrackingRefBased xmlns="" xmlns:p15="http://schemas.microsoft.com/office/powerpoint/2012/main" xmlns:p="http://schemas.openxmlformats.org/presentationml/2006/main" xmlns:r="http://schemas.openxmlformats.org/officeDocument/2006/relationships" xmlns:a="http://schemas.openxmlformats.org/drawingml/2006/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4995" autoAdjust="0"/>
    <p:restoredTop sz="94660"/>
  </p:normalViewPr>
  <p:slideViewPr>
    <p:cSldViewPr snapToGrid="0">
      <p:cViewPr>
        <p:scale>
          <a:sx n="75" d="100"/>
          <a:sy n="75" d="100"/>
        </p:scale>
        <p:origin x="-1088" y="-53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01A956-56A7-4DCB-A6E3-93F696D5D846}" type="datetimeFigureOut">
              <a:rPr lang="ru-RU" smtClean="0"/>
              <a:pPr/>
              <a:t>1/2/21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98C32A-DC1C-4AE5-B562-EBCB680FD6A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9"/>
        <p:cNvGrpSpPr/>
        <p:nvPr/>
      </p:nvGrpSpPr>
      <p:grpSpPr>
        <a:xfrm>
          <a:off x="0" y="0"/>
          <a:ext cx="0" cy="0"/>
          <a:chOff x="0" y="0"/>
          <a:chExt cx="0" cy="0"/>
        </a:xfrm>
      </p:grpSpPr>
      <p:sp>
        <p:nvSpPr>
          <p:cNvPr id="130" name="Google Shape;130;gadf345b5d9_25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adf345b5d9_2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SETH SLIDE bruh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7"/>
        <p:cNvGrpSpPr/>
        <p:nvPr/>
      </p:nvGrpSpPr>
      <p:grpSpPr>
        <a:xfrm>
          <a:off x="0" y="0"/>
          <a:ext cx="0" cy="0"/>
          <a:chOff x="0" y="0"/>
          <a:chExt cx="0" cy="0"/>
        </a:xfrm>
      </p:grpSpPr>
      <p:sp>
        <p:nvSpPr>
          <p:cNvPr id="138" name="Google Shape;138;gadf345b5d9_1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adf345b5d9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Suhani and susie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6"/>
        <p:cNvGrpSpPr/>
        <p:nvPr/>
      </p:nvGrpSpPr>
      <p:grpSpPr>
        <a:xfrm>
          <a:off x="0" y="0"/>
          <a:ext cx="0" cy="0"/>
          <a:chOff x="0" y="0"/>
          <a:chExt cx="0" cy="0"/>
        </a:xfrm>
      </p:grpSpPr>
      <p:sp>
        <p:nvSpPr>
          <p:cNvPr id="147" name="Google Shape;147;gadf345b5d9_3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adf345b5d9_3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Simi’s slide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4"/>
        <p:cNvGrpSpPr/>
        <p:nvPr/>
      </p:nvGrpSpPr>
      <p:grpSpPr>
        <a:xfrm>
          <a:off x="0" y="0"/>
          <a:ext cx="0" cy="0"/>
          <a:chOff x="0" y="0"/>
          <a:chExt cx="0" cy="0"/>
        </a:xfrm>
      </p:grpSpPr>
      <p:sp>
        <p:nvSpPr>
          <p:cNvPr id="165" name="Google Shape;165;gadf345b5d9_47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adf345b5d9_4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2"/>
        <p:cNvGrpSpPr/>
        <p:nvPr/>
      </p:nvGrpSpPr>
      <p:grpSpPr>
        <a:xfrm>
          <a:off x="0" y="0"/>
          <a:ext cx="0" cy="0"/>
          <a:chOff x="0" y="0"/>
          <a:chExt cx="0" cy="0"/>
        </a:xfrm>
      </p:grpSpPr>
      <p:sp>
        <p:nvSpPr>
          <p:cNvPr id="173" name="Google Shape;173;ga5846e039f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a5846e039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Hayley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3"/>
        <p:cNvGrpSpPr/>
        <p:nvPr/>
      </p:nvGrpSpPr>
      <p:grpSpPr>
        <a:xfrm>
          <a:off x="0" y="0"/>
          <a:ext cx="0" cy="0"/>
          <a:chOff x="0" y="0"/>
          <a:chExt cx="0" cy="0"/>
        </a:xfrm>
      </p:grpSpPr>
      <p:sp>
        <p:nvSpPr>
          <p:cNvPr id="184" name="Google Shape;184;ga5846e039f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5846e039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zoey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1"/>
        <p:cNvGrpSpPr/>
        <p:nvPr/>
      </p:nvGrpSpPr>
      <p:grpSpPr>
        <a:xfrm>
          <a:off x="0" y="0"/>
          <a:ext cx="0" cy="0"/>
          <a:chOff x="0" y="0"/>
          <a:chExt cx="0" cy="0"/>
        </a:xfrm>
      </p:grpSpPr>
      <p:sp>
        <p:nvSpPr>
          <p:cNvPr id="192" name="Google Shape;192;gaee81d5f7f_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aee81d5f7f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Tala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1"/>
        <p:cNvGrpSpPr/>
        <p:nvPr/>
      </p:nvGrpSpPr>
      <p:grpSpPr>
        <a:xfrm>
          <a:off x="0" y="0"/>
          <a:ext cx="0" cy="0"/>
          <a:chOff x="0" y="0"/>
          <a:chExt cx="0" cy="0"/>
        </a:xfrm>
      </p:grpSpPr>
      <p:sp>
        <p:nvSpPr>
          <p:cNvPr id="202" name="Google Shape;202;gadf345b5d9_3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adf345b5d9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7"/>
        <p:cNvGrpSpPr/>
        <p:nvPr/>
      </p:nvGrpSpPr>
      <p:grpSpPr>
        <a:xfrm>
          <a:off x="0" y="0"/>
          <a:ext cx="0" cy="0"/>
          <a:chOff x="0" y="0"/>
          <a:chExt cx="0" cy="0"/>
        </a:xfrm>
      </p:grpSpPr>
      <p:sp>
        <p:nvSpPr>
          <p:cNvPr id="208" name="Google Shape;208;gadf345b5d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adf345b5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 and Sinema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Google Shape;220;gadf345b5d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df345b5d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Lillian Deason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1"/>
        <p:cNvGrpSpPr/>
        <p:nvPr/>
      </p:nvGrpSpPr>
      <p:grpSpPr>
        <a:xfrm>
          <a:off x="0" y="0"/>
          <a:ext cx="0" cy="0"/>
          <a:chOff x="0" y="0"/>
          <a:chExt cx="0" cy="0"/>
        </a:xfrm>
      </p:grpSpPr>
      <p:sp>
        <p:nvSpPr>
          <p:cNvPr id="62" name="Google Shape;62;ga5846e039f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a5846e039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National Parks group</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7"/>
        <p:cNvGrpSpPr/>
        <p:nvPr/>
      </p:nvGrpSpPr>
      <p:grpSpPr>
        <a:xfrm>
          <a:off x="0" y="0"/>
          <a:ext cx="0" cy="0"/>
          <a:chOff x="0" y="0"/>
          <a:chExt cx="0" cy="0"/>
        </a:xfrm>
      </p:grpSpPr>
      <p:sp>
        <p:nvSpPr>
          <p:cNvPr id="228" name="Google Shape;228;gadf345b5d9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adf345b5d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Alyssa K. and  Emma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1"/>
        <p:cNvGrpSpPr/>
        <p:nvPr/>
      </p:nvGrpSpPr>
      <p:grpSpPr>
        <a:xfrm>
          <a:off x="0" y="0"/>
          <a:ext cx="0" cy="0"/>
          <a:chOff x="0" y="0"/>
          <a:chExt cx="0" cy="0"/>
        </a:xfrm>
      </p:grpSpPr>
      <p:sp>
        <p:nvSpPr>
          <p:cNvPr id="242" name="Google Shape;242;gadf345b5d9_3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df345b5d9_3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6"/>
        <p:cNvGrpSpPr/>
        <p:nvPr/>
      </p:nvGrpSpPr>
      <p:grpSpPr>
        <a:xfrm>
          <a:off x="0" y="0"/>
          <a:ext cx="0" cy="0"/>
          <a:chOff x="0" y="0"/>
          <a:chExt cx="0" cy="0"/>
        </a:xfrm>
      </p:grpSpPr>
      <p:sp>
        <p:nvSpPr>
          <p:cNvPr id="247" name="Google Shape;247;gadf345b5d9_3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df345b5d9_3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Micah, Ebony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8"/>
        <p:cNvGrpSpPr/>
        <p:nvPr/>
      </p:nvGrpSpPr>
      <p:grpSpPr>
        <a:xfrm>
          <a:off x="0" y="0"/>
          <a:ext cx="0" cy="0"/>
          <a:chOff x="0" y="0"/>
          <a:chExt cx="0" cy="0"/>
        </a:xfrm>
      </p:grpSpPr>
      <p:sp>
        <p:nvSpPr>
          <p:cNvPr id="259" name="Google Shape;259;gadf345b5d9_43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adf345b5d9_4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8"/>
        <p:cNvGrpSpPr/>
        <p:nvPr/>
      </p:nvGrpSpPr>
      <p:grpSpPr>
        <a:xfrm>
          <a:off x="0" y="0"/>
          <a:ext cx="0" cy="0"/>
          <a:chOff x="0" y="0"/>
          <a:chExt cx="0" cy="0"/>
        </a:xfrm>
      </p:grpSpPr>
      <p:sp>
        <p:nvSpPr>
          <p:cNvPr id="269" name="Google Shape;269;gaee81d5f7f_9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ee81d5f7f_9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Paris McElwee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7"/>
        <p:cNvGrpSpPr/>
        <p:nvPr/>
      </p:nvGrpSpPr>
      <p:grpSpPr>
        <a:xfrm>
          <a:off x="0" y="0"/>
          <a:ext cx="0" cy="0"/>
          <a:chOff x="0" y="0"/>
          <a:chExt cx="0" cy="0"/>
        </a:xfrm>
      </p:grpSpPr>
      <p:sp>
        <p:nvSpPr>
          <p:cNvPr id="278" name="Google Shape;278;gaee81d5f7f_3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ee81d5f7f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Ella Peeples</a:t>
            </a:r>
            <a:endParaRPr/>
          </a:p>
          <a:p>
            <a:pPr marL="0" lvl="0" indent="0" algn="l" rtl="0">
              <a:spcBef>
                <a:spcPts val="0"/>
              </a:spcBef>
              <a:spcAft>
                <a:spcPts val="0"/>
              </a:spcAft>
              <a:buNone/>
            </a:pPr>
            <a:r>
              <a:rPr lang="en"/>
              <a:t>Arin Adams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8"/>
        <p:cNvGrpSpPr/>
        <p:nvPr/>
      </p:nvGrpSpPr>
      <p:grpSpPr>
        <a:xfrm>
          <a:off x="0" y="0"/>
          <a:ext cx="0" cy="0"/>
          <a:chOff x="0" y="0"/>
          <a:chExt cx="0" cy="0"/>
        </a:xfrm>
      </p:grpSpPr>
      <p:sp>
        <p:nvSpPr>
          <p:cNvPr id="289" name="Google Shape;289;gaee81d5f7f_7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aee81d5f7f_7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Ella and Arin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7"/>
        <p:cNvGrpSpPr/>
        <p:nvPr/>
      </p:nvGrpSpPr>
      <p:grpSpPr>
        <a:xfrm>
          <a:off x="0" y="0"/>
          <a:ext cx="0" cy="0"/>
          <a:chOff x="0" y="0"/>
          <a:chExt cx="0" cy="0"/>
        </a:xfrm>
      </p:grpSpPr>
      <p:sp>
        <p:nvSpPr>
          <p:cNvPr id="298" name="Google Shape;298;gaee81d5f7f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ee81d5f7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Ella P Arin 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6"/>
        <p:cNvGrpSpPr/>
        <p:nvPr/>
      </p:nvGrpSpPr>
      <p:grpSpPr>
        <a:xfrm>
          <a:off x="0" y="0"/>
          <a:ext cx="0" cy="0"/>
          <a:chOff x="0" y="0"/>
          <a:chExt cx="0" cy="0"/>
        </a:xfrm>
      </p:grpSpPr>
      <p:sp>
        <p:nvSpPr>
          <p:cNvPr id="317" name="Google Shape;317;gaee81d5f7f_1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aee81d5f7f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KaMya, Luca,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9"/>
        <p:cNvGrpSpPr/>
        <p:nvPr/>
      </p:nvGrpSpPr>
      <p:grpSpPr>
        <a:xfrm>
          <a:off x="0" y="0"/>
          <a:ext cx="0" cy="0"/>
          <a:chOff x="0" y="0"/>
          <a:chExt cx="0" cy="0"/>
        </a:xfrm>
      </p:grpSpPr>
      <p:sp>
        <p:nvSpPr>
          <p:cNvPr id="70" name="Google Shape;70;gadf345b5d9_1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df345b5d9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Analise and Mary Lee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8"/>
        <p:cNvGrpSpPr/>
        <p:nvPr/>
      </p:nvGrpSpPr>
      <p:grpSpPr>
        <a:xfrm>
          <a:off x="0" y="0"/>
          <a:ext cx="0" cy="0"/>
          <a:chOff x="0" y="0"/>
          <a:chExt cx="0" cy="0"/>
        </a:xfrm>
      </p:grpSpPr>
      <p:sp>
        <p:nvSpPr>
          <p:cNvPr id="79" name="Google Shape;79;gaee81d5f7f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ee81d5f7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Olivia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7"/>
        <p:cNvGrpSpPr/>
        <p:nvPr/>
      </p:nvGrpSpPr>
      <p:grpSpPr>
        <a:xfrm>
          <a:off x="0" y="0"/>
          <a:ext cx="0" cy="0"/>
          <a:chOff x="0" y="0"/>
          <a:chExt cx="0" cy="0"/>
        </a:xfrm>
      </p:grpSpPr>
      <p:sp>
        <p:nvSpPr>
          <p:cNvPr id="88" name="Google Shape;88;ga5846e039f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a5846e039f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Alyssa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
        <p:cNvGrpSpPr/>
        <p:nvPr/>
      </p:nvGrpSpPr>
      <p:grpSpPr>
        <a:xfrm>
          <a:off x="0" y="0"/>
          <a:ext cx="0" cy="0"/>
          <a:chOff x="0" y="0"/>
          <a:chExt cx="0" cy="0"/>
        </a:xfrm>
      </p:grpSpPr>
      <p:sp>
        <p:nvSpPr>
          <p:cNvPr id="96" name="Google Shape;96;gadf345b5d9_3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df345b5d9_3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Skylar and Amaya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Google Shape;107;gadf345b5d9_39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adf345b5d9_39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Skylar , Amaya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6"/>
        <p:cNvGrpSpPr/>
        <p:nvPr/>
      </p:nvGrpSpPr>
      <p:grpSpPr>
        <a:xfrm>
          <a:off x="0" y="0"/>
          <a:ext cx="0" cy="0"/>
          <a:chOff x="0" y="0"/>
          <a:chExt cx="0" cy="0"/>
        </a:xfrm>
      </p:grpSpPr>
      <p:sp>
        <p:nvSpPr>
          <p:cNvPr id="117" name="Google Shape;117;gadf345b5d9_3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df345b5d9_3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3"/>
        <p:cNvGrpSpPr/>
        <p:nvPr/>
      </p:nvGrpSpPr>
      <p:grpSpPr>
        <a:xfrm>
          <a:off x="0" y="0"/>
          <a:ext cx="0" cy="0"/>
          <a:chOff x="0" y="0"/>
          <a:chExt cx="0" cy="0"/>
        </a:xfrm>
      </p:grpSpPr>
      <p:sp>
        <p:nvSpPr>
          <p:cNvPr id="124" name="Google Shape;124;gadf345b5d9_2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df345b5d9_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Титульный слайд">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6DE3092C-B502-4475-A96E-BA35A12C6FDD}"/>
              </a:ext>
            </a:extLst>
          </p:cNvPr>
          <p:cNvPicPr>
            <a:picLocks noChangeAspect="1"/>
          </p:cNvPicPr>
          <p:nvPr userDrawn="1"/>
        </p:nvPicPr>
        <p:blipFill rotWithShape="1">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r="11188"/>
          <a:stretch/>
        </p:blipFill>
        <p:spPr>
          <a:xfrm>
            <a:off x="-1" y="-13710"/>
            <a:ext cx="9144001" cy="687171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5011A67-6866-42BA-B87C-95E896536BD6}"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A93EB-915F-4B48-A20B-CA2F822EC251}" type="slidenum">
              <a:rPr lang="en-US" smtClean="0"/>
              <a:pPr/>
              <a:t>‹#›</a:t>
            </a:fld>
            <a:endParaRPr lang="en-US"/>
          </a:p>
        </p:txBody>
      </p:sp>
      <p:sp>
        <p:nvSpPr>
          <p:cNvPr id="12" name="Прямоугольник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05DF2275-E951-4B4D-9A85-B4485EF6A478}"/>
              </a:ext>
            </a:extLst>
          </p:cNvPr>
          <p:cNvSpPr/>
          <p:nvPr userDrawn="1"/>
        </p:nvSpPr>
        <p:spPr>
          <a:xfrm>
            <a:off x="882072" y="970757"/>
            <a:ext cx="7379854" cy="2641600"/>
          </a:xfrm>
          <a:prstGeom prst="rect">
            <a:avLst/>
          </a:prstGeom>
          <a:solidFill>
            <a:schemeClr val="bg1">
              <a:alpha val="69000"/>
            </a:schemeClr>
          </a:soli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9906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5011A67-6866-42BA-B87C-95E896536BD6}"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35200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5011A67-6866-42BA-B87C-95E896536BD6}"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81999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6727600"/>
            <a:ext cx="9144000"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562133"/>
            <a:ext cx="8520600" cy="4529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562233"/>
            <a:ext cx="3999900" cy="4529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562233"/>
            <a:ext cx="3999900" cy="4529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701800"/>
            <a:ext cx="56040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386200"/>
            <a:ext cx="8520600" cy="28084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43045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5011A67-6866-42BA-B87C-95E896536BD6}"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54222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5011A67-6866-42BA-B87C-95E896536BD6}" type="datetimeFigureOut">
              <a:rPr lang="en-US" smtClean="0"/>
              <a:pPr/>
              <a:t>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4032314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5011A67-6866-42BA-B87C-95E896536BD6}" type="datetimeFigureOut">
              <a:rPr lang="en-US" smtClean="0"/>
              <a:pPr/>
              <a:t>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25138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5011A67-6866-42BA-B87C-95E896536BD6}" type="datetimeFigureOut">
              <a:rPr lang="en-US" smtClean="0"/>
              <a:pPr/>
              <a:t>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28812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5011A67-6866-42BA-B87C-95E896536BD6}" type="datetimeFigureOut">
              <a:rPr lang="en-US" smtClean="0"/>
              <a:pPr/>
              <a:t>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34487288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11A67-6866-42BA-B87C-95E896536BD6}" type="datetimeFigureOut">
              <a:rPr lang="en-US" smtClean="0"/>
              <a:pPr/>
              <a:t>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63681748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5011A67-6866-42BA-B87C-95E896536BD6}" type="datetimeFigureOut">
              <a:rPr lang="en-US" smtClean="0"/>
              <a:pPr/>
              <a:t>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74692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5011A67-6866-42BA-B87C-95E896536BD6}" type="datetimeFigureOut">
              <a:rPr lang="en-US" smtClean="0"/>
              <a:pPr/>
              <a:t>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A93EB-915F-4B48-A20B-CA2F822EC251}" type="slidenum">
              <a:rPr lang="en-US" smtClean="0"/>
              <a:pPr/>
              <a:t>‹#›</a:t>
            </a:fld>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2783735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B2C563A4-9FB2-44E1-9711-6B41FF4B191A}"/>
              </a:ext>
            </a:extLst>
          </p:cNvPr>
          <p:cNvPicPr>
            <a:picLocks noChangeAspect="1"/>
          </p:cNvPicPr>
          <p:nvPr userDrawn="1"/>
        </p:nvPicPr>
        <p:blipFill rotWithShape="1">
          <a:blip r:embed="rId18"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r="11188"/>
          <a:stretch/>
        </p:blipFill>
        <p:spPr>
          <a:xfrm>
            <a:off x="-1" y="-13710"/>
            <a:ext cx="9144001" cy="687171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11A67-6866-42BA-B87C-95E896536BD6}" type="datetimeFigureOut">
              <a:rPr lang="en-US" smtClean="0"/>
              <a:pPr/>
              <a:t>1/2/21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A93EB-915F-4B48-A20B-CA2F822EC251}" type="slidenum">
              <a:rPr lang="en-US" smtClean="0"/>
              <a:pPr/>
              <a:t>‹#›</a:t>
            </a:fld>
            <a:endParaRPr lang="en-US"/>
          </a:p>
        </p:txBody>
      </p:sp>
      <p:sp>
        <p:nvSpPr>
          <p:cNvPr id="12" name="Прямоугольник 11">
            <a:extLst>
              <a:ext uri="{FF2B5EF4-FFF2-40B4-BE49-F238E27FC236}">
                <a16:creationId xmlns="" xmlns:a16="http://schemas.microsoft.com/office/drawing/2014/main" xmlns:p="http://schemas.openxmlformats.org/presentationml/2006/main" xmlns:r="http://schemas.openxmlformats.org/officeDocument/2006/relationships" xmlns:a="http://schemas.openxmlformats.org/drawingml/2006/main" id="{8CAC8C78-6C92-4451-8681-C605EC9E3BEB}"/>
              </a:ext>
            </a:extLst>
          </p:cNvPr>
          <p:cNvSpPr/>
          <p:nvPr userDrawn="1"/>
        </p:nvSpPr>
        <p:spPr>
          <a:xfrm>
            <a:off x="274205" y="224198"/>
            <a:ext cx="8620414" cy="6409604"/>
          </a:xfrm>
          <a:prstGeom prst="rect">
            <a:avLst/>
          </a:prstGeom>
          <a:solidFill>
            <a:schemeClr val="bg1">
              <a:alpha val="69000"/>
            </a:schemeClr>
          </a:soli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929266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iearn.org/cc/space-41" TargetMode="External"/><Relationship Id="rId3" Type="http://schemas.openxmlformats.org/officeDocument/2006/relationships/hyperlink" Target="https://iearn.org/cc/space-41/group-73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hyperlink" Target="https://www.nps.gov/mora/planyourvisit/conditions.htm" TargetMode="External"/><Relationship Id="rId6" Type="http://schemas.openxmlformats.org/officeDocument/2006/relationships/hyperlink" Target="https://visitrainier.com/wildflowers/" TargetMode="External"/><Relationship Id="rId7" Type="http://schemas.openxmlformats.org/officeDocument/2006/relationships/hyperlink" Target="https://visitrainier.com/places-and-attractions/waterfalls/" TargetMode="Externa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8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73.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4" Type="http://schemas.openxmlformats.org/officeDocument/2006/relationships/image" Target="../media/image106.png"/><Relationship Id="rId15"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0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 Id="rId3" Type="http://schemas.openxmlformats.org/officeDocument/2006/relationships/image" Target="../media/image1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1727200"/>
            <a:ext cx="7302137" cy="1761067"/>
          </a:xfrm>
        </p:spPr>
        <p:txBody>
          <a:bodyPr>
            <a:noAutofit/>
          </a:bodyPr>
          <a:lstStyle/>
          <a:p>
            <a:pPr algn="ctr"/>
            <a:r>
              <a:rPr lang="en-US" sz="4500" dirty="0" smtClean="0">
                <a:solidFill>
                  <a:srgbClr val="CC0000"/>
                </a:solidFill>
              </a:rPr>
              <a:t/>
            </a:r>
            <a:br>
              <a:rPr lang="en-US" sz="4500" dirty="0" smtClean="0">
                <a:solidFill>
                  <a:srgbClr val="CC0000"/>
                </a:solidFill>
              </a:rPr>
            </a:br>
            <a:r>
              <a:rPr lang="en-US" sz="4500" dirty="0" smtClean="0">
                <a:solidFill>
                  <a:srgbClr val="CC0000"/>
                </a:solidFill>
              </a:rPr>
              <a:t/>
            </a:r>
            <a:br>
              <a:rPr lang="en-US" sz="4500" dirty="0" smtClean="0">
                <a:solidFill>
                  <a:srgbClr val="CC0000"/>
                </a:solidFill>
              </a:rPr>
            </a:br>
            <a:r>
              <a:rPr lang="en-US" sz="2800" b="1" dirty="0" smtClean="0">
                <a:solidFill>
                  <a:srgbClr val="C00000"/>
                </a:solidFill>
              </a:rPr>
              <a:t>Specialized </a:t>
            </a:r>
            <a:r>
              <a:rPr lang="en-US" sz="2800" b="1" dirty="0" smtClean="0">
                <a:solidFill>
                  <a:srgbClr val="C00000"/>
                </a:solidFill>
              </a:rPr>
              <a:t>Lyceum under the University </a:t>
            </a:r>
            <a:br>
              <a:rPr lang="en-US" sz="2800" b="1" dirty="0" smtClean="0">
                <a:solidFill>
                  <a:srgbClr val="C00000"/>
                </a:solidFill>
              </a:rPr>
            </a:br>
            <a:r>
              <a:rPr lang="en-US" sz="2800" b="1" dirty="0" smtClean="0">
                <a:solidFill>
                  <a:srgbClr val="C00000"/>
                </a:solidFill>
              </a:rPr>
              <a:t>of Civil Protection</a:t>
            </a:r>
            <a:br>
              <a:rPr lang="en-US" sz="2800" b="1" dirty="0" smtClean="0">
                <a:solidFill>
                  <a:srgbClr val="C00000"/>
                </a:solidFill>
              </a:rPr>
            </a:br>
            <a:r>
              <a:rPr lang="en-US" sz="2800" b="1" dirty="0" smtClean="0">
                <a:solidFill>
                  <a:srgbClr val="C00000"/>
                </a:solidFill>
              </a:rPr>
              <a:t>of the Ministry for Emergency Situations </a:t>
            </a:r>
            <a:br>
              <a:rPr lang="en-US" sz="2800" b="1" dirty="0" smtClean="0">
                <a:solidFill>
                  <a:srgbClr val="C00000"/>
                </a:solidFill>
              </a:rPr>
            </a:br>
            <a:r>
              <a:rPr lang="en-US" sz="2800" b="1" dirty="0" smtClean="0">
                <a:solidFill>
                  <a:srgbClr val="C00000"/>
                </a:solidFill>
              </a:rPr>
              <a:t>of the Republic of Belarus  </a:t>
            </a:r>
            <a:r>
              <a:rPr lang="en-US" sz="2800" b="1" dirty="0" smtClean="0">
                <a:solidFill>
                  <a:srgbClr val="C00000"/>
                </a:solidFill>
              </a:rPr>
              <a:t> </a:t>
            </a:r>
            <a:endParaRPr lang="ru-RU" sz="2800" b="1" dirty="0">
              <a:solidFill>
                <a:srgbClr val="002060"/>
              </a:solidFill>
            </a:endParaRPr>
          </a:p>
        </p:txBody>
      </p:sp>
      <p:sp>
        <p:nvSpPr>
          <p:cNvPr id="3" name="Подзаголовок 2"/>
          <p:cNvSpPr>
            <a:spLocks noGrp="1"/>
          </p:cNvSpPr>
          <p:nvPr>
            <p:ph type="subTitle" idx="1"/>
          </p:nvPr>
        </p:nvSpPr>
        <p:spPr>
          <a:xfrm>
            <a:off x="0" y="4080933"/>
            <a:ext cx="9144000" cy="2048930"/>
          </a:xfrm>
        </p:spPr>
        <p:txBody>
          <a:bodyPr>
            <a:noAutofit/>
          </a:bodyPr>
          <a:lstStyle/>
          <a:p>
            <a:pPr algn="ctr"/>
            <a:r>
              <a:rPr lang="en-US" sz="6000" b="1" dirty="0" smtClean="0">
                <a:solidFill>
                  <a:srgbClr val="FFFF00"/>
                </a:solidFill>
                <a:latin typeface="+mj-lt"/>
                <a:cs typeface="Arial" pitchFamily="34" charset="0"/>
              </a:rPr>
              <a:t>Final Project </a:t>
            </a:r>
            <a:endParaRPr lang="en-US" sz="6000" b="1" dirty="0" smtClean="0">
              <a:solidFill>
                <a:srgbClr val="FFFF00"/>
              </a:solidFill>
              <a:latin typeface="+mj-lt"/>
              <a:cs typeface="Arial" pitchFamily="34" charset="0"/>
            </a:endParaRPr>
          </a:p>
          <a:p>
            <a:pPr algn="ctr"/>
            <a:r>
              <a:rPr lang="ru-RU" sz="5400" b="1" dirty="0" smtClean="0">
                <a:solidFill>
                  <a:srgbClr val="FFFF00"/>
                </a:solidFill>
                <a:latin typeface="+mj-lt"/>
                <a:cs typeface="Arial" pitchFamily="34" charset="0"/>
              </a:rPr>
              <a:t>«</a:t>
            </a:r>
            <a:r>
              <a:rPr lang="en-US" sz="5400" b="1" dirty="0" smtClean="0">
                <a:solidFill>
                  <a:srgbClr val="FFFF00"/>
                </a:solidFill>
                <a:latin typeface="+mj-lt"/>
                <a:cs typeface="Arial" pitchFamily="34" charset="0"/>
              </a:rPr>
              <a:t>PARKS OF </a:t>
            </a:r>
            <a:r>
              <a:rPr lang="en-US" sz="5400" b="1" dirty="0" smtClean="0">
                <a:solidFill>
                  <a:srgbClr val="FFFF00"/>
                </a:solidFill>
                <a:latin typeface="+mj-lt"/>
                <a:cs typeface="Arial" pitchFamily="34" charset="0"/>
              </a:rPr>
              <a:t>MY REGION</a:t>
            </a:r>
            <a:r>
              <a:rPr lang="ru-RU" sz="5400" b="1" dirty="0" smtClean="0">
                <a:solidFill>
                  <a:srgbClr val="FFFF00"/>
                </a:solidFill>
                <a:latin typeface="+mj-lt"/>
                <a:cs typeface="Arial" pitchFamily="34" charset="0"/>
              </a:rPr>
              <a:t>»</a:t>
            </a:r>
            <a:endParaRPr lang="en-US" sz="5400" b="1" dirty="0" smtClean="0">
              <a:solidFill>
                <a:srgbClr val="FFFF00"/>
              </a:solidFill>
              <a:latin typeface="+mj-lt"/>
              <a:cs typeface="Arial" pitchFamily="34" charset="0"/>
            </a:endParaRPr>
          </a:p>
          <a:p>
            <a:pPr algn="ctr"/>
            <a:endParaRPr lang="en-US" sz="6000" b="1" dirty="0" smtClean="0">
              <a:solidFill>
                <a:srgbClr val="FF0000"/>
              </a:solidFill>
              <a:latin typeface="+mj-lt"/>
              <a:cs typeface="Arial" pitchFamily="34" charset="0"/>
            </a:endParaRPr>
          </a:p>
          <a:p>
            <a:pPr algn="ctr"/>
            <a:endParaRPr lang="en-US" sz="6000" b="1" dirty="0" smtClean="0">
              <a:solidFill>
                <a:srgbClr val="FF0000"/>
              </a:solidFill>
              <a:latin typeface="+mj-lt"/>
              <a:cs typeface="Arial" pitchFamily="34" charset="0"/>
            </a:endParaRPr>
          </a:p>
          <a:p>
            <a:pPr algn="ctr"/>
            <a:endParaRPr lang="en-US" sz="6000" b="1" dirty="0" smtClean="0">
              <a:solidFill>
                <a:srgbClr val="FF0000"/>
              </a:solidFill>
              <a:latin typeface="+mj-lt"/>
              <a:cs typeface="Arial" pitchFamily="34" charset="0"/>
            </a:endParaRPr>
          </a:p>
          <a:p>
            <a:pPr algn="ctr"/>
            <a:endParaRPr lang="ru-RU" sz="6000" b="1" dirty="0">
              <a:solidFill>
                <a:srgbClr val="FF0000"/>
              </a:solidFill>
              <a:latin typeface="+mj-lt"/>
              <a:cs typeface="Arial" pitchFamily="34" charset="0"/>
            </a:endParaRPr>
          </a:p>
        </p:txBody>
      </p:sp>
      <p:sp>
        <p:nvSpPr>
          <p:cNvPr id="4" name="Прямоугольник 3"/>
          <p:cNvSpPr/>
          <p:nvPr/>
        </p:nvSpPr>
        <p:spPr>
          <a:xfrm>
            <a:off x="863600" y="1092199"/>
            <a:ext cx="7404100" cy="646331"/>
          </a:xfrm>
          <a:prstGeom prst="rect">
            <a:avLst/>
          </a:prstGeom>
        </p:spPr>
        <p:txBody>
          <a:bodyPr wrap="square">
            <a:spAutoFit/>
          </a:bodyPr>
          <a:lstStyle/>
          <a:p>
            <a:pPr algn="ctr"/>
            <a:r>
              <a:rPr lang="en-US" b="1" u="sng" dirty="0" err="1" smtClean="0">
                <a:solidFill>
                  <a:srgbClr val="C00000"/>
                </a:solidFill>
                <a:hlinkClick r:id="rId2"/>
              </a:rPr>
              <a:t>iEARN</a:t>
            </a:r>
            <a:r>
              <a:rPr lang="en-US" b="1" u="sng" dirty="0" smtClean="0">
                <a:solidFill>
                  <a:srgbClr val="C00000"/>
                </a:solidFill>
                <a:hlinkClick r:id="rId2"/>
              </a:rPr>
              <a:t> Global Learning Circles: September 2020 to January 2021</a:t>
            </a:r>
            <a:r>
              <a:rPr lang="en-US" b="1" u="sng" dirty="0" smtClean="0">
                <a:solidFill>
                  <a:srgbClr val="C00000"/>
                </a:solidFill>
              </a:rPr>
              <a:t> </a:t>
            </a:r>
          </a:p>
          <a:p>
            <a:pPr algn="ctr"/>
            <a:r>
              <a:rPr lang="en-US" b="1" u="sng" dirty="0" smtClean="0">
                <a:solidFill>
                  <a:srgbClr val="C00000"/>
                </a:solidFill>
                <a:hlinkClick r:id="rId3"/>
              </a:rPr>
              <a:t>Places and Perspectives Learning Circle 1 (Middle/High School)</a:t>
            </a:r>
            <a:endParaRPr lang="ru-RU" u="sng"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963" y="2333297"/>
            <a:ext cx="8305800" cy="3578773"/>
          </a:xfrm>
        </p:spPr>
        <p:txBody>
          <a:bodyPr>
            <a:normAutofit fontScale="90000"/>
            <a:scene3d>
              <a:camera prst="orthographicFront"/>
              <a:lightRig rig="freezing" dir="t">
                <a:rot lat="0" lon="0" rev="5640000"/>
              </a:lightRig>
            </a:scene3d>
            <a:sp3d extrusionH="57150" prstMaterial="flat">
              <a:bevelT w="82550" h="38100" prst="coolSlant"/>
              <a:contourClr>
                <a:schemeClr val="tx2"/>
              </a:contourClr>
            </a:sp3d>
          </a:bodyPr>
          <a:lstStyle/>
          <a:p>
            <a:pPr algn="ctr"/>
            <a:r>
              <a:rPr lang="en-US" sz="3100" b="1" dirty="0" smtClean="0"/>
              <a:t> </a:t>
            </a:r>
            <a:br>
              <a:rPr lang="en-US" sz="3100" b="1" dirty="0" smtClean="0"/>
            </a:br>
            <a:r>
              <a:rPr lang="en-US" sz="3100" b="1" dirty="0"/>
              <a:t/>
            </a:r>
            <a:br>
              <a:rPr lang="en-US" sz="3100" b="1" dirty="0"/>
            </a:br>
            <a:r>
              <a:rPr lang="en-US" sz="3100" b="1" dirty="0" smtClean="0"/>
              <a:t/>
            </a:r>
            <a:br>
              <a:rPr lang="en-US" sz="3100" b="1" dirty="0" smtClean="0"/>
            </a:br>
            <a:r>
              <a:rPr lang="en-US" sz="3100" b="1" dirty="0" smtClean="0"/>
              <a:t/>
            </a:r>
            <a:br>
              <a:rPr lang="en-US" sz="3100" b="1" dirty="0" smtClean="0"/>
            </a:br>
            <a:r>
              <a:rPr lang="en-US" sz="3100" b="1" dirty="0"/>
              <a:t/>
            </a:r>
            <a:br>
              <a:rPr lang="en-US" sz="3100" b="1" dirty="0"/>
            </a:br>
            <a:r>
              <a:rPr lang="en-US" sz="3100" b="1" dirty="0" smtClean="0"/>
              <a:t/>
            </a:r>
            <a:br>
              <a:rPr lang="en-US" sz="3100" b="1" dirty="0" smtClean="0"/>
            </a:br>
            <a:r>
              <a:rPr lang="en-US" dirty="0" smtClean="0"/>
              <a:t/>
            </a:r>
            <a:br>
              <a:rPr lang="en-US" dirty="0" smtClean="0"/>
            </a:br>
            <a:r>
              <a:rPr lang="en-US" dirty="0" smtClean="0"/>
              <a:t/>
            </a:r>
            <a:br>
              <a:rPr lang="en-US" dirty="0" smtClean="0"/>
            </a:br>
            <a:r>
              <a:rPr lang="en-US" dirty="0" smtClean="0"/>
              <a:t>    </a:t>
            </a:r>
            <a:r>
              <a:rPr lang="en-US" sz="4900" b="1" dirty="0" smtClean="0">
                <a:solidFill>
                  <a:srgbClr val="CC0000"/>
                </a:solidFill>
              </a:rPr>
              <a:t>We often visit Lake Svityaz during our summer vocations.</a:t>
            </a:r>
            <a:endParaRPr lang="ru-RU" sz="4900" b="1" dirty="0">
              <a:solidFill>
                <a:srgbClr val="CC0000"/>
              </a:solidFill>
            </a:endParaRPr>
          </a:p>
        </p:txBody>
      </p:sp>
      <p:pic>
        <p:nvPicPr>
          <p:cNvPr id="4098" name="Picture 2" descr="C:\Users\User\Desktop\parks\свитязь.jpg"/>
          <p:cNvPicPr>
            <a:picLocks noChangeAspect="1" noChangeArrowheads="1"/>
          </p:cNvPicPr>
          <p:nvPr/>
        </p:nvPicPr>
        <p:blipFill>
          <a:blip r:embed="rId2" cstate="print"/>
          <a:srcRect/>
          <a:stretch>
            <a:fillRect/>
          </a:stretch>
        </p:blipFill>
        <p:spPr bwMode="auto">
          <a:xfrm>
            <a:off x="714348" y="857232"/>
            <a:ext cx="7843137" cy="429026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2" name="Picture 4" descr="https://wildlife.by/upload/iblock/e8f/e8ff8301dcd9418a1f8136836f700a1c.jpg"/>
          <p:cNvPicPr>
            <a:picLocks noChangeAspect="1" noChangeArrowheads="1"/>
          </p:cNvPicPr>
          <p:nvPr/>
        </p:nvPicPr>
        <p:blipFill>
          <a:blip r:embed="rId2"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5840305" y="4655536"/>
            <a:ext cx="3303695" cy="2202464"/>
          </a:xfrm>
          <a:prstGeom prst="rect">
            <a:avLst/>
          </a:prstGeom>
          <a:ln>
            <a:noFill/>
          </a:ln>
          <a:effectLst>
            <a:softEdge rad="112500"/>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2" name="Заголовок 1"/>
          <p:cNvSpPr>
            <a:spLocks noGrp="1"/>
          </p:cNvSpPr>
          <p:nvPr>
            <p:ph type="ctrTitle"/>
          </p:nvPr>
        </p:nvSpPr>
        <p:spPr>
          <a:xfrm>
            <a:off x="-180528" y="-826221"/>
            <a:ext cx="7851648" cy="1828800"/>
          </a:xfrm>
        </p:spPr>
        <p:txBody>
          <a:bodyPr>
            <a:normAutofit/>
          </a:bodyPr>
          <a:lstStyle/>
          <a:p>
            <a:pPr algn="ctr"/>
            <a:r>
              <a:rPr lang="en-US" sz="4800" dirty="0" smtClean="0">
                <a:solidFill>
                  <a:srgbClr val="FFFF00"/>
                </a:solidFill>
                <a:latin typeface="Arial Black" pitchFamily="34" charset="0"/>
              </a:rPr>
              <a:t>Reserve “Kotra”</a:t>
            </a:r>
            <a:endParaRPr lang="ru-RU" sz="4800" dirty="0">
              <a:solidFill>
                <a:srgbClr val="FFFF00"/>
              </a:solidFill>
              <a:latin typeface="Arial Black" pitchFamily="34" charset="0"/>
            </a:endParaRPr>
          </a:p>
        </p:txBody>
      </p:sp>
      <p:sp>
        <p:nvSpPr>
          <p:cNvPr id="3" name="Подзаголовок 2"/>
          <p:cNvSpPr>
            <a:spLocks noGrp="1"/>
          </p:cNvSpPr>
          <p:nvPr>
            <p:ph type="subTitle" idx="1"/>
          </p:nvPr>
        </p:nvSpPr>
        <p:spPr>
          <a:xfrm>
            <a:off x="882868" y="980727"/>
            <a:ext cx="5139559" cy="5183589"/>
          </a:xfrm>
        </p:spPr>
        <p:txBody>
          <a:bodyPr>
            <a:noAutofit/>
          </a:bodyPr>
          <a:lstStyle/>
          <a:p>
            <a:pPr algn="l">
              <a:spcBef>
                <a:spcPts val="0"/>
              </a:spcBef>
            </a:pPr>
            <a:r>
              <a:rPr lang="en-US" sz="2200" b="1" dirty="0" smtClean="0">
                <a:solidFill>
                  <a:srgbClr val="002060"/>
                </a:solidFill>
              </a:rPr>
              <a:t>The republican landscape reserve “Kotra” has been declared on the territory of Grodno region on the border  with Lithuania in order to preserve valuable landscape and plant communities that form a single natural complex with the reserve “Chapkeliai” </a:t>
            </a:r>
            <a:r>
              <a:rPr lang="ru-RU" sz="2200" b="1" dirty="0" smtClean="0">
                <a:solidFill>
                  <a:srgbClr val="002060"/>
                </a:solidFill>
              </a:rPr>
              <a:t> </a:t>
            </a:r>
            <a:r>
              <a:rPr lang="en-US" sz="2200" b="1" dirty="0" smtClean="0">
                <a:solidFill>
                  <a:srgbClr val="002060"/>
                </a:solidFill>
              </a:rPr>
              <a:t>which is located on the territory of the Republic of Lithuania. </a:t>
            </a:r>
          </a:p>
          <a:p>
            <a:pPr algn="l">
              <a:spcBef>
                <a:spcPts val="0"/>
              </a:spcBef>
            </a:pPr>
            <a:endParaRPr lang="en-US" sz="2200" b="1" dirty="0" smtClean="0">
              <a:solidFill>
                <a:srgbClr val="002060"/>
              </a:solidFill>
            </a:endParaRPr>
          </a:p>
          <a:p>
            <a:pPr algn="l">
              <a:spcBef>
                <a:spcPts val="0"/>
              </a:spcBef>
            </a:pPr>
            <a:r>
              <a:rPr lang="en-US" b="1" dirty="0" smtClean="0">
                <a:solidFill>
                  <a:srgbClr val="FFFF00"/>
                </a:solidFill>
              </a:rPr>
              <a:t>The area reserve is 10463.5 hectares. </a:t>
            </a:r>
          </a:p>
          <a:p>
            <a:pPr algn="l">
              <a:spcBef>
                <a:spcPts val="0"/>
              </a:spcBef>
            </a:pPr>
            <a:r>
              <a:rPr lang="en-US" b="1" dirty="0" smtClean="0">
                <a:solidFill>
                  <a:srgbClr val="FFFF00"/>
                </a:solidFill>
              </a:rPr>
              <a:t>The territory of the reserve was known in the past as the Kotranskaya Pushcha. Until now, about 90% of the reserve is covered with forests, mainly pine forests in bogs. There are meadows in the floodplain of the </a:t>
            </a:r>
            <a:r>
              <a:rPr lang="en-US" sz="2200" b="1" dirty="0" err="1" smtClean="0">
                <a:solidFill>
                  <a:srgbClr val="FFFF00"/>
                </a:solidFill>
              </a:rPr>
              <a:t>Kotra</a:t>
            </a:r>
            <a:r>
              <a:rPr lang="en-US" sz="2200" b="1" dirty="0" smtClean="0">
                <a:solidFill>
                  <a:srgbClr val="FFFF00"/>
                </a:solidFill>
              </a:rPr>
              <a:t>. </a:t>
            </a:r>
            <a:r>
              <a:rPr lang="en-US" sz="2200" dirty="0" smtClean="0"/>
              <a:t>River ( about 5 % of the territory). </a:t>
            </a:r>
            <a:r>
              <a:rPr lang="en-US" sz="2200" dirty="0"/>
              <a:t>19 plant species and 37 animal species that live here are protected by the Red Book. </a:t>
            </a:r>
            <a:endParaRPr lang="ru-RU" sz="2200" dirty="0"/>
          </a:p>
        </p:txBody>
      </p:sp>
      <p:pic>
        <p:nvPicPr>
          <p:cNvPr id="5122" name="Picture 2" descr="G:\parks\котра.jpg"/>
          <p:cNvPicPr>
            <a:picLocks noChangeAspect="1" noChangeArrowheads="1"/>
          </p:cNvPicPr>
          <p:nvPr/>
        </p:nvPicPr>
        <p:blipFill>
          <a:blip r:embed="rId3"/>
          <a:srcRect/>
          <a:stretch>
            <a:fillRect/>
          </a:stretch>
        </p:blipFill>
        <p:spPr bwMode="auto">
          <a:xfrm>
            <a:off x="6557621" y="516304"/>
            <a:ext cx="2318366" cy="307183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8634" y="1702676"/>
            <a:ext cx="5517932" cy="4824247"/>
          </a:xfrm>
        </p:spPr>
        <p:txBody>
          <a:bodyPr>
            <a:noAutofit/>
          </a:bodyPr>
          <a:lstStyle/>
          <a:p>
            <a:pPr algn="l"/>
            <a:r>
              <a:rPr lang="en-US" sz="2600" b="1" dirty="0" smtClean="0">
                <a:solidFill>
                  <a:srgbClr val="002060"/>
                </a:solidFill>
              </a:rPr>
              <a:t>The </a:t>
            </a:r>
            <a:r>
              <a:rPr lang="en-US" sz="2600" b="1" dirty="0">
                <a:solidFill>
                  <a:srgbClr val="002060"/>
                </a:solidFill>
              </a:rPr>
              <a:t>Ozyory reserve was founded in 1990 to preserve the landscape complex with rare species of plants and animals, as well as to stabilize the hydrological regime of the Kotra River and some other bodies of water.  The area of ​​the reserve is 21 852 </a:t>
            </a:r>
            <a:r>
              <a:rPr lang="en-US" sz="2600" b="1" dirty="0" smtClean="0">
                <a:solidFill>
                  <a:srgbClr val="002060"/>
                </a:solidFill>
              </a:rPr>
              <a:t>hectares.      </a:t>
            </a:r>
            <a:br>
              <a:rPr lang="en-US" sz="2600" b="1" dirty="0" smtClean="0">
                <a:solidFill>
                  <a:srgbClr val="002060"/>
                </a:solidFill>
              </a:rPr>
            </a:br>
            <a:r>
              <a:rPr lang="en-US" sz="2600" b="1" dirty="0" smtClean="0">
                <a:solidFill>
                  <a:srgbClr val="002060"/>
                </a:solidFill>
              </a:rPr>
              <a:t> </a:t>
            </a:r>
            <a:br>
              <a:rPr lang="en-US" sz="2600" b="1" dirty="0" smtClean="0">
                <a:solidFill>
                  <a:srgbClr val="002060"/>
                </a:solidFill>
              </a:rPr>
            </a:br>
            <a:r>
              <a:rPr lang="en-US" sz="2600" b="1" dirty="0" smtClean="0">
                <a:solidFill>
                  <a:srgbClr val="FFFF00"/>
                </a:solidFill>
              </a:rPr>
              <a:t>In </a:t>
            </a:r>
            <a:r>
              <a:rPr lang="en-US" sz="2600" b="1" dirty="0">
                <a:solidFill>
                  <a:srgbClr val="FFFF00"/>
                </a:solidFill>
              </a:rPr>
              <a:t>total, 20 species of mammals, more than 140 species of birds, 6 species of reptiles and 9 species of amphibians</a:t>
            </a:r>
            <a:r>
              <a:rPr lang="ru-RU" sz="2600" b="1" dirty="0">
                <a:solidFill>
                  <a:srgbClr val="FFFF00"/>
                </a:solidFill>
              </a:rPr>
              <a:t> </a:t>
            </a:r>
            <a:r>
              <a:rPr lang="en-US" sz="2600" b="1" dirty="0">
                <a:solidFill>
                  <a:srgbClr val="FFFF00"/>
                </a:solidFill>
              </a:rPr>
              <a:t>are registered within the boundaries of the reserve</a:t>
            </a:r>
            <a:r>
              <a:rPr lang="ru-RU" sz="2600" b="1" dirty="0">
                <a:solidFill>
                  <a:srgbClr val="FFFF00"/>
                </a:solidFill>
              </a:rPr>
              <a:t>.</a:t>
            </a:r>
            <a:r>
              <a:rPr lang="en-US" sz="2600" b="1" dirty="0">
                <a:solidFill>
                  <a:srgbClr val="FFFF00"/>
                </a:solidFill>
              </a:rPr>
              <a:t>  About 25 species of animals living in the reserve are protected in Belarus.  </a:t>
            </a:r>
            <a:endParaRPr lang="ru-RU" sz="2600" b="1" dirty="0">
              <a:solidFill>
                <a:srgbClr val="FFFF00"/>
              </a:solidFill>
            </a:endParaRPr>
          </a:p>
        </p:txBody>
      </p:sp>
      <p:sp>
        <p:nvSpPr>
          <p:cNvPr id="3" name="Подзаголовок 2"/>
          <p:cNvSpPr>
            <a:spLocks noGrp="1"/>
          </p:cNvSpPr>
          <p:nvPr>
            <p:ph type="subTitle" idx="1"/>
          </p:nvPr>
        </p:nvSpPr>
        <p:spPr>
          <a:xfrm>
            <a:off x="521026" y="357166"/>
            <a:ext cx="8051502" cy="785818"/>
          </a:xfrm>
        </p:spPr>
        <p:txBody>
          <a:bodyPr>
            <a:noAutofit/>
            <a:scene3d>
              <a:camera prst="orthographicFront"/>
              <a:lightRig rig="threePt" dir="t"/>
            </a:scene3d>
            <a:sp3d extrusionH="57150">
              <a:bevelT w="82550" h="38100" prst="coolSlant"/>
            </a:sp3d>
          </a:bodyPr>
          <a:lstStyle/>
          <a:p>
            <a:pPr algn="ctr"/>
            <a:r>
              <a:rPr lang="en-US" sz="4800" b="1" dirty="0" smtClean="0">
                <a:solidFill>
                  <a:srgbClr val="FF0000"/>
                </a:solidFill>
              </a:rPr>
              <a:t>Reserve “Ozyory” (“Lakes”)</a:t>
            </a:r>
            <a:endParaRPr lang="ru-RU" sz="4800" b="1" dirty="0">
              <a:solidFill>
                <a:srgbClr val="FF0000"/>
              </a:solidFill>
            </a:endParaRPr>
          </a:p>
        </p:txBody>
      </p:sp>
      <p:pic>
        <p:nvPicPr>
          <p:cNvPr id="6146" name="Picture 2" descr="G:\parks\озёры.jfif"/>
          <p:cNvPicPr>
            <a:picLocks noChangeAspect="1" noChangeArrowheads="1"/>
          </p:cNvPicPr>
          <p:nvPr/>
        </p:nvPicPr>
        <p:blipFill>
          <a:blip r:embed="rId2"/>
          <a:srcRect/>
          <a:stretch>
            <a:fillRect/>
          </a:stretch>
        </p:blipFill>
        <p:spPr bwMode="auto">
          <a:xfrm>
            <a:off x="6095216" y="4562358"/>
            <a:ext cx="3048784" cy="2295642"/>
          </a:xfrm>
          <a:prstGeom prst="rect">
            <a:avLst/>
          </a:prstGeom>
          <a:ln>
            <a:noFill/>
          </a:ln>
          <a:effectLst>
            <a:softEdge rad="112500"/>
          </a:effectLst>
        </p:spPr>
      </p:pic>
      <p:pic>
        <p:nvPicPr>
          <p:cNvPr id="7" name="Picture 2" descr="qQVKvYBE48g-21.jpg"/>
          <p:cNvPicPr>
            <a:picLocks noChangeAspect="1" noChangeArrowheads="1"/>
          </p:cNvPicPr>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6160092" y="1077447"/>
            <a:ext cx="2983908" cy="2592288"/>
          </a:xfrm>
          <a:prstGeom prst="rect">
            <a:avLst/>
          </a:prstGeom>
          <a:ln>
            <a:noFill/>
          </a:ln>
          <a:effectLst>
            <a:softEdge rad="112500"/>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481564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67103" y="188639"/>
            <a:ext cx="7504388" cy="3705443"/>
          </a:xfrm>
        </p:spPr>
        <p:txBody>
          <a:bodyPr>
            <a:noAutofit/>
          </a:bodyPr>
          <a:lstStyle/>
          <a:p>
            <a:r>
              <a:rPr lang="en-US" sz="2800" b="1" dirty="0" smtClean="0">
                <a:solidFill>
                  <a:srgbClr val="002060"/>
                </a:solidFill>
              </a:rPr>
              <a:t>Here </a:t>
            </a:r>
            <a:r>
              <a:rPr lang="en-US" sz="2800" b="1" dirty="0">
                <a:solidFill>
                  <a:srgbClr val="002060"/>
                </a:solidFill>
              </a:rPr>
              <a:t>you can find such animals as red deer, roe deer, wild boar, moose are found in wetlands of the forest.  At any time of the year, foxes  and hares can be seen on the edges of forests and fields.  Among the rare species of mammals in the reserve, the European lynx and the badger are registered.</a:t>
            </a:r>
            <a:r>
              <a:rPr lang="ru-RU" sz="2800" dirty="0"/>
              <a:t/>
            </a:r>
            <a:br>
              <a:rPr lang="ru-RU" sz="2800" dirty="0"/>
            </a:br>
            <a:endParaRPr lang="ru-RU" sz="2800" dirty="0">
              <a:solidFill>
                <a:schemeClr val="tx2"/>
              </a:solidFill>
            </a:endParaRPr>
          </a:p>
        </p:txBody>
      </p:sp>
      <p:sp>
        <p:nvSpPr>
          <p:cNvPr id="3" name="Подзаголовок 2"/>
          <p:cNvSpPr>
            <a:spLocks noGrp="1"/>
          </p:cNvSpPr>
          <p:nvPr>
            <p:ph type="subTitle" idx="1"/>
          </p:nvPr>
        </p:nvSpPr>
        <p:spPr>
          <a:xfrm>
            <a:off x="1745827" y="9964638"/>
            <a:ext cx="5152147" cy="1355426"/>
          </a:xfrm>
        </p:spPr>
        <p:txBody>
          <a:bodyPr/>
          <a:lstStyle/>
          <a:p>
            <a:endParaRPr lang="ru-RU" b="1" dirty="0">
              <a:solidFill>
                <a:schemeClr val="tx2"/>
              </a:solidFill>
            </a:endParaRPr>
          </a:p>
        </p:txBody>
      </p:sp>
      <p:pic>
        <p:nvPicPr>
          <p:cNvPr id="1026" name="Picture 2" descr="https://grodno.greenbelarus.info/files/field/image/sorochanskie_ozera_p4070971.jpg"/>
          <p:cNvPicPr>
            <a:picLocks noChangeAspect="1" noChangeArrowheads="1"/>
          </p:cNvPicPr>
          <p:nvPr/>
        </p:nvPicPr>
        <p:blipFill>
          <a:blip r:embed="rId2">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0" y="3743634"/>
            <a:ext cx="2594719" cy="1946039"/>
          </a:xfrm>
          <a:prstGeom prst="rect">
            <a:avLst/>
          </a:prstGeom>
          <a:ln>
            <a:noFill/>
          </a:ln>
          <a:effectLst>
            <a:softEdge rad="112500"/>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pic>
        <p:nvPicPr>
          <p:cNvPr id="4098" name="Picture 2" descr="16295-oboi-blagorodniy-olen.jpg"/>
          <p:cNvPicPr>
            <a:picLocks noChangeAspect="1" noChangeArrowheads="1"/>
          </p:cNvPicPr>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5881381" y="3543518"/>
            <a:ext cx="3262619" cy="2445699"/>
          </a:xfrm>
          <a:prstGeom prst="rect">
            <a:avLst/>
          </a:prstGeom>
          <a:ln>
            <a:noFill/>
          </a:ln>
          <a:effectLst>
            <a:softEdge rad="112500"/>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pic>
        <p:nvPicPr>
          <p:cNvPr id="4100" name="Picture 4" descr="https://govorim.by/uploads/posts/picture/2018-09/thumbs/153734402616.jpg"/>
          <p:cNvPicPr>
            <a:picLocks noChangeAspect="1" noChangeArrowheads="1"/>
          </p:cNvPicPr>
          <p:nvPr/>
        </p:nvPicPr>
        <p:blipFill>
          <a:blip r:embed="rId4">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rcRect/>
          <a:stretch>
            <a:fillRect/>
          </a:stretch>
        </p:blipFill>
        <p:spPr bwMode="auto">
          <a:xfrm>
            <a:off x="2164691" y="4401341"/>
            <a:ext cx="4314418" cy="2423689"/>
          </a:xfrm>
          <a:prstGeom prst="rect">
            <a:avLst/>
          </a:prstGeom>
          <a:ln>
            <a:noFill/>
          </a:ln>
          <a:effectLst>
            <a:softEdge rad="112500"/>
          </a:effectLst>
          <a:extLst>
            <a:ext uri="{909E8E84-426E-40DD-AFC4-6F175D3DCCD1}">
              <a14:hiddenFil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062137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2120901"/>
            <a:ext cx="7886700" cy="4056062"/>
          </a:xfrm>
        </p:spPr>
        <p:txBody>
          <a:bodyPr>
            <a:normAutofit/>
          </a:bodyPr>
          <a:lstStyle/>
          <a:p>
            <a:pPr algn="ctr">
              <a:buNone/>
            </a:pPr>
            <a:r>
              <a:rPr lang="en-US" sz="9600" dirty="0" smtClean="0">
                <a:solidFill>
                  <a:srgbClr val="C00000"/>
                </a:solidFill>
              </a:rPr>
              <a:t>-2-</a:t>
            </a:r>
            <a:endParaRPr lang="ru-RU" sz="9600"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646387"/>
            <a:ext cx="9144000" cy="1529254"/>
          </a:xfrm>
        </p:spPr>
        <p:txBody>
          <a:bodyPr>
            <a:noAutofit/>
          </a:bodyPr>
          <a:lstStyle/>
          <a:p>
            <a:pPr algn="ctr"/>
            <a:r>
              <a:rPr lang="en-US" sz="4400" b="1" dirty="0" smtClean="0">
                <a:solidFill>
                  <a:srgbClr val="C00000"/>
                </a:solidFill>
                <a:latin typeface="Times New Roman" pitchFamily="18" charset="0"/>
                <a:cs typeface="Times New Roman" pitchFamily="18" charset="0"/>
              </a:rPr>
              <a:t>Park named after </a:t>
            </a:r>
            <a:br>
              <a:rPr lang="en-US" sz="4400" b="1" dirty="0" smtClean="0">
                <a:solidFill>
                  <a:srgbClr val="C00000"/>
                </a:solidFill>
                <a:latin typeface="Times New Roman" pitchFamily="18" charset="0"/>
                <a:cs typeface="Times New Roman" pitchFamily="18" charset="0"/>
              </a:rPr>
            </a:br>
            <a:r>
              <a:rPr lang="en-US" sz="4400" b="1" dirty="0" err="1" smtClean="0">
                <a:solidFill>
                  <a:srgbClr val="C00000"/>
                </a:solidFill>
                <a:latin typeface="Times New Roman" pitchFamily="18" charset="0"/>
                <a:cs typeface="Times New Roman" pitchFamily="18" charset="0"/>
              </a:rPr>
              <a:t>Lyuba</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Gaiduchenok</a:t>
            </a:r>
            <a:r>
              <a:rPr lang="ru-RU" sz="4400" b="1" dirty="0" smtClean="0">
                <a:solidFill>
                  <a:srgbClr val="C00000"/>
                </a:solidFill>
                <a:latin typeface="Times New Roman" pitchFamily="18" charset="0"/>
                <a:cs typeface="Times New Roman" pitchFamily="18" charset="0"/>
              </a:rPr>
              <a:t> </a:t>
            </a:r>
            <a:r>
              <a:rPr lang="en-US" sz="4400" b="1" dirty="0" smtClean="0">
                <a:solidFill>
                  <a:srgbClr val="C00000"/>
                </a:solidFill>
                <a:latin typeface="Times New Roman" pitchFamily="18" charset="0"/>
                <a:cs typeface="Times New Roman" pitchFamily="18" charset="0"/>
              </a:rPr>
              <a:t>(Minsk region) </a:t>
            </a:r>
            <a:endParaRPr lang="ru-RU" sz="4400" b="1" dirty="0">
              <a:solidFill>
                <a:srgbClr val="C0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1026" name="Picture 2" descr="C:\Documents and Settings\korpus1\Мои документы\гайдучёнок.jpg"/>
          <p:cNvPicPr>
            <a:picLocks noChangeAspect="1" noChangeArrowheads="1"/>
          </p:cNvPicPr>
          <p:nvPr/>
        </p:nvPicPr>
        <p:blipFill>
          <a:blip r:embed="rId2" cstate="print"/>
          <a:srcRect/>
          <a:stretch>
            <a:fillRect/>
          </a:stretch>
        </p:blipFill>
        <p:spPr bwMode="auto">
          <a:xfrm>
            <a:off x="1925819" y="2138105"/>
            <a:ext cx="5357850" cy="47198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9306" y="245660"/>
            <a:ext cx="8652681" cy="6612340"/>
          </a:xfrm>
        </p:spPr>
        <p:txBody>
          <a:bodyPr>
            <a:normAutofit/>
          </a:bodyPr>
          <a:lstStyle/>
          <a:p>
            <a:pPr>
              <a:lnSpc>
                <a:spcPct val="110000"/>
              </a:lnSpc>
              <a:spcBef>
                <a:spcPts val="0"/>
              </a:spcBef>
            </a:pPr>
            <a:r>
              <a:rPr lang="en-US" sz="1700" b="1" dirty="0" smtClean="0">
                <a:solidFill>
                  <a:srgbClr val="002060"/>
                </a:solidFill>
                <a:latin typeface="Times New Roman" pitchFamily="18" charset="0"/>
                <a:cs typeface="Times New Roman" pitchFamily="18" charset="0"/>
              </a:rPr>
              <a:t>The park is located: Minsk Region, </a:t>
            </a:r>
            <a:r>
              <a:rPr lang="en-US" sz="1700" b="1" dirty="0" err="1" smtClean="0">
                <a:solidFill>
                  <a:srgbClr val="002060"/>
                </a:solidFill>
                <a:latin typeface="Times New Roman" pitchFamily="18" charset="0"/>
                <a:cs typeface="Times New Roman" pitchFamily="18" charset="0"/>
              </a:rPr>
              <a:t>Pukhovichi</a:t>
            </a:r>
            <a:r>
              <a:rPr lang="en-US" sz="1700" b="1" dirty="0" smtClean="0">
                <a:solidFill>
                  <a:srgbClr val="002060"/>
                </a:solidFill>
                <a:latin typeface="Times New Roman" pitchFamily="18" charset="0"/>
                <a:cs typeface="Times New Roman" pitchFamily="18" charset="0"/>
              </a:rPr>
              <a:t> district, </a:t>
            </a:r>
            <a:r>
              <a:rPr lang="en-US" sz="1700" b="1" dirty="0" err="1" smtClean="0">
                <a:solidFill>
                  <a:srgbClr val="002060"/>
                </a:solidFill>
                <a:latin typeface="Times New Roman" pitchFamily="18" charset="0"/>
                <a:cs typeface="Times New Roman" pitchFamily="18" charset="0"/>
              </a:rPr>
              <a:t>Maryina</a:t>
            </a:r>
            <a:r>
              <a:rPr lang="en-US" sz="1700" b="1" dirty="0" smtClean="0">
                <a:solidFill>
                  <a:srgbClr val="002060"/>
                </a:solidFill>
                <a:latin typeface="Times New Roman" pitchFamily="18" charset="0"/>
                <a:cs typeface="Times New Roman" pitchFamily="18" charset="0"/>
              </a:rPr>
              <a:t> </a:t>
            </a:r>
            <a:r>
              <a:rPr lang="en-US" sz="1700" b="1" dirty="0" err="1" smtClean="0">
                <a:solidFill>
                  <a:srgbClr val="002060"/>
                </a:solidFill>
                <a:latin typeface="Times New Roman" pitchFamily="18" charset="0"/>
                <a:cs typeface="Times New Roman" pitchFamily="18" charset="0"/>
              </a:rPr>
              <a:t>Gorka</a:t>
            </a:r>
            <a:r>
              <a:rPr lang="en-US" sz="1700" b="1" dirty="0" smtClean="0">
                <a:solidFill>
                  <a:srgbClr val="002060"/>
                </a:solidFill>
                <a:latin typeface="Times New Roman" pitchFamily="18" charset="0"/>
                <a:cs typeface="Times New Roman" pitchFamily="18" charset="0"/>
              </a:rPr>
              <a:t> town</a:t>
            </a:r>
            <a:r>
              <a:rPr lang="ru-RU" sz="1700" b="1" dirty="0" smtClean="0">
                <a:solidFill>
                  <a:srgbClr val="002060"/>
                </a:solidFill>
                <a:latin typeface="Times New Roman" pitchFamily="18" charset="0"/>
                <a:cs typeface="Times New Roman" pitchFamily="18" charset="0"/>
              </a:rPr>
              <a:t>.</a:t>
            </a:r>
          </a:p>
          <a:p>
            <a:pPr>
              <a:lnSpc>
                <a:spcPct val="110000"/>
              </a:lnSpc>
              <a:spcBef>
                <a:spcPts val="0"/>
              </a:spcBef>
            </a:pPr>
            <a:r>
              <a:rPr lang="en-US" sz="1700" b="1" dirty="0" smtClean="0">
                <a:solidFill>
                  <a:srgbClr val="002060"/>
                </a:solidFill>
                <a:latin typeface="Times New Roman" pitchFamily="18" charset="0"/>
                <a:cs typeface="Times New Roman" pitchFamily="18" charset="0"/>
              </a:rPr>
              <a:t>Not far from the entrance to the park (about 70 m) we see a monument to </a:t>
            </a:r>
            <a:r>
              <a:rPr lang="en-US" sz="1700" b="1" dirty="0" err="1" smtClean="0">
                <a:solidFill>
                  <a:srgbClr val="002060"/>
                </a:solidFill>
                <a:latin typeface="Times New Roman" pitchFamily="18" charset="0"/>
                <a:cs typeface="Times New Roman" pitchFamily="18" charset="0"/>
              </a:rPr>
              <a:t>Lyuba</a:t>
            </a:r>
            <a:r>
              <a:rPr lang="en-US" sz="1700" b="1" dirty="0" smtClean="0">
                <a:solidFill>
                  <a:srgbClr val="002060"/>
                </a:solidFill>
                <a:latin typeface="Times New Roman" pitchFamily="18" charset="0"/>
                <a:cs typeface="Times New Roman" pitchFamily="18" charset="0"/>
              </a:rPr>
              <a:t> </a:t>
            </a:r>
            <a:r>
              <a:rPr lang="en-US" sz="1700" b="1" dirty="0" err="1" smtClean="0">
                <a:solidFill>
                  <a:srgbClr val="002060"/>
                </a:solidFill>
                <a:latin typeface="Times New Roman" pitchFamily="18" charset="0"/>
                <a:cs typeface="Times New Roman" pitchFamily="18" charset="0"/>
              </a:rPr>
              <a:t>Gaiduchenok</a:t>
            </a:r>
            <a:r>
              <a:rPr lang="en-US" sz="1700" b="1" dirty="0" smtClean="0">
                <a:solidFill>
                  <a:srgbClr val="002060"/>
                </a:solidFill>
                <a:latin typeface="Times New Roman" pitchFamily="18" charset="0"/>
                <a:cs typeface="Times New Roman" pitchFamily="18" charset="0"/>
              </a:rPr>
              <a:t>.</a:t>
            </a:r>
            <a:endParaRPr lang="ru-RU" sz="1700" b="1" dirty="0" smtClean="0">
              <a:solidFill>
                <a:srgbClr val="002060"/>
              </a:solidFill>
              <a:latin typeface="Times New Roman" pitchFamily="18" charset="0"/>
              <a:cs typeface="Times New Roman" pitchFamily="18" charset="0"/>
            </a:endParaRPr>
          </a:p>
          <a:p>
            <a:pPr>
              <a:lnSpc>
                <a:spcPct val="110000"/>
              </a:lnSpc>
              <a:spcBef>
                <a:spcPts val="0"/>
              </a:spcBef>
            </a:pPr>
            <a:r>
              <a:rPr lang="en-US" sz="1700" b="1" dirty="0" err="1" smtClean="0">
                <a:solidFill>
                  <a:srgbClr val="002060"/>
                </a:solidFill>
                <a:latin typeface="Times New Roman" pitchFamily="18" charset="0"/>
                <a:cs typeface="Times New Roman" pitchFamily="18" charset="0"/>
              </a:rPr>
              <a:t>Gaiduchenok</a:t>
            </a:r>
            <a:r>
              <a:rPr lang="en-US" sz="1700" b="1" dirty="0" smtClean="0">
                <a:solidFill>
                  <a:srgbClr val="002060"/>
                </a:solidFill>
                <a:latin typeface="Times New Roman" pitchFamily="18" charset="0"/>
                <a:cs typeface="Times New Roman" pitchFamily="18" charset="0"/>
              </a:rPr>
              <a:t> </a:t>
            </a:r>
            <a:r>
              <a:rPr lang="en-US" sz="1700" b="1" dirty="0" err="1" smtClean="0">
                <a:solidFill>
                  <a:srgbClr val="002060"/>
                </a:solidFill>
                <a:latin typeface="Times New Roman" pitchFamily="18" charset="0"/>
                <a:cs typeface="Times New Roman" pitchFamily="18" charset="0"/>
              </a:rPr>
              <a:t>Lyubov</a:t>
            </a:r>
            <a:r>
              <a:rPr lang="en-US" sz="1700" b="1" dirty="0" smtClean="0">
                <a:solidFill>
                  <a:srgbClr val="002060"/>
                </a:solidFill>
                <a:latin typeface="Times New Roman" pitchFamily="18" charset="0"/>
                <a:cs typeface="Times New Roman" pitchFamily="18" charset="0"/>
              </a:rPr>
              <a:t> </a:t>
            </a:r>
            <a:r>
              <a:rPr lang="en-US" sz="1700" b="1" dirty="0" err="1" smtClean="0">
                <a:solidFill>
                  <a:srgbClr val="002060"/>
                </a:solidFill>
                <a:latin typeface="Times New Roman" pitchFamily="18" charset="0"/>
                <a:cs typeface="Times New Roman" pitchFamily="18" charset="0"/>
              </a:rPr>
              <a:t>Georgievna</a:t>
            </a:r>
            <a:endParaRPr lang="en-US" sz="1700" b="1" dirty="0" smtClean="0">
              <a:solidFill>
                <a:srgbClr val="002060"/>
              </a:solidFill>
              <a:latin typeface="Times New Roman" pitchFamily="18" charset="0"/>
              <a:cs typeface="Times New Roman" pitchFamily="18" charset="0"/>
            </a:endParaRPr>
          </a:p>
          <a:p>
            <a:pPr>
              <a:lnSpc>
                <a:spcPct val="110000"/>
              </a:lnSpc>
              <a:spcBef>
                <a:spcPts val="0"/>
              </a:spcBef>
            </a:pPr>
            <a:r>
              <a:rPr lang="en-US" sz="1700" b="1" dirty="0" smtClean="0">
                <a:solidFill>
                  <a:srgbClr val="002060"/>
                </a:solidFill>
                <a:latin typeface="Times New Roman" pitchFamily="18" charset="0"/>
                <a:cs typeface="Times New Roman" pitchFamily="18" charset="0"/>
              </a:rPr>
              <a:t>Place of birth: village </a:t>
            </a:r>
            <a:r>
              <a:rPr lang="en-US" sz="1700" b="1" dirty="0" err="1" smtClean="0">
                <a:solidFill>
                  <a:srgbClr val="002060"/>
                </a:solidFill>
                <a:latin typeface="Times New Roman" pitchFamily="18" charset="0"/>
                <a:cs typeface="Times New Roman" pitchFamily="18" charset="0"/>
              </a:rPr>
              <a:t>Berlizh</a:t>
            </a:r>
            <a:r>
              <a:rPr lang="en-US" sz="1700" b="1" dirty="0" smtClean="0">
                <a:solidFill>
                  <a:srgbClr val="002060"/>
                </a:solidFill>
                <a:latin typeface="Times New Roman" pitchFamily="18" charset="0"/>
                <a:cs typeface="Times New Roman" pitchFamily="18" charset="0"/>
              </a:rPr>
              <a:t>, </a:t>
            </a:r>
            <a:r>
              <a:rPr lang="en-US" sz="1700" b="1" dirty="0" err="1" smtClean="0">
                <a:solidFill>
                  <a:srgbClr val="002060"/>
                </a:solidFill>
                <a:latin typeface="Times New Roman" pitchFamily="18" charset="0"/>
                <a:cs typeface="Times New Roman" pitchFamily="18" charset="0"/>
              </a:rPr>
              <a:t>Pukhovichi</a:t>
            </a:r>
            <a:r>
              <a:rPr lang="en-US" sz="1700" b="1" dirty="0" smtClean="0">
                <a:solidFill>
                  <a:srgbClr val="002060"/>
                </a:solidFill>
                <a:latin typeface="Times New Roman" pitchFamily="18" charset="0"/>
                <a:cs typeface="Times New Roman" pitchFamily="18" charset="0"/>
              </a:rPr>
              <a:t> district, Minsk region, BSSR</a:t>
            </a:r>
          </a:p>
          <a:p>
            <a:pPr>
              <a:lnSpc>
                <a:spcPct val="110000"/>
              </a:lnSpc>
              <a:spcBef>
                <a:spcPts val="0"/>
              </a:spcBef>
            </a:pPr>
            <a:r>
              <a:rPr lang="en-US" sz="1700" b="1" dirty="0" smtClean="0">
                <a:solidFill>
                  <a:srgbClr val="002060"/>
                </a:solidFill>
                <a:latin typeface="Times New Roman" pitchFamily="18" charset="0"/>
                <a:cs typeface="Times New Roman" pitchFamily="18" charset="0"/>
              </a:rPr>
              <a:t>Date of birth: 1921</a:t>
            </a:r>
          </a:p>
          <a:p>
            <a:pPr>
              <a:lnSpc>
                <a:spcPct val="110000"/>
              </a:lnSpc>
              <a:spcBef>
                <a:spcPts val="0"/>
              </a:spcBef>
            </a:pPr>
            <a:r>
              <a:rPr lang="en-US" sz="1700" b="1" dirty="0" smtClean="0">
                <a:solidFill>
                  <a:srgbClr val="002060"/>
                </a:solidFill>
                <a:latin typeface="Times New Roman" pitchFamily="18" charset="0"/>
                <a:cs typeface="Times New Roman" pitchFamily="18" charset="0"/>
              </a:rPr>
              <a:t>Nationality: Belarusian</a:t>
            </a:r>
          </a:p>
          <a:p>
            <a:pPr>
              <a:lnSpc>
                <a:spcPct val="110000"/>
              </a:lnSpc>
              <a:spcBef>
                <a:spcPts val="0"/>
              </a:spcBef>
            </a:pPr>
            <a:r>
              <a:rPr lang="en-US" sz="1700" b="1" dirty="0" smtClean="0">
                <a:solidFill>
                  <a:srgbClr val="002060"/>
                </a:solidFill>
                <a:latin typeface="Times New Roman" pitchFamily="18" charset="0"/>
                <a:cs typeface="Times New Roman" pitchFamily="18" charset="0"/>
              </a:rPr>
              <a:t>Nominated for the award: Order of the Great Patriotic War, II degree</a:t>
            </a:r>
          </a:p>
          <a:p>
            <a:pPr>
              <a:lnSpc>
                <a:spcPct val="110000"/>
              </a:lnSpc>
              <a:spcBef>
                <a:spcPts val="0"/>
              </a:spcBef>
              <a:buNone/>
            </a:pPr>
            <a:endParaRPr lang="en-US" sz="1700" b="1" dirty="0" smtClean="0">
              <a:solidFill>
                <a:srgbClr val="002060"/>
              </a:solidFill>
              <a:latin typeface="Times New Roman" pitchFamily="18" charset="0"/>
              <a:cs typeface="Times New Roman" pitchFamily="18" charset="0"/>
            </a:endParaRPr>
          </a:p>
          <a:p>
            <a:pPr>
              <a:lnSpc>
                <a:spcPct val="110000"/>
              </a:lnSpc>
              <a:spcBef>
                <a:spcPts val="0"/>
              </a:spcBef>
            </a:pPr>
            <a:r>
              <a:rPr lang="en-US" sz="1700" b="1" dirty="0" smtClean="0">
                <a:solidFill>
                  <a:srgbClr val="002060"/>
                </a:solidFill>
                <a:latin typeface="Times New Roman" pitchFamily="18" charset="0"/>
                <a:cs typeface="Times New Roman" pitchFamily="18" charset="0"/>
              </a:rPr>
              <a:t>The heroine-patriot, a student of the Minsk Pedagogical Institute </a:t>
            </a:r>
            <a:r>
              <a:rPr lang="en-US" sz="1700" b="1" dirty="0" err="1" smtClean="0">
                <a:solidFill>
                  <a:srgbClr val="002060"/>
                </a:solidFill>
                <a:latin typeface="Times New Roman" pitchFamily="18" charset="0"/>
                <a:cs typeface="Times New Roman" pitchFamily="18" charset="0"/>
              </a:rPr>
              <a:t>Lyubov</a:t>
            </a:r>
            <a:r>
              <a:rPr lang="en-US" sz="1700" b="1" dirty="0" smtClean="0">
                <a:solidFill>
                  <a:srgbClr val="002060"/>
                </a:solidFill>
                <a:latin typeface="Times New Roman" pitchFamily="18" charset="0"/>
                <a:cs typeface="Times New Roman" pitchFamily="18" charset="0"/>
              </a:rPr>
              <a:t> </a:t>
            </a:r>
            <a:r>
              <a:rPr lang="en-US" sz="1700" b="1" dirty="0" err="1" smtClean="0">
                <a:solidFill>
                  <a:srgbClr val="002060"/>
                </a:solidFill>
                <a:latin typeface="Times New Roman" pitchFamily="18" charset="0"/>
                <a:cs typeface="Times New Roman" pitchFamily="18" charset="0"/>
              </a:rPr>
              <a:t>Gaiduchenok</a:t>
            </a:r>
            <a:r>
              <a:rPr lang="en-US" sz="1700" b="1" dirty="0" smtClean="0">
                <a:solidFill>
                  <a:srgbClr val="002060"/>
                </a:solidFill>
                <a:latin typeface="Times New Roman" pitchFamily="18" charset="0"/>
                <a:cs typeface="Times New Roman" pitchFamily="18" charset="0"/>
              </a:rPr>
              <a:t>, on the instructions of the Central Committee, in July 1942 penetrated into the rear of the enemy, where she became part of the Minsk underground </a:t>
            </a:r>
            <a:r>
              <a:rPr lang="en-US" sz="1700" b="1" dirty="0" err="1" smtClean="0">
                <a:solidFill>
                  <a:srgbClr val="002060"/>
                </a:solidFill>
                <a:latin typeface="Times New Roman" pitchFamily="18" charset="0"/>
                <a:cs typeface="Times New Roman" pitchFamily="18" charset="0"/>
              </a:rPr>
              <a:t>Komsomol</a:t>
            </a:r>
            <a:r>
              <a:rPr lang="en-US" sz="1700" b="1" dirty="0" smtClean="0">
                <a:solidFill>
                  <a:srgbClr val="002060"/>
                </a:solidFill>
                <a:latin typeface="Times New Roman" pitchFamily="18" charset="0"/>
                <a:cs typeface="Times New Roman" pitchFamily="18" charset="0"/>
              </a:rPr>
              <a:t> interregional center.</a:t>
            </a:r>
          </a:p>
          <a:p>
            <a:pPr>
              <a:lnSpc>
                <a:spcPct val="110000"/>
              </a:lnSpc>
              <a:spcBef>
                <a:spcPts val="0"/>
              </a:spcBef>
              <a:buNone/>
            </a:pPr>
            <a:endParaRPr lang="en-US" sz="1700" b="1" dirty="0" smtClean="0">
              <a:solidFill>
                <a:srgbClr val="002060"/>
              </a:solidFill>
              <a:latin typeface="Times New Roman" pitchFamily="18" charset="0"/>
              <a:cs typeface="Times New Roman" pitchFamily="18" charset="0"/>
            </a:endParaRPr>
          </a:p>
          <a:p>
            <a:pPr>
              <a:lnSpc>
                <a:spcPct val="110000"/>
              </a:lnSpc>
              <a:spcBef>
                <a:spcPts val="0"/>
              </a:spcBef>
            </a:pPr>
            <a:r>
              <a:rPr lang="en-US" sz="1700" b="1" dirty="0" smtClean="0">
                <a:solidFill>
                  <a:srgbClr val="002060"/>
                </a:solidFill>
                <a:latin typeface="Times New Roman" pitchFamily="18" charset="0"/>
                <a:cs typeface="Times New Roman" pitchFamily="18" charset="0"/>
              </a:rPr>
              <a:t>Comrade </a:t>
            </a:r>
            <a:r>
              <a:rPr lang="en-US" sz="1700" b="1" dirty="0" err="1" smtClean="0">
                <a:solidFill>
                  <a:srgbClr val="002060"/>
                </a:solidFill>
                <a:latin typeface="Times New Roman" pitchFamily="18" charset="0"/>
                <a:cs typeface="Times New Roman" pitchFamily="18" charset="0"/>
              </a:rPr>
              <a:t>Gaiduchenok</a:t>
            </a:r>
            <a:r>
              <a:rPr lang="en-US" sz="1700" b="1" dirty="0" smtClean="0">
                <a:solidFill>
                  <a:srgbClr val="002060"/>
                </a:solidFill>
                <a:latin typeface="Times New Roman" pitchFamily="18" charset="0"/>
                <a:cs typeface="Times New Roman" pitchFamily="18" charset="0"/>
              </a:rPr>
              <a:t> in the city of Minsk created many underground </a:t>
            </a:r>
            <a:r>
              <a:rPr lang="en-US" sz="1700" b="1" dirty="0" err="1" smtClean="0">
                <a:solidFill>
                  <a:srgbClr val="002060"/>
                </a:solidFill>
                <a:latin typeface="Times New Roman" pitchFamily="18" charset="0"/>
                <a:cs typeface="Times New Roman" pitchFamily="18" charset="0"/>
              </a:rPr>
              <a:t>Komsomol</a:t>
            </a:r>
            <a:r>
              <a:rPr lang="en-US" sz="1700" b="1" dirty="0" smtClean="0">
                <a:solidFill>
                  <a:srgbClr val="002060"/>
                </a:solidFill>
                <a:latin typeface="Times New Roman" pitchFamily="18" charset="0"/>
                <a:cs typeface="Times New Roman" pitchFamily="18" charset="0"/>
              </a:rPr>
              <a:t> groups, which, under her leadership, carried out a number of large-scale sabotage.  The underground fighters burned down several warehouses with bread and food intended for the German army, transferred a lot of weapons to partisan detachments and transported a large number of Soviet citizens and prisoners of war to partisan detachments.  On the night of May 22, 1943, returning from a combat mission with two comrades, </a:t>
            </a:r>
            <a:r>
              <a:rPr lang="en-US" sz="1700" b="1" dirty="0" err="1" smtClean="0">
                <a:solidFill>
                  <a:srgbClr val="002060"/>
                </a:solidFill>
                <a:latin typeface="Times New Roman" pitchFamily="18" charset="0"/>
                <a:cs typeface="Times New Roman" pitchFamily="18" charset="0"/>
              </a:rPr>
              <a:t>Lyubov</a:t>
            </a:r>
            <a:r>
              <a:rPr lang="en-US" sz="1700" b="1" dirty="0" smtClean="0">
                <a:solidFill>
                  <a:srgbClr val="002060"/>
                </a:solidFill>
                <a:latin typeface="Times New Roman" pitchFamily="18" charset="0"/>
                <a:cs typeface="Times New Roman" pitchFamily="18" charset="0"/>
              </a:rPr>
              <a:t> </a:t>
            </a:r>
            <a:r>
              <a:rPr lang="en-US" sz="1700" b="1" dirty="0" err="1" smtClean="0">
                <a:solidFill>
                  <a:srgbClr val="002060"/>
                </a:solidFill>
                <a:latin typeface="Times New Roman" pitchFamily="18" charset="0"/>
                <a:cs typeface="Times New Roman" pitchFamily="18" charset="0"/>
              </a:rPr>
              <a:t>Gaiduchenok</a:t>
            </a:r>
            <a:r>
              <a:rPr lang="en-US" sz="1700" b="1" dirty="0" smtClean="0">
                <a:solidFill>
                  <a:srgbClr val="002060"/>
                </a:solidFill>
                <a:latin typeface="Times New Roman" pitchFamily="18" charset="0"/>
                <a:cs typeface="Times New Roman" pitchFamily="18" charset="0"/>
              </a:rPr>
              <a:t> was ambushed and wounded in the leg.  Despising death, to the last bullet she shot the Germans trying to take her alive and shot herself with the last bullet.</a:t>
            </a:r>
            <a:endParaRPr lang="ru-RU" sz="17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341194"/>
            <a:ext cx="8572560" cy="846161"/>
          </a:xfrm>
        </p:spPr>
        <p:txBody>
          <a:bodyPr>
            <a:noAutofit/>
          </a:bodyPr>
          <a:lstStyle/>
          <a:p>
            <a:pPr algn="ctr"/>
            <a:r>
              <a:rPr lang="en-US" sz="3600" b="1" dirty="0" smtClean="0">
                <a:solidFill>
                  <a:srgbClr val="002060"/>
                </a:solidFill>
              </a:rPr>
              <a:t>On the left side of the central path </a:t>
            </a:r>
            <a:br>
              <a:rPr lang="en-US" sz="3600" b="1" dirty="0" smtClean="0">
                <a:solidFill>
                  <a:srgbClr val="002060"/>
                </a:solidFill>
              </a:rPr>
            </a:br>
            <a:r>
              <a:rPr lang="en-US" sz="3600" b="1" dirty="0" smtClean="0">
                <a:solidFill>
                  <a:srgbClr val="002060"/>
                </a:solidFill>
              </a:rPr>
              <a:t>we see the summer amphitheater.</a:t>
            </a:r>
            <a:endParaRPr lang="ru-RU" sz="3600" b="1" dirty="0">
              <a:solidFill>
                <a:srgbClr val="002060"/>
              </a:solidFill>
            </a:endParaRPr>
          </a:p>
        </p:txBody>
      </p:sp>
      <p:pic>
        <p:nvPicPr>
          <p:cNvPr id="4098" name="Picture 2" descr="C:\Documents and Settings\korpus1\Мои документы\foto-amfiteatra.jpg"/>
          <p:cNvPicPr>
            <a:picLocks noGrp="1" noChangeAspect="1" noChangeArrowheads="1"/>
          </p:cNvPicPr>
          <p:nvPr>
            <p:ph idx="1"/>
          </p:nvPr>
        </p:nvPicPr>
        <p:blipFill>
          <a:blip r:embed="rId2" cstate="print"/>
          <a:srcRect/>
          <a:stretch>
            <a:fillRect/>
          </a:stretch>
        </p:blipFill>
        <p:spPr bwMode="auto">
          <a:xfrm>
            <a:off x="1500166" y="1449107"/>
            <a:ext cx="6143668" cy="508134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68490"/>
            <a:ext cx="8229600" cy="1351128"/>
          </a:xfrm>
        </p:spPr>
        <p:txBody>
          <a:bodyPr>
            <a:normAutofit/>
          </a:bodyPr>
          <a:lstStyle/>
          <a:p>
            <a:pPr algn="ctr"/>
            <a:r>
              <a:rPr lang="en-US" sz="3200" b="1" dirty="0" smtClean="0">
                <a:solidFill>
                  <a:srgbClr val="002060"/>
                </a:solidFill>
              </a:rPr>
              <a:t>On both sides of the central track there are children's playgrounds. </a:t>
            </a:r>
            <a:endParaRPr lang="ru-RU" sz="3200" b="1" dirty="0">
              <a:solidFill>
                <a:srgbClr val="002060"/>
              </a:solidFill>
            </a:endParaRPr>
          </a:p>
        </p:txBody>
      </p:sp>
      <p:pic>
        <p:nvPicPr>
          <p:cNvPr id="5122" name="Picture 2" descr="C:\Documents and Settings\korpus1\Мои документы\foto-gorki.jpg"/>
          <p:cNvPicPr>
            <a:picLocks noGrp="1" noChangeAspect="1" noChangeArrowheads="1"/>
          </p:cNvPicPr>
          <p:nvPr>
            <p:ph idx="1"/>
          </p:nvPr>
        </p:nvPicPr>
        <p:blipFill>
          <a:blip r:embed="rId2" cstate="print"/>
          <a:srcRect/>
          <a:stretch>
            <a:fillRect/>
          </a:stretch>
        </p:blipFill>
        <p:spPr bwMode="auto">
          <a:xfrm>
            <a:off x="327547" y="1554138"/>
            <a:ext cx="8475260" cy="507663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642918"/>
            <a:ext cx="3500462" cy="4979960"/>
          </a:xfrm>
        </p:spPr>
        <p:txBody>
          <a:bodyPr>
            <a:normAutofit/>
          </a:bodyPr>
          <a:lstStyle/>
          <a:p>
            <a:pPr algn="ctr"/>
            <a:r>
              <a:rPr lang="en-US" b="1" dirty="0" smtClean="0">
                <a:solidFill>
                  <a:srgbClr val="002060"/>
                </a:solidFill>
              </a:rPr>
              <a:t>There are also amazing engraved stones in the park.</a:t>
            </a:r>
            <a:endParaRPr lang="ru-RU" b="1" dirty="0">
              <a:solidFill>
                <a:srgbClr val="002060"/>
              </a:solidFill>
            </a:endParaRPr>
          </a:p>
        </p:txBody>
      </p:sp>
      <p:sp>
        <p:nvSpPr>
          <p:cNvPr id="3" name="Содержимое 2"/>
          <p:cNvSpPr>
            <a:spLocks noGrp="1"/>
          </p:cNvSpPr>
          <p:nvPr>
            <p:ph idx="1"/>
          </p:nvPr>
        </p:nvSpPr>
        <p:spPr/>
        <p:txBody>
          <a:bodyPr/>
          <a:lstStyle/>
          <a:p>
            <a:endParaRPr lang="ru-RU" dirty="0"/>
          </a:p>
        </p:txBody>
      </p:sp>
      <p:pic>
        <p:nvPicPr>
          <p:cNvPr id="6146" name="Picture 2" descr="C:\Documents and Settings\korpus1\Мои документы\foto-kamnya.jpg"/>
          <p:cNvPicPr>
            <a:picLocks noChangeAspect="1" noChangeArrowheads="1"/>
          </p:cNvPicPr>
          <p:nvPr/>
        </p:nvPicPr>
        <p:blipFill>
          <a:blip r:embed="rId2" cstate="print"/>
          <a:srcRect/>
          <a:stretch>
            <a:fillRect/>
          </a:stretch>
        </p:blipFill>
        <p:spPr bwMode="auto">
          <a:xfrm>
            <a:off x="3848669" y="261998"/>
            <a:ext cx="5076967" cy="63992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888274"/>
            <a:ext cx="7886700" cy="4062549"/>
          </a:xfrm>
        </p:spPr>
        <p:txBody>
          <a:bodyPr>
            <a:normAutofit/>
          </a:bodyPr>
          <a:lstStyle/>
          <a:p>
            <a:pPr algn="ctr"/>
            <a:r>
              <a:rPr lang="en-US" sz="6000" b="1" dirty="0" smtClean="0">
                <a:solidFill>
                  <a:srgbClr val="C00000"/>
                </a:solidFill>
              </a:rPr>
              <a:t>In this project we will present both local and national parks. </a:t>
            </a:r>
            <a:endParaRPr lang="ru-RU" sz="6000" b="1" dirty="0">
              <a:solidFill>
                <a:srgbClr val="C00000"/>
              </a:solidFill>
            </a:endParaRPr>
          </a:p>
        </p:txBody>
      </p:sp>
      <p:sp>
        <p:nvSpPr>
          <p:cNvPr id="3" name="Содержимое 2"/>
          <p:cNvSpPr>
            <a:spLocks noGrp="1"/>
          </p:cNvSpPr>
          <p:nvPr>
            <p:ph idx="1"/>
          </p:nvPr>
        </p:nvSpPr>
        <p:spPr>
          <a:xfrm>
            <a:off x="628650" y="3918857"/>
            <a:ext cx="7886700" cy="2258106"/>
          </a:xfrm>
        </p:spPr>
        <p:txBody>
          <a:bodyPr/>
          <a:lstStyle/>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338" name="Picture 2"/>
          <p:cNvPicPr>
            <a:picLocks noChangeAspect="1" noChangeArrowheads="1"/>
          </p:cNvPicPr>
          <p:nvPr/>
        </p:nvPicPr>
        <p:blipFill>
          <a:blip r:embed="rId2"/>
          <a:srcRect t="5000"/>
          <a:stretch>
            <a:fillRect/>
          </a:stretch>
        </p:blipFill>
        <p:spPr bwMode="auto">
          <a:xfrm>
            <a:off x="313899" y="862981"/>
            <a:ext cx="8506862" cy="53876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2120901"/>
            <a:ext cx="7886700" cy="4056062"/>
          </a:xfrm>
        </p:spPr>
        <p:txBody>
          <a:bodyPr>
            <a:normAutofit/>
          </a:bodyPr>
          <a:lstStyle/>
          <a:p>
            <a:pPr algn="ctr">
              <a:buNone/>
            </a:pPr>
            <a:r>
              <a:rPr lang="en-US" sz="9600" dirty="0" smtClean="0">
                <a:solidFill>
                  <a:srgbClr val="C00000"/>
                </a:solidFill>
              </a:rPr>
              <a:t>-3-</a:t>
            </a:r>
            <a:endParaRPr lang="ru-RU" sz="9600"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491318" y="872500"/>
            <a:ext cx="8209357" cy="5651129"/>
          </a:xfrm>
          <a:prstGeom prst="rect">
            <a:avLst/>
          </a:prstGeom>
          <a:ln>
            <a:noFill/>
          </a:ln>
          <a:effectLst>
            <a:softEdge rad="112500"/>
          </a:effectLst>
        </p:spPr>
      </p:pic>
      <p:sp>
        <p:nvSpPr>
          <p:cNvPr id="2" name="Заголовок 1"/>
          <p:cNvSpPr>
            <a:spLocks noGrp="1"/>
          </p:cNvSpPr>
          <p:nvPr>
            <p:ph type="ctrTitle"/>
          </p:nvPr>
        </p:nvSpPr>
        <p:spPr>
          <a:xfrm>
            <a:off x="191069" y="104932"/>
            <a:ext cx="8761862" cy="966614"/>
          </a:xfrm>
        </p:spPr>
        <p:txBody>
          <a:bodyPr>
            <a:noAutofit/>
          </a:bodyPr>
          <a:lstStyle/>
          <a:p>
            <a:pPr algn="ctr"/>
            <a:r>
              <a:rPr lang="en-US" sz="3600" b="1" dirty="0" smtClean="0">
                <a:solidFill>
                  <a:schemeClr val="bg1"/>
                </a:solidFill>
                <a:latin typeface="Arial Black" pitchFamily="34" charset="0"/>
              </a:rPr>
              <a:t>Central children's park in Minsk – </a:t>
            </a:r>
            <a:br>
              <a:rPr lang="en-US" sz="3600" b="1" dirty="0" smtClean="0">
                <a:solidFill>
                  <a:schemeClr val="bg1"/>
                </a:solidFill>
                <a:latin typeface="Arial Black" pitchFamily="34" charset="0"/>
              </a:rPr>
            </a:br>
            <a:r>
              <a:rPr lang="en-US" sz="3600" b="1" dirty="0" smtClean="0">
                <a:solidFill>
                  <a:srgbClr val="FFFF00"/>
                </a:solidFill>
                <a:latin typeface="Arial Black" pitchFamily="34" charset="0"/>
              </a:rPr>
              <a:t>Maxim Gorky Park </a:t>
            </a:r>
            <a:endParaRPr lang="be-BY" sz="3600" b="1" dirty="0">
              <a:solidFill>
                <a:srgbClr val="FFFF00"/>
              </a:solidFill>
              <a:latin typeface="Arial Black" pitchFamily="34" charset="0"/>
            </a:endParaRPr>
          </a:p>
        </p:txBody>
      </p:sp>
      <p:sp>
        <p:nvSpPr>
          <p:cNvPr id="3" name="Подзаголовок 2"/>
          <p:cNvSpPr>
            <a:spLocks noGrp="1"/>
          </p:cNvSpPr>
          <p:nvPr>
            <p:ph type="subTitle" idx="1"/>
          </p:nvPr>
        </p:nvSpPr>
        <p:spPr/>
        <p:txBody>
          <a:bodyPr/>
          <a:lstStyle/>
          <a:p>
            <a:endParaRPr lang="be-BY"/>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317580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Объект 2"/>
          <p:cNvSpPr>
            <a:spLocks noGrp="1"/>
          </p:cNvSpPr>
          <p:nvPr>
            <p:ph idx="1"/>
          </p:nvPr>
        </p:nvSpPr>
        <p:spPr>
          <a:xfrm>
            <a:off x="245660" y="300250"/>
            <a:ext cx="8625385" cy="6557749"/>
          </a:xfrm>
        </p:spPr>
        <p:txBody>
          <a:bodyPr>
            <a:normAutofit fontScale="92500"/>
          </a:bodyPr>
          <a:lstStyle/>
          <a:p>
            <a:pPr>
              <a:lnSpc>
                <a:spcPct val="100000"/>
              </a:lnSpc>
              <a:spcBef>
                <a:spcPts val="0"/>
              </a:spcBef>
            </a:pPr>
            <a:r>
              <a:rPr lang="en-US" sz="2400" b="1" dirty="0" smtClean="0">
                <a:solidFill>
                  <a:srgbClr val="C00000"/>
                </a:solidFill>
              </a:rPr>
              <a:t>Park of culture and rest in the center of Minsk near Victory Square.  It is located between </a:t>
            </a:r>
            <a:r>
              <a:rPr lang="en-US" sz="2400" b="1" dirty="0" err="1" smtClean="0">
                <a:solidFill>
                  <a:srgbClr val="C00000"/>
                </a:solidFill>
              </a:rPr>
              <a:t>Yanka</a:t>
            </a:r>
            <a:r>
              <a:rPr lang="en-US" sz="2400" b="1" dirty="0" smtClean="0">
                <a:solidFill>
                  <a:srgbClr val="C00000"/>
                </a:solidFill>
              </a:rPr>
              <a:t> </a:t>
            </a:r>
            <a:r>
              <a:rPr lang="en-US" sz="2400" b="1" dirty="0" err="1" smtClean="0">
                <a:solidFill>
                  <a:srgbClr val="C00000"/>
                </a:solidFill>
              </a:rPr>
              <a:t>Kupala</a:t>
            </a:r>
            <a:r>
              <a:rPr lang="en-US" sz="2400" b="1" dirty="0" smtClean="0">
                <a:solidFill>
                  <a:srgbClr val="C00000"/>
                </a:solidFill>
              </a:rPr>
              <a:t>, Frunze, </a:t>
            </a:r>
            <a:r>
              <a:rPr lang="en-US" sz="2400" b="1" dirty="0" err="1" smtClean="0">
                <a:solidFill>
                  <a:srgbClr val="C00000"/>
                </a:solidFill>
              </a:rPr>
              <a:t>Pervomaiskaya</a:t>
            </a:r>
            <a:r>
              <a:rPr lang="en-US" sz="2400" b="1" dirty="0" smtClean="0">
                <a:solidFill>
                  <a:srgbClr val="C00000"/>
                </a:solidFill>
              </a:rPr>
              <a:t> streets and Independence Avenue and today it covers an area of ​​28 hectares.</a:t>
            </a:r>
          </a:p>
          <a:p>
            <a:pPr>
              <a:lnSpc>
                <a:spcPct val="100000"/>
              </a:lnSpc>
              <a:spcBef>
                <a:spcPts val="0"/>
              </a:spcBef>
              <a:buNone/>
            </a:pPr>
            <a:endParaRPr lang="ru-RU" sz="2400" b="1" dirty="0" smtClean="0"/>
          </a:p>
          <a:p>
            <a:pPr>
              <a:lnSpc>
                <a:spcPct val="100000"/>
              </a:lnSpc>
              <a:spcBef>
                <a:spcPts val="0"/>
              </a:spcBef>
            </a:pPr>
            <a:r>
              <a:rPr lang="en-US" sz="2400" b="1" dirty="0" smtClean="0">
                <a:solidFill>
                  <a:srgbClr val="002060"/>
                </a:solidFill>
              </a:rPr>
              <a:t>The park was founded in 1805 by the first governor of Minsk Z. A. </a:t>
            </a:r>
            <a:r>
              <a:rPr lang="en-US" sz="2400" b="1" dirty="0" err="1" smtClean="0">
                <a:solidFill>
                  <a:srgbClr val="002060"/>
                </a:solidFill>
              </a:rPr>
              <a:t>Korneev</a:t>
            </a:r>
            <a:r>
              <a:rPr lang="en-US" sz="2400" b="1" dirty="0" smtClean="0">
                <a:solidFill>
                  <a:srgbClr val="002060"/>
                </a:solidFill>
              </a:rPr>
              <a:t> and was originally named as the Governor's Garden, in honor of the founder of the park. The park was the first public recreation area in Belarus. It was a large park with flower beds, alleys and artificial canals. Its area was about 18 hectares. There were benches along its picturesque alleys, on which one could calmly sit down to relax in the shade of trees. On one of the pillars in the park it was carved in Latin: "Post </a:t>
            </a:r>
            <a:r>
              <a:rPr lang="en-US" sz="2400" b="1" dirty="0" err="1" smtClean="0">
                <a:solidFill>
                  <a:srgbClr val="002060"/>
                </a:solidFill>
              </a:rPr>
              <a:t>laborem</a:t>
            </a:r>
            <a:r>
              <a:rPr lang="en-US" sz="2400" b="1" dirty="0" smtClean="0">
                <a:solidFill>
                  <a:srgbClr val="002060"/>
                </a:solidFill>
              </a:rPr>
              <a:t> </a:t>
            </a:r>
            <a:r>
              <a:rPr lang="en-US" sz="2400" b="1" dirty="0" err="1" smtClean="0">
                <a:solidFill>
                  <a:srgbClr val="002060"/>
                </a:solidFill>
              </a:rPr>
              <a:t>requies</a:t>
            </a:r>
            <a:r>
              <a:rPr lang="en-US" sz="2400" b="1" dirty="0" smtClean="0">
                <a:solidFill>
                  <a:srgbClr val="002060"/>
                </a:solidFill>
              </a:rPr>
              <a:t>" (after work comes rest).</a:t>
            </a:r>
          </a:p>
          <a:p>
            <a:pPr>
              <a:lnSpc>
                <a:spcPct val="100000"/>
              </a:lnSpc>
              <a:spcBef>
                <a:spcPts val="0"/>
              </a:spcBef>
              <a:buNone/>
            </a:pPr>
            <a:endParaRPr lang="en-US" sz="2400" b="1" dirty="0" smtClean="0"/>
          </a:p>
          <a:p>
            <a:pPr>
              <a:lnSpc>
                <a:spcPct val="100000"/>
              </a:lnSpc>
              <a:spcBef>
                <a:spcPts val="0"/>
              </a:spcBef>
            </a:pPr>
            <a:r>
              <a:rPr lang="en-US" sz="2400" b="1" dirty="0" smtClean="0">
                <a:solidFill>
                  <a:srgbClr val="C00000"/>
                </a:solidFill>
              </a:rPr>
              <a:t>At the end of the 19th century, the first stadium with a cycle track, lawn tennis, croquet, and bowling alleys appeared in the park.  Bicycles could be rented, and gymnastics classes and children's parties were arranged for the children. Drinks in the park were sold exclusively non-alcoholic: mineral water, milk, kefir, tea, coffee.</a:t>
            </a:r>
            <a:endParaRPr lang="be-BY" sz="2400" b="1" dirty="0">
              <a:solidFill>
                <a:srgbClr val="C00000"/>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2479361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7170" name="Picture 2"/>
          <p:cNvPicPr>
            <a:picLocks noChangeAspect="1" noChangeArrowheads="1"/>
          </p:cNvPicPr>
          <p:nvPr/>
        </p:nvPicPr>
        <p:blipFill>
          <a:blip r:embed="rId2"/>
          <a:srcRect/>
          <a:stretch>
            <a:fillRect/>
          </a:stretch>
        </p:blipFill>
        <p:spPr bwMode="auto">
          <a:xfrm>
            <a:off x="218364" y="999610"/>
            <a:ext cx="8676458" cy="47460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42" name="Picture 2"/>
          <p:cNvPicPr>
            <a:picLocks noChangeAspect="1" noChangeArrowheads="1"/>
          </p:cNvPicPr>
          <p:nvPr/>
        </p:nvPicPr>
        <p:blipFill>
          <a:blip r:embed="rId2"/>
          <a:srcRect/>
          <a:stretch>
            <a:fillRect/>
          </a:stretch>
        </p:blipFill>
        <p:spPr bwMode="auto">
          <a:xfrm>
            <a:off x="296883" y="991883"/>
            <a:ext cx="8621486" cy="539110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a:p>
        </p:txBody>
      </p:sp>
      <p:pic>
        <p:nvPicPr>
          <p:cNvPr id="9218" name="Picture 2"/>
          <p:cNvPicPr>
            <a:picLocks noChangeAspect="1" noChangeArrowheads="1"/>
          </p:cNvPicPr>
          <p:nvPr/>
        </p:nvPicPr>
        <p:blipFill>
          <a:blip r:embed="rId2"/>
          <a:srcRect/>
          <a:stretch>
            <a:fillRect/>
          </a:stretch>
        </p:blipFill>
        <p:spPr bwMode="auto">
          <a:xfrm>
            <a:off x="244221" y="902525"/>
            <a:ext cx="8745399" cy="5468587"/>
          </a:xfrm>
          <a:prstGeom prst="rect">
            <a:avLst/>
          </a:prstGeom>
          <a:ln>
            <a:noFill/>
          </a:ln>
          <a:effectLst>
            <a:softEdge rad="112500"/>
          </a:effec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454085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8194" name="Picture 2"/>
          <p:cNvPicPr>
            <a:picLocks noChangeAspect="1" noChangeArrowheads="1"/>
          </p:cNvPicPr>
          <p:nvPr/>
        </p:nvPicPr>
        <p:blipFill>
          <a:blip r:embed="rId2"/>
          <a:srcRect/>
          <a:stretch>
            <a:fillRect/>
          </a:stretch>
        </p:blipFill>
        <p:spPr bwMode="auto">
          <a:xfrm>
            <a:off x="261256" y="663823"/>
            <a:ext cx="8633362" cy="53985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1266" name="Picture 2"/>
          <p:cNvPicPr>
            <a:picLocks noChangeAspect="1" noChangeArrowheads="1"/>
          </p:cNvPicPr>
          <p:nvPr/>
        </p:nvPicPr>
        <p:blipFill>
          <a:blip r:embed="rId2"/>
          <a:srcRect/>
          <a:stretch>
            <a:fillRect/>
          </a:stretch>
        </p:blipFill>
        <p:spPr bwMode="auto">
          <a:xfrm>
            <a:off x="254000" y="827406"/>
            <a:ext cx="8709908" cy="54463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be-BY"/>
          </a:p>
        </p:txBody>
      </p:sp>
      <p:sp>
        <p:nvSpPr>
          <p:cNvPr id="5" name="Содержимое 4"/>
          <p:cNvSpPr>
            <a:spLocks noGrp="1"/>
          </p:cNvSpPr>
          <p:nvPr>
            <p:ph idx="1"/>
          </p:nvPr>
        </p:nvSpPr>
        <p:spPr/>
        <p:txBody>
          <a:bodyPr/>
          <a:lstStyle/>
          <a:p>
            <a:endParaRPr lang="ru-RU" dirty="0"/>
          </a:p>
        </p:txBody>
      </p:sp>
      <p:pic>
        <p:nvPicPr>
          <p:cNvPr id="13315" name="Picture 3"/>
          <p:cNvPicPr>
            <a:picLocks noChangeAspect="1" noChangeArrowheads="1"/>
          </p:cNvPicPr>
          <p:nvPr/>
        </p:nvPicPr>
        <p:blipFill>
          <a:blip r:embed="rId2"/>
          <a:srcRect b="6000"/>
          <a:stretch>
            <a:fillRect/>
          </a:stretch>
        </p:blipFill>
        <p:spPr bwMode="auto">
          <a:xfrm>
            <a:off x="0" y="177800"/>
            <a:ext cx="5352589" cy="3357562"/>
          </a:xfrm>
          <a:prstGeom prst="rect">
            <a:avLst/>
          </a:prstGeom>
          <a:ln>
            <a:noFill/>
          </a:ln>
          <a:effectLst>
            <a:softEdge rad="112500"/>
          </a:effectLst>
        </p:spPr>
      </p:pic>
      <p:pic>
        <p:nvPicPr>
          <p:cNvPr id="13316" name="Picture 4"/>
          <p:cNvPicPr>
            <a:picLocks noChangeAspect="1" noChangeArrowheads="1"/>
          </p:cNvPicPr>
          <p:nvPr/>
        </p:nvPicPr>
        <p:blipFill>
          <a:blip r:embed="rId3"/>
          <a:srcRect b="9133"/>
          <a:stretch>
            <a:fillRect/>
          </a:stretch>
        </p:blipFill>
        <p:spPr bwMode="auto">
          <a:xfrm>
            <a:off x="4073521" y="342900"/>
            <a:ext cx="5070479" cy="3073985"/>
          </a:xfrm>
          <a:prstGeom prst="rect">
            <a:avLst/>
          </a:prstGeom>
          <a:ln>
            <a:noFill/>
          </a:ln>
          <a:effectLst>
            <a:softEdge rad="112500"/>
          </a:effectLst>
        </p:spPr>
      </p:pic>
      <p:pic>
        <p:nvPicPr>
          <p:cNvPr id="13317" name="Picture 5"/>
          <p:cNvPicPr>
            <a:picLocks noChangeAspect="1" noChangeArrowheads="1"/>
          </p:cNvPicPr>
          <p:nvPr/>
        </p:nvPicPr>
        <p:blipFill>
          <a:blip r:embed="rId4"/>
          <a:srcRect b="5885"/>
          <a:stretch>
            <a:fillRect/>
          </a:stretch>
        </p:blipFill>
        <p:spPr bwMode="auto">
          <a:xfrm>
            <a:off x="4357686" y="3610674"/>
            <a:ext cx="4786314" cy="3006026"/>
          </a:xfrm>
          <a:prstGeom prst="rect">
            <a:avLst/>
          </a:prstGeom>
          <a:ln>
            <a:noFill/>
          </a:ln>
          <a:effectLst>
            <a:softEdge rad="112500"/>
          </a:effectLst>
        </p:spPr>
      </p:pic>
      <p:pic>
        <p:nvPicPr>
          <p:cNvPr id="13314" name="Picture 2"/>
          <p:cNvPicPr>
            <a:picLocks noChangeAspect="1" noChangeArrowheads="1"/>
          </p:cNvPicPr>
          <p:nvPr/>
        </p:nvPicPr>
        <p:blipFill>
          <a:blip r:embed="rId5"/>
          <a:srcRect b="6812"/>
          <a:stretch>
            <a:fillRect/>
          </a:stretch>
        </p:blipFill>
        <p:spPr bwMode="auto">
          <a:xfrm>
            <a:off x="0" y="3571876"/>
            <a:ext cx="5284326" cy="3286124"/>
          </a:xfrm>
          <a:prstGeom prst="rect">
            <a:avLst/>
          </a:prstGeom>
          <a:ln>
            <a:noFill/>
          </a:ln>
          <a:effectLst>
            <a:softEdge rad="112500"/>
          </a:effec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119162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1006474"/>
          </a:xfrm>
        </p:spPr>
        <p:txBody>
          <a:bodyPr/>
          <a:lstStyle/>
          <a:p>
            <a:pPr algn="ctr"/>
            <a:r>
              <a:rPr lang="en-US" b="1" dirty="0" smtClean="0">
                <a:solidFill>
                  <a:srgbClr val="C00000"/>
                </a:solidFill>
              </a:rPr>
              <a:t>Contents</a:t>
            </a:r>
            <a:endParaRPr lang="ru-RU" b="1" dirty="0">
              <a:solidFill>
                <a:srgbClr val="C00000"/>
              </a:solidFill>
            </a:endParaRPr>
          </a:p>
        </p:txBody>
      </p:sp>
      <p:sp>
        <p:nvSpPr>
          <p:cNvPr id="3" name="Содержимое 2"/>
          <p:cNvSpPr>
            <a:spLocks noGrp="1"/>
          </p:cNvSpPr>
          <p:nvPr>
            <p:ph idx="1"/>
          </p:nvPr>
        </p:nvSpPr>
        <p:spPr>
          <a:xfrm>
            <a:off x="628650" y="1282700"/>
            <a:ext cx="7886700" cy="4894263"/>
          </a:xfrm>
        </p:spPr>
        <p:txBody>
          <a:bodyPr>
            <a:normAutofit fontScale="92500"/>
          </a:bodyPr>
          <a:lstStyle/>
          <a:p>
            <a:pPr marL="514350" indent="-514350">
              <a:lnSpc>
                <a:spcPct val="100000"/>
              </a:lnSpc>
              <a:spcBef>
                <a:spcPts val="0"/>
              </a:spcBef>
              <a:buAutoNum type="arabicPeriod"/>
            </a:pPr>
            <a:r>
              <a:rPr lang="ru-RU" b="1" dirty="0" smtClean="0">
                <a:solidFill>
                  <a:schemeClr val="tx1">
                    <a:lumMod val="95000"/>
                    <a:lumOff val="5000"/>
                  </a:schemeClr>
                </a:solidFill>
              </a:rPr>
              <a:t>«</a:t>
            </a:r>
            <a:r>
              <a:rPr lang="en-US" b="1" dirty="0" smtClean="0">
                <a:solidFill>
                  <a:schemeClr val="tx1">
                    <a:lumMod val="95000"/>
                    <a:lumOff val="5000"/>
                  </a:schemeClr>
                </a:solidFill>
              </a:rPr>
              <a:t>Parks of My Country</a:t>
            </a:r>
            <a:r>
              <a:rPr lang="ru-RU" b="1" dirty="0" smtClean="0">
                <a:solidFill>
                  <a:schemeClr val="tx1">
                    <a:lumMod val="95000"/>
                    <a:lumOff val="5000"/>
                  </a:schemeClr>
                </a:solidFill>
              </a:rPr>
              <a:t>» – </a:t>
            </a:r>
            <a:r>
              <a:rPr lang="en-US" b="1" dirty="0" err="1" smtClean="0">
                <a:solidFill>
                  <a:schemeClr val="tx1">
                    <a:lumMod val="95000"/>
                    <a:lumOff val="5000"/>
                  </a:schemeClr>
                </a:solidFill>
              </a:rPr>
              <a:t>Pelesa</a:t>
            </a:r>
            <a:r>
              <a:rPr lang="en-US" b="1" dirty="0" smtClean="0">
                <a:solidFill>
                  <a:schemeClr val="tx1">
                    <a:lumMod val="95000"/>
                    <a:lumOff val="5000"/>
                  </a:schemeClr>
                </a:solidFill>
              </a:rPr>
              <a:t> school, </a:t>
            </a:r>
            <a:r>
              <a:rPr lang="en-US" b="1" dirty="0" err="1" smtClean="0">
                <a:solidFill>
                  <a:schemeClr val="tx1">
                    <a:lumMod val="95000"/>
                    <a:lumOff val="5000"/>
                  </a:schemeClr>
                </a:solidFill>
              </a:rPr>
              <a:t>Pelesa</a:t>
            </a:r>
            <a:r>
              <a:rPr lang="en-US" b="1" dirty="0" smtClean="0">
                <a:solidFill>
                  <a:schemeClr val="tx1">
                    <a:lumMod val="95000"/>
                    <a:lumOff val="5000"/>
                  </a:schemeClr>
                </a:solidFill>
              </a:rPr>
              <a:t>, Belarus </a:t>
            </a:r>
          </a:p>
          <a:p>
            <a:pPr marL="514350" lvl="0" indent="-514350">
              <a:lnSpc>
                <a:spcPct val="100000"/>
              </a:lnSpc>
              <a:spcBef>
                <a:spcPts val="0"/>
              </a:spcBef>
              <a:buFont typeface="Wingdings 2"/>
              <a:buAutoNum type="arabicPeriod"/>
            </a:pPr>
            <a:r>
              <a:rPr lang="ru-RU" b="1" dirty="0" smtClean="0">
                <a:solidFill>
                  <a:schemeClr val="tx1">
                    <a:lumMod val="95000"/>
                    <a:lumOff val="5000"/>
                  </a:schemeClr>
                </a:solidFill>
                <a:cs typeface="Times New Roman" pitchFamily="18" charset="0"/>
              </a:rPr>
              <a:t>«</a:t>
            </a:r>
            <a:r>
              <a:rPr lang="en-US" b="1" dirty="0" err="1" smtClean="0">
                <a:solidFill>
                  <a:schemeClr val="tx1">
                    <a:lumMod val="95000"/>
                    <a:lumOff val="5000"/>
                  </a:schemeClr>
                </a:solidFill>
                <a:cs typeface="Times New Roman" pitchFamily="18" charset="0"/>
              </a:rPr>
              <a:t>Lyuba</a:t>
            </a:r>
            <a:r>
              <a:rPr lang="en-US" b="1" dirty="0" smtClean="0">
                <a:solidFill>
                  <a:schemeClr val="tx1">
                    <a:lumMod val="95000"/>
                    <a:lumOff val="5000"/>
                  </a:schemeClr>
                </a:solidFill>
                <a:cs typeface="Times New Roman" pitchFamily="18" charset="0"/>
              </a:rPr>
              <a:t> </a:t>
            </a:r>
            <a:r>
              <a:rPr lang="en-US" b="1" dirty="0" err="1" smtClean="0">
                <a:solidFill>
                  <a:schemeClr val="tx1">
                    <a:lumMod val="95000"/>
                    <a:lumOff val="5000"/>
                  </a:schemeClr>
                </a:solidFill>
                <a:cs typeface="Times New Roman" pitchFamily="18" charset="0"/>
              </a:rPr>
              <a:t>Gaiduchenok</a:t>
            </a:r>
            <a:r>
              <a:rPr lang="en-US" b="1" dirty="0" smtClean="0">
                <a:solidFill>
                  <a:schemeClr val="tx1">
                    <a:lumMod val="95000"/>
                    <a:lumOff val="5000"/>
                  </a:schemeClr>
                </a:solidFill>
                <a:cs typeface="Times New Roman" pitchFamily="18" charset="0"/>
              </a:rPr>
              <a:t> Park</a:t>
            </a:r>
            <a:r>
              <a:rPr lang="ru-RU" b="1" dirty="0" smtClean="0">
                <a:solidFill>
                  <a:schemeClr val="tx1">
                    <a:lumMod val="95000"/>
                    <a:lumOff val="5000"/>
                  </a:schemeClr>
                </a:solidFill>
                <a:cs typeface="Times New Roman" pitchFamily="18" charset="0"/>
              </a:rPr>
              <a:t>»</a:t>
            </a:r>
            <a:r>
              <a:rPr lang="en-US" b="1" dirty="0" smtClean="0">
                <a:solidFill>
                  <a:schemeClr val="tx1">
                    <a:lumMod val="95000"/>
                    <a:lumOff val="5000"/>
                  </a:schemeClr>
                </a:solidFill>
                <a:cs typeface="Times New Roman" pitchFamily="18" charset="0"/>
              </a:rPr>
              <a:t> </a:t>
            </a:r>
            <a:r>
              <a:rPr lang="ru-RU" b="1" dirty="0" smtClean="0">
                <a:solidFill>
                  <a:schemeClr val="tx1">
                    <a:lumMod val="95000"/>
                    <a:lumOff val="5000"/>
                  </a:schemeClr>
                </a:solidFill>
              </a:rPr>
              <a:t>–</a:t>
            </a:r>
            <a:r>
              <a:rPr lang="ru-RU" b="1" dirty="0" smtClean="0">
                <a:solidFill>
                  <a:schemeClr val="tx1">
                    <a:lumMod val="95000"/>
                    <a:lumOff val="5000"/>
                  </a:schemeClr>
                </a:solidFill>
                <a:cs typeface="Times New Roman" pitchFamily="18" charset="0"/>
              </a:rPr>
              <a:t> </a:t>
            </a:r>
            <a:r>
              <a:rPr lang="en-US" b="1" dirty="0" smtClean="0">
                <a:solidFill>
                  <a:schemeClr val="tx1">
                    <a:lumMod val="95000"/>
                    <a:lumOff val="5000"/>
                  </a:schemeClr>
                </a:solidFill>
              </a:rPr>
              <a:t>Lyceum of MES, Gomel, Belarus </a:t>
            </a:r>
            <a:endParaRPr lang="ru-RU" b="1" dirty="0" smtClean="0">
              <a:solidFill>
                <a:schemeClr val="tx1">
                  <a:lumMod val="95000"/>
                  <a:lumOff val="5000"/>
                </a:schemeClr>
              </a:solidFill>
            </a:endParaRPr>
          </a:p>
          <a:p>
            <a:pPr marL="514350" lvl="0" indent="-514350">
              <a:lnSpc>
                <a:spcPct val="100000"/>
              </a:lnSpc>
              <a:spcBef>
                <a:spcPts val="0"/>
              </a:spcBef>
              <a:buFont typeface="Wingdings 2"/>
              <a:buAutoNum type="arabicPeriod"/>
            </a:pPr>
            <a:r>
              <a:rPr lang="ru-RU" b="1" dirty="0" smtClean="0">
                <a:solidFill>
                  <a:schemeClr val="tx1">
                    <a:lumMod val="95000"/>
                    <a:lumOff val="5000"/>
                  </a:schemeClr>
                </a:solidFill>
              </a:rPr>
              <a:t>«</a:t>
            </a:r>
            <a:r>
              <a:rPr lang="en-US" b="1" dirty="0" smtClean="0">
                <a:solidFill>
                  <a:schemeClr val="tx1">
                    <a:lumMod val="95000"/>
                    <a:lumOff val="5000"/>
                  </a:schemeClr>
                </a:solidFill>
              </a:rPr>
              <a:t>Central Children's Park</a:t>
            </a:r>
            <a:r>
              <a:rPr lang="ru-RU" b="1" dirty="0" smtClean="0">
                <a:solidFill>
                  <a:schemeClr val="tx1">
                    <a:lumMod val="95000"/>
                    <a:lumOff val="5000"/>
                  </a:schemeClr>
                </a:solidFill>
              </a:rPr>
              <a:t>: </a:t>
            </a:r>
            <a:r>
              <a:rPr lang="en-US" b="1" dirty="0" smtClean="0">
                <a:solidFill>
                  <a:schemeClr val="tx1">
                    <a:lumMod val="95000"/>
                    <a:lumOff val="5000"/>
                  </a:schemeClr>
                </a:solidFill>
              </a:rPr>
              <a:t>Maxim Gorky Park in  Minsk</a:t>
            </a:r>
            <a:r>
              <a:rPr lang="ru-RU" b="1" dirty="0" smtClean="0">
                <a:solidFill>
                  <a:schemeClr val="tx1">
                    <a:lumMod val="95000"/>
                    <a:lumOff val="5000"/>
                  </a:schemeClr>
                </a:solidFill>
              </a:rPr>
              <a:t>» – </a:t>
            </a:r>
            <a:r>
              <a:rPr lang="en-US" b="1" dirty="0" smtClean="0">
                <a:solidFill>
                  <a:schemeClr val="tx1">
                    <a:lumMod val="95000"/>
                    <a:lumOff val="5000"/>
                  </a:schemeClr>
                </a:solidFill>
              </a:rPr>
              <a:t>Lyceum of MES, Gomel, Belarus </a:t>
            </a:r>
            <a:endParaRPr lang="ru-RU" b="1" dirty="0" smtClean="0">
              <a:solidFill>
                <a:schemeClr val="tx1">
                  <a:lumMod val="95000"/>
                  <a:lumOff val="5000"/>
                </a:schemeClr>
              </a:solidFill>
            </a:endParaRPr>
          </a:p>
          <a:p>
            <a:pPr marL="514350" lvl="0" indent="-514350">
              <a:lnSpc>
                <a:spcPct val="100000"/>
              </a:lnSpc>
              <a:spcBef>
                <a:spcPts val="0"/>
              </a:spcBef>
              <a:buFont typeface="Wingdings 2"/>
              <a:buAutoNum type="arabicPeriod"/>
            </a:pPr>
            <a:r>
              <a:rPr lang="ru-RU" b="1" dirty="0" smtClean="0">
                <a:solidFill>
                  <a:schemeClr val="tx1">
                    <a:lumMod val="95000"/>
                    <a:lumOff val="5000"/>
                  </a:schemeClr>
                </a:solidFill>
              </a:rPr>
              <a:t>«</a:t>
            </a:r>
            <a:r>
              <a:rPr lang="en-US" b="1" dirty="0" smtClean="0">
                <a:solidFill>
                  <a:schemeClr val="tx1">
                    <a:lumMod val="95000"/>
                    <a:lumOff val="5000"/>
                  </a:schemeClr>
                </a:solidFill>
              </a:rPr>
              <a:t>The National Park “Elk’s Island”</a:t>
            </a:r>
            <a:r>
              <a:rPr lang="ru-RU" b="1" dirty="0" smtClean="0">
                <a:solidFill>
                  <a:schemeClr val="tx1">
                    <a:lumMod val="95000"/>
                    <a:lumOff val="5000"/>
                  </a:schemeClr>
                </a:solidFill>
              </a:rPr>
              <a:t>» – </a:t>
            </a:r>
            <a:r>
              <a:rPr lang="en-US" b="1" dirty="0" smtClean="0">
                <a:solidFill>
                  <a:schemeClr val="tx1">
                    <a:lumMod val="95000"/>
                    <a:lumOff val="5000"/>
                  </a:schemeClr>
                </a:solidFill>
              </a:rPr>
              <a:t>School # 7, </a:t>
            </a:r>
            <a:r>
              <a:rPr lang="en-US" b="1" dirty="0" err="1" smtClean="0">
                <a:solidFill>
                  <a:schemeClr val="tx1">
                    <a:lumMod val="95000"/>
                    <a:lumOff val="5000"/>
                  </a:schemeClr>
                </a:solidFill>
              </a:rPr>
              <a:t>Korolyov</a:t>
            </a:r>
            <a:r>
              <a:rPr lang="en-US" b="1" dirty="0" smtClean="0">
                <a:solidFill>
                  <a:schemeClr val="tx1">
                    <a:lumMod val="95000"/>
                    <a:lumOff val="5000"/>
                  </a:schemeClr>
                </a:solidFill>
              </a:rPr>
              <a:t>, Russia </a:t>
            </a:r>
            <a:endParaRPr lang="ru-RU" b="1" dirty="0" smtClean="0">
              <a:solidFill>
                <a:schemeClr val="tx1">
                  <a:lumMod val="95000"/>
                  <a:lumOff val="5000"/>
                </a:schemeClr>
              </a:solidFill>
            </a:endParaRPr>
          </a:p>
          <a:p>
            <a:pPr marL="514350" indent="-514350">
              <a:lnSpc>
                <a:spcPct val="100000"/>
              </a:lnSpc>
              <a:spcBef>
                <a:spcPts val="0"/>
              </a:spcBef>
              <a:buFont typeface="Wingdings 2"/>
              <a:buAutoNum type="arabicPeriod"/>
            </a:pPr>
            <a:r>
              <a:rPr lang="ru-RU" b="1" dirty="0" smtClean="0">
                <a:solidFill>
                  <a:schemeClr val="tx1">
                    <a:lumMod val="95000"/>
                    <a:lumOff val="5000"/>
                  </a:schemeClr>
                </a:solidFill>
              </a:rPr>
              <a:t>«</a:t>
            </a:r>
            <a:r>
              <a:rPr lang="en-US" b="1" dirty="0" smtClean="0">
                <a:solidFill>
                  <a:schemeClr val="tx1">
                    <a:lumMod val="95000"/>
                    <a:lumOff val="5000"/>
                  </a:schemeClr>
                </a:solidFill>
              </a:rPr>
              <a:t>Parks</a:t>
            </a:r>
            <a:r>
              <a:rPr lang="ru-RU" b="1" dirty="0" smtClean="0">
                <a:solidFill>
                  <a:schemeClr val="tx1">
                    <a:lumMod val="95000"/>
                    <a:lumOff val="5000"/>
                  </a:schemeClr>
                </a:solidFill>
              </a:rPr>
              <a:t>»</a:t>
            </a:r>
            <a:r>
              <a:rPr lang="en-US" b="1" dirty="0" smtClean="0">
                <a:solidFill>
                  <a:schemeClr val="tx1">
                    <a:lumMod val="95000"/>
                    <a:lumOff val="5000"/>
                  </a:schemeClr>
                </a:solidFill>
              </a:rPr>
              <a:t> </a:t>
            </a:r>
            <a:r>
              <a:rPr lang="ru-RU" b="1" dirty="0" smtClean="0">
                <a:solidFill>
                  <a:schemeClr val="tx1">
                    <a:lumMod val="95000"/>
                    <a:lumOff val="5000"/>
                  </a:schemeClr>
                </a:solidFill>
              </a:rPr>
              <a:t>–</a:t>
            </a:r>
            <a:r>
              <a:rPr lang="en-US" b="1" dirty="0" smtClean="0">
                <a:solidFill>
                  <a:schemeClr val="tx1">
                    <a:lumMod val="95000"/>
                    <a:lumOff val="5000"/>
                  </a:schemeClr>
                </a:solidFill>
              </a:rPr>
              <a:t> Lausanne Collegiate School</a:t>
            </a:r>
            <a:r>
              <a:rPr lang="ru-RU" b="1" dirty="0" smtClean="0">
                <a:solidFill>
                  <a:schemeClr val="tx1">
                    <a:lumMod val="95000"/>
                    <a:lumOff val="5000"/>
                  </a:schemeClr>
                </a:solidFill>
              </a:rPr>
              <a:t>, </a:t>
            </a:r>
            <a:r>
              <a:rPr lang="en-US" b="1" dirty="0" smtClean="0"/>
              <a:t>Memphis, Tennessee, </a:t>
            </a:r>
            <a:r>
              <a:rPr lang="en-US" b="1" dirty="0" smtClean="0">
                <a:solidFill>
                  <a:schemeClr val="tx1">
                    <a:lumMod val="95000"/>
                    <a:lumOff val="5000"/>
                  </a:schemeClr>
                </a:solidFill>
              </a:rPr>
              <a:t>the USA </a:t>
            </a:r>
          </a:p>
          <a:p>
            <a:pPr marL="514350" indent="-514350">
              <a:lnSpc>
                <a:spcPct val="100000"/>
              </a:lnSpc>
              <a:spcBef>
                <a:spcPts val="0"/>
              </a:spcBef>
              <a:buFont typeface="Wingdings 2"/>
              <a:buAutoNum type="arabicPeriod"/>
            </a:pPr>
            <a:r>
              <a:rPr lang="ru-RU" b="1" dirty="0" smtClean="0">
                <a:solidFill>
                  <a:schemeClr val="tx1">
                    <a:lumMod val="95000"/>
                    <a:lumOff val="5000"/>
                  </a:schemeClr>
                </a:solidFill>
              </a:rPr>
              <a:t>«</a:t>
            </a:r>
            <a:r>
              <a:rPr lang="en-US" b="1" dirty="0" smtClean="0">
                <a:solidFill>
                  <a:schemeClr val="tx1">
                    <a:lumMod val="95000"/>
                    <a:lumOff val="5000"/>
                  </a:schemeClr>
                </a:solidFill>
              </a:rPr>
              <a:t>25 Best National Parks in the USA</a:t>
            </a:r>
            <a:r>
              <a:rPr lang="ru-RU" b="1" dirty="0" smtClean="0">
                <a:solidFill>
                  <a:schemeClr val="tx1">
                    <a:lumMod val="95000"/>
                    <a:lumOff val="5000"/>
                  </a:schemeClr>
                </a:solidFill>
              </a:rPr>
              <a:t>» – </a:t>
            </a:r>
            <a:r>
              <a:rPr lang="en-US" b="1" dirty="0" smtClean="0">
                <a:solidFill>
                  <a:schemeClr val="tx1">
                    <a:lumMod val="95000"/>
                    <a:lumOff val="5000"/>
                  </a:schemeClr>
                </a:solidFill>
              </a:rPr>
              <a:t>a link by Christine </a:t>
            </a:r>
            <a:r>
              <a:rPr lang="en-US" b="1" dirty="0" err="1" smtClean="0">
                <a:solidFill>
                  <a:schemeClr val="tx1">
                    <a:lumMod val="95000"/>
                    <a:lumOff val="5000"/>
                  </a:schemeClr>
                </a:solidFill>
              </a:rPr>
              <a:t>Hockert</a:t>
            </a:r>
            <a:r>
              <a:rPr lang="en-US" b="1" dirty="0" smtClean="0">
                <a:solidFill>
                  <a:schemeClr val="tx1">
                    <a:lumMod val="95000"/>
                    <a:lumOff val="5000"/>
                  </a:schemeClr>
                </a:solidFill>
              </a:rPr>
              <a:t>, the USA </a:t>
            </a:r>
          </a:p>
          <a:p>
            <a:pPr marL="514350" lvl="0" indent="-514350">
              <a:buNone/>
            </a:pPr>
            <a:endParaRPr lang="ru-RU" dirty="0" smtClean="0"/>
          </a:p>
          <a:p>
            <a:pPr marL="514350" indent="-514350">
              <a:buAutoNum type="arabicPeriod"/>
            </a:pPr>
            <a:endParaRPr lang="en-US" dirty="0" smtClean="0"/>
          </a:p>
          <a:p>
            <a:pPr marL="514350" indent="-514350">
              <a:buNone/>
            </a:pP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2120901"/>
            <a:ext cx="7886700" cy="4056062"/>
          </a:xfrm>
        </p:spPr>
        <p:txBody>
          <a:bodyPr>
            <a:normAutofit/>
          </a:bodyPr>
          <a:lstStyle/>
          <a:p>
            <a:pPr algn="ctr">
              <a:buNone/>
            </a:pPr>
            <a:r>
              <a:rPr lang="en-US" sz="9600" dirty="0" smtClean="0">
                <a:solidFill>
                  <a:srgbClr val="C00000"/>
                </a:solidFill>
              </a:rPr>
              <a:t>-4-</a:t>
            </a:r>
            <a:endParaRPr lang="ru-RU" sz="9600" dirty="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p:cNvPicPr>
            <a:picLocks noChangeAspect="1" noChangeArrowheads="1"/>
          </p:cNvPicPr>
          <p:nvPr/>
        </p:nvPicPr>
        <p:blipFill>
          <a:blip r:embed="rId2"/>
          <a:srcRect l="14992" t="18554" r="17236" b="9179"/>
          <a:stretch>
            <a:fillRect/>
          </a:stretch>
        </p:blipFill>
        <p:spPr bwMode="auto">
          <a:xfrm>
            <a:off x="0"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srcRect l="10986" t="20508" r="14306" b="9179"/>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srcRect l="10986" t="31250" r="13574"/>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a:srcRect l="14734" t="48828" r="15331"/>
          <a:stretch>
            <a:fillRect/>
          </a:stretch>
        </p:blipFill>
        <p:spPr bwMode="auto">
          <a:xfrm>
            <a:off x="279400" y="904186"/>
            <a:ext cx="8597900" cy="55251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122" name="Picture 2"/>
          <p:cNvPicPr>
            <a:picLocks noChangeAspect="1" noChangeArrowheads="1"/>
          </p:cNvPicPr>
          <p:nvPr/>
        </p:nvPicPr>
        <p:blipFill>
          <a:blip r:embed="rId2"/>
          <a:srcRect l="17853" t="51758" r="20898"/>
          <a:stretch>
            <a:fillRect/>
          </a:stretch>
        </p:blipFill>
        <p:spPr bwMode="auto">
          <a:xfrm>
            <a:off x="342900" y="928670"/>
            <a:ext cx="8496300" cy="50190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6146" name="Picture 2"/>
          <p:cNvPicPr>
            <a:picLocks noChangeAspect="1" noChangeArrowheads="1"/>
          </p:cNvPicPr>
          <p:nvPr/>
        </p:nvPicPr>
        <p:blipFill>
          <a:blip r:embed="rId2"/>
          <a:srcRect l="17199" t="54688" r="19536" b="21584"/>
          <a:stretch>
            <a:fillRect/>
          </a:stretch>
        </p:blipFill>
        <p:spPr bwMode="auto">
          <a:xfrm>
            <a:off x="254000" y="923555"/>
            <a:ext cx="8636000" cy="2429245"/>
          </a:xfrm>
          <a:prstGeom prst="rect">
            <a:avLst/>
          </a:prstGeom>
          <a:noFill/>
          <a:ln w="9525">
            <a:noFill/>
            <a:miter lim="800000"/>
            <a:headEnd/>
            <a:tailEnd/>
          </a:ln>
          <a:effectLst/>
        </p:spPr>
      </p:pic>
      <p:sp>
        <p:nvSpPr>
          <p:cNvPr id="82945" name="Rectangle 1"/>
          <p:cNvSpPr>
            <a:spLocks noChangeArrowheads="1"/>
          </p:cNvSpPr>
          <p:nvPr/>
        </p:nvSpPr>
        <p:spPr bwMode="auto">
          <a:xfrm>
            <a:off x="330200" y="3492500"/>
            <a:ext cx="85598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2060"/>
                </a:solidFill>
                <a:effectLst/>
                <a:latin typeface="Arial" pitchFamily="34" charset="0"/>
                <a:ea typeface="Arial" pitchFamily="34" charset="0"/>
                <a:cs typeface="Arial" pitchFamily="34" charset="0"/>
              </a:rPr>
              <a:t>The city Park appeared in June 1940. It wasn't planted on purpose. A part of a natural woodland area was turned into a park, and it turned out to be very beautiful. But, during the Great Patriotic war, in the winter of 1941-1942, residents had to cut down their Park, because there was a catastrophic lack of fuel. Thus, the Park actually saved the residents of the city from the cold.</a:t>
            </a:r>
            <a:endParaRPr kumimoji="0" lang="en-US" sz="2400" b="1" i="0"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21317" t="62577" r="22361"/>
          <a:stretch>
            <a:fillRect/>
          </a:stretch>
        </p:blipFill>
        <p:spPr bwMode="auto">
          <a:xfrm>
            <a:off x="342900" y="642918"/>
            <a:ext cx="8470900" cy="4221337"/>
          </a:xfrm>
          <a:prstGeom prst="rect">
            <a:avLst/>
          </a:prstGeom>
          <a:noFill/>
          <a:ln w="9525">
            <a:noFill/>
            <a:miter lim="800000"/>
            <a:headEnd/>
            <a:tailEnd/>
          </a:ln>
          <a:effectLst/>
        </p:spPr>
      </p:pic>
      <p:sp>
        <p:nvSpPr>
          <p:cNvPr id="2" name="Заголовок 1"/>
          <p:cNvSpPr>
            <a:spLocks noGrp="1"/>
          </p:cNvSpPr>
          <p:nvPr>
            <p:ph type="title"/>
          </p:nvPr>
        </p:nvSpPr>
        <p:spPr>
          <a:xfrm>
            <a:off x="457200" y="5067300"/>
            <a:ext cx="8229600" cy="1790700"/>
          </a:xfrm>
        </p:spPr>
        <p:txBody>
          <a:bodyPr>
            <a:noAutofit/>
          </a:bodyPr>
          <a:lstStyle/>
          <a:p>
            <a:pPr algn="ctr"/>
            <a:r>
              <a:rPr lang="en-US" sz="2600" b="1" dirty="0" smtClean="0">
                <a:solidFill>
                  <a:srgbClr val="002060"/>
                </a:solidFill>
              </a:rPr>
              <a:t>They began to restore it in 1948. </a:t>
            </a:r>
            <a:br>
              <a:rPr lang="en-US" sz="2600" b="1" dirty="0" smtClean="0">
                <a:solidFill>
                  <a:srgbClr val="002060"/>
                </a:solidFill>
              </a:rPr>
            </a:br>
            <a:r>
              <a:rPr lang="en-US" sz="2600" b="1" dirty="0" smtClean="0">
                <a:solidFill>
                  <a:srgbClr val="002060"/>
                </a:solidFill>
              </a:rPr>
              <a:t>Whole families, in the evenings and at the weekends, </a:t>
            </a:r>
            <a:br>
              <a:rPr lang="en-US" sz="2600" b="1" dirty="0" smtClean="0">
                <a:solidFill>
                  <a:srgbClr val="002060"/>
                </a:solidFill>
              </a:rPr>
            </a:br>
            <a:r>
              <a:rPr lang="en-US" sz="2600" b="1" dirty="0" smtClean="0">
                <a:solidFill>
                  <a:srgbClr val="002060"/>
                </a:solidFill>
              </a:rPr>
              <a:t>worked in the Park to restore it in gratitude for saving them </a:t>
            </a:r>
            <a:br>
              <a:rPr lang="en-US" sz="2600" b="1" dirty="0" smtClean="0">
                <a:solidFill>
                  <a:srgbClr val="002060"/>
                </a:solidFill>
              </a:rPr>
            </a:br>
            <a:r>
              <a:rPr lang="en-US" sz="2600" b="1" dirty="0" smtClean="0">
                <a:solidFill>
                  <a:srgbClr val="002060"/>
                </a:solidFill>
              </a:rPr>
              <a:t>during the difficult years of the war.</a:t>
            </a:r>
            <a:r>
              <a:rPr lang="ru-RU" sz="2600" b="1" dirty="0" smtClean="0">
                <a:solidFill>
                  <a:srgbClr val="002060"/>
                </a:solidFill>
              </a:rPr>
              <a:t/>
            </a:r>
            <a:br>
              <a:rPr lang="ru-RU" sz="2600" b="1" dirty="0" smtClean="0">
                <a:solidFill>
                  <a:srgbClr val="002060"/>
                </a:solidFill>
              </a:rPr>
            </a:br>
            <a:endParaRPr lang="ru-RU" sz="2600" b="1" dirty="0">
              <a:solidFill>
                <a:srgbClr val="002060"/>
              </a:solidFill>
            </a:endParaRPr>
          </a:p>
        </p:txBody>
      </p:sp>
      <p:sp>
        <p:nvSpPr>
          <p:cNvPr id="3" name="Содержимое 2"/>
          <p:cNvSpPr>
            <a:spLocks noGrp="1"/>
          </p:cNvSpPr>
          <p:nvPr>
            <p:ph idx="1"/>
          </p:nvPr>
        </p:nvSpPr>
        <p:spPr>
          <a:xfrm>
            <a:off x="457200" y="4500570"/>
            <a:ext cx="8229600" cy="785818"/>
          </a:xfrm>
        </p:spPr>
        <p:txBody>
          <a:bodyPr/>
          <a:lstStyle/>
          <a:p>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8194" name="Picture 2"/>
          <p:cNvPicPr>
            <a:picLocks noChangeAspect="1" noChangeArrowheads="1"/>
          </p:cNvPicPr>
          <p:nvPr/>
        </p:nvPicPr>
        <p:blipFill>
          <a:blip r:embed="rId2"/>
          <a:srcRect l="18566" t="51758" r="19782"/>
          <a:stretch>
            <a:fillRect/>
          </a:stretch>
        </p:blipFill>
        <p:spPr bwMode="auto">
          <a:xfrm>
            <a:off x="254000" y="1127494"/>
            <a:ext cx="8636000" cy="50682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9218" name="Picture 2"/>
          <p:cNvPicPr>
            <a:picLocks noChangeAspect="1" noChangeArrowheads="1"/>
          </p:cNvPicPr>
          <p:nvPr/>
        </p:nvPicPr>
        <p:blipFill>
          <a:blip r:embed="rId2"/>
          <a:srcRect l="24175" t="54688" r="25762"/>
          <a:stretch>
            <a:fillRect/>
          </a:stretch>
        </p:blipFill>
        <p:spPr bwMode="auto">
          <a:xfrm>
            <a:off x="254000" y="428604"/>
            <a:ext cx="8648700" cy="58710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2120901"/>
            <a:ext cx="7886700" cy="4056062"/>
          </a:xfrm>
        </p:spPr>
        <p:txBody>
          <a:bodyPr>
            <a:normAutofit/>
          </a:bodyPr>
          <a:lstStyle/>
          <a:p>
            <a:pPr algn="ctr">
              <a:buNone/>
            </a:pPr>
            <a:r>
              <a:rPr lang="en-US" sz="9600" dirty="0" smtClean="0">
                <a:solidFill>
                  <a:srgbClr val="C00000"/>
                </a:solidFill>
              </a:rPr>
              <a:t>-1-</a:t>
            </a:r>
            <a:endParaRPr lang="ru-RU" sz="9600" dirty="0">
              <a:solidFill>
                <a:srgbClr val="C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p:cNvPicPr>
            <a:picLocks noChangeAspect="1" noChangeArrowheads="1"/>
          </p:cNvPicPr>
          <p:nvPr/>
        </p:nvPicPr>
        <p:blipFill>
          <a:blip r:embed="rId2"/>
          <a:srcRect l="14023" t="20508" r="15147" b="13090"/>
          <a:stretch>
            <a:fillRect/>
          </a:stretch>
        </p:blipFill>
        <p:spPr bwMode="auto">
          <a:xfrm>
            <a:off x="279400" y="554854"/>
            <a:ext cx="8585200" cy="60364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srcRect l="20733" t="25391" r="22732" b="24804"/>
          <a:stretch>
            <a:fillRect/>
          </a:stretch>
        </p:blipFill>
        <p:spPr bwMode="auto">
          <a:xfrm>
            <a:off x="266700" y="598470"/>
            <a:ext cx="8610600" cy="5689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srcRect l="15761" t="19531" r="16513" b="14062"/>
          <a:stretch>
            <a:fillRect/>
          </a:stretch>
        </p:blipFill>
        <p:spPr bwMode="auto">
          <a:xfrm>
            <a:off x="304800" y="299913"/>
            <a:ext cx="8572500" cy="63040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2"/>
          <a:srcRect l="21099" t="41992" r="19980"/>
          <a:stretch>
            <a:fillRect/>
          </a:stretch>
        </p:blipFill>
        <p:spPr bwMode="auto">
          <a:xfrm>
            <a:off x="265900" y="245630"/>
            <a:ext cx="8611400" cy="63583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5122" name="Picture 2"/>
          <p:cNvPicPr>
            <a:picLocks noChangeAspect="1" noChangeArrowheads="1"/>
          </p:cNvPicPr>
          <p:nvPr/>
        </p:nvPicPr>
        <p:blipFill>
          <a:blip r:embed="rId2"/>
          <a:srcRect l="18725" t="50781" r="20760"/>
          <a:stretch>
            <a:fillRect/>
          </a:stretch>
        </p:blipFill>
        <p:spPr bwMode="auto">
          <a:xfrm>
            <a:off x="241300" y="730236"/>
            <a:ext cx="8648700" cy="52757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2"/>
          <a:srcRect l="26779" t="34180" r="25888" b="4052"/>
          <a:stretch>
            <a:fillRect/>
          </a:stretch>
        </p:blipFill>
        <p:spPr bwMode="auto">
          <a:xfrm>
            <a:off x="1525566" y="394153"/>
            <a:ext cx="6215106" cy="60828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2120901"/>
            <a:ext cx="7886700" cy="4056062"/>
          </a:xfrm>
        </p:spPr>
        <p:txBody>
          <a:bodyPr>
            <a:normAutofit/>
          </a:bodyPr>
          <a:lstStyle/>
          <a:p>
            <a:pPr algn="ctr">
              <a:buNone/>
            </a:pPr>
            <a:r>
              <a:rPr lang="en-US" sz="9600" dirty="0" smtClean="0">
                <a:solidFill>
                  <a:srgbClr val="C00000"/>
                </a:solidFill>
              </a:rPr>
              <a:t>-5-</a:t>
            </a:r>
            <a:endParaRPr lang="ru-RU" sz="9600" dirty="0">
              <a:solidFill>
                <a:srgbClr val="C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0" y="190633"/>
            <a:ext cx="8118600" cy="166356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rgbClr val="C00000"/>
                </a:solidFill>
              </a:rPr>
              <a:t>PARKS</a:t>
            </a:r>
            <a:endParaRPr b="1">
              <a:solidFill>
                <a:srgbClr val="C00000"/>
              </a:solidFill>
            </a:endParaRPr>
          </a:p>
        </p:txBody>
      </p:sp>
      <p:sp>
        <p:nvSpPr>
          <p:cNvPr id="60" name="Google Shape;60;p13"/>
          <p:cNvSpPr txBox="1">
            <a:spLocks noGrp="1"/>
          </p:cNvSpPr>
          <p:nvPr>
            <p:ph type="subTitle" idx="1"/>
          </p:nvPr>
        </p:nvSpPr>
        <p:spPr>
          <a:xfrm>
            <a:off x="825499" y="2146300"/>
            <a:ext cx="8114275" cy="42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rgbClr val="002060"/>
                </a:solidFill>
              </a:rPr>
              <a:t>From IB Anthropology Year 1 HL</a:t>
            </a:r>
            <a:endParaRPr sz="3200" b="1">
              <a:solidFill>
                <a:srgbClr val="002060"/>
              </a:solidFill>
            </a:endParaRPr>
          </a:p>
          <a:p>
            <a:pPr marL="0" lvl="0" indent="0" algn="l" rtl="0">
              <a:spcBef>
                <a:spcPts val="0"/>
              </a:spcBef>
              <a:spcAft>
                <a:spcPts val="0"/>
              </a:spcAft>
              <a:buNone/>
            </a:pPr>
            <a:r>
              <a:rPr lang="en" sz="3200" b="1" dirty="0">
                <a:solidFill>
                  <a:srgbClr val="002060"/>
                </a:solidFill>
              </a:rPr>
              <a:t>Lausanne Collegiate School</a:t>
            </a:r>
            <a:endParaRPr sz="3200" b="1">
              <a:solidFill>
                <a:srgbClr val="002060"/>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970700" y="1295401"/>
            <a:ext cx="5202600" cy="14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dirty="0">
                <a:solidFill>
                  <a:srgbClr val="C00000"/>
                </a:solidFill>
              </a:rPr>
              <a:t>National Parks</a:t>
            </a:r>
            <a:endParaRPr sz="5400" b="1">
              <a:solidFill>
                <a:srgbClr val="C00000"/>
              </a:solidFill>
            </a:endParaRPr>
          </a:p>
        </p:txBody>
      </p:sp>
      <p:sp>
        <p:nvSpPr>
          <p:cNvPr id="66" name="Google Shape;66;p14"/>
          <p:cNvSpPr txBox="1"/>
          <p:nvPr/>
        </p:nvSpPr>
        <p:spPr>
          <a:xfrm>
            <a:off x="767700" y="2092667"/>
            <a:ext cx="2141100" cy="8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67" name="Google Shape;67;p14"/>
          <p:cNvSpPr txBox="1"/>
          <p:nvPr/>
        </p:nvSpPr>
        <p:spPr>
          <a:xfrm>
            <a:off x="1409700" y="4000000"/>
            <a:ext cx="6337300" cy="4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i="1" dirty="0">
                <a:solidFill>
                  <a:srgbClr val="C00000"/>
                </a:solidFill>
                <a:latin typeface="Old Standard TT"/>
                <a:ea typeface="Old Standard TT"/>
                <a:cs typeface="Old Standard TT"/>
                <a:sym typeface="Old Standard TT"/>
              </a:rPr>
              <a:t>By Skylar, Amaya, Alyssa, MaryLee, Kai, Analise, </a:t>
            </a:r>
            <a:endParaRPr lang="en" sz="3600" i="1" dirty="0" smtClean="0">
              <a:solidFill>
                <a:srgbClr val="C00000"/>
              </a:solidFill>
              <a:latin typeface="Old Standard TT"/>
              <a:ea typeface="Old Standard TT"/>
              <a:cs typeface="Old Standard TT"/>
              <a:sym typeface="Old Standard TT"/>
            </a:endParaRPr>
          </a:p>
          <a:p>
            <a:pPr marL="0" lvl="0" indent="0" algn="ctr" rtl="0">
              <a:spcBef>
                <a:spcPts val="0"/>
              </a:spcBef>
              <a:spcAft>
                <a:spcPts val="0"/>
              </a:spcAft>
              <a:buNone/>
            </a:pPr>
            <a:r>
              <a:rPr lang="en" sz="3600" i="1" dirty="0" smtClean="0">
                <a:solidFill>
                  <a:srgbClr val="C00000"/>
                </a:solidFill>
                <a:latin typeface="Old Standard TT"/>
                <a:ea typeface="Old Standard TT"/>
                <a:cs typeface="Old Standard TT"/>
                <a:sym typeface="Old Standard TT"/>
              </a:rPr>
              <a:t>and </a:t>
            </a:r>
            <a:r>
              <a:rPr lang="en" sz="3600" i="1" dirty="0">
                <a:solidFill>
                  <a:srgbClr val="C00000"/>
                </a:solidFill>
                <a:latin typeface="Old Standard TT"/>
                <a:ea typeface="Old Standard TT"/>
                <a:cs typeface="Old Standard TT"/>
                <a:sym typeface="Old Standard TT"/>
              </a:rPr>
              <a:t>Olivia</a:t>
            </a:r>
            <a:endParaRPr sz="3600" i="1">
              <a:solidFill>
                <a:srgbClr val="C00000"/>
              </a:solidFill>
              <a:latin typeface="Old Standard TT"/>
              <a:ea typeface="Old Standard TT"/>
              <a:cs typeface="Old Standard TT"/>
              <a:sym typeface="Old Standard TT"/>
            </a:endParaRPr>
          </a:p>
        </p:txBody>
      </p:sp>
      <p:sp>
        <p:nvSpPr>
          <p:cNvPr id="68" name="Google Shape;68;p14"/>
          <p:cNvSpPr txBox="1"/>
          <p:nvPr/>
        </p:nvSpPr>
        <p:spPr>
          <a:xfrm>
            <a:off x="177800" y="0"/>
            <a:ext cx="3000000" cy="4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187233"/>
            <a:ext cx="8520600" cy="817600"/>
          </a:xfrm>
          <a:prstGeom prst="rect">
            <a:avLst/>
          </a:prstGeom>
          <a:effectLst>
            <a:outerShdw blurRad="57150" dist="47625" dir="54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Pacifico"/>
                <a:ea typeface="Pacifico"/>
                <a:cs typeface="Pacifico"/>
                <a:sym typeface="Pacifico"/>
              </a:rPr>
              <a:t>Glacier National Park</a:t>
            </a:r>
            <a:endParaRPr>
              <a:solidFill>
                <a:srgbClr val="FFFFFF"/>
              </a:solidFill>
              <a:latin typeface="Pacifico"/>
              <a:ea typeface="Pacifico"/>
              <a:cs typeface="Pacifico"/>
              <a:sym typeface="Pacifico"/>
            </a:endParaRPr>
          </a:p>
        </p:txBody>
      </p:sp>
      <p:sp>
        <p:nvSpPr>
          <p:cNvPr id="74" name="Google Shape;74;p15"/>
          <p:cNvSpPr txBox="1">
            <a:spLocks noGrp="1"/>
          </p:cNvSpPr>
          <p:nvPr>
            <p:ph type="body" idx="1"/>
          </p:nvPr>
        </p:nvSpPr>
        <p:spPr>
          <a:xfrm>
            <a:off x="311700" y="1004833"/>
            <a:ext cx="8520600" cy="1868800"/>
          </a:xfrm>
          <a:prstGeom prst="rect">
            <a:avLst/>
          </a:prstGeom>
          <a:effectLst>
            <a:outerShdw blurRad="57150" dist="38100" dir="78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u="sng" dirty="0">
                <a:solidFill>
                  <a:schemeClr val="bg1"/>
                </a:solidFill>
                <a:latin typeface="Arial Black" pitchFamily="34" charset="0"/>
                <a:ea typeface="Lobster"/>
                <a:cs typeface="Lobster"/>
                <a:sym typeface="Lobster"/>
              </a:rPr>
              <a:t>Anthro term:</a:t>
            </a:r>
            <a:r>
              <a:rPr lang="en" sz="2000" dirty="0">
                <a:solidFill>
                  <a:schemeClr val="bg1"/>
                </a:solidFill>
                <a:latin typeface="Arial Black" pitchFamily="34" charset="0"/>
                <a:ea typeface="Lobster"/>
                <a:cs typeface="Lobster"/>
                <a:sym typeface="Lobster"/>
              </a:rPr>
              <a:t> Globalization</a:t>
            </a:r>
            <a:endParaRPr sz="2000">
              <a:solidFill>
                <a:schemeClr val="bg1"/>
              </a:solidFill>
              <a:latin typeface="Arial Black" pitchFamily="34" charset="0"/>
              <a:ea typeface="Lobster"/>
              <a:cs typeface="Lobster"/>
              <a:sym typeface="Lobster"/>
            </a:endParaRPr>
          </a:p>
          <a:p>
            <a:pPr marL="0" lvl="0" indent="0" algn="l" rtl="0">
              <a:spcBef>
                <a:spcPts val="1600"/>
              </a:spcBef>
              <a:spcAft>
                <a:spcPts val="0"/>
              </a:spcAft>
              <a:buNone/>
            </a:pPr>
            <a:r>
              <a:rPr lang="en" sz="2000" dirty="0">
                <a:solidFill>
                  <a:schemeClr val="bg1"/>
                </a:solidFill>
                <a:latin typeface="Arial Black" pitchFamily="34" charset="0"/>
                <a:ea typeface="Lobster"/>
                <a:cs typeface="Lobster"/>
                <a:sym typeface="Lobster"/>
              </a:rPr>
              <a:t>The US created the </a:t>
            </a:r>
            <a:r>
              <a:rPr lang="en" sz="2000" u="sng" dirty="0">
                <a:solidFill>
                  <a:schemeClr val="bg1"/>
                </a:solidFill>
                <a:latin typeface="Arial Black" pitchFamily="34" charset="0"/>
                <a:ea typeface="Lobster"/>
                <a:cs typeface="Lobster"/>
                <a:sym typeface="Lobster"/>
              </a:rPr>
              <a:t>Glacier National Park </a:t>
            </a:r>
            <a:r>
              <a:rPr lang="en" sz="2000" dirty="0">
                <a:solidFill>
                  <a:schemeClr val="bg1"/>
                </a:solidFill>
                <a:latin typeface="Arial Black" pitchFamily="34" charset="0"/>
                <a:ea typeface="Lobster"/>
                <a:cs typeface="Lobster"/>
                <a:sym typeface="Lobster"/>
              </a:rPr>
              <a:t>and Canada created the </a:t>
            </a:r>
            <a:r>
              <a:rPr lang="en" sz="2000" u="sng" dirty="0">
                <a:solidFill>
                  <a:schemeClr val="bg1"/>
                </a:solidFill>
                <a:latin typeface="Arial Black" pitchFamily="34" charset="0"/>
                <a:ea typeface="Lobster"/>
                <a:cs typeface="Lobster"/>
                <a:sym typeface="Lobster"/>
              </a:rPr>
              <a:t>Waterton-Glacier International Peace Park</a:t>
            </a:r>
            <a:r>
              <a:rPr lang="en" sz="2000" dirty="0">
                <a:solidFill>
                  <a:schemeClr val="bg1"/>
                </a:solidFill>
                <a:latin typeface="Arial Black" pitchFamily="34" charset="0"/>
                <a:ea typeface="Lobster"/>
                <a:cs typeface="Lobster"/>
                <a:sym typeface="Lobster"/>
              </a:rPr>
              <a:t> in tandem to represent newfound peace and friendship between the two countries. Now, both parks work together to promote reservation, conservation, and research.</a:t>
            </a:r>
            <a:endParaRPr sz="2000">
              <a:solidFill>
                <a:schemeClr val="bg1"/>
              </a:solidFill>
              <a:latin typeface="Arial Black" pitchFamily="34" charset="0"/>
              <a:ea typeface="Lobster"/>
              <a:cs typeface="Lobster"/>
              <a:sym typeface="Lobster"/>
            </a:endParaRPr>
          </a:p>
          <a:p>
            <a:pPr marL="0" lvl="0" indent="0" algn="l" rtl="0">
              <a:spcBef>
                <a:spcPts val="1600"/>
              </a:spcBef>
              <a:spcAft>
                <a:spcPts val="0"/>
              </a:spcAft>
              <a:buNone/>
            </a:pPr>
            <a:r>
              <a:rPr lang="en" sz="2000" u="sng" dirty="0">
                <a:solidFill>
                  <a:schemeClr val="bg1"/>
                </a:solidFill>
                <a:latin typeface="Arial Black" pitchFamily="34" charset="0"/>
                <a:ea typeface="Lobster"/>
                <a:cs typeface="Lobster"/>
                <a:sym typeface="Lobster"/>
              </a:rPr>
              <a:t>Why Analise and Mary Lee picked</a:t>
            </a:r>
            <a:r>
              <a:rPr lang="en" sz="2000" dirty="0">
                <a:solidFill>
                  <a:schemeClr val="bg1"/>
                </a:solidFill>
                <a:latin typeface="Arial Black" pitchFamily="34" charset="0"/>
                <a:ea typeface="Lobster"/>
                <a:cs typeface="Lobster"/>
                <a:sym typeface="Lobster"/>
              </a:rPr>
              <a:t>: We picked the Glacier National Park because of its beauty, history, and unfamiliarity.</a:t>
            </a:r>
            <a:endParaRPr sz="2000" baseline="30000">
              <a:solidFill>
                <a:schemeClr val="bg1"/>
              </a:solidFill>
              <a:latin typeface="Arial Black" pitchFamily="34" charset="0"/>
              <a:ea typeface="Lobster"/>
              <a:cs typeface="Lobster"/>
              <a:sym typeface="Lobster"/>
            </a:endParaRPr>
          </a:p>
          <a:p>
            <a:pPr marL="0" lvl="0" indent="0" algn="l" rtl="0">
              <a:spcBef>
                <a:spcPts val="1600"/>
              </a:spcBef>
              <a:spcAft>
                <a:spcPts val="1600"/>
              </a:spcAft>
              <a:buNone/>
            </a:pPr>
            <a:endParaRPr sz="1500"/>
          </a:p>
        </p:txBody>
      </p:sp>
      <p:pic>
        <p:nvPicPr>
          <p:cNvPr id="75" name="Google Shape;75;p15"/>
          <p:cNvPicPr preferRelativeResize="0"/>
          <p:nvPr/>
        </p:nvPicPr>
        <p:blipFill>
          <a:blip r:embed="rId3" cstate="print">
            <a:alphaModFix/>
          </a:blip>
          <a:stretch>
            <a:fillRect/>
          </a:stretch>
        </p:blipFill>
        <p:spPr>
          <a:xfrm>
            <a:off x="278450" y="4268934"/>
            <a:ext cx="2715106" cy="2385868"/>
          </a:xfrm>
          <a:prstGeom prst="rect">
            <a:avLst/>
          </a:prstGeom>
          <a:noFill/>
          <a:ln>
            <a:noFill/>
          </a:ln>
        </p:spPr>
      </p:pic>
      <p:pic>
        <p:nvPicPr>
          <p:cNvPr id="76" name="Google Shape;76;p15"/>
          <p:cNvPicPr preferRelativeResize="0"/>
          <p:nvPr/>
        </p:nvPicPr>
        <p:blipFill>
          <a:blip r:embed="rId4" cstate="print">
            <a:alphaModFix/>
          </a:blip>
          <a:stretch>
            <a:fillRect/>
          </a:stretch>
        </p:blipFill>
        <p:spPr>
          <a:xfrm>
            <a:off x="3221432" y="4268933"/>
            <a:ext cx="2701141" cy="2385867"/>
          </a:xfrm>
          <a:prstGeom prst="rect">
            <a:avLst/>
          </a:prstGeom>
          <a:noFill/>
          <a:ln>
            <a:noFill/>
          </a:ln>
        </p:spPr>
      </p:pic>
      <p:pic>
        <p:nvPicPr>
          <p:cNvPr id="77" name="Google Shape;77;p15"/>
          <p:cNvPicPr preferRelativeResize="0"/>
          <p:nvPr/>
        </p:nvPicPr>
        <p:blipFill>
          <a:blip r:embed="rId5" cstate="print">
            <a:alphaModFix/>
          </a:blip>
          <a:stretch>
            <a:fillRect/>
          </a:stretch>
        </p:blipFill>
        <p:spPr>
          <a:xfrm>
            <a:off x="6150448" y="4268934"/>
            <a:ext cx="2681857" cy="238586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340272"/>
            <a:ext cx="7851648" cy="1828800"/>
          </a:xfrm>
        </p:spPr>
        <p:txBody>
          <a:bodyPr>
            <a:normAutofit fontScale="90000"/>
            <a:scene3d>
              <a:camera prst="orthographicFront"/>
              <a:lightRig rig="freezing" dir="t">
                <a:rot lat="0" lon="0" rev="5640000"/>
              </a:lightRig>
            </a:scene3d>
            <a:sp3d extrusionH="57150" prstMaterial="flat">
              <a:bevelT w="57150" h="38100" prst="artDeco"/>
              <a:contourClr>
                <a:schemeClr val="tx2"/>
              </a:contourClr>
            </a:sp3d>
          </a:bodyPr>
          <a:lstStyle/>
          <a:p>
            <a:pPr algn="ctr"/>
            <a:r>
              <a:rPr lang="en-US" sz="7200" b="1" dirty="0" smtClean="0">
                <a:solidFill>
                  <a:srgbClr val="C00000"/>
                </a:solidFill>
              </a:rPr>
              <a:t>Parks of My Country</a:t>
            </a:r>
            <a:endParaRPr lang="ru-RU" sz="7200" b="1" dirty="0">
              <a:solidFill>
                <a:srgbClr val="C00000"/>
              </a:solidFill>
            </a:endParaRPr>
          </a:p>
        </p:txBody>
      </p:sp>
      <p:sp>
        <p:nvSpPr>
          <p:cNvPr id="3" name="Подзаголовок 2"/>
          <p:cNvSpPr>
            <a:spLocks noGrp="1"/>
          </p:cNvSpPr>
          <p:nvPr>
            <p:ph type="subTitle" idx="1"/>
          </p:nvPr>
        </p:nvSpPr>
        <p:spPr>
          <a:xfrm>
            <a:off x="683568" y="5105400"/>
            <a:ext cx="7854696" cy="1752600"/>
          </a:xfrm>
        </p:spPr>
        <p:txBody>
          <a:bodyPr>
            <a:normAutofit/>
            <a:scene3d>
              <a:camera prst="orthographicFront"/>
              <a:lightRig rig="threePt" dir="t"/>
            </a:scene3d>
            <a:sp3d extrusionH="57150">
              <a:bevelT w="82550" h="38100" prst="coolSlant"/>
            </a:sp3d>
          </a:bodyPr>
          <a:lstStyle/>
          <a:p>
            <a:pPr algn="ctr"/>
            <a:r>
              <a:rPr lang="en-US" sz="4000" b="1" dirty="0" smtClean="0">
                <a:solidFill>
                  <a:srgbClr val="FFFF00"/>
                </a:solidFill>
              </a:rPr>
              <a:t>Pelesa school</a:t>
            </a:r>
          </a:p>
          <a:p>
            <a:pPr algn="ctr"/>
            <a:r>
              <a:rPr lang="en-US" sz="4000" b="1" dirty="0" smtClean="0">
                <a:solidFill>
                  <a:srgbClr val="FFFF00"/>
                </a:solidFill>
              </a:rPr>
              <a:t> Belarus</a:t>
            </a:r>
            <a:endParaRPr lang="ru-RU" sz="4000" b="1" dirty="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185025" y="178933"/>
            <a:ext cx="8520600" cy="8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100" b="1" dirty="0">
                <a:solidFill>
                  <a:srgbClr val="C00000"/>
                </a:solidFill>
              </a:rPr>
              <a:t>Redwood National Park</a:t>
            </a:r>
            <a:endParaRPr sz="3100" b="1">
              <a:solidFill>
                <a:srgbClr val="C00000"/>
              </a:solidFill>
            </a:endParaRPr>
          </a:p>
        </p:txBody>
      </p:sp>
      <p:sp>
        <p:nvSpPr>
          <p:cNvPr id="83" name="Google Shape;83;p16"/>
          <p:cNvSpPr txBox="1">
            <a:spLocks noGrp="1"/>
          </p:cNvSpPr>
          <p:nvPr>
            <p:ph type="body" idx="1"/>
          </p:nvPr>
        </p:nvSpPr>
        <p:spPr>
          <a:xfrm>
            <a:off x="5034750" y="916967"/>
            <a:ext cx="3766350" cy="5233600"/>
          </a:xfrm>
          <a:prstGeom prst="rect">
            <a:avLst/>
          </a:prstGeom>
          <a:solidFill>
            <a:srgbClr val="000000"/>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FFFFFF"/>
                </a:solidFill>
                <a:latin typeface="Garamond"/>
                <a:ea typeface="Garamond"/>
                <a:cs typeface="Garamond"/>
                <a:sym typeface="Garamond"/>
              </a:rPr>
              <a:t>Anthro Term: </a:t>
            </a:r>
            <a:r>
              <a:rPr lang="en" sz="2000" b="1" dirty="0" smtClean="0">
                <a:solidFill>
                  <a:srgbClr val="FFFFFF"/>
                </a:solidFill>
                <a:latin typeface="Garamond"/>
                <a:ea typeface="Garamond"/>
                <a:cs typeface="Garamond"/>
                <a:sym typeface="Garamond"/>
              </a:rPr>
              <a:t>Conservation</a:t>
            </a:r>
          </a:p>
          <a:p>
            <a:pPr marL="0" lvl="0" indent="0" algn="l" rtl="0">
              <a:spcBef>
                <a:spcPts val="0"/>
              </a:spcBef>
              <a:spcAft>
                <a:spcPts val="0"/>
              </a:spcAft>
              <a:buNone/>
            </a:pPr>
            <a:endParaRPr sz="2000" b="1">
              <a:solidFill>
                <a:srgbClr val="FFFFFF"/>
              </a:solidFill>
              <a:latin typeface="Garamond"/>
              <a:ea typeface="Garamond"/>
              <a:cs typeface="Garamond"/>
              <a:sym typeface="Garamond"/>
            </a:endParaRPr>
          </a:p>
          <a:p>
            <a:pPr marL="457200" lvl="0" indent="-336550" algn="l" rtl="0">
              <a:spcBef>
                <a:spcPts val="1600"/>
              </a:spcBef>
              <a:spcAft>
                <a:spcPts val="0"/>
              </a:spcAft>
              <a:buClr>
                <a:srgbClr val="FFFFFF"/>
              </a:buClr>
              <a:buSzPts val="1700"/>
              <a:buFont typeface="Garamond"/>
              <a:buChar char="-"/>
            </a:pPr>
            <a:r>
              <a:rPr lang="en" sz="2000" dirty="0">
                <a:solidFill>
                  <a:srgbClr val="FFFFFF"/>
                </a:solidFill>
                <a:latin typeface="Garamond"/>
                <a:ea typeface="Garamond"/>
                <a:cs typeface="Garamond"/>
                <a:sym typeface="Garamond"/>
              </a:rPr>
              <a:t>The earliest redwoods showed up on Earth shortly after the dinosaurs. Redwoods have been around for about 240 million years and in California for at least 20 million years. Redwood trees can grow up to 300 feet or more.</a:t>
            </a:r>
            <a:endParaRPr sz="2000">
              <a:solidFill>
                <a:srgbClr val="FFFFFF"/>
              </a:solidFill>
              <a:latin typeface="Garamond"/>
              <a:ea typeface="Garamond"/>
              <a:cs typeface="Garamond"/>
              <a:sym typeface="Garamond"/>
            </a:endParaRPr>
          </a:p>
          <a:p>
            <a:pPr marL="457200" lvl="0" indent="-336550" algn="l" rtl="0">
              <a:spcBef>
                <a:spcPts val="0"/>
              </a:spcBef>
              <a:spcAft>
                <a:spcPts val="0"/>
              </a:spcAft>
              <a:buClr>
                <a:srgbClr val="FFFFFF"/>
              </a:buClr>
              <a:buSzPts val="1700"/>
              <a:buFont typeface="Garamond"/>
              <a:buChar char="-"/>
            </a:pPr>
            <a:r>
              <a:rPr lang="en" sz="2000" dirty="0">
                <a:solidFill>
                  <a:srgbClr val="FFFFFF"/>
                </a:solidFill>
                <a:latin typeface="Garamond"/>
                <a:ea typeface="Garamond"/>
                <a:cs typeface="Garamond"/>
                <a:sym typeface="Garamond"/>
              </a:rPr>
              <a:t>The tallest tree in the park is named Hyperion stands at 379.9 feet tall.</a:t>
            </a:r>
            <a:endParaRPr sz="2000">
              <a:solidFill>
                <a:srgbClr val="FFFFFF"/>
              </a:solidFill>
              <a:latin typeface="Garamond"/>
              <a:ea typeface="Garamond"/>
              <a:cs typeface="Garamond"/>
              <a:sym typeface="Garamond"/>
            </a:endParaRPr>
          </a:p>
          <a:p>
            <a:pPr marL="457200" lvl="0" indent="-336550" algn="l" rtl="0">
              <a:spcBef>
                <a:spcPts val="0"/>
              </a:spcBef>
              <a:spcAft>
                <a:spcPts val="0"/>
              </a:spcAft>
              <a:buClr>
                <a:srgbClr val="FFFFFF"/>
              </a:buClr>
              <a:buSzPts val="1700"/>
              <a:buFont typeface="Garamond"/>
              <a:buChar char="-"/>
            </a:pPr>
            <a:r>
              <a:rPr lang="en" sz="2000" dirty="0">
                <a:solidFill>
                  <a:srgbClr val="FFFFFF"/>
                </a:solidFill>
                <a:latin typeface="Garamond"/>
                <a:ea typeface="Garamond"/>
                <a:cs typeface="Garamond"/>
                <a:sym typeface="Garamond"/>
              </a:rPr>
              <a:t>I have always wanted to go to this national park to take pictures with some of the biggest trees in the world.</a:t>
            </a:r>
            <a:endParaRPr sz="2000">
              <a:solidFill>
                <a:srgbClr val="FFFFFF"/>
              </a:solidFill>
              <a:latin typeface="Garamond"/>
              <a:ea typeface="Garamond"/>
              <a:cs typeface="Garamond"/>
              <a:sym typeface="Garamond"/>
            </a:endParaRPr>
          </a:p>
          <a:p>
            <a:pPr marL="0" lvl="0" indent="0" algn="l" rtl="0">
              <a:spcBef>
                <a:spcPts val="1600"/>
              </a:spcBef>
              <a:spcAft>
                <a:spcPts val="1600"/>
              </a:spcAft>
              <a:buNone/>
            </a:pPr>
            <a:endParaRPr sz="1700">
              <a:solidFill>
                <a:srgbClr val="FFFFFF"/>
              </a:solidFill>
              <a:latin typeface="Garamond"/>
              <a:ea typeface="Garamond"/>
              <a:cs typeface="Garamond"/>
              <a:sym typeface="Garamond"/>
            </a:endParaRPr>
          </a:p>
        </p:txBody>
      </p:sp>
      <p:pic>
        <p:nvPicPr>
          <p:cNvPr id="84" name="Google Shape;84;p16"/>
          <p:cNvPicPr preferRelativeResize="0"/>
          <p:nvPr/>
        </p:nvPicPr>
        <p:blipFill>
          <a:blip r:embed="rId3" cstate="print">
            <a:alphaModFix/>
          </a:blip>
          <a:stretch>
            <a:fillRect/>
          </a:stretch>
        </p:blipFill>
        <p:spPr>
          <a:xfrm>
            <a:off x="185025" y="1068734"/>
            <a:ext cx="2896800" cy="2574967"/>
          </a:xfrm>
          <a:prstGeom prst="rect">
            <a:avLst/>
          </a:prstGeom>
          <a:noFill/>
          <a:ln w="28575" cap="flat" cmpd="sng">
            <a:solidFill>
              <a:schemeClr val="dk2"/>
            </a:solidFill>
            <a:prstDash val="solid"/>
            <a:round/>
            <a:headEnd type="none" w="sm" len="sm"/>
            <a:tailEnd type="none" w="sm" len="sm"/>
          </a:ln>
        </p:spPr>
      </p:pic>
      <p:pic>
        <p:nvPicPr>
          <p:cNvPr id="85" name="Google Shape;85;p16"/>
          <p:cNvPicPr preferRelativeResize="0"/>
          <p:nvPr/>
        </p:nvPicPr>
        <p:blipFill>
          <a:blip r:embed="rId4" cstate="print">
            <a:alphaModFix/>
          </a:blip>
          <a:stretch>
            <a:fillRect/>
          </a:stretch>
        </p:blipFill>
        <p:spPr>
          <a:xfrm>
            <a:off x="2392276" y="2628068"/>
            <a:ext cx="2781651" cy="2086233"/>
          </a:xfrm>
          <a:prstGeom prst="rect">
            <a:avLst/>
          </a:prstGeom>
          <a:noFill/>
          <a:ln w="28575" cap="flat" cmpd="sng">
            <a:solidFill>
              <a:schemeClr val="dk2"/>
            </a:solidFill>
            <a:prstDash val="solid"/>
            <a:round/>
            <a:headEnd type="none" w="sm" len="sm"/>
            <a:tailEnd type="none" w="sm" len="sm"/>
          </a:ln>
        </p:spPr>
      </p:pic>
      <p:pic>
        <p:nvPicPr>
          <p:cNvPr id="86" name="Google Shape;86;p16"/>
          <p:cNvPicPr preferRelativeResize="0"/>
          <p:nvPr/>
        </p:nvPicPr>
        <p:blipFill>
          <a:blip r:embed="rId5" cstate="print">
            <a:alphaModFix/>
          </a:blip>
          <a:stretch>
            <a:fillRect/>
          </a:stretch>
        </p:blipFill>
        <p:spPr>
          <a:xfrm>
            <a:off x="432350" y="4501834"/>
            <a:ext cx="2991174" cy="1994133"/>
          </a:xfrm>
          <a:prstGeom prst="rect">
            <a:avLst/>
          </a:prstGeom>
          <a:noFill/>
          <a:ln w="2857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200650" y="263567"/>
            <a:ext cx="4320000" cy="8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C00000"/>
                </a:solidFill>
              </a:rPr>
              <a:t>Yosemite </a:t>
            </a:r>
            <a:r>
              <a:rPr lang="en" b="1" dirty="0" smtClean="0">
                <a:solidFill>
                  <a:srgbClr val="C00000"/>
                </a:solidFill>
              </a:rPr>
              <a:t/>
            </a:r>
            <a:br>
              <a:rPr lang="en" b="1" dirty="0" smtClean="0">
                <a:solidFill>
                  <a:srgbClr val="C00000"/>
                </a:solidFill>
              </a:rPr>
            </a:br>
            <a:r>
              <a:rPr lang="en" b="1" dirty="0" smtClean="0">
                <a:solidFill>
                  <a:srgbClr val="C00000"/>
                </a:solidFill>
              </a:rPr>
              <a:t>National </a:t>
            </a:r>
            <a:r>
              <a:rPr lang="en" b="1" dirty="0">
                <a:solidFill>
                  <a:srgbClr val="C00000"/>
                </a:solidFill>
              </a:rPr>
              <a:t>Park </a:t>
            </a:r>
            <a:endParaRPr b="1">
              <a:solidFill>
                <a:srgbClr val="C00000"/>
              </a:solidFill>
            </a:endParaRPr>
          </a:p>
        </p:txBody>
      </p:sp>
      <p:sp>
        <p:nvSpPr>
          <p:cNvPr id="92" name="Google Shape;92;p17"/>
          <p:cNvSpPr txBox="1">
            <a:spLocks noGrp="1"/>
          </p:cNvSpPr>
          <p:nvPr>
            <p:ph type="body" idx="2"/>
          </p:nvPr>
        </p:nvSpPr>
        <p:spPr>
          <a:xfrm>
            <a:off x="317500" y="1587501"/>
            <a:ext cx="4610100" cy="40012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02060"/>
                </a:solidFill>
              </a:rPr>
              <a:t>Sustainability: COVID 19 has been an issue for the park since there is not a way to monitor which of the visitors coming, and no way to see if they have COVID. The park closed in March in order to not strain the healthcare system even more with more cases. Now the park has required all visitors to make a reservation and has cut its attendance by half. For how long the park can continue to be sustained with the limited amount of revenue coming in due the limited amount of people allowed to enter which less money coming in from hotels, gift shops, etc. I chose this park because it is a very beautiful park with many mountains and waterfalls. I would love to visit it someday. </a:t>
            </a:r>
            <a:endParaRPr sz="2000" b="1">
              <a:solidFill>
                <a:srgbClr val="002060"/>
              </a:solidFill>
            </a:endParaRPr>
          </a:p>
          <a:p>
            <a:pPr marL="0" lvl="0" indent="0" algn="l" rtl="0">
              <a:spcBef>
                <a:spcPts val="1600"/>
              </a:spcBef>
              <a:spcAft>
                <a:spcPts val="0"/>
              </a:spcAft>
              <a:buNone/>
            </a:pPr>
            <a:endParaRPr>
              <a:solidFill>
                <a:srgbClr val="FFFFFF"/>
              </a:solidFill>
            </a:endParaRPr>
          </a:p>
          <a:p>
            <a:pPr marL="0" lvl="0" indent="0" algn="l" rtl="0">
              <a:spcBef>
                <a:spcPts val="1600"/>
              </a:spcBef>
              <a:spcAft>
                <a:spcPts val="1600"/>
              </a:spcAft>
              <a:buNone/>
            </a:pPr>
            <a:endParaRPr>
              <a:solidFill>
                <a:srgbClr val="FFFFFF"/>
              </a:solidFill>
            </a:endParaRPr>
          </a:p>
        </p:txBody>
      </p:sp>
      <p:pic>
        <p:nvPicPr>
          <p:cNvPr id="93" name="Google Shape;93;p17"/>
          <p:cNvPicPr preferRelativeResize="0"/>
          <p:nvPr/>
        </p:nvPicPr>
        <p:blipFill>
          <a:blip r:embed="rId3" cstate="print">
            <a:alphaModFix/>
          </a:blip>
          <a:stretch>
            <a:fillRect/>
          </a:stretch>
        </p:blipFill>
        <p:spPr>
          <a:xfrm>
            <a:off x="4996501" y="3479433"/>
            <a:ext cx="3528105" cy="3157536"/>
          </a:xfrm>
          <a:prstGeom prst="rect">
            <a:avLst/>
          </a:prstGeom>
          <a:noFill/>
          <a:ln>
            <a:noFill/>
          </a:ln>
        </p:spPr>
      </p:pic>
      <p:pic>
        <p:nvPicPr>
          <p:cNvPr id="94" name="Google Shape;94;p17"/>
          <p:cNvPicPr preferRelativeResize="0"/>
          <p:nvPr/>
        </p:nvPicPr>
        <p:blipFill>
          <a:blip r:embed="rId4">
            <a:alphaModFix/>
          </a:blip>
          <a:stretch>
            <a:fillRect/>
          </a:stretch>
        </p:blipFill>
        <p:spPr>
          <a:xfrm>
            <a:off x="4996501" y="220300"/>
            <a:ext cx="3528101" cy="3157533"/>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obster"/>
                <a:ea typeface="Lobster"/>
                <a:cs typeface="Lobster"/>
                <a:sym typeface="Lobster"/>
              </a:rPr>
              <a:t>Mount Rainier National Park</a:t>
            </a:r>
            <a:endParaRPr>
              <a:latin typeface="Lobster"/>
              <a:ea typeface="Lobster"/>
              <a:cs typeface="Lobster"/>
              <a:sym typeface="Lobster"/>
            </a:endParaRPr>
          </a:p>
        </p:txBody>
      </p:sp>
      <p:pic>
        <p:nvPicPr>
          <p:cNvPr id="100" name="Google Shape;100;p18"/>
          <p:cNvPicPr preferRelativeResize="0"/>
          <p:nvPr/>
        </p:nvPicPr>
        <p:blipFill>
          <a:blip r:embed="rId3" cstate="print">
            <a:alphaModFix/>
          </a:blip>
          <a:stretch>
            <a:fillRect/>
          </a:stretch>
        </p:blipFill>
        <p:spPr>
          <a:xfrm>
            <a:off x="3168401" y="3306301"/>
            <a:ext cx="2807199" cy="2807188"/>
          </a:xfrm>
          <a:prstGeom prst="rect">
            <a:avLst/>
          </a:prstGeom>
          <a:noFill/>
          <a:ln w="38100" cap="flat" cmpd="sng">
            <a:solidFill>
              <a:schemeClr val="dk2"/>
            </a:solidFill>
            <a:prstDash val="solid"/>
            <a:round/>
            <a:headEnd type="none" w="sm" len="sm"/>
            <a:tailEnd type="none" w="sm" len="sm"/>
          </a:ln>
        </p:spPr>
      </p:pic>
      <p:pic>
        <p:nvPicPr>
          <p:cNvPr id="101" name="Google Shape;101;p18"/>
          <p:cNvPicPr preferRelativeResize="0"/>
          <p:nvPr/>
        </p:nvPicPr>
        <p:blipFill>
          <a:blip r:embed="rId4">
            <a:alphaModFix/>
          </a:blip>
          <a:stretch>
            <a:fillRect/>
          </a:stretch>
        </p:blipFill>
        <p:spPr>
          <a:xfrm>
            <a:off x="6128975" y="512700"/>
            <a:ext cx="2632475" cy="2632467"/>
          </a:xfrm>
          <a:prstGeom prst="rect">
            <a:avLst/>
          </a:prstGeom>
          <a:noFill/>
          <a:ln w="38100" cap="flat" cmpd="sng">
            <a:solidFill>
              <a:schemeClr val="dk2"/>
            </a:solidFill>
            <a:prstDash val="solid"/>
            <a:round/>
            <a:headEnd type="none" w="sm" len="sm"/>
            <a:tailEnd type="none" w="sm" len="sm"/>
          </a:ln>
        </p:spPr>
      </p:pic>
      <p:sp>
        <p:nvSpPr>
          <p:cNvPr id="102" name="Google Shape;102;p18"/>
          <p:cNvSpPr txBox="1"/>
          <p:nvPr/>
        </p:nvSpPr>
        <p:spPr>
          <a:xfrm>
            <a:off x="357425" y="1300133"/>
            <a:ext cx="4901100" cy="44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r>
              <a:rPr lang="en" u="sng">
                <a:solidFill>
                  <a:schemeClr val="hlink"/>
                </a:solidFill>
                <a:latin typeface="Old Standard TT"/>
                <a:ea typeface="Old Standard TT"/>
                <a:cs typeface="Old Standard TT"/>
                <a:sym typeface="Old Standard TT"/>
                <a:hlinkClick r:id="rId5"/>
              </a:rPr>
              <a:t>https://www.nps.gov/mora/planyourvisit/conditions.htm</a:t>
            </a:r>
            <a:r>
              <a:rPr lang="en">
                <a:latin typeface="Old Standard TT"/>
                <a:ea typeface="Old Standard TT"/>
                <a:cs typeface="Old Standard TT"/>
                <a:sym typeface="Old Standard TT"/>
              </a:rPr>
              <a:t> </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103" name="Google Shape;103;p18"/>
          <p:cNvSpPr txBox="1"/>
          <p:nvPr/>
        </p:nvSpPr>
        <p:spPr>
          <a:xfrm>
            <a:off x="475500" y="2508767"/>
            <a:ext cx="3753600" cy="56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Lobster"/>
                <a:ea typeface="Lobster"/>
                <a:cs typeface="Lobster"/>
                <a:sym typeface="Lobster"/>
              </a:rPr>
              <a:t>Anthro term: Sustainability </a:t>
            </a:r>
            <a:endParaRPr b="1">
              <a:latin typeface="Lobster"/>
              <a:ea typeface="Lobster"/>
              <a:cs typeface="Lobster"/>
              <a:sym typeface="Lobster"/>
            </a:endParaRPr>
          </a:p>
        </p:txBody>
      </p:sp>
      <p:sp>
        <p:nvSpPr>
          <p:cNvPr id="104" name="Google Shape;104;p18"/>
          <p:cNvSpPr txBox="1"/>
          <p:nvPr/>
        </p:nvSpPr>
        <p:spPr>
          <a:xfrm>
            <a:off x="477750" y="3069167"/>
            <a:ext cx="2688300" cy="4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Lobster"/>
                <a:ea typeface="Lobster"/>
                <a:cs typeface="Lobster"/>
                <a:sym typeface="Lobster"/>
              </a:rPr>
              <a:t>Explanation: Mount Rainier is one of the most dangerous Parks in the U.S because of its Volcano. While it hasn’t erupted in over 500 years, it causes frequent earthquakes and has an active hydrothermal system.</a:t>
            </a:r>
            <a:r>
              <a:rPr lang="en" b="1" dirty="0">
                <a:solidFill>
                  <a:srgbClr val="FFFFFF"/>
                </a:solidFill>
                <a:latin typeface="Lobster"/>
                <a:ea typeface="Lobster"/>
                <a:cs typeface="Lobster"/>
                <a:sym typeface="Lobster"/>
              </a:rPr>
              <a:t> </a:t>
            </a:r>
            <a:endParaRPr b="1">
              <a:latin typeface="Lobster"/>
              <a:ea typeface="Lobster"/>
              <a:cs typeface="Lobster"/>
              <a:sym typeface="Lobster"/>
            </a:endParaRPr>
          </a:p>
        </p:txBody>
      </p:sp>
      <p:sp>
        <p:nvSpPr>
          <p:cNvPr id="105" name="Google Shape;105;p18"/>
          <p:cNvSpPr txBox="1"/>
          <p:nvPr/>
        </p:nvSpPr>
        <p:spPr>
          <a:xfrm>
            <a:off x="6129000" y="3429167"/>
            <a:ext cx="2452500" cy="211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dirty="0">
                <a:solidFill>
                  <a:schemeClr val="dk1"/>
                </a:solidFill>
                <a:latin typeface="Lobster"/>
                <a:ea typeface="Lobster"/>
                <a:cs typeface="Lobster"/>
                <a:sym typeface="Lobster"/>
              </a:rPr>
              <a:t>“Hike with the </a:t>
            </a:r>
            <a:r>
              <a:rPr lang="en" sz="1800" b="1" dirty="0">
                <a:solidFill>
                  <a:schemeClr val="dk1"/>
                </a:solidFill>
                <a:uFill>
                  <a:noFill/>
                </a:uFill>
                <a:latin typeface="Lobster"/>
                <a:ea typeface="Lobster"/>
                <a:cs typeface="Lobster"/>
                <a:sym typeface="Lobster"/>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p="http://schemas.openxmlformats.org/presentationml/2006/main" xmlns:r="http://schemas.openxmlformats.org/officeDocument/2006/relationships" xmlns:a="http://schemas.openxmlformats.org/drawingml/2006/main" val="tx"/>
                    </a:ext>
                  </a:extLst>
                </a:hlinkClick>
              </a:rPr>
              <a:t>wildflowers</a:t>
            </a:r>
            <a:r>
              <a:rPr lang="en" sz="1800" b="1" dirty="0">
                <a:solidFill>
                  <a:schemeClr val="dk1"/>
                </a:solidFill>
                <a:latin typeface="Lobster"/>
                <a:ea typeface="Lobster"/>
                <a:cs typeface="Lobster"/>
                <a:sym typeface="Lobster"/>
              </a:rPr>
              <a:t> and gaze upon powerful </a:t>
            </a:r>
            <a:r>
              <a:rPr lang="en" sz="1800" b="1" dirty="0">
                <a:solidFill>
                  <a:schemeClr val="dk1"/>
                </a:solidFill>
                <a:uFill>
                  <a:noFill/>
                </a:uFill>
                <a:latin typeface="Lobster"/>
                <a:ea typeface="Lobster"/>
                <a:cs typeface="Lobster"/>
                <a:sym typeface="Lobster"/>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p="http://schemas.openxmlformats.org/presentationml/2006/main" xmlns:r="http://schemas.openxmlformats.org/officeDocument/2006/relationships" xmlns:a="http://schemas.openxmlformats.org/drawingml/2006/main" val="tx"/>
                    </a:ext>
                  </a:extLst>
                </a:hlinkClick>
              </a:rPr>
              <a:t>waterfalls</a:t>
            </a:r>
            <a:r>
              <a:rPr lang="en" sz="1800" b="1" dirty="0">
                <a:solidFill>
                  <a:schemeClr val="dk1"/>
                </a:solidFill>
                <a:latin typeface="Lobster"/>
                <a:ea typeface="Lobster"/>
                <a:cs typeface="Lobster"/>
                <a:sym typeface="Lobster"/>
              </a:rPr>
              <a:t> this summer. Marvel at the fall colors each autumn. Discover epic skiing, snowboarding</a:t>
            </a:r>
            <a:r>
              <a:rPr lang="en" sz="1800" b="1" dirty="0" smtClean="0">
                <a:solidFill>
                  <a:schemeClr val="dk1"/>
                </a:solidFill>
                <a:latin typeface="Lobster"/>
                <a:ea typeface="Lobster"/>
                <a:cs typeface="Lobster"/>
                <a:sym typeface="Lobster"/>
              </a:rPr>
              <a:t>”.</a:t>
            </a:r>
            <a:endParaRPr sz="1900" b="1">
              <a:latin typeface="Lobster"/>
              <a:ea typeface="Lobster"/>
              <a:cs typeface="Lobster"/>
              <a:sym typeface="Lobster"/>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593367"/>
            <a:ext cx="5543000" cy="8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C00000"/>
                </a:solidFill>
                <a:latin typeface="Lobster"/>
                <a:ea typeface="Lobster"/>
                <a:cs typeface="Lobster"/>
                <a:sym typeface="Lobster"/>
              </a:rPr>
              <a:t>Channel Islands National Park</a:t>
            </a:r>
            <a:endParaRPr>
              <a:solidFill>
                <a:srgbClr val="C00000"/>
              </a:solidFill>
              <a:latin typeface="Lobster"/>
              <a:ea typeface="Lobster"/>
              <a:cs typeface="Lobster"/>
              <a:sym typeface="Lobster"/>
            </a:endParaRPr>
          </a:p>
        </p:txBody>
      </p:sp>
      <p:sp>
        <p:nvSpPr>
          <p:cNvPr id="111" name="Google Shape;111;p19"/>
          <p:cNvSpPr txBox="1"/>
          <p:nvPr/>
        </p:nvSpPr>
        <p:spPr>
          <a:xfrm>
            <a:off x="536750" y="1941633"/>
            <a:ext cx="5102050" cy="4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Lobster"/>
                <a:ea typeface="Lobster"/>
                <a:cs typeface="Lobster"/>
                <a:sym typeface="Lobster"/>
              </a:rPr>
              <a:t>Anthro Term: Natural Resources </a:t>
            </a:r>
            <a:endParaRPr sz="1700" b="1">
              <a:solidFill>
                <a:srgbClr val="002060"/>
              </a:solidFill>
              <a:latin typeface="Lobster"/>
              <a:ea typeface="Lobster"/>
              <a:cs typeface="Lobster"/>
              <a:sym typeface="Lobster"/>
            </a:endParaRPr>
          </a:p>
        </p:txBody>
      </p:sp>
      <p:sp>
        <p:nvSpPr>
          <p:cNvPr id="112" name="Google Shape;112;p19"/>
          <p:cNvSpPr txBox="1"/>
          <p:nvPr/>
        </p:nvSpPr>
        <p:spPr>
          <a:xfrm>
            <a:off x="578325" y="2591033"/>
            <a:ext cx="4941300" cy="18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002060"/>
                </a:solidFill>
                <a:latin typeface="Lobster"/>
                <a:ea typeface="Lobster"/>
                <a:cs typeface="Lobster"/>
                <a:sym typeface="Lobster"/>
              </a:rPr>
              <a:t>Explanation: People come to the park mainly for fishing or exploration. Natural resources are relied on heavily because the park is an island off the coast of Ventura, California and can’t be traveled to and from very quickly</a:t>
            </a:r>
            <a:endParaRPr sz="1700" b="1">
              <a:solidFill>
                <a:srgbClr val="002060"/>
              </a:solidFill>
              <a:latin typeface="Lobster"/>
              <a:ea typeface="Lobster"/>
              <a:cs typeface="Lobster"/>
              <a:sym typeface="Lobster"/>
            </a:endParaRPr>
          </a:p>
        </p:txBody>
      </p:sp>
      <p:pic>
        <p:nvPicPr>
          <p:cNvPr id="113" name="Google Shape;113;p19"/>
          <p:cNvPicPr preferRelativeResize="0"/>
          <p:nvPr/>
        </p:nvPicPr>
        <p:blipFill>
          <a:blip r:embed="rId3">
            <a:alphaModFix/>
          </a:blip>
          <a:stretch>
            <a:fillRect/>
          </a:stretch>
        </p:blipFill>
        <p:spPr>
          <a:xfrm>
            <a:off x="739950" y="4156715"/>
            <a:ext cx="3079200" cy="2320552"/>
          </a:xfrm>
          <a:prstGeom prst="rect">
            <a:avLst/>
          </a:prstGeom>
          <a:noFill/>
          <a:ln w="38100" cap="flat" cmpd="sng">
            <a:solidFill>
              <a:schemeClr val="dk2"/>
            </a:solidFill>
            <a:prstDash val="solid"/>
            <a:round/>
            <a:headEnd type="none" w="sm" len="sm"/>
            <a:tailEnd type="none" w="sm" len="sm"/>
          </a:ln>
        </p:spPr>
      </p:pic>
      <p:pic>
        <p:nvPicPr>
          <p:cNvPr id="114" name="Google Shape;114;p19"/>
          <p:cNvPicPr preferRelativeResize="0"/>
          <p:nvPr/>
        </p:nvPicPr>
        <p:blipFill>
          <a:blip r:embed="rId4">
            <a:alphaModFix/>
          </a:blip>
          <a:stretch>
            <a:fillRect/>
          </a:stretch>
        </p:blipFill>
        <p:spPr>
          <a:xfrm>
            <a:off x="5104376" y="4139634"/>
            <a:ext cx="3219825" cy="2426533"/>
          </a:xfrm>
          <a:prstGeom prst="rect">
            <a:avLst/>
          </a:prstGeom>
          <a:noFill/>
          <a:ln w="38100" cap="flat" cmpd="sng">
            <a:solidFill>
              <a:schemeClr val="dk2"/>
            </a:solidFill>
            <a:prstDash val="solid"/>
            <a:round/>
            <a:headEnd type="none" w="sm" len="sm"/>
            <a:tailEnd type="none" w="sm" len="sm"/>
          </a:ln>
        </p:spPr>
      </p:pic>
      <p:pic>
        <p:nvPicPr>
          <p:cNvPr id="115" name="Google Shape;115;p19"/>
          <p:cNvPicPr preferRelativeResize="0"/>
          <p:nvPr/>
        </p:nvPicPr>
        <p:blipFill rotWithShape="1">
          <a:blip r:embed="rId5">
            <a:alphaModFix/>
          </a:blip>
          <a:srcRect b="8966"/>
          <a:stretch/>
        </p:blipFill>
        <p:spPr>
          <a:xfrm>
            <a:off x="5896475" y="236722"/>
            <a:ext cx="2962450" cy="3810047"/>
          </a:xfrm>
          <a:prstGeom prst="rect">
            <a:avLst/>
          </a:prstGeom>
          <a:noFill/>
          <a:ln w="3810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1700" y="355600"/>
            <a:ext cx="8520600" cy="105536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C00000"/>
                </a:solidFill>
              </a:rPr>
              <a:t>Hot Springs National Park</a:t>
            </a:r>
            <a:endParaRPr b="1">
              <a:solidFill>
                <a:srgbClr val="C00000"/>
              </a:solidFill>
            </a:endParaRPr>
          </a:p>
        </p:txBody>
      </p:sp>
      <p:pic>
        <p:nvPicPr>
          <p:cNvPr id="121" name="Google Shape;121;p20"/>
          <p:cNvPicPr preferRelativeResize="0"/>
          <p:nvPr/>
        </p:nvPicPr>
        <p:blipFill>
          <a:blip r:embed="rId3">
            <a:alphaModFix/>
          </a:blip>
          <a:stretch>
            <a:fillRect/>
          </a:stretch>
        </p:blipFill>
        <p:spPr>
          <a:xfrm>
            <a:off x="4622799" y="2298700"/>
            <a:ext cx="4216401" cy="3235828"/>
          </a:xfrm>
          <a:prstGeom prst="rect">
            <a:avLst/>
          </a:prstGeom>
          <a:ln>
            <a:noFill/>
          </a:ln>
          <a:effectLst>
            <a:softEdge rad="112500"/>
          </a:effectLst>
        </p:spPr>
      </p:pic>
      <p:sp>
        <p:nvSpPr>
          <p:cNvPr id="122" name="Google Shape;122;p20"/>
          <p:cNvSpPr txBox="1"/>
          <p:nvPr/>
        </p:nvSpPr>
        <p:spPr>
          <a:xfrm>
            <a:off x="330200" y="1270001"/>
            <a:ext cx="44323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Old Standard TT"/>
                <a:ea typeface="Old Standard TT"/>
                <a:cs typeface="Old Standard TT"/>
                <a:sym typeface="Old Standard TT"/>
              </a:rPr>
              <a:t>Anthro Term: </a:t>
            </a:r>
            <a:endParaRPr lang="en" b="1" dirty="0" smtClean="0">
              <a:latin typeface="Old Standard TT"/>
              <a:ea typeface="Old Standard TT"/>
              <a:cs typeface="Old Standard TT"/>
              <a:sym typeface="Old Standard TT"/>
            </a:endParaRPr>
          </a:p>
          <a:p>
            <a:pPr marL="0" lvl="0" indent="0" algn="ctr" rtl="0">
              <a:spcBef>
                <a:spcPts val="0"/>
              </a:spcBef>
              <a:spcAft>
                <a:spcPts val="0"/>
              </a:spcAft>
              <a:buNone/>
            </a:pPr>
            <a:r>
              <a:rPr lang="en" b="1" dirty="0" smtClean="0">
                <a:latin typeface="Old Standard TT"/>
                <a:ea typeface="Old Standard TT"/>
                <a:cs typeface="Old Standard TT"/>
                <a:sym typeface="Old Standard TT"/>
              </a:rPr>
              <a:t>Violence </a:t>
            </a:r>
            <a:r>
              <a:rPr lang="en" b="1" dirty="0">
                <a:latin typeface="Old Standard TT"/>
                <a:ea typeface="Old Standard TT"/>
                <a:cs typeface="Old Standard TT"/>
                <a:sym typeface="Old Standard TT"/>
              </a:rPr>
              <a:t>and Human Rights </a:t>
            </a:r>
            <a:endParaRPr b="1">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r>
              <a:rPr lang="en" sz="1700" b="1" dirty="0">
                <a:solidFill>
                  <a:srgbClr val="002060"/>
                </a:solidFill>
                <a:latin typeface="Old Standard TT"/>
                <a:ea typeface="Old Standard TT"/>
                <a:cs typeface="Old Standard TT"/>
                <a:sym typeface="Old Standard TT"/>
              </a:rPr>
              <a:t>Congress and President Jackson created Hot Springs Reservation as a home for confederate soldiers during the Civil War. By 1860 the reservation was home to 616 slaves. When war struck, food, clothing, and shelter were scarce. Civilians with the “wrong sympathies” were murdered or forced to flee. It wasn’t until Frederick Steele wrote a letter to General Marmaduke that Hot Springs became a honorable and safe place to live. Now the park is known for its rich history and beautiful nature. </a:t>
            </a:r>
            <a:endParaRPr sz="1700" b="1">
              <a:solidFill>
                <a:srgbClr val="002060"/>
              </a:solidFill>
              <a:latin typeface="Old Standard TT"/>
              <a:ea typeface="Old Standard TT"/>
              <a:cs typeface="Old Standard TT"/>
              <a:sym typeface="Old Standard TT"/>
            </a:endParaRPr>
          </a:p>
          <a:p>
            <a:pPr marL="0" lvl="0" indent="0" algn="l" rtl="0">
              <a:spcBef>
                <a:spcPts val="0"/>
              </a:spcBef>
              <a:spcAft>
                <a:spcPts val="0"/>
              </a:spcAft>
              <a:buNone/>
            </a:pPr>
            <a:endParaRPr sz="1700" b="1">
              <a:latin typeface="Old Standard TT"/>
              <a:ea typeface="Old Standard TT"/>
              <a:cs typeface="Old Standard TT"/>
              <a:sym typeface="Old Standard TT"/>
            </a:endParaRPr>
          </a:p>
          <a:p>
            <a:pPr marL="0" lvl="0" indent="0" algn="l" rtl="0">
              <a:spcBef>
                <a:spcPts val="0"/>
              </a:spcBef>
              <a:spcAft>
                <a:spcPts val="0"/>
              </a:spcAft>
              <a:buNone/>
            </a:pPr>
            <a:r>
              <a:rPr lang="en" sz="1700" b="1" dirty="0">
                <a:latin typeface="Old Standard TT"/>
                <a:ea typeface="Old Standard TT"/>
                <a:cs typeface="Old Standard TT"/>
                <a:sym typeface="Old Standard TT"/>
              </a:rPr>
              <a:t>I chose this Park because we’ve taken multiple vacations here, but never knew the rich history. </a:t>
            </a:r>
            <a:endParaRPr sz="1700" b="1">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6"/>
        <p:cNvGrpSpPr/>
        <p:nvPr/>
      </p:nvGrpSpPr>
      <p:grpSpPr>
        <a:xfrm>
          <a:off x="0" y="0"/>
          <a:ext cx="0" cy="0"/>
          <a:chOff x="0" y="0"/>
          <a:chExt cx="0" cy="0"/>
        </a:xfrm>
      </p:grpSpPr>
      <p:sp>
        <p:nvSpPr>
          <p:cNvPr id="127" name="Google Shape;127;p21"/>
          <p:cNvSpPr txBox="1">
            <a:spLocks noGrp="1"/>
          </p:cNvSpPr>
          <p:nvPr>
            <p:ph type="body" idx="4294967295"/>
          </p:nvPr>
        </p:nvSpPr>
        <p:spPr>
          <a:xfrm>
            <a:off x="466350" y="2537000"/>
            <a:ext cx="8211300" cy="1784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300" b="1" dirty="0">
                <a:solidFill>
                  <a:srgbClr val="CC0066"/>
                </a:solidFill>
              </a:rPr>
              <a:t>Parks in Tennessee</a:t>
            </a:r>
            <a:endParaRPr sz="6300" b="1">
              <a:solidFill>
                <a:srgbClr val="CC0066"/>
              </a:solidFill>
            </a:endParaRPr>
          </a:p>
        </p:txBody>
      </p:sp>
      <p:sp>
        <p:nvSpPr>
          <p:cNvPr id="128" name="Google Shape;128;p21"/>
          <p:cNvSpPr txBox="1">
            <a:spLocks noGrp="1"/>
          </p:cNvSpPr>
          <p:nvPr>
            <p:ph type="body" idx="4294967295"/>
          </p:nvPr>
        </p:nvSpPr>
        <p:spPr>
          <a:xfrm>
            <a:off x="311700" y="3967433"/>
            <a:ext cx="8520600" cy="115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i="1" dirty="0">
                <a:solidFill>
                  <a:srgbClr val="FF0066"/>
                </a:solidFill>
              </a:rPr>
              <a:t>By Seth, Suhani, Hayley, Simi, Mya, Tala</a:t>
            </a:r>
            <a:endParaRPr i="1">
              <a:solidFill>
                <a:srgbClr val="FF0066"/>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2"/>
        <p:cNvGrpSpPr/>
        <p:nvPr/>
      </p:nvGrpSpPr>
      <p:grpSpPr>
        <a:xfrm>
          <a:off x="0" y="0"/>
          <a:ext cx="0" cy="0"/>
          <a:chOff x="0" y="0"/>
          <a:chExt cx="0" cy="0"/>
        </a:xfrm>
      </p:grpSpPr>
      <p:sp>
        <p:nvSpPr>
          <p:cNvPr id="133" name="Google Shape;133;p22"/>
          <p:cNvSpPr txBox="1">
            <a:spLocks noGrp="1"/>
          </p:cNvSpPr>
          <p:nvPr>
            <p:ph type="body" idx="1"/>
          </p:nvPr>
        </p:nvSpPr>
        <p:spPr>
          <a:xfrm>
            <a:off x="396700" y="440600"/>
            <a:ext cx="8360100" cy="8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rgbClr val="002060"/>
                </a:solidFill>
              </a:rPr>
              <a:t>Booker T. Washington State Park</a:t>
            </a:r>
            <a:endParaRPr sz="4000" b="1">
              <a:solidFill>
                <a:srgbClr val="002060"/>
              </a:solidFill>
            </a:endParaRPr>
          </a:p>
        </p:txBody>
      </p:sp>
      <p:sp>
        <p:nvSpPr>
          <p:cNvPr id="134" name="Google Shape;134;p22"/>
          <p:cNvSpPr txBox="1"/>
          <p:nvPr/>
        </p:nvSpPr>
        <p:spPr>
          <a:xfrm>
            <a:off x="439300" y="1371600"/>
            <a:ext cx="3370700" cy="36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Old Standard TT"/>
                <a:ea typeface="Old Standard TT"/>
                <a:cs typeface="Old Standard TT"/>
                <a:sym typeface="Old Standard TT"/>
              </a:rPr>
              <a:t>Booker T. Washington State Park is named in honor of the famous leader, Booker Taliaferro Washington, who was born into slavery and freed at the age of nine. Washington fought throughout his life to earn a higher education, and eventually became president of the Tuskegee Institute, a black organization for higher education. Washington strongly </a:t>
            </a:r>
            <a:endParaRPr sz="1600" b="1">
              <a:latin typeface="Old Standard TT"/>
              <a:ea typeface="Old Standard TT"/>
              <a:cs typeface="Old Standard TT"/>
              <a:sym typeface="Old Standard TT"/>
            </a:endParaRPr>
          </a:p>
        </p:txBody>
      </p:sp>
      <p:pic>
        <p:nvPicPr>
          <p:cNvPr id="135" name="Google Shape;135;p22"/>
          <p:cNvPicPr preferRelativeResize="0"/>
          <p:nvPr/>
        </p:nvPicPr>
        <p:blipFill>
          <a:blip r:embed="rId3" cstate="print">
            <a:alphaModFix/>
          </a:blip>
          <a:stretch>
            <a:fillRect/>
          </a:stretch>
        </p:blipFill>
        <p:spPr>
          <a:xfrm>
            <a:off x="3716601" y="1345551"/>
            <a:ext cx="5164749" cy="2869300"/>
          </a:xfrm>
          <a:prstGeom prst="rect">
            <a:avLst/>
          </a:prstGeom>
          <a:ln>
            <a:noFill/>
          </a:ln>
          <a:effectLst>
            <a:softEdge rad="112500"/>
          </a:effectLst>
        </p:spPr>
      </p:pic>
      <p:sp>
        <p:nvSpPr>
          <p:cNvPr id="136" name="Google Shape;136;p22"/>
          <p:cNvSpPr txBox="1"/>
          <p:nvPr/>
        </p:nvSpPr>
        <p:spPr>
          <a:xfrm>
            <a:off x="439300" y="4267200"/>
            <a:ext cx="8360100" cy="19517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dk1"/>
                </a:solidFill>
                <a:latin typeface="Old Standard TT"/>
                <a:ea typeface="Old Standard TT"/>
                <a:cs typeface="Old Standard TT"/>
                <a:sym typeface="Old Standard TT"/>
              </a:rPr>
              <a:t>believed that agriculture and education was the key to advance a newly freed race to a better </a:t>
            </a:r>
            <a:r>
              <a:rPr lang="en" sz="1600" b="1" dirty="0" smtClean="0">
                <a:solidFill>
                  <a:schemeClr val="dk1"/>
                </a:solidFill>
                <a:latin typeface="Old Standard TT"/>
                <a:ea typeface="Old Standard TT"/>
                <a:cs typeface="Old Standard TT"/>
                <a:sym typeface="Old Standard TT"/>
              </a:rPr>
              <a:t>life.</a:t>
            </a:r>
          </a:p>
          <a:p>
            <a:pPr marL="0" lvl="0" indent="0" algn="l" rtl="0">
              <a:spcBef>
                <a:spcPts val="0"/>
              </a:spcBef>
              <a:spcAft>
                <a:spcPts val="0"/>
              </a:spcAft>
              <a:buNone/>
            </a:pPr>
            <a:r>
              <a:rPr lang="en" sz="1600" b="1" dirty="0" smtClean="0">
                <a:solidFill>
                  <a:schemeClr val="dk1"/>
                </a:solidFill>
                <a:latin typeface="Old Standard TT"/>
                <a:ea typeface="Old Standard TT"/>
                <a:cs typeface="Old Standard TT"/>
                <a:sym typeface="Old Standard TT"/>
              </a:rPr>
              <a:t>The </a:t>
            </a:r>
            <a:r>
              <a:rPr lang="en" sz="1600" b="1" dirty="0">
                <a:solidFill>
                  <a:schemeClr val="dk1"/>
                </a:solidFill>
                <a:latin typeface="Old Standard TT"/>
                <a:ea typeface="Old Standard TT"/>
                <a:cs typeface="Old Standard TT"/>
                <a:sym typeface="Old Standard TT"/>
              </a:rPr>
              <a:t>park is located on the </a:t>
            </a:r>
            <a:r>
              <a:rPr lang="en" sz="1600" b="1" dirty="0">
                <a:latin typeface="Old Standard TT"/>
                <a:ea typeface="Old Standard TT"/>
                <a:cs typeface="Old Standard TT"/>
                <a:sym typeface="Old Standard TT"/>
              </a:rPr>
              <a:t>Chickamauga Lake, not far from the city of Chattanooga. Many visitors enjoy the park for its beautiful scenery throughout the challenging 6-mile mountain biking trail. The park also has an Olympic size swimming pool that includes a diving board and children’s play area. Although I’ve never been to this park, I’ve visited Chattanooga and seen the beautiful mountains and lakes the area has to offer, so I’m sure this park exhibits the same phenomenal scenery! :) </a:t>
            </a:r>
            <a:endParaRPr sz="1600" b="1">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0"/>
        <p:cNvGrpSpPr/>
        <p:nvPr/>
      </p:nvGrpSpPr>
      <p:grpSpPr>
        <a:xfrm>
          <a:off x="0" y="0"/>
          <a:ext cx="0" cy="0"/>
          <a:chOff x="0" y="0"/>
          <a:chExt cx="0" cy="0"/>
        </a:xfrm>
      </p:grpSpPr>
      <p:sp>
        <p:nvSpPr>
          <p:cNvPr id="141" name="Google Shape;141;p23"/>
          <p:cNvSpPr txBox="1">
            <a:spLocks noGrp="1"/>
          </p:cNvSpPr>
          <p:nvPr>
            <p:ph type="body" idx="1"/>
          </p:nvPr>
        </p:nvSpPr>
        <p:spPr>
          <a:xfrm>
            <a:off x="51325" y="204867"/>
            <a:ext cx="9144000" cy="8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rgbClr val="C00000"/>
                </a:solidFill>
              </a:rPr>
              <a:t>Burgess Falls State Park</a:t>
            </a:r>
            <a:endParaRPr sz="4000" b="1">
              <a:solidFill>
                <a:srgbClr val="C00000"/>
              </a:solidFill>
            </a:endParaRPr>
          </a:p>
        </p:txBody>
      </p:sp>
      <p:pic>
        <p:nvPicPr>
          <p:cNvPr id="142" name="Google Shape;142;p23"/>
          <p:cNvPicPr preferRelativeResize="0"/>
          <p:nvPr/>
        </p:nvPicPr>
        <p:blipFill>
          <a:blip r:embed="rId3">
            <a:alphaModFix/>
          </a:blip>
          <a:stretch>
            <a:fillRect/>
          </a:stretch>
        </p:blipFill>
        <p:spPr>
          <a:xfrm>
            <a:off x="4942826" y="920468"/>
            <a:ext cx="3849925" cy="3420433"/>
          </a:xfrm>
          <a:prstGeom prst="rect">
            <a:avLst/>
          </a:prstGeom>
          <a:ln>
            <a:noFill/>
          </a:ln>
          <a:effectLst>
            <a:softEdge rad="112500"/>
          </a:effectLst>
        </p:spPr>
      </p:pic>
      <p:sp>
        <p:nvSpPr>
          <p:cNvPr id="143" name="Google Shape;143;p23"/>
          <p:cNvSpPr txBox="1"/>
          <p:nvPr/>
        </p:nvSpPr>
        <p:spPr>
          <a:xfrm>
            <a:off x="277200" y="965200"/>
            <a:ext cx="4764700" cy="57284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Old Standard TT"/>
                <a:ea typeface="Old Standard TT"/>
                <a:cs typeface="Old Standard TT"/>
                <a:sym typeface="Old Standard TT"/>
              </a:rPr>
              <a:t>Burgess Falls State Park is known for its natural beauty and the 4 waterfalls that flow from over 250 feet high. This area was originally occupied by Native American tribes like the Chickasaw and Cherokee groups. In 1973, it became a Tennessee State Natural Area, which protects the forests and aquatic habitats.</a:t>
            </a:r>
            <a:endParaRPr b="1">
              <a:latin typeface="Old Standard TT"/>
              <a:ea typeface="Old Standard TT"/>
              <a:cs typeface="Old Standard TT"/>
              <a:sym typeface="Old Standard TT"/>
            </a:endParaRPr>
          </a:p>
        </p:txBody>
      </p:sp>
      <p:pic>
        <p:nvPicPr>
          <p:cNvPr id="144" name="Google Shape;144;p23"/>
          <p:cNvPicPr preferRelativeResize="0"/>
          <p:nvPr/>
        </p:nvPicPr>
        <p:blipFill>
          <a:blip r:embed="rId4">
            <a:alphaModFix/>
          </a:blip>
          <a:stretch>
            <a:fillRect/>
          </a:stretch>
        </p:blipFill>
        <p:spPr>
          <a:xfrm>
            <a:off x="357425" y="3386800"/>
            <a:ext cx="3348776" cy="3091200"/>
          </a:xfrm>
          <a:prstGeom prst="rect">
            <a:avLst/>
          </a:prstGeom>
          <a:ln>
            <a:noFill/>
          </a:ln>
          <a:effectLst>
            <a:softEdge rad="112500"/>
          </a:effectLst>
        </p:spPr>
      </p:pic>
      <p:sp>
        <p:nvSpPr>
          <p:cNvPr id="145" name="Google Shape;145;p23"/>
          <p:cNvSpPr txBox="1"/>
          <p:nvPr/>
        </p:nvSpPr>
        <p:spPr>
          <a:xfrm>
            <a:off x="3746500" y="4406900"/>
            <a:ext cx="5067300" cy="22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Old Standard TT"/>
                <a:ea typeface="Old Standard TT"/>
                <a:cs typeface="Old Standard TT"/>
                <a:sym typeface="Old Standard TT"/>
              </a:rPr>
              <a:t>There is a 2.7 mile hike within the park that is considered to be difficult because of the tiring exercise. Although, many people say that the view is worth it. The park also holds events such as New Year's hikes and fundraisers. </a:t>
            </a:r>
            <a:endParaRPr b="1">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9"/>
        <p:cNvGrpSpPr/>
        <p:nvPr/>
      </p:nvGrpSpPr>
      <p:grpSpPr>
        <a:xfrm>
          <a:off x="0" y="0"/>
          <a:ext cx="0" cy="0"/>
          <a:chOff x="0" y="0"/>
          <a:chExt cx="0" cy="0"/>
        </a:xfrm>
      </p:grpSpPr>
      <p:sp>
        <p:nvSpPr>
          <p:cNvPr id="150" name="Google Shape;150;p24"/>
          <p:cNvSpPr/>
          <p:nvPr/>
        </p:nvSpPr>
        <p:spPr>
          <a:xfrm>
            <a:off x="-127325" y="0"/>
            <a:ext cx="9561300" cy="70428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p:nvPr/>
        </p:nvSpPr>
        <p:spPr>
          <a:xfrm>
            <a:off x="0" y="1992133"/>
            <a:ext cx="5036400" cy="2122800"/>
          </a:xfrm>
          <a:prstGeom prst="round2DiagRect">
            <a:avLst>
              <a:gd name="adj1" fmla="val 16667"/>
              <a:gd name="adj2" fmla="val 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4"/>
          <p:cNvSpPr txBox="1"/>
          <p:nvPr/>
        </p:nvSpPr>
        <p:spPr>
          <a:xfrm>
            <a:off x="765475" y="286500"/>
            <a:ext cx="7775700" cy="11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153" name="Google Shape;153;p24"/>
          <p:cNvSpPr txBox="1"/>
          <p:nvPr/>
        </p:nvSpPr>
        <p:spPr>
          <a:xfrm>
            <a:off x="1420975" y="-21300"/>
            <a:ext cx="6464700" cy="6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dirty="0">
                <a:latin typeface="Old Standard TT"/>
                <a:ea typeface="Old Standard TT"/>
                <a:cs typeface="Old Standard TT"/>
                <a:sym typeface="Old Standard TT"/>
              </a:rPr>
              <a:t>Chickasaw State Park</a:t>
            </a:r>
            <a:endParaRPr sz="4500" b="1">
              <a:latin typeface="Old Standard TT"/>
              <a:ea typeface="Old Standard TT"/>
              <a:cs typeface="Old Standard TT"/>
              <a:sym typeface="Old Standard TT"/>
            </a:endParaRPr>
          </a:p>
        </p:txBody>
      </p:sp>
      <p:pic>
        <p:nvPicPr>
          <p:cNvPr id="154" name="Google Shape;154;p24"/>
          <p:cNvPicPr preferRelativeResize="0"/>
          <p:nvPr/>
        </p:nvPicPr>
        <p:blipFill>
          <a:blip r:embed="rId3" cstate="print">
            <a:alphaModFix/>
          </a:blip>
          <a:stretch>
            <a:fillRect/>
          </a:stretch>
        </p:blipFill>
        <p:spPr>
          <a:xfrm>
            <a:off x="489150" y="907200"/>
            <a:ext cx="482100" cy="642800"/>
          </a:xfrm>
          <a:prstGeom prst="rect">
            <a:avLst/>
          </a:prstGeom>
          <a:noFill/>
          <a:ln>
            <a:noFill/>
          </a:ln>
        </p:spPr>
      </p:pic>
      <p:sp>
        <p:nvSpPr>
          <p:cNvPr id="155" name="Google Shape;155;p24"/>
          <p:cNvSpPr txBox="1"/>
          <p:nvPr/>
        </p:nvSpPr>
        <p:spPr>
          <a:xfrm>
            <a:off x="971250" y="1079500"/>
            <a:ext cx="2265600" cy="8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ld Standard TT"/>
                <a:ea typeface="Old Standard TT"/>
                <a:cs typeface="Old Standard TT"/>
                <a:sym typeface="Old Standard TT"/>
              </a:rPr>
              <a:t>Henderson, TN</a:t>
            </a:r>
            <a:endParaRPr sz="1600">
              <a:latin typeface="Old Standard TT"/>
              <a:ea typeface="Old Standard TT"/>
              <a:cs typeface="Old Standard TT"/>
              <a:sym typeface="Old Standard TT"/>
            </a:endParaRPr>
          </a:p>
        </p:txBody>
      </p:sp>
      <p:pic>
        <p:nvPicPr>
          <p:cNvPr id="156" name="Google Shape;156;p24"/>
          <p:cNvPicPr preferRelativeResize="0"/>
          <p:nvPr/>
        </p:nvPicPr>
        <p:blipFill>
          <a:blip r:embed="rId4">
            <a:alphaModFix/>
          </a:blip>
          <a:stretch>
            <a:fillRect/>
          </a:stretch>
        </p:blipFill>
        <p:spPr>
          <a:xfrm>
            <a:off x="4439250" y="5397500"/>
            <a:ext cx="4876800" cy="1623800"/>
          </a:xfrm>
          <a:prstGeom prst="rect">
            <a:avLst/>
          </a:prstGeom>
          <a:noFill/>
          <a:ln>
            <a:noFill/>
          </a:ln>
        </p:spPr>
      </p:pic>
      <p:sp>
        <p:nvSpPr>
          <p:cNvPr id="157" name="Google Shape;157;p24"/>
          <p:cNvSpPr/>
          <p:nvPr/>
        </p:nvSpPr>
        <p:spPr>
          <a:xfrm>
            <a:off x="5166750" y="4720700"/>
            <a:ext cx="2541000" cy="1383600"/>
          </a:xfrm>
          <a:prstGeom prst="round2DiagRect">
            <a:avLst>
              <a:gd name="adj1" fmla="val 16667"/>
              <a:gd name="adj2" fmla="val 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txBox="1"/>
          <p:nvPr/>
        </p:nvSpPr>
        <p:spPr>
          <a:xfrm>
            <a:off x="5184150" y="4857484"/>
            <a:ext cx="2506200" cy="11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Old Standard TT"/>
                <a:ea typeface="Old Standard TT"/>
                <a:cs typeface="Old Standard TT"/>
                <a:sym typeface="Old Standard TT"/>
              </a:rPr>
              <a:t>14,384 acres of forest and 1,280 acres of recreation (lodging, activities, trails) </a:t>
            </a:r>
            <a:endParaRPr sz="1500">
              <a:latin typeface="Old Standard TT"/>
              <a:ea typeface="Old Standard TT"/>
              <a:cs typeface="Old Standard TT"/>
              <a:sym typeface="Old Standard TT"/>
            </a:endParaRPr>
          </a:p>
        </p:txBody>
      </p:sp>
      <p:pic>
        <p:nvPicPr>
          <p:cNvPr id="159" name="Google Shape;159;p24"/>
          <p:cNvPicPr preferRelativeResize="0"/>
          <p:nvPr/>
        </p:nvPicPr>
        <p:blipFill>
          <a:blip r:embed="rId5">
            <a:alphaModFix/>
          </a:blip>
          <a:stretch>
            <a:fillRect/>
          </a:stretch>
        </p:blipFill>
        <p:spPr>
          <a:xfrm>
            <a:off x="5166750" y="1191567"/>
            <a:ext cx="3977250" cy="2959067"/>
          </a:xfrm>
          <a:prstGeom prst="rect">
            <a:avLst/>
          </a:prstGeom>
          <a:ln>
            <a:noFill/>
          </a:ln>
          <a:effectLst>
            <a:softEdge rad="112500"/>
          </a:effectLst>
        </p:spPr>
      </p:pic>
      <p:pic>
        <p:nvPicPr>
          <p:cNvPr id="160" name="Google Shape;160;p24"/>
          <p:cNvPicPr preferRelativeResize="0"/>
          <p:nvPr/>
        </p:nvPicPr>
        <p:blipFill>
          <a:blip r:embed="rId6">
            <a:alphaModFix/>
          </a:blip>
          <a:stretch>
            <a:fillRect/>
          </a:stretch>
        </p:blipFill>
        <p:spPr>
          <a:xfrm>
            <a:off x="1" y="4150634"/>
            <a:ext cx="3607725" cy="2707365"/>
          </a:xfrm>
          <a:prstGeom prst="rect">
            <a:avLst/>
          </a:prstGeom>
          <a:ln>
            <a:noFill/>
          </a:ln>
          <a:effectLst>
            <a:softEdge rad="112500"/>
          </a:effectLst>
        </p:spPr>
      </p:pic>
      <p:pic>
        <p:nvPicPr>
          <p:cNvPr id="161" name="Google Shape;161;p24"/>
          <p:cNvPicPr preferRelativeResize="0"/>
          <p:nvPr/>
        </p:nvPicPr>
        <p:blipFill>
          <a:blip r:embed="rId7" cstate="print">
            <a:alphaModFix/>
          </a:blip>
          <a:stretch>
            <a:fillRect/>
          </a:stretch>
        </p:blipFill>
        <p:spPr>
          <a:xfrm>
            <a:off x="8195772" y="3428999"/>
            <a:ext cx="1181755" cy="2707367"/>
          </a:xfrm>
          <a:prstGeom prst="rect">
            <a:avLst/>
          </a:prstGeom>
          <a:noFill/>
          <a:ln>
            <a:noFill/>
          </a:ln>
        </p:spPr>
      </p:pic>
      <p:sp>
        <p:nvSpPr>
          <p:cNvPr id="162" name="Google Shape;162;p24"/>
          <p:cNvSpPr txBox="1"/>
          <p:nvPr/>
        </p:nvSpPr>
        <p:spPr>
          <a:xfrm>
            <a:off x="0" y="2006600"/>
            <a:ext cx="5166900" cy="22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50" dirty="0">
                <a:latin typeface="Old Standard TT"/>
                <a:ea typeface="Old Standard TT"/>
                <a:cs typeface="Old Standard TT"/>
                <a:sym typeface="Old Standard TT"/>
              </a:rPr>
              <a:t>After becoming a state make in 1955, the park is names after the Native American Chickasaw Tribe who once inhabited the area that the park now stands on. Chickasaw Park completed the Bronze Recognition evel of Tennessee’s “Go Green” initiative. This means the people maintaining the park have education and outreach, water conservation, energy efficiency, recycling, and more. </a:t>
            </a:r>
            <a:endParaRPr sz="1650">
              <a:latin typeface="Old Standard TT"/>
              <a:ea typeface="Old Standard TT"/>
              <a:cs typeface="Old Standard TT"/>
              <a:sym typeface="Old Standard TT"/>
            </a:endParaRPr>
          </a:p>
        </p:txBody>
      </p:sp>
      <p:pic>
        <p:nvPicPr>
          <p:cNvPr id="163" name="Google Shape;163;p24"/>
          <p:cNvPicPr preferRelativeResize="0"/>
          <p:nvPr/>
        </p:nvPicPr>
        <p:blipFill>
          <a:blip r:embed="rId8" cstate="print">
            <a:alphaModFix/>
          </a:blip>
          <a:stretch>
            <a:fillRect/>
          </a:stretch>
        </p:blipFill>
        <p:spPr>
          <a:xfrm>
            <a:off x="7723721" y="4412901"/>
            <a:ext cx="989504" cy="1277567"/>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7"/>
        <p:cNvGrpSpPr/>
        <p:nvPr/>
      </p:nvGrpSpPr>
      <p:grpSpPr>
        <a:xfrm>
          <a:off x="0" y="0"/>
          <a:ext cx="0" cy="0"/>
          <a:chOff x="0" y="0"/>
          <a:chExt cx="0" cy="0"/>
        </a:xfrm>
      </p:grpSpPr>
      <p:sp>
        <p:nvSpPr>
          <p:cNvPr id="168" name="Google Shape;168;p25"/>
          <p:cNvSpPr txBox="1">
            <a:spLocks noGrp="1"/>
          </p:cNvSpPr>
          <p:nvPr>
            <p:ph type="body" idx="1"/>
          </p:nvPr>
        </p:nvSpPr>
        <p:spPr>
          <a:xfrm>
            <a:off x="107425" y="430133"/>
            <a:ext cx="8943900" cy="8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C00000"/>
                </a:solidFill>
              </a:rPr>
              <a:t>Renaissance National Park </a:t>
            </a:r>
            <a:endParaRPr sz="3600">
              <a:solidFill>
                <a:srgbClr val="C00000"/>
              </a:solidFill>
            </a:endParaRPr>
          </a:p>
        </p:txBody>
      </p:sp>
      <p:sp>
        <p:nvSpPr>
          <p:cNvPr id="169" name="Google Shape;169;p25"/>
          <p:cNvSpPr txBox="1"/>
          <p:nvPr/>
        </p:nvSpPr>
        <p:spPr>
          <a:xfrm>
            <a:off x="631200" y="1396667"/>
            <a:ext cx="8084700" cy="52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pic>
        <p:nvPicPr>
          <p:cNvPr id="170" name="Google Shape;170;p25"/>
          <p:cNvPicPr preferRelativeResize="0"/>
          <p:nvPr/>
        </p:nvPicPr>
        <p:blipFill>
          <a:blip r:embed="rId3">
            <a:alphaModFix/>
          </a:blip>
          <a:stretch>
            <a:fillRect/>
          </a:stretch>
        </p:blipFill>
        <p:spPr>
          <a:xfrm>
            <a:off x="281376" y="1268634"/>
            <a:ext cx="4134749" cy="4764433"/>
          </a:xfrm>
          <a:prstGeom prst="rect">
            <a:avLst/>
          </a:prstGeom>
          <a:ln>
            <a:noFill/>
          </a:ln>
          <a:effectLst>
            <a:softEdge rad="112500"/>
          </a:effectLst>
        </p:spPr>
      </p:pic>
      <p:sp>
        <p:nvSpPr>
          <p:cNvPr id="171" name="Google Shape;171;p25"/>
          <p:cNvSpPr txBox="1"/>
          <p:nvPr/>
        </p:nvSpPr>
        <p:spPr>
          <a:xfrm>
            <a:off x="4419600" y="1244600"/>
            <a:ext cx="4394200" cy="509396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700" b="1" dirty="0">
                <a:solidFill>
                  <a:schemeClr val="dk1"/>
                </a:solidFill>
                <a:latin typeface="Old Standard TT"/>
                <a:ea typeface="Old Standard TT"/>
                <a:cs typeface="Old Standard TT"/>
                <a:sym typeface="Old Standard TT"/>
              </a:rPr>
              <a:t>Renaissance Park is in downtown Chattanooga in the north shore area of town. It is right beside Coolidge Park but it's design is a stark contrast. Coolidge is a more formal park and features large manicured lawns, fountains and an antique carousel. Renaissance is meant to be much wilder. There are multiple pathways, piers for viewing the skyline and a wetland area. There are stone picnic tables and grills. There are several various stone structures with signs indicating their use and historical significance. Parking is found in Coolidge Park or in a lot off Manufacturers Road. While there is nothing overly showy in the park it is a great use of the space and a fun place to take a stroll along the Chattanooga riverfront.</a:t>
            </a:r>
            <a:endParaRPr sz="1700" b="1">
              <a:solidFill>
                <a:schemeClr val="dk1"/>
              </a:solidFill>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0537" y="1049865"/>
            <a:ext cx="7354390" cy="5164667"/>
          </a:xfrm>
        </p:spPr>
        <p:txBody>
          <a:bodyPr>
            <a:normAutofit/>
            <a:scene3d>
              <a:camera prst="orthographicFront"/>
              <a:lightRig rig="freezing" dir="t">
                <a:rot lat="0" lon="0" rev="5640000"/>
              </a:lightRig>
            </a:scene3d>
            <a:sp3d extrusionH="57150" prstMaterial="flat">
              <a:bevelT w="82550" h="38100" prst="coolSlant"/>
              <a:contourClr>
                <a:schemeClr val="tx2"/>
              </a:contourClr>
            </a:sp3d>
          </a:bodyPr>
          <a:lstStyle/>
          <a:p>
            <a:pPr algn="ctr"/>
            <a:r>
              <a:rPr lang="en-US" sz="2800" b="1" dirty="0" smtClean="0">
                <a:solidFill>
                  <a:srgbClr val="002060"/>
                </a:solidFill>
                <a:latin typeface="Arial Black" pitchFamily="34" charset="0"/>
              </a:rPr>
              <a:t>Our </a:t>
            </a:r>
            <a:r>
              <a:rPr lang="en-US" sz="2800" b="1" dirty="0" smtClean="0">
                <a:solidFill>
                  <a:srgbClr val="002060"/>
                </a:solidFill>
                <a:latin typeface="Arial Black" pitchFamily="34" charset="0"/>
              </a:rPr>
              <a:t>country Belarus is very beautiful with its age-old </a:t>
            </a:r>
            <a:r>
              <a:rPr lang="en-US" sz="2800" b="1" dirty="0">
                <a:solidFill>
                  <a:srgbClr val="002060"/>
                </a:solidFill>
                <a:latin typeface="Arial Black" pitchFamily="34" charset="0"/>
              </a:rPr>
              <a:t>oak </a:t>
            </a:r>
            <a:r>
              <a:rPr lang="en-US" sz="2800" b="1" dirty="0" smtClean="0">
                <a:solidFill>
                  <a:srgbClr val="002060"/>
                </a:solidFill>
                <a:latin typeface="Arial Black" pitchFamily="34" charset="0"/>
              </a:rPr>
              <a:t>woods, </a:t>
            </a:r>
            <a:r>
              <a:rPr lang="en-US" sz="2800" b="1" dirty="0">
                <a:solidFill>
                  <a:srgbClr val="002060"/>
                </a:solidFill>
                <a:latin typeface="Arial Black" pitchFamily="34" charset="0"/>
              </a:rPr>
              <a:t>ancient </a:t>
            </a:r>
            <a:r>
              <a:rPr lang="en-US" sz="2800" b="1" dirty="0" smtClean="0">
                <a:solidFill>
                  <a:srgbClr val="002060"/>
                </a:solidFill>
                <a:latin typeface="Arial Black" pitchFamily="34" charset="0"/>
              </a:rPr>
              <a:t>forests </a:t>
            </a:r>
            <a:r>
              <a:rPr lang="en-US" sz="2800" b="1" dirty="0">
                <a:solidFill>
                  <a:srgbClr val="002060"/>
                </a:solidFill>
                <a:latin typeface="Arial Black" pitchFamily="34" charset="0"/>
              </a:rPr>
              <a:t>and </a:t>
            </a:r>
            <a:r>
              <a:rPr lang="en-US" sz="2800" b="1" dirty="0" smtClean="0">
                <a:solidFill>
                  <a:srgbClr val="002060"/>
                </a:solidFill>
                <a:latin typeface="Arial Black" pitchFamily="34" charset="0"/>
              </a:rPr>
              <a:t>lakes, graceful </a:t>
            </a:r>
            <a:r>
              <a:rPr lang="en-US" sz="2800" b="1" dirty="0">
                <a:solidFill>
                  <a:srgbClr val="002060"/>
                </a:solidFill>
                <a:latin typeface="Arial Black" pitchFamily="34" charset="0"/>
              </a:rPr>
              <a:t>mighty bison, hundreds of species of wild plants and </a:t>
            </a:r>
            <a:r>
              <a:rPr lang="en-US" sz="2800" b="1" dirty="0" smtClean="0">
                <a:solidFill>
                  <a:srgbClr val="002060"/>
                </a:solidFill>
                <a:latin typeface="Arial Black" pitchFamily="34" charset="0"/>
              </a:rPr>
              <a:t>animals and picturesque </a:t>
            </a:r>
            <a:r>
              <a:rPr lang="en-US" sz="2800" b="1" dirty="0">
                <a:solidFill>
                  <a:srgbClr val="002060"/>
                </a:solidFill>
                <a:latin typeface="Arial Black" pitchFamily="34" charset="0"/>
              </a:rPr>
              <a:t>landscapes.</a:t>
            </a:r>
            <a:r>
              <a:rPr lang="en-US" sz="3400" dirty="0">
                <a:solidFill>
                  <a:schemeClr val="accent4">
                    <a:lumMod val="40000"/>
                    <a:lumOff val="60000"/>
                  </a:schemeClr>
                </a:solidFill>
                <a:latin typeface="Arial Black" pitchFamily="34" charset="0"/>
              </a:rPr>
              <a:t/>
            </a:r>
            <a:br>
              <a:rPr lang="en-US" sz="3400" dirty="0">
                <a:solidFill>
                  <a:schemeClr val="accent4">
                    <a:lumMod val="40000"/>
                    <a:lumOff val="60000"/>
                  </a:schemeClr>
                </a:solidFill>
                <a:latin typeface="Arial Black" pitchFamily="34" charset="0"/>
              </a:rPr>
            </a:br>
            <a:r>
              <a:rPr lang="en-US" sz="4000" dirty="0" smtClean="0">
                <a:solidFill>
                  <a:schemeClr val="accent4">
                    <a:lumMod val="40000"/>
                    <a:lumOff val="60000"/>
                  </a:schemeClr>
                </a:solidFill>
              </a:rPr>
              <a:t/>
            </a:r>
            <a:br>
              <a:rPr lang="en-US" sz="4000" dirty="0" smtClean="0">
                <a:solidFill>
                  <a:schemeClr val="accent4">
                    <a:lumMod val="40000"/>
                    <a:lumOff val="60000"/>
                  </a:schemeClr>
                </a:solidFill>
              </a:rPr>
            </a:br>
            <a:r>
              <a:rPr lang="en-US" sz="4000" b="1" dirty="0" smtClean="0">
                <a:solidFill>
                  <a:srgbClr val="FFFF00"/>
                </a:solidFill>
                <a:latin typeface="Arial Black" pitchFamily="34" charset="0"/>
              </a:rPr>
              <a:t>As for our Grodno region, there are 3 parks and 2 reserves in the region we live in.</a:t>
            </a:r>
            <a:r>
              <a:rPr lang="en-US" sz="4000" b="1" dirty="0" smtClean="0">
                <a:solidFill>
                  <a:srgbClr val="FFFF00"/>
                </a:solidFill>
                <a:latin typeface="Arial Black" pitchFamily="34" charset="0"/>
              </a:rPr>
              <a:t> </a:t>
            </a:r>
            <a:endParaRPr lang="ru-RU" dirty="0">
              <a:solidFill>
                <a:schemeClr val="accent4">
                  <a:lumMod val="40000"/>
                  <a:lumOff val="60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311700" y="293600"/>
            <a:ext cx="8520600" cy="817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b="1" dirty="0">
                <a:solidFill>
                  <a:srgbClr val="C00000"/>
                </a:solidFill>
              </a:rPr>
              <a:t>Tennessee Safari Park</a:t>
            </a:r>
            <a:endParaRPr b="1">
              <a:solidFill>
                <a:srgbClr val="C00000"/>
              </a:solidFill>
            </a:endParaRPr>
          </a:p>
        </p:txBody>
      </p:sp>
      <p:pic>
        <p:nvPicPr>
          <p:cNvPr id="177" name="Google Shape;177;p26"/>
          <p:cNvPicPr preferRelativeResize="0"/>
          <p:nvPr/>
        </p:nvPicPr>
        <p:blipFill>
          <a:blip r:embed="rId3">
            <a:alphaModFix/>
          </a:blip>
          <a:stretch>
            <a:fillRect/>
          </a:stretch>
        </p:blipFill>
        <p:spPr>
          <a:xfrm>
            <a:off x="4014626" y="1009667"/>
            <a:ext cx="2544793" cy="2423600"/>
          </a:xfrm>
          <a:prstGeom prst="rect">
            <a:avLst/>
          </a:prstGeom>
          <a:ln>
            <a:noFill/>
          </a:ln>
          <a:effectLst>
            <a:softEdge rad="112500"/>
          </a:effectLst>
        </p:spPr>
      </p:pic>
      <p:pic>
        <p:nvPicPr>
          <p:cNvPr id="178" name="Google Shape;178;p26"/>
          <p:cNvPicPr preferRelativeResize="0"/>
          <p:nvPr/>
        </p:nvPicPr>
        <p:blipFill>
          <a:blip r:embed="rId4">
            <a:alphaModFix/>
          </a:blip>
          <a:stretch>
            <a:fillRect/>
          </a:stretch>
        </p:blipFill>
        <p:spPr>
          <a:xfrm>
            <a:off x="1652700" y="4610100"/>
            <a:ext cx="2195400" cy="2031999"/>
          </a:xfrm>
          <a:prstGeom prst="rect">
            <a:avLst/>
          </a:prstGeom>
          <a:ln>
            <a:noFill/>
          </a:ln>
          <a:effectLst>
            <a:softEdge rad="112500"/>
          </a:effectLst>
        </p:spPr>
      </p:pic>
      <p:sp>
        <p:nvSpPr>
          <p:cNvPr id="179" name="Google Shape;179;p26"/>
          <p:cNvSpPr txBox="1"/>
          <p:nvPr/>
        </p:nvSpPr>
        <p:spPr>
          <a:xfrm>
            <a:off x="370700" y="868333"/>
            <a:ext cx="3655200" cy="42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02060"/>
                </a:solidFill>
                <a:latin typeface="Old Standard TT"/>
                <a:ea typeface="Old Standard TT"/>
                <a:cs typeface="Old Standard TT"/>
                <a:sym typeface="Old Standard TT"/>
              </a:rPr>
              <a:t>The Tennessee Safari Park opened in 2007, and it owned by Claude Conley Jr. the land takes up around 300 acres of space. People come from all over to pet and feed over 80 species of animals, from antelope to zebra, in the drive-thru zoo. You get an up close and personal experience with a wide variety of animals and your level of interaction is determined by how much you open your window. I visited this safari park with my family and made some amazing memories that i’ll remember forever!</a:t>
            </a:r>
            <a:endParaRPr sz="1600" b="1">
              <a:solidFill>
                <a:srgbClr val="002060"/>
              </a:solidFill>
              <a:latin typeface="Old Standard TT"/>
              <a:ea typeface="Old Standard TT"/>
              <a:cs typeface="Old Standard TT"/>
              <a:sym typeface="Old Standard TT"/>
            </a:endParaRPr>
          </a:p>
        </p:txBody>
      </p:sp>
      <p:sp>
        <p:nvSpPr>
          <p:cNvPr id="180" name="Google Shape;180;p26"/>
          <p:cNvSpPr txBox="1"/>
          <p:nvPr/>
        </p:nvSpPr>
        <p:spPr>
          <a:xfrm>
            <a:off x="3924300" y="3568700"/>
            <a:ext cx="4864100" cy="27962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50" b="1" dirty="0" smtClean="0">
                <a:solidFill>
                  <a:schemeClr val="dk1"/>
                </a:solidFill>
                <a:latin typeface="Old Standard TT"/>
                <a:ea typeface="Old Standard TT"/>
                <a:cs typeface="Old Standard TT"/>
                <a:sym typeface="Old Standard TT"/>
              </a:rPr>
              <a:t>Safari </a:t>
            </a:r>
            <a:r>
              <a:rPr lang="en" sz="1750" b="1" dirty="0">
                <a:solidFill>
                  <a:schemeClr val="dk1"/>
                </a:solidFill>
                <a:latin typeface="Old Standard TT"/>
                <a:ea typeface="Old Standard TT"/>
                <a:cs typeface="Old Standard TT"/>
                <a:sym typeface="Old Standard TT"/>
              </a:rPr>
              <a:t>parks overall have more benefits in respect to animals compared to zoos. They allow animals to have a larger space to explore and receive food all day long. The major ways humans are using animals at this safari park is to make a profit off of, without endangering them. Safari parks are viewed anthropologically with an Anthropocentric approach, meaning human beings are the most significant things in nature.</a:t>
            </a:r>
            <a:endParaRPr sz="1750" b="1">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pic>
        <p:nvPicPr>
          <p:cNvPr id="181" name="Google Shape;181;p26"/>
          <p:cNvPicPr preferRelativeResize="0"/>
          <p:nvPr/>
        </p:nvPicPr>
        <p:blipFill>
          <a:blip r:embed="rId5" cstate="print">
            <a:alphaModFix/>
          </a:blip>
          <a:stretch>
            <a:fillRect/>
          </a:stretch>
        </p:blipFill>
        <p:spPr>
          <a:xfrm>
            <a:off x="6672750" y="1068034"/>
            <a:ext cx="2036842" cy="2673965"/>
          </a:xfrm>
          <a:prstGeom prst="rect">
            <a:avLst/>
          </a:prstGeom>
          <a:ln>
            <a:noFill/>
          </a:ln>
          <a:effectLst>
            <a:softEdge rad="112500"/>
          </a:effectLst>
        </p:spPr>
      </p:pic>
      <p:sp>
        <p:nvSpPr>
          <p:cNvPr id="182" name="Google Shape;182;p26"/>
          <p:cNvSpPr txBox="1"/>
          <p:nvPr/>
        </p:nvSpPr>
        <p:spPr>
          <a:xfrm>
            <a:off x="5930901" y="143933"/>
            <a:ext cx="2908300" cy="72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Old Standard TT"/>
                <a:ea typeface="Old Standard TT"/>
                <a:cs typeface="Old Standard TT"/>
                <a:sym typeface="Old Standard TT"/>
              </a:rPr>
              <a:t>Anthro term: anthropocentric and animal rights </a:t>
            </a:r>
            <a:endParaRPr b="1">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6"/>
        <p:cNvGrpSpPr/>
        <p:nvPr/>
      </p:nvGrpSpPr>
      <p:grpSpPr>
        <a:xfrm>
          <a:off x="0" y="0"/>
          <a:ext cx="0" cy="0"/>
          <a:chOff x="0" y="0"/>
          <a:chExt cx="0" cy="0"/>
        </a:xfrm>
      </p:grpSpPr>
      <p:sp>
        <p:nvSpPr>
          <p:cNvPr id="187" name="Google Shape;187;p27"/>
          <p:cNvSpPr txBox="1">
            <a:spLocks noGrp="1"/>
          </p:cNvSpPr>
          <p:nvPr>
            <p:ph type="body" idx="1"/>
          </p:nvPr>
        </p:nvSpPr>
        <p:spPr>
          <a:xfrm>
            <a:off x="367300" y="1295400"/>
            <a:ext cx="5998800" cy="5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rgbClr val="C00000"/>
                </a:solidFill>
              </a:rPr>
              <a:t>Chickasaw State Park</a:t>
            </a:r>
            <a:endParaRPr sz="4000" b="1">
              <a:solidFill>
                <a:srgbClr val="C00000"/>
              </a:solidFill>
            </a:endParaRPr>
          </a:p>
          <a:p>
            <a:pPr marL="0" lvl="0" indent="0" algn="l" rtl="0">
              <a:spcBef>
                <a:spcPts val="0"/>
              </a:spcBef>
              <a:spcAft>
                <a:spcPts val="0"/>
              </a:spcAft>
              <a:buNone/>
            </a:pPr>
            <a:r>
              <a:rPr lang="en" sz="2300" b="1" dirty="0" smtClean="0"/>
              <a:t>Nature</a:t>
            </a:r>
            <a:r>
              <a:rPr lang="en" sz="2300" b="1" dirty="0"/>
              <a:t>: </a:t>
            </a:r>
            <a:r>
              <a:rPr lang="en" sz="2300" b="1" dirty="0">
                <a:solidFill>
                  <a:srgbClr val="202124"/>
                </a:solidFill>
              </a:rPr>
              <a:t>the phenomena of the physical world collectively, including plants, animals, the landscape, and other features and products of the earth, as opposed to humans or human </a:t>
            </a:r>
            <a:r>
              <a:rPr lang="en" sz="2300" b="1" dirty="0" smtClean="0">
                <a:solidFill>
                  <a:srgbClr val="202124"/>
                </a:solidFill>
              </a:rPr>
              <a:t>creations.</a:t>
            </a:r>
            <a:endParaRPr sz="2300" b="1"/>
          </a:p>
        </p:txBody>
      </p:sp>
      <p:pic>
        <p:nvPicPr>
          <p:cNvPr id="188" name="Google Shape;188;p27"/>
          <p:cNvPicPr preferRelativeResize="0"/>
          <p:nvPr/>
        </p:nvPicPr>
        <p:blipFill>
          <a:blip r:embed="rId3" cstate="print">
            <a:alphaModFix/>
          </a:blip>
          <a:stretch>
            <a:fillRect/>
          </a:stretch>
        </p:blipFill>
        <p:spPr>
          <a:xfrm>
            <a:off x="316500" y="2793167"/>
            <a:ext cx="3809272" cy="3809232"/>
          </a:xfrm>
          <a:prstGeom prst="rect">
            <a:avLst/>
          </a:prstGeom>
          <a:ln>
            <a:noFill/>
          </a:ln>
          <a:effectLst>
            <a:softEdge rad="112500"/>
          </a:effectLst>
        </p:spPr>
      </p:pic>
      <p:pic>
        <p:nvPicPr>
          <p:cNvPr id="189" name="Google Shape;189;p27"/>
          <p:cNvPicPr preferRelativeResize="0"/>
          <p:nvPr/>
        </p:nvPicPr>
        <p:blipFill>
          <a:blip r:embed="rId4">
            <a:alphaModFix/>
          </a:blip>
          <a:stretch>
            <a:fillRect/>
          </a:stretch>
        </p:blipFill>
        <p:spPr>
          <a:xfrm>
            <a:off x="6235700" y="228533"/>
            <a:ext cx="2601200" cy="2565467"/>
          </a:xfrm>
          <a:prstGeom prst="rect">
            <a:avLst/>
          </a:prstGeom>
          <a:ln>
            <a:noFill/>
          </a:ln>
          <a:effectLst>
            <a:softEdge rad="112500"/>
          </a:effectLst>
        </p:spPr>
      </p:pic>
      <p:sp>
        <p:nvSpPr>
          <p:cNvPr id="190" name="Google Shape;190;p27"/>
          <p:cNvSpPr txBox="1"/>
          <p:nvPr/>
        </p:nvSpPr>
        <p:spPr>
          <a:xfrm>
            <a:off x="4089400" y="2908300"/>
            <a:ext cx="4671300" cy="3212033"/>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Old Standard TT"/>
              <a:buChar char="-"/>
            </a:pPr>
            <a:r>
              <a:rPr lang="en" sz="2000" b="1" dirty="0">
                <a:solidFill>
                  <a:srgbClr val="002060"/>
                </a:solidFill>
                <a:latin typeface="Old Standard TT"/>
                <a:ea typeface="Old Standard TT"/>
                <a:cs typeface="Old Standard TT"/>
                <a:sym typeface="Old Standard TT"/>
              </a:rPr>
              <a:t>a state park located in Chester County, Tennessee, in the Southeastern United </a:t>
            </a:r>
            <a:r>
              <a:rPr lang="en" sz="2000" b="1" dirty="0" smtClean="0">
                <a:solidFill>
                  <a:srgbClr val="002060"/>
                </a:solidFill>
                <a:latin typeface="Old Standard TT"/>
                <a:ea typeface="Old Standard TT"/>
                <a:cs typeface="Old Standard TT"/>
                <a:sym typeface="Old Standard TT"/>
              </a:rPr>
              <a:t>States</a:t>
            </a:r>
          </a:p>
          <a:p>
            <a:pPr marL="457200" lvl="0" indent="-330200" algn="l" rtl="0">
              <a:spcBef>
                <a:spcPts val="0"/>
              </a:spcBef>
              <a:spcAft>
                <a:spcPts val="0"/>
              </a:spcAft>
              <a:buSzPts val="1600"/>
            </a:pPr>
            <a:endParaRPr sz="2000" b="1">
              <a:solidFill>
                <a:srgbClr val="002060"/>
              </a:solidFill>
              <a:latin typeface="Old Standard TT"/>
              <a:ea typeface="Old Standard TT"/>
              <a:cs typeface="Old Standard TT"/>
              <a:sym typeface="Old Standard TT"/>
            </a:endParaRPr>
          </a:p>
          <a:p>
            <a:pPr marL="457200" lvl="0" indent="-330200" algn="l" rtl="0">
              <a:spcBef>
                <a:spcPts val="0"/>
              </a:spcBef>
              <a:spcAft>
                <a:spcPts val="0"/>
              </a:spcAft>
              <a:buClr>
                <a:srgbClr val="4D5156"/>
              </a:buClr>
              <a:buSzPts val="1600"/>
              <a:buFont typeface="Old Standard TT"/>
              <a:buChar char="-"/>
            </a:pPr>
            <a:r>
              <a:rPr lang="en" sz="2000" b="1" dirty="0">
                <a:solidFill>
                  <a:srgbClr val="002060"/>
                </a:solidFill>
                <a:latin typeface="Old Standard TT"/>
                <a:ea typeface="Old Standard TT"/>
                <a:cs typeface="Old Standard TT"/>
                <a:sym typeface="Old Standard TT"/>
              </a:rPr>
              <a:t>Consists of 1,280 acres amidst a 14,384 acres state </a:t>
            </a:r>
            <a:r>
              <a:rPr lang="en" sz="2000" b="1" dirty="0" smtClean="0">
                <a:solidFill>
                  <a:srgbClr val="002060"/>
                </a:solidFill>
                <a:latin typeface="Old Standard TT"/>
                <a:ea typeface="Old Standard TT"/>
                <a:cs typeface="Old Standard TT"/>
                <a:sym typeface="Old Standard TT"/>
              </a:rPr>
              <a:t>forest</a:t>
            </a:r>
          </a:p>
          <a:p>
            <a:pPr marL="457200" lvl="0" indent="-330200" algn="l" rtl="0">
              <a:spcBef>
                <a:spcPts val="0"/>
              </a:spcBef>
              <a:spcAft>
                <a:spcPts val="0"/>
              </a:spcAft>
              <a:buClr>
                <a:srgbClr val="4D5156"/>
              </a:buClr>
              <a:buSzPts val="1600"/>
            </a:pPr>
            <a:endParaRPr sz="2000" b="1">
              <a:solidFill>
                <a:srgbClr val="002060"/>
              </a:solidFill>
              <a:latin typeface="Old Standard TT"/>
              <a:ea typeface="Old Standard TT"/>
              <a:cs typeface="Old Standard TT"/>
              <a:sym typeface="Old Standard TT"/>
            </a:endParaRPr>
          </a:p>
          <a:p>
            <a:pPr marL="457200" lvl="0" indent="-330200" algn="l" rtl="0">
              <a:spcBef>
                <a:spcPts val="0"/>
              </a:spcBef>
              <a:spcAft>
                <a:spcPts val="0"/>
              </a:spcAft>
              <a:buClr>
                <a:srgbClr val="4D5156"/>
              </a:buClr>
              <a:buSzPts val="1600"/>
              <a:buFont typeface="Old Standard TT"/>
              <a:buChar char="-"/>
            </a:pPr>
            <a:r>
              <a:rPr lang="en" sz="2000" b="1" dirty="0">
                <a:solidFill>
                  <a:srgbClr val="002060"/>
                </a:solidFill>
                <a:latin typeface="Old Standard TT"/>
                <a:ea typeface="Old Standard TT"/>
                <a:cs typeface="Old Standard TT"/>
                <a:sym typeface="Old Standard TT"/>
              </a:rPr>
              <a:t>Includes Lake Placid, Lake Lajoie, and some of West Tennessee's highest areas</a:t>
            </a:r>
            <a:endParaRPr sz="2000" b="1">
              <a:solidFill>
                <a:srgbClr val="002060"/>
              </a:solidFill>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4"/>
        <p:cNvGrpSpPr/>
        <p:nvPr/>
      </p:nvGrpSpPr>
      <p:grpSpPr>
        <a:xfrm>
          <a:off x="0" y="0"/>
          <a:ext cx="0" cy="0"/>
          <a:chOff x="0" y="0"/>
          <a:chExt cx="0" cy="0"/>
        </a:xfrm>
      </p:grpSpPr>
      <p:sp>
        <p:nvSpPr>
          <p:cNvPr id="195" name="Google Shape;195;p28"/>
          <p:cNvSpPr txBox="1">
            <a:spLocks noGrp="1"/>
          </p:cNvSpPr>
          <p:nvPr>
            <p:ph type="body" idx="1"/>
          </p:nvPr>
        </p:nvSpPr>
        <p:spPr>
          <a:xfrm>
            <a:off x="2095500" y="307300"/>
            <a:ext cx="6495625" cy="85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i="1" dirty="0">
                <a:solidFill>
                  <a:srgbClr val="002060"/>
                </a:solidFill>
              </a:rPr>
              <a:t>Big Hill Pond State Park</a:t>
            </a:r>
            <a:endParaRPr sz="2400" b="1" i="1">
              <a:solidFill>
                <a:srgbClr val="002060"/>
              </a:solidFill>
            </a:endParaRPr>
          </a:p>
        </p:txBody>
      </p:sp>
      <p:sp>
        <p:nvSpPr>
          <p:cNvPr id="196" name="Google Shape;196;p28"/>
          <p:cNvSpPr txBox="1"/>
          <p:nvPr/>
        </p:nvSpPr>
        <p:spPr>
          <a:xfrm>
            <a:off x="1739900" y="1018967"/>
            <a:ext cx="3975100" cy="71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50" dirty="0">
                <a:latin typeface="Comfortaa"/>
                <a:ea typeface="Comfortaa"/>
                <a:cs typeface="Comfortaa"/>
                <a:sym typeface="Comfortaa"/>
              </a:rPr>
              <a:t> -</a:t>
            </a:r>
            <a:r>
              <a:rPr lang="en" b="1" dirty="0">
                <a:latin typeface="Comfortaa"/>
                <a:ea typeface="Comfortaa"/>
                <a:cs typeface="Comfortaa"/>
                <a:sym typeface="Comfortaa"/>
              </a:rPr>
              <a:t>Pocahontas, </a:t>
            </a:r>
            <a:r>
              <a:rPr lang="en" b="1" dirty="0" smtClean="0">
                <a:latin typeface="Comfortaa"/>
                <a:ea typeface="Comfortaa"/>
                <a:cs typeface="Comfortaa"/>
                <a:sym typeface="Comfortaa"/>
              </a:rPr>
              <a:t>Tennessee</a:t>
            </a:r>
            <a:endParaRPr b="1">
              <a:latin typeface="Comfortaa"/>
              <a:ea typeface="Comfortaa"/>
              <a:cs typeface="Comfortaa"/>
              <a:sym typeface="Comfortaa"/>
            </a:endParaRPr>
          </a:p>
        </p:txBody>
      </p:sp>
      <p:pic>
        <p:nvPicPr>
          <p:cNvPr id="197" name="Google Shape;197;p28"/>
          <p:cNvPicPr preferRelativeResize="0"/>
          <p:nvPr/>
        </p:nvPicPr>
        <p:blipFill>
          <a:blip r:embed="rId3">
            <a:alphaModFix/>
          </a:blip>
          <a:stretch>
            <a:fillRect/>
          </a:stretch>
        </p:blipFill>
        <p:spPr>
          <a:xfrm>
            <a:off x="5765800" y="215901"/>
            <a:ext cx="3111500" cy="2476499"/>
          </a:xfrm>
          <a:prstGeom prst="rect">
            <a:avLst/>
          </a:prstGeom>
          <a:ln>
            <a:noFill/>
          </a:ln>
          <a:effectLst>
            <a:softEdge rad="112500"/>
          </a:effectLst>
        </p:spPr>
      </p:pic>
      <p:pic>
        <p:nvPicPr>
          <p:cNvPr id="198" name="Google Shape;198;p28"/>
          <p:cNvPicPr preferRelativeResize="0"/>
          <p:nvPr/>
        </p:nvPicPr>
        <p:blipFill>
          <a:blip r:embed="rId4">
            <a:alphaModFix/>
          </a:blip>
          <a:stretch>
            <a:fillRect/>
          </a:stretch>
        </p:blipFill>
        <p:spPr>
          <a:xfrm>
            <a:off x="330200" y="4000500"/>
            <a:ext cx="3708400" cy="2565401"/>
          </a:xfrm>
          <a:prstGeom prst="rect">
            <a:avLst/>
          </a:prstGeom>
          <a:ln>
            <a:noFill/>
          </a:ln>
          <a:effectLst>
            <a:softEdge rad="112500"/>
          </a:effectLst>
        </p:spPr>
      </p:pic>
      <p:sp>
        <p:nvSpPr>
          <p:cNvPr id="199" name="Google Shape;199;p28"/>
          <p:cNvSpPr txBox="1"/>
          <p:nvPr/>
        </p:nvSpPr>
        <p:spPr>
          <a:xfrm>
            <a:off x="304799" y="1625600"/>
            <a:ext cx="4813301" cy="43800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i="1" dirty="0">
                <a:solidFill>
                  <a:srgbClr val="002060"/>
                </a:solidFill>
                <a:latin typeface="Comfortaa"/>
                <a:ea typeface="Comfortaa"/>
                <a:cs typeface="Comfortaa"/>
                <a:sym typeface="Comfortaa"/>
              </a:rPr>
              <a:t>Big Hill Pond State Park is a state park in the southwestern part of McNairy County in southwestern Tennessee. The park has an area of approximately 5,000 acres and is forested with timberland and hardwood bottomland. Cypress Creek and the Tuscumbia River border the property.</a:t>
            </a:r>
            <a:endParaRPr sz="1900" b="1" i="1">
              <a:solidFill>
                <a:srgbClr val="002060"/>
              </a:solidFill>
              <a:latin typeface="Comfortaa"/>
              <a:ea typeface="Comfortaa"/>
              <a:cs typeface="Comfortaa"/>
              <a:sym typeface="Comfortaa"/>
            </a:endParaRPr>
          </a:p>
        </p:txBody>
      </p:sp>
      <p:sp>
        <p:nvSpPr>
          <p:cNvPr id="200" name="Google Shape;200;p28"/>
          <p:cNvSpPr txBox="1"/>
          <p:nvPr/>
        </p:nvSpPr>
        <p:spPr>
          <a:xfrm>
            <a:off x="4864100" y="2717800"/>
            <a:ext cx="3967200" cy="328783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dirty="0">
                <a:solidFill>
                  <a:srgbClr val="C00000"/>
                </a:solidFill>
                <a:latin typeface="Comfortaa"/>
                <a:ea typeface="Comfortaa"/>
                <a:cs typeface="Comfortaa"/>
                <a:sym typeface="Comfortaa"/>
              </a:rPr>
              <a:t>Environment within this park:</a:t>
            </a:r>
            <a:endParaRPr b="1" i="1">
              <a:solidFill>
                <a:srgbClr val="C00000"/>
              </a:solidFill>
              <a:latin typeface="Comfortaa"/>
              <a:ea typeface="Comfortaa"/>
              <a:cs typeface="Comfortaa"/>
              <a:sym typeface="Comfortaa"/>
            </a:endParaRPr>
          </a:p>
          <a:p>
            <a:pPr marL="0" lvl="0" indent="0" algn="l" rtl="0">
              <a:spcBef>
                <a:spcPts val="0"/>
              </a:spcBef>
              <a:spcAft>
                <a:spcPts val="0"/>
              </a:spcAft>
              <a:buNone/>
            </a:pPr>
            <a:endParaRPr b="1" i="1">
              <a:solidFill>
                <a:srgbClr val="C00000"/>
              </a:solidFill>
              <a:latin typeface="Comfortaa"/>
              <a:ea typeface="Comfortaa"/>
              <a:cs typeface="Comfortaa"/>
              <a:sym typeface="Comfortaa"/>
            </a:endParaRPr>
          </a:p>
          <a:p>
            <a:pPr marL="457200" lvl="0" indent="-304800" algn="l" rtl="0">
              <a:spcBef>
                <a:spcPts val="0"/>
              </a:spcBef>
              <a:spcAft>
                <a:spcPts val="0"/>
              </a:spcAft>
              <a:buClr>
                <a:srgbClr val="6AA84F"/>
              </a:buClr>
              <a:buSzPts val="1200"/>
              <a:buFont typeface="Comfortaa"/>
              <a:buChar char="-"/>
            </a:pPr>
            <a:r>
              <a:rPr lang="en" b="1" i="1" dirty="0">
                <a:solidFill>
                  <a:srgbClr val="C00000"/>
                </a:solidFill>
                <a:latin typeface="Comfortaa"/>
                <a:ea typeface="Comfortaa"/>
                <a:cs typeface="Comfortaa"/>
                <a:sym typeface="Comfortaa"/>
              </a:rPr>
              <a:t>Small oxbows and swampy areas which are desirable habitat for waterfowl, wildlife and fish. </a:t>
            </a:r>
            <a:endParaRPr b="1" i="1">
              <a:solidFill>
                <a:srgbClr val="C00000"/>
              </a:solidFill>
              <a:latin typeface="Comfortaa"/>
              <a:ea typeface="Comfortaa"/>
              <a:cs typeface="Comfortaa"/>
              <a:sym typeface="Comfortaa"/>
            </a:endParaRPr>
          </a:p>
          <a:p>
            <a:pPr marL="457200" lvl="0" indent="-304800" algn="l" rtl="0">
              <a:spcBef>
                <a:spcPts val="0"/>
              </a:spcBef>
              <a:spcAft>
                <a:spcPts val="0"/>
              </a:spcAft>
              <a:buClr>
                <a:srgbClr val="6AA84F"/>
              </a:buClr>
              <a:buSzPts val="1200"/>
              <a:buFont typeface="Comfortaa"/>
              <a:buChar char="-"/>
            </a:pPr>
            <a:r>
              <a:rPr lang="en" b="1" i="1" dirty="0" smtClean="0">
                <a:solidFill>
                  <a:srgbClr val="C00000"/>
                </a:solidFill>
                <a:latin typeface="Comfortaa"/>
                <a:ea typeface="Comfortaa"/>
                <a:cs typeface="Comfortaa"/>
                <a:sym typeface="Comfortaa"/>
              </a:rPr>
              <a:t>Lots </a:t>
            </a:r>
            <a:r>
              <a:rPr lang="en" b="1" i="1" dirty="0">
                <a:solidFill>
                  <a:srgbClr val="C00000"/>
                </a:solidFill>
                <a:latin typeface="Comfortaa"/>
                <a:ea typeface="Comfortaa"/>
                <a:cs typeface="Comfortaa"/>
                <a:sym typeface="Comfortaa"/>
              </a:rPr>
              <a:t>of Camping, hiking, mountain biking, fishing and paddling.</a:t>
            </a:r>
            <a:endParaRPr b="1" i="1">
              <a:solidFill>
                <a:srgbClr val="C00000"/>
              </a:solidFill>
              <a:latin typeface="Comfortaa"/>
              <a:ea typeface="Comfortaa"/>
              <a:cs typeface="Comfortaa"/>
              <a:sym typeface="Comfortaa"/>
            </a:endParaRPr>
          </a:p>
          <a:p>
            <a:pPr marL="457200" lvl="0" indent="-304800" algn="l" rtl="0">
              <a:spcBef>
                <a:spcPts val="0"/>
              </a:spcBef>
              <a:spcAft>
                <a:spcPts val="0"/>
              </a:spcAft>
              <a:buClr>
                <a:srgbClr val="6AA84F"/>
              </a:buClr>
              <a:buSzPts val="1200"/>
              <a:buFont typeface="Comfortaa"/>
              <a:buChar char="-"/>
            </a:pPr>
            <a:r>
              <a:rPr lang="en" b="1" i="1" dirty="0">
                <a:solidFill>
                  <a:srgbClr val="C00000"/>
                </a:solidFill>
                <a:latin typeface="Comfortaa"/>
                <a:ea typeface="Comfortaa"/>
                <a:cs typeface="Comfortaa"/>
                <a:sym typeface="Comfortaa"/>
              </a:rPr>
              <a:t>Very hot and humid in the summers and cold in the winters</a:t>
            </a:r>
            <a:endParaRPr b="1" i="1">
              <a:solidFill>
                <a:srgbClr val="C00000"/>
              </a:solidFill>
              <a:latin typeface="Comfortaa"/>
              <a:ea typeface="Comfortaa"/>
              <a:cs typeface="Comfortaa"/>
              <a:sym typeface="Comfortaa"/>
            </a:endParaRPr>
          </a:p>
          <a:p>
            <a:pPr marL="457200" lvl="0" indent="-304800" algn="l" rtl="0">
              <a:spcBef>
                <a:spcPts val="0"/>
              </a:spcBef>
              <a:spcAft>
                <a:spcPts val="0"/>
              </a:spcAft>
              <a:buClr>
                <a:srgbClr val="6AA84F"/>
              </a:buClr>
              <a:buSzPts val="1200"/>
              <a:buFont typeface="Comfortaa"/>
              <a:buChar char="-"/>
            </a:pPr>
            <a:r>
              <a:rPr lang="en" b="1" i="1" dirty="0">
                <a:solidFill>
                  <a:srgbClr val="C00000"/>
                </a:solidFill>
                <a:latin typeface="Comfortaa"/>
                <a:ea typeface="Comfortaa"/>
                <a:cs typeface="Comfortaa"/>
                <a:sym typeface="Comfortaa"/>
              </a:rPr>
              <a:t>Lots of campers </a:t>
            </a:r>
            <a:endParaRPr b="1" i="1">
              <a:solidFill>
                <a:srgbClr val="C00000"/>
              </a:solidFill>
              <a:latin typeface="Comfortaa"/>
              <a:ea typeface="Comfortaa"/>
              <a:cs typeface="Comfortaa"/>
              <a:sym typeface="Comforta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381575" y="409833"/>
            <a:ext cx="8520600" cy="2260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dirty="0">
                <a:solidFill>
                  <a:srgbClr val="002060"/>
                </a:solidFill>
              </a:rPr>
              <a:t>Parks in Memphis</a:t>
            </a:r>
            <a:r>
              <a:rPr lang="en" dirty="0">
                <a:solidFill>
                  <a:srgbClr val="002060"/>
                </a:solidFill>
              </a:rPr>
              <a:t> </a:t>
            </a:r>
            <a:endParaRPr>
              <a:solidFill>
                <a:srgbClr val="002060"/>
              </a:solidFill>
            </a:endParaRPr>
          </a:p>
        </p:txBody>
      </p:sp>
      <p:sp>
        <p:nvSpPr>
          <p:cNvPr id="206" name="Google Shape;206;p29"/>
          <p:cNvSpPr txBox="1">
            <a:spLocks noGrp="1"/>
          </p:cNvSpPr>
          <p:nvPr>
            <p:ph type="body" idx="1"/>
          </p:nvPr>
        </p:nvSpPr>
        <p:spPr>
          <a:xfrm>
            <a:off x="311700" y="5395933"/>
            <a:ext cx="8520600" cy="84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i="1" dirty="0">
                <a:solidFill>
                  <a:srgbClr val="002060"/>
                </a:solidFill>
              </a:rPr>
              <a:t>By Emma, Alyssa, Sinema, Lillian, Sara </a:t>
            </a:r>
            <a:endParaRPr i="1">
              <a:solidFill>
                <a:srgbClr val="00206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0"/>
        <p:cNvGrpSpPr/>
        <p:nvPr/>
      </p:nvGrpSpPr>
      <p:grpSpPr>
        <a:xfrm>
          <a:off x="0" y="0"/>
          <a:ext cx="0" cy="0"/>
          <a:chOff x="0" y="0"/>
          <a:chExt cx="0" cy="0"/>
        </a:xfrm>
      </p:grpSpPr>
      <p:sp>
        <p:nvSpPr>
          <p:cNvPr id="211" name="Google Shape;211;p30"/>
          <p:cNvSpPr txBox="1"/>
          <p:nvPr/>
        </p:nvSpPr>
        <p:spPr>
          <a:xfrm>
            <a:off x="1637650" y="346133"/>
            <a:ext cx="5776800" cy="57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latin typeface="Old Standard TT"/>
                <a:ea typeface="Old Standard TT"/>
                <a:cs typeface="Old Standard TT"/>
                <a:sym typeface="Old Standard TT"/>
              </a:rPr>
              <a:t>W.C. Johnson Park</a:t>
            </a:r>
            <a:endParaRPr sz="2500">
              <a:latin typeface="Old Standard TT"/>
              <a:ea typeface="Old Standard TT"/>
              <a:cs typeface="Old Standard TT"/>
              <a:sym typeface="Old Standard TT"/>
            </a:endParaRPr>
          </a:p>
        </p:txBody>
      </p:sp>
      <p:sp>
        <p:nvSpPr>
          <p:cNvPr id="212" name="Google Shape;212;p30"/>
          <p:cNvSpPr txBox="1"/>
          <p:nvPr/>
        </p:nvSpPr>
        <p:spPr>
          <a:xfrm>
            <a:off x="186550" y="5353733"/>
            <a:ext cx="8679000" cy="12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213" name="Google Shape;213;p30"/>
          <p:cNvSpPr txBox="1"/>
          <p:nvPr/>
        </p:nvSpPr>
        <p:spPr>
          <a:xfrm>
            <a:off x="808550" y="2222733"/>
            <a:ext cx="2805600" cy="18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pic>
        <p:nvPicPr>
          <p:cNvPr id="214" name="Google Shape;214;p30"/>
          <p:cNvPicPr preferRelativeResize="0"/>
          <p:nvPr/>
        </p:nvPicPr>
        <p:blipFill>
          <a:blip r:embed="rId3">
            <a:alphaModFix/>
          </a:blip>
          <a:stretch>
            <a:fillRect/>
          </a:stretch>
        </p:blipFill>
        <p:spPr>
          <a:xfrm>
            <a:off x="1017375" y="928617"/>
            <a:ext cx="2972144" cy="2637116"/>
          </a:xfrm>
          <a:prstGeom prst="rect">
            <a:avLst/>
          </a:prstGeom>
          <a:noFill/>
          <a:ln>
            <a:noFill/>
          </a:ln>
        </p:spPr>
      </p:pic>
      <p:pic>
        <p:nvPicPr>
          <p:cNvPr id="215" name="Google Shape;215;p30"/>
          <p:cNvPicPr preferRelativeResize="0"/>
          <p:nvPr/>
        </p:nvPicPr>
        <p:blipFill>
          <a:blip r:embed="rId4" cstate="print">
            <a:alphaModFix/>
          </a:blip>
          <a:stretch>
            <a:fillRect/>
          </a:stretch>
        </p:blipFill>
        <p:spPr>
          <a:xfrm>
            <a:off x="5181600" y="875428"/>
            <a:ext cx="2976952" cy="2718672"/>
          </a:xfrm>
          <a:prstGeom prst="rect">
            <a:avLst/>
          </a:prstGeom>
          <a:noFill/>
          <a:ln>
            <a:noFill/>
          </a:ln>
        </p:spPr>
      </p:pic>
      <p:sp>
        <p:nvSpPr>
          <p:cNvPr id="216" name="Google Shape;216;p30"/>
          <p:cNvSpPr txBox="1"/>
          <p:nvPr/>
        </p:nvSpPr>
        <p:spPr>
          <a:xfrm>
            <a:off x="447425" y="3644900"/>
            <a:ext cx="4326900" cy="29390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ld Standard TT"/>
                <a:ea typeface="Old Standard TT"/>
                <a:cs typeface="Old Standard TT"/>
                <a:sym typeface="Old Standard TT"/>
              </a:rPr>
              <a:t>Environment:</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271.19 acre park</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2 football fields </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2 Soccer fields</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5 softball/baseball complexes with concessions </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5 lakes</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Spray parks</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Collierville was the first community in the area to have spray parks  </a:t>
            </a:r>
            <a:endParaRPr>
              <a:latin typeface="Old Standard TT"/>
              <a:ea typeface="Old Standard TT"/>
              <a:cs typeface="Old Standard TT"/>
              <a:sym typeface="Old Standard TT"/>
            </a:endParaRPr>
          </a:p>
        </p:txBody>
      </p:sp>
      <p:sp>
        <p:nvSpPr>
          <p:cNvPr id="217" name="Google Shape;217;p30"/>
          <p:cNvSpPr txBox="1"/>
          <p:nvPr/>
        </p:nvSpPr>
        <p:spPr>
          <a:xfrm>
            <a:off x="4572000" y="3746501"/>
            <a:ext cx="4247400" cy="31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latin typeface="Old Standard TT"/>
                <a:ea typeface="Old Standard TT"/>
                <a:cs typeface="Old Standard TT"/>
                <a:sym typeface="Old Standard TT"/>
              </a:rPr>
              <a:t>This park is a family and friends friendly park. Want to take a day with your family to play some ball or go to the water park on a hot sunny day. This is you park then. Perfect for playing and practicing sports, playing around in the grass or sand, having a picnic with your friends, or going on a nice run in the morning breeze. </a:t>
            </a:r>
            <a:endParaRPr>
              <a:solidFill>
                <a:schemeClr val="dk1"/>
              </a:solidFill>
              <a:latin typeface="Old Standard TT"/>
              <a:ea typeface="Old Standard TT"/>
              <a:cs typeface="Old Standard TT"/>
              <a:sym typeface="Old Standard TT"/>
            </a:endParaRPr>
          </a:p>
        </p:txBody>
      </p:sp>
      <p:sp>
        <p:nvSpPr>
          <p:cNvPr id="218" name="Google Shape;218;p30"/>
          <p:cNvSpPr txBox="1"/>
          <p:nvPr/>
        </p:nvSpPr>
        <p:spPr>
          <a:xfrm>
            <a:off x="1789050" y="1462467"/>
            <a:ext cx="6133800" cy="9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sp>
        <p:nvSpPr>
          <p:cNvPr id="223" name="Google Shape;223;p31"/>
          <p:cNvSpPr txBox="1"/>
          <p:nvPr/>
        </p:nvSpPr>
        <p:spPr>
          <a:xfrm>
            <a:off x="4304875" y="774700"/>
            <a:ext cx="4525800" cy="29942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latin typeface="Old Standard TT"/>
                <a:ea typeface="Old Standard TT"/>
                <a:cs typeface="Old Standard TT"/>
                <a:sym typeface="Old Standard TT"/>
              </a:rPr>
              <a:t>- 342 acres</a:t>
            </a:r>
            <a:endParaRPr sz="1700" b="1">
              <a:latin typeface="Old Standard TT"/>
              <a:ea typeface="Old Standard TT"/>
              <a:cs typeface="Old Standard TT"/>
              <a:sym typeface="Old Standard TT"/>
            </a:endParaRPr>
          </a:p>
          <a:p>
            <a:pPr marL="0" lvl="0" indent="0" algn="l" rtl="0">
              <a:spcBef>
                <a:spcPts val="0"/>
              </a:spcBef>
              <a:spcAft>
                <a:spcPts val="0"/>
              </a:spcAft>
              <a:buNone/>
            </a:pPr>
            <a:endParaRPr sz="1700" b="1">
              <a:latin typeface="Old Standard TT"/>
              <a:ea typeface="Old Standard TT"/>
              <a:cs typeface="Old Standard TT"/>
              <a:sym typeface="Old Standard TT"/>
            </a:endParaRPr>
          </a:p>
          <a:p>
            <a:pPr marL="0" lvl="0" indent="0" algn="l" rtl="0">
              <a:spcBef>
                <a:spcPts val="0"/>
              </a:spcBef>
              <a:spcAft>
                <a:spcPts val="0"/>
              </a:spcAft>
              <a:buNone/>
            </a:pPr>
            <a:r>
              <a:rPr lang="en" sz="1700" b="1" dirty="0">
                <a:solidFill>
                  <a:schemeClr val="dk1"/>
                </a:solidFill>
                <a:latin typeface="Old Standard TT"/>
                <a:ea typeface="Old Standard TT"/>
                <a:cs typeface="Old Standard TT"/>
                <a:sym typeface="Old Standard TT"/>
              </a:rPr>
              <a:t>- Established 1906 and designed by architect George Kessler</a:t>
            </a:r>
            <a:endParaRPr sz="1700" b="1">
              <a:solidFill>
                <a:schemeClr val="dk1"/>
              </a:solidFill>
              <a:latin typeface="Old Standard TT"/>
              <a:ea typeface="Old Standard TT"/>
              <a:cs typeface="Old Standard TT"/>
              <a:sym typeface="Old Standard TT"/>
            </a:endParaRPr>
          </a:p>
          <a:p>
            <a:pPr marL="0" lvl="0" indent="0" algn="l" rtl="0">
              <a:spcBef>
                <a:spcPts val="0"/>
              </a:spcBef>
              <a:spcAft>
                <a:spcPts val="0"/>
              </a:spcAft>
              <a:buClr>
                <a:schemeClr val="dk1"/>
              </a:buClr>
              <a:buSzPts val="1100"/>
              <a:buFont typeface="Arial"/>
              <a:buNone/>
            </a:pPr>
            <a:endParaRPr sz="1700" b="1">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r>
              <a:rPr lang="en" sz="1700" b="1" dirty="0">
                <a:latin typeface="Old Standard TT"/>
                <a:ea typeface="Old Standard TT"/>
                <a:cs typeface="Old Standard TT"/>
                <a:sym typeface="Old Standard TT"/>
              </a:rPr>
              <a:t>- The forest section of Overton Park is called The Old Forest Arboretum. It is one of the few remaining old growth forests in Tennessee making it a great example of environmental conversation.</a:t>
            </a:r>
            <a:endParaRPr sz="1700" b="1">
              <a:latin typeface="Old Standard TT"/>
              <a:ea typeface="Old Standard TT"/>
              <a:cs typeface="Old Standard TT"/>
              <a:sym typeface="Old Standard TT"/>
            </a:endParaRPr>
          </a:p>
          <a:p>
            <a:pPr marL="0" lvl="0" indent="0" algn="l" rtl="0">
              <a:spcBef>
                <a:spcPts val="0"/>
              </a:spcBef>
              <a:spcAft>
                <a:spcPts val="0"/>
              </a:spcAft>
              <a:buNone/>
            </a:pPr>
            <a:endParaRPr sz="1700" b="1">
              <a:latin typeface="Old Standard TT"/>
              <a:ea typeface="Old Standard TT"/>
              <a:cs typeface="Old Standard TT"/>
              <a:sym typeface="Old Standard TT"/>
            </a:endParaRPr>
          </a:p>
          <a:p>
            <a:pPr marL="0" lvl="0" indent="0" algn="l" rtl="0">
              <a:spcBef>
                <a:spcPts val="0"/>
              </a:spcBef>
              <a:spcAft>
                <a:spcPts val="0"/>
              </a:spcAft>
              <a:buNone/>
            </a:pPr>
            <a:r>
              <a:rPr lang="en" sz="1700" b="1" dirty="0">
                <a:latin typeface="Old Standard TT"/>
                <a:ea typeface="Old Standard TT"/>
                <a:cs typeface="Old Standard TT"/>
                <a:sym typeface="Old Standard TT"/>
              </a:rPr>
              <a:t>- In the 1970’s the a group called Citizens To Preserve Overton Park was formed to legally challenge a plan to get rid of 26 acres to make room for a highway. The group won in court and the 26 acres were saved. The same group later successfully nominated Overton to the successfully nominated to the national Register of Historic Places</a:t>
            </a:r>
            <a:endParaRPr sz="1700" b="1">
              <a:latin typeface="Old Standard TT"/>
              <a:ea typeface="Old Standard TT"/>
              <a:cs typeface="Old Standard TT"/>
              <a:sym typeface="Old Standard TT"/>
            </a:endParaRPr>
          </a:p>
          <a:p>
            <a:pPr marL="0" lvl="0" indent="0" algn="l" rtl="0">
              <a:spcBef>
                <a:spcPts val="0"/>
              </a:spcBef>
              <a:spcAft>
                <a:spcPts val="0"/>
              </a:spcAft>
              <a:buNone/>
            </a:pPr>
            <a:endParaRPr sz="1500" b="1">
              <a:latin typeface="Old Standard TT"/>
              <a:ea typeface="Old Standard TT"/>
              <a:cs typeface="Old Standard TT"/>
              <a:sym typeface="Old Standard TT"/>
            </a:endParaRPr>
          </a:p>
          <a:p>
            <a:pPr marL="0" lvl="0" indent="0" algn="l" rtl="0">
              <a:spcBef>
                <a:spcPts val="0"/>
              </a:spcBef>
              <a:spcAft>
                <a:spcPts val="0"/>
              </a:spcAft>
              <a:buNone/>
            </a:pPr>
            <a:endParaRPr sz="1500" b="1">
              <a:latin typeface="Old Standard TT"/>
              <a:ea typeface="Old Standard TT"/>
              <a:cs typeface="Old Standard TT"/>
              <a:sym typeface="Old Standard TT"/>
            </a:endParaRPr>
          </a:p>
        </p:txBody>
      </p:sp>
      <p:sp>
        <p:nvSpPr>
          <p:cNvPr id="224" name="Google Shape;224;p31"/>
          <p:cNvSpPr txBox="1"/>
          <p:nvPr/>
        </p:nvSpPr>
        <p:spPr>
          <a:xfrm>
            <a:off x="377400" y="241300"/>
            <a:ext cx="3762800" cy="147763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C00000"/>
                </a:solidFill>
                <a:latin typeface="Old Standard TT"/>
                <a:ea typeface="Old Standard TT"/>
                <a:cs typeface="Old Standard TT"/>
                <a:sym typeface="Old Standard TT"/>
              </a:rPr>
              <a:t>Overton Park</a:t>
            </a:r>
            <a:endParaRPr sz="2800" b="1">
              <a:solidFill>
                <a:srgbClr val="C00000"/>
              </a:solidFill>
              <a:latin typeface="Old Standard TT"/>
              <a:ea typeface="Old Standard TT"/>
              <a:cs typeface="Old Standard TT"/>
              <a:sym typeface="Old Standard TT"/>
            </a:endParaRPr>
          </a:p>
        </p:txBody>
      </p:sp>
      <p:pic>
        <p:nvPicPr>
          <p:cNvPr id="225" name="Google Shape;225;p31"/>
          <p:cNvPicPr preferRelativeResize="0"/>
          <p:nvPr/>
        </p:nvPicPr>
        <p:blipFill>
          <a:blip r:embed="rId3" cstate="print">
            <a:alphaModFix/>
          </a:blip>
          <a:stretch>
            <a:fillRect/>
          </a:stretch>
        </p:blipFill>
        <p:spPr>
          <a:xfrm>
            <a:off x="368300" y="745999"/>
            <a:ext cx="3797970" cy="3432301"/>
          </a:xfrm>
          <a:prstGeom prst="rect">
            <a:avLst/>
          </a:prstGeom>
          <a:ln>
            <a:noFill/>
          </a:ln>
          <a:effectLst>
            <a:softEdge rad="112500"/>
          </a:effectLst>
        </p:spPr>
      </p:pic>
      <p:sp>
        <p:nvSpPr>
          <p:cNvPr id="226" name="Google Shape;226;p31"/>
          <p:cNvSpPr txBox="1"/>
          <p:nvPr/>
        </p:nvSpPr>
        <p:spPr>
          <a:xfrm>
            <a:off x="279550" y="4343400"/>
            <a:ext cx="4127350" cy="17194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solidFill>
                  <a:srgbClr val="002060"/>
                </a:solidFill>
                <a:latin typeface="Old Standard TT"/>
                <a:ea typeface="Old Standard TT"/>
                <a:cs typeface="Old Standard TT"/>
                <a:sym typeface="Old Standard TT"/>
              </a:rPr>
              <a:t>PERSONAL EXPERIENCE!!!</a:t>
            </a:r>
            <a:endParaRPr sz="1700" b="1">
              <a:solidFill>
                <a:srgbClr val="002060"/>
              </a:solidFill>
              <a:latin typeface="Old Standard TT"/>
              <a:ea typeface="Old Standard TT"/>
              <a:cs typeface="Old Standard TT"/>
              <a:sym typeface="Old Standard TT"/>
            </a:endParaRPr>
          </a:p>
          <a:p>
            <a:pPr marL="0" lvl="0" indent="0" algn="l" rtl="0">
              <a:spcBef>
                <a:spcPts val="0"/>
              </a:spcBef>
              <a:spcAft>
                <a:spcPts val="0"/>
              </a:spcAft>
              <a:buNone/>
            </a:pPr>
            <a:r>
              <a:rPr lang="en" sz="1700" b="1" dirty="0">
                <a:solidFill>
                  <a:srgbClr val="002060"/>
                </a:solidFill>
                <a:latin typeface="Old Standard TT"/>
                <a:ea typeface="Old Standard TT"/>
                <a:cs typeface="Old Standard TT"/>
                <a:sym typeface="Old Standard TT"/>
              </a:rPr>
              <a:t>- When I was in lower school and middle school, </a:t>
            </a:r>
            <a:r>
              <a:rPr lang="en" sz="1700" b="1" dirty="0" smtClean="0">
                <a:solidFill>
                  <a:srgbClr val="002060"/>
                </a:solidFill>
                <a:latin typeface="Old Standard TT"/>
                <a:ea typeface="Old Standard TT"/>
                <a:cs typeface="Old Standard TT"/>
                <a:sym typeface="Old Standard TT"/>
              </a:rPr>
              <a:t>myschool </a:t>
            </a:r>
            <a:r>
              <a:rPr lang="en" sz="1700" b="1" dirty="0">
                <a:solidFill>
                  <a:srgbClr val="002060"/>
                </a:solidFill>
                <a:latin typeface="Old Standard TT"/>
                <a:ea typeface="Old Standard TT"/>
                <a:cs typeface="Old Standard TT"/>
                <a:sym typeface="Old Standard TT"/>
              </a:rPr>
              <a:t>would take us here on Air and Space day to </a:t>
            </a:r>
            <a:r>
              <a:rPr lang="en" sz="1700" b="1" dirty="0" smtClean="0">
                <a:solidFill>
                  <a:srgbClr val="002060"/>
                </a:solidFill>
                <a:latin typeface="Old Standard TT"/>
                <a:ea typeface="Old Standard TT"/>
                <a:cs typeface="Old Standard TT"/>
                <a:sym typeface="Old Standard TT"/>
              </a:rPr>
              <a:t>do. Things </a:t>
            </a:r>
            <a:r>
              <a:rPr lang="en" sz="1700" b="1" dirty="0">
                <a:solidFill>
                  <a:srgbClr val="002060"/>
                </a:solidFill>
                <a:latin typeface="Old Standard TT"/>
                <a:ea typeface="Old Standard TT"/>
                <a:cs typeface="Old Standard TT"/>
                <a:sym typeface="Old Standard TT"/>
              </a:rPr>
              <a:t>like fly kites, launch rockets, fly </a:t>
            </a:r>
            <a:r>
              <a:rPr lang="en" sz="1700" b="1" dirty="0" smtClean="0">
                <a:solidFill>
                  <a:srgbClr val="002060"/>
                </a:solidFill>
                <a:latin typeface="Old Standard TT"/>
                <a:ea typeface="Old Standard TT"/>
                <a:cs typeface="Old Standard TT"/>
                <a:sym typeface="Old Standard TT"/>
              </a:rPr>
              <a:t>parachutes. And </a:t>
            </a:r>
            <a:r>
              <a:rPr lang="en" sz="1700" b="1" dirty="0">
                <a:solidFill>
                  <a:srgbClr val="002060"/>
                </a:solidFill>
                <a:latin typeface="Old Standard TT"/>
                <a:ea typeface="Old Standard TT"/>
                <a:cs typeface="Old Standard TT"/>
                <a:sym typeface="Old Standard TT"/>
              </a:rPr>
              <a:t>shoot catapults.</a:t>
            </a:r>
            <a:endParaRPr sz="1700" b="1">
              <a:solidFill>
                <a:srgbClr val="002060"/>
              </a:solidFill>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0"/>
        <p:cNvGrpSpPr/>
        <p:nvPr/>
      </p:nvGrpSpPr>
      <p:grpSpPr>
        <a:xfrm>
          <a:off x="0" y="0"/>
          <a:ext cx="0" cy="0"/>
          <a:chOff x="0" y="0"/>
          <a:chExt cx="0" cy="0"/>
        </a:xfrm>
      </p:grpSpPr>
      <p:pic>
        <p:nvPicPr>
          <p:cNvPr id="231" name="Google Shape;231;p32"/>
          <p:cNvPicPr preferRelativeResize="0"/>
          <p:nvPr/>
        </p:nvPicPr>
        <p:blipFill>
          <a:blip r:embed="rId3" cstate="print">
            <a:alphaModFix/>
          </a:blip>
          <a:stretch>
            <a:fillRect/>
          </a:stretch>
        </p:blipFill>
        <p:spPr>
          <a:xfrm>
            <a:off x="556900" y="1028700"/>
            <a:ext cx="2605400" cy="2243157"/>
          </a:xfrm>
          <a:prstGeom prst="rect">
            <a:avLst/>
          </a:prstGeom>
          <a:noFill/>
          <a:ln>
            <a:noFill/>
          </a:ln>
        </p:spPr>
      </p:pic>
      <p:sp>
        <p:nvSpPr>
          <p:cNvPr id="232" name="Google Shape;232;p32"/>
          <p:cNvSpPr txBox="1"/>
          <p:nvPr/>
        </p:nvSpPr>
        <p:spPr>
          <a:xfrm>
            <a:off x="237725" y="172900"/>
            <a:ext cx="6126900" cy="15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a:latin typeface="Old Standard TT"/>
                <a:ea typeface="Old Standard TT"/>
                <a:cs typeface="Old Standard TT"/>
                <a:sym typeface="Old Standard TT"/>
              </a:rPr>
              <a:t>Shelby Farms</a:t>
            </a:r>
            <a:endParaRPr sz="4100">
              <a:latin typeface="Old Standard TT"/>
              <a:ea typeface="Old Standard TT"/>
              <a:cs typeface="Old Standard TT"/>
              <a:sym typeface="Old Standard TT"/>
            </a:endParaRPr>
          </a:p>
          <a:p>
            <a:pPr marL="0" lvl="0" indent="0" algn="l" rtl="0">
              <a:spcBef>
                <a:spcPts val="0"/>
              </a:spcBef>
              <a:spcAft>
                <a:spcPts val="0"/>
              </a:spcAft>
              <a:buNone/>
            </a:pPr>
            <a:endParaRPr sz="1700" b="1">
              <a:latin typeface="Old Standard TT"/>
              <a:ea typeface="Old Standard TT"/>
              <a:cs typeface="Old Standard TT"/>
              <a:sym typeface="Old Standard TT"/>
            </a:endParaRPr>
          </a:p>
        </p:txBody>
      </p:sp>
      <p:pic>
        <p:nvPicPr>
          <p:cNvPr id="233" name="Google Shape;233;p32" descr="The Ultimate Guide to Shelby Farms Park"/>
          <p:cNvPicPr preferRelativeResize="0"/>
          <p:nvPr/>
        </p:nvPicPr>
        <p:blipFill>
          <a:blip r:embed="rId4" cstate="print">
            <a:alphaModFix/>
          </a:blip>
          <a:stretch>
            <a:fillRect/>
          </a:stretch>
        </p:blipFill>
        <p:spPr>
          <a:xfrm>
            <a:off x="6186825" y="934101"/>
            <a:ext cx="2611442" cy="2540967"/>
          </a:xfrm>
          <a:prstGeom prst="rect">
            <a:avLst/>
          </a:prstGeom>
          <a:noFill/>
          <a:ln>
            <a:noFill/>
          </a:ln>
        </p:spPr>
      </p:pic>
      <p:sp>
        <p:nvSpPr>
          <p:cNvPr id="234" name="Google Shape;234;p32"/>
          <p:cNvSpPr txBox="1"/>
          <p:nvPr/>
        </p:nvSpPr>
        <p:spPr>
          <a:xfrm>
            <a:off x="3252050" y="4800600"/>
            <a:ext cx="2766900" cy="18078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50" dirty="0">
                <a:latin typeface="Old Standard TT"/>
                <a:ea typeface="Old Standard TT"/>
                <a:cs typeface="Old Standard TT"/>
                <a:sym typeface="Old Standard TT"/>
              </a:rPr>
              <a:t>The buffalo are out and you can walk around the whole park and see them. Whenever i go visit the park i try and find the buffalo! </a:t>
            </a:r>
            <a:endParaRPr sz="1750">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235" name="Google Shape;235;p32"/>
          <p:cNvSpPr txBox="1"/>
          <p:nvPr/>
        </p:nvSpPr>
        <p:spPr>
          <a:xfrm>
            <a:off x="330199" y="3302000"/>
            <a:ext cx="2760225" cy="17454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ld Standard TT"/>
                <a:ea typeface="Old Standard TT"/>
                <a:cs typeface="Old Standard TT"/>
                <a:sym typeface="Old Standard TT"/>
              </a:rPr>
              <a:t>It is 4,500 acres making it one of the largest urban parks in the whole country. </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Located in Memphis, Tennessee </a:t>
            </a:r>
            <a:endParaRPr>
              <a:latin typeface="Old Standard TT"/>
              <a:ea typeface="Old Standard TT"/>
              <a:cs typeface="Old Standard TT"/>
              <a:sym typeface="Old Standard TT"/>
            </a:endParaRPr>
          </a:p>
        </p:txBody>
      </p:sp>
      <p:sp>
        <p:nvSpPr>
          <p:cNvPr id="236" name="Google Shape;236;p32"/>
          <p:cNvSpPr txBox="1"/>
          <p:nvPr/>
        </p:nvSpPr>
        <p:spPr>
          <a:xfrm>
            <a:off x="292100" y="4953000"/>
            <a:ext cx="2828125" cy="16300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ld Standard TT"/>
                <a:ea typeface="Old Standard TT"/>
                <a:cs typeface="Old Standard TT"/>
                <a:sym typeface="Old Standard TT"/>
              </a:rPr>
              <a:t>Shelby farms has 40 trails and there are 320 bodies of water. </a:t>
            </a:r>
            <a:endParaRPr>
              <a:latin typeface="Old Standard TT"/>
              <a:ea typeface="Old Standard TT"/>
              <a:cs typeface="Old Standard TT"/>
              <a:sym typeface="Old Standard TT"/>
            </a:endParaRPr>
          </a:p>
          <a:p>
            <a:pPr marL="0" lvl="0" indent="0" algn="l" rtl="0">
              <a:spcBef>
                <a:spcPts val="0"/>
              </a:spcBef>
              <a:spcAft>
                <a:spcPts val="0"/>
              </a:spcAft>
              <a:buNone/>
            </a:pPr>
            <a:r>
              <a:rPr lang="en" dirty="0">
                <a:latin typeface="Old Standard TT"/>
                <a:ea typeface="Old Standard TT"/>
                <a:cs typeface="Old Standard TT"/>
                <a:sym typeface="Old Standard TT"/>
              </a:rPr>
              <a:t>There are also 3 playgrounds including a water park. </a:t>
            </a:r>
            <a:endParaRPr>
              <a:latin typeface="Old Standard TT"/>
              <a:ea typeface="Old Standard TT"/>
              <a:cs typeface="Old Standard TT"/>
              <a:sym typeface="Old Standard TT"/>
            </a:endParaRPr>
          </a:p>
        </p:txBody>
      </p:sp>
      <p:pic>
        <p:nvPicPr>
          <p:cNvPr id="237" name="Google Shape;237;p32"/>
          <p:cNvPicPr preferRelativeResize="0"/>
          <p:nvPr/>
        </p:nvPicPr>
        <p:blipFill>
          <a:blip r:embed="rId5">
            <a:alphaModFix/>
          </a:blip>
          <a:stretch>
            <a:fillRect/>
          </a:stretch>
        </p:blipFill>
        <p:spPr>
          <a:xfrm>
            <a:off x="3666850" y="327768"/>
            <a:ext cx="1750800" cy="3188801"/>
          </a:xfrm>
          <a:prstGeom prst="rect">
            <a:avLst/>
          </a:prstGeom>
          <a:noFill/>
          <a:ln>
            <a:noFill/>
          </a:ln>
        </p:spPr>
      </p:pic>
      <p:sp>
        <p:nvSpPr>
          <p:cNvPr id="238" name="Google Shape;238;p32"/>
          <p:cNvSpPr txBox="1"/>
          <p:nvPr/>
        </p:nvSpPr>
        <p:spPr>
          <a:xfrm>
            <a:off x="3252038" y="3416300"/>
            <a:ext cx="2865000" cy="20203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Old Standard TT"/>
                <a:ea typeface="Old Standard TT"/>
                <a:cs typeface="Old Standard TT"/>
                <a:sym typeface="Old Standard TT"/>
              </a:rPr>
              <a:t>At shelby farms there are buffalo and they are there to help the conservation efforts to help save the buffalo population. </a:t>
            </a:r>
            <a:endParaRPr>
              <a:latin typeface="Old Standard TT"/>
              <a:ea typeface="Old Standard TT"/>
              <a:cs typeface="Old Standard TT"/>
              <a:sym typeface="Old Standard TT"/>
            </a:endParaRPr>
          </a:p>
        </p:txBody>
      </p:sp>
      <p:sp>
        <p:nvSpPr>
          <p:cNvPr id="239" name="Google Shape;239;p32"/>
          <p:cNvSpPr txBox="1"/>
          <p:nvPr/>
        </p:nvSpPr>
        <p:spPr>
          <a:xfrm>
            <a:off x="6364625" y="3505200"/>
            <a:ext cx="2461875" cy="14846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ld Standard TT"/>
                <a:ea typeface="Old Standard TT"/>
                <a:cs typeface="Old Standard TT"/>
                <a:sym typeface="Old Standard TT"/>
              </a:rPr>
              <a:t>My favorite things to do at the park include walking around the main lake, doing water activities in the lake, and then GoApe Zipline/ Ropes course</a:t>
            </a:r>
            <a:endParaRPr>
              <a:latin typeface="Old Standard TT"/>
              <a:ea typeface="Old Standard TT"/>
              <a:cs typeface="Old Standard TT"/>
              <a:sym typeface="Old Standard TT"/>
            </a:endParaRPr>
          </a:p>
        </p:txBody>
      </p:sp>
      <p:pic>
        <p:nvPicPr>
          <p:cNvPr id="240" name="Google Shape;240;p32" descr="Shelby Farms Park | Hulafrog Memphis East-Olive Branch, TN"/>
          <p:cNvPicPr preferRelativeResize="0"/>
          <p:nvPr/>
        </p:nvPicPr>
        <p:blipFill>
          <a:blip r:embed="rId6">
            <a:alphaModFix/>
          </a:blip>
          <a:stretch>
            <a:fillRect/>
          </a:stretch>
        </p:blipFill>
        <p:spPr>
          <a:xfrm>
            <a:off x="8013700" y="5626100"/>
            <a:ext cx="825500" cy="965200"/>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4"/>
        <p:cNvGrpSpPr/>
        <p:nvPr/>
      </p:nvGrpSpPr>
      <p:grpSpPr>
        <a:xfrm>
          <a:off x="0" y="0"/>
          <a:ext cx="0" cy="0"/>
          <a:chOff x="0" y="0"/>
          <a:chExt cx="0" cy="0"/>
        </a:xfrm>
      </p:grpSpPr>
      <p:sp>
        <p:nvSpPr>
          <p:cNvPr id="245" name="Google Shape;245;p33"/>
          <p:cNvSpPr txBox="1"/>
          <p:nvPr/>
        </p:nvSpPr>
        <p:spPr>
          <a:xfrm>
            <a:off x="1939800" y="288133"/>
            <a:ext cx="5502400" cy="10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 sz="4500" dirty="0" smtClean="0">
              <a:solidFill>
                <a:srgbClr val="C00000"/>
              </a:solidFill>
              <a:latin typeface="Old Standard TT"/>
              <a:ea typeface="Old Standard TT"/>
              <a:cs typeface="Old Standard TT"/>
              <a:sym typeface="Old Standard TT"/>
            </a:endParaRPr>
          </a:p>
          <a:p>
            <a:pPr marL="0" lvl="0" indent="0" algn="l" rtl="0">
              <a:spcBef>
                <a:spcPts val="0"/>
              </a:spcBef>
              <a:spcAft>
                <a:spcPts val="0"/>
              </a:spcAft>
              <a:buNone/>
            </a:pPr>
            <a:endParaRPr lang="en" sz="4500" dirty="0" smtClean="0">
              <a:solidFill>
                <a:srgbClr val="C00000"/>
              </a:solidFill>
              <a:latin typeface="Old Standard TT"/>
              <a:ea typeface="Old Standard TT"/>
              <a:cs typeface="Old Standard TT"/>
              <a:sym typeface="Old Standard TT"/>
            </a:endParaRPr>
          </a:p>
          <a:p>
            <a:pPr marL="0" lvl="0" indent="0" algn="l" rtl="0">
              <a:spcBef>
                <a:spcPts val="0"/>
              </a:spcBef>
              <a:spcAft>
                <a:spcPts val="0"/>
              </a:spcAft>
              <a:buNone/>
            </a:pPr>
            <a:endParaRPr lang="en" sz="4500" dirty="0" smtClean="0">
              <a:solidFill>
                <a:srgbClr val="C00000"/>
              </a:solidFill>
              <a:latin typeface="Old Standard TT"/>
              <a:ea typeface="Old Standard TT"/>
              <a:cs typeface="Old Standard TT"/>
              <a:sym typeface="Old Standard TT"/>
            </a:endParaRPr>
          </a:p>
          <a:p>
            <a:pPr marL="0" lvl="0" indent="0" algn="l" rtl="0">
              <a:spcBef>
                <a:spcPts val="0"/>
              </a:spcBef>
              <a:spcAft>
                <a:spcPts val="0"/>
              </a:spcAft>
              <a:buNone/>
            </a:pPr>
            <a:r>
              <a:rPr lang="en" sz="4500" dirty="0" smtClean="0">
                <a:solidFill>
                  <a:srgbClr val="C00000"/>
                </a:solidFill>
                <a:latin typeface="Old Standard TT"/>
                <a:ea typeface="Old Standard TT"/>
                <a:cs typeface="Old Standard TT"/>
                <a:sym typeface="Old Standard TT"/>
              </a:rPr>
              <a:t>  Parks </a:t>
            </a:r>
            <a:r>
              <a:rPr lang="en" sz="4500" dirty="0">
                <a:solidFill>
                  <a:srgbClr val="C00000"/>
                </a:solidFill>
                <a:latin typeface="Old Standard TT"/>
                <a:ea typeface="Old Standard TT"/>
                <a:cs typeface="Old Standard TT"/>
                <a:sym typeface="Old Standard TT"/>
              </a:rPr>
              <a:t>In the </a:t>
            </a:r>
            <a:r>
              <a:rPr lang="en" sz="4500" dirty="0" smtClean="0">
                <a:solidFill>
                  <a:srgbClr val="C00000"/>
                </a:solidFill>
                <a:latin typeface="Old Standard TT"/>
                <a:ea typeface="Old Standard TT"/>
                <a:cs typeface="Old Standard TT"/>
                <a:sym typeface="Old Standard TT"/>
              </a:rPr>
              <a:t>South</a:t>
            </a:r>
          </a:p>
          <a:p>
            <a:pPr marL="0" lvl="0" indent="0" algn="l" rtl="0">
              <a:spcBef>
                <a:spcPts val="0"/>
              </a:spcBef>
              <a:spcAft>
                <a:spcPts val="0"/>
              </a:spcAft>
              <a:buNone/>
            </a:pPr>
            <a:endParaRPr sz="4500">
              <a:solidFill>
                <a:srgbClr val="C00000"/>
              </a:solidFill>
              <a:latin typeface="Old Standard TT"/>
              <a:ea typeface="Old Standard TT"/>
              <a:cs typeface="Old Standard TT"/>
              <a:sym typeface="Old Standard TT"/>
            </a:endParaRPr>
          </a:p>
          <a:p>
            <a:pPr marL="0" lvl="0" indent="0" algn="l" rtl="0">
              <a:spcBef>
                <a:spcPts val="0"/>
              </a:spcBef>
              <a:spcAft>
                <a:spcPts val="0"/>
              </a:spcAft>
              <a:buNone/>
            </a:pPr>
            <a:r>
              <a:rPr lang="en" sz="1700" i="1" dirty="0" smtClean="0">
                <a:solidFill>
                  <a:srgbClr val="C00000"/>
                </a:solidFill>
                <a:latin typeface="Old Standard TT"/>
                <a:ea typeface="Old Standard TT"/>
                <a:cs typeface="Old Standard TT"/>
                <a:sym typeface="Old Standard TT"/>
              </a:rPr>
              <a:t>      By </a:t>
            </a:r>
            <a:r>
              <a:rPr lang="en" sz="1700" i="1" dirty="0">
                <a:solidFill>
                  <a:srgbClr val="C00000"/>
                </a:solidFill>
                <a:latin typeface="Old Standard TT"/>
                <a:ea typeface="Old Standard TT"/>
                <a:cs typeface="Old Standard TT"/>
                <a:sym typeface="Old Standard TT"/>
              </a:rPr>
              <a:t>Micah, Ebony, Arin, Ella, Paris, Ka Mya, Luca</a:t>
            </a:r>
            <a:endParaRPr sz="1700" i="1">
              <a:solidFill>
                <a:srgbClr val="C00000"/>
              </a:solidFill>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9"/>
        <p:cNvGrpSpPr/>
        <p:nvPr/>
      </p:nvGrpSpPr>
      <p:grpSpPr>
        <a:xfrm>
          <a:off x="0" y="0"/>
          <a:ext cx="0" cy="0"/>
          <a:chOff x="0" y="0"/>
          <a:chExt cx="0" cy="0"/>
        </a:xfrm>
      </p:grpSpPr>
      <p:sp>
        <p:nvSpPr>
          <p:cNvPr id="250" name="Google Shape;250;p34"/>
          <p:cNvSpPr txBox="1"/>
          <p:nvPr/>
        </p:nvSpPr>
        <p:spPr>
          <a:xfrm>
            <a:off x="251825" y="146900"/>
            <a:ext cx="2710500" cy="9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Poppins"/>
                <a:ea typeface="Poppins"/>
                <a:cs typeface="Poppins"/>
                <a:sym typeface="Poppins"/>
              </a:rPr>
              <a:t>Disney World</a:t>
            </a:r>
            <a:endParaRPr sz="2400" b="1">
              <a:latin typeface="Poppins"/>
              <a:ea typeface="Poppins"/>
              <a:cs typeface="Poppins"/>
              <a:sym typeface="Poppins"/>
            </a:endParaRPr>
          </a:p>
          <a:p>
            <a:pPr marL="0" lvl="0" indent="0" algn="l" rtl="0">
              <a:spcBef>
                <a:spcPts val="0"/>
              </a:spcBef>
              <a:spcAft>
                <a:spcPts val="0"/>
              </a:spcAft>
              <a:buNone/>
            </a:pPr>
            <a:r>
              <a:rPr lang="en">
                <a:latin typeface="Poppins"/>
                <a:ea typeface="Poppins"/>
                <a:cs typeface="Poppins"/>
                <a:sym typeface="Poppins"/>
              </a:rPr>
              <a:t>📍</a:t>
            </a:r>
            <a:r>
              <a:rPr lang="en">
                <a:solidFill>
                  <a:schemeClr val="dk1"/>
                </a:solidFill>
                <a:latin typeface="Poppins"/>
                <a:ea typeface="Poppins"/>
                <a:cs typeface="Poppins"/>
                <a:sym typeface="Poppins"/>
              </a:rPr>
              <a:t>Orlando, Florida</a:t>
            </a:r>
            <a:endParaRPr>
              <a:latin typeface="Poppins"/>
              <a:ea typeface="Poppins"/>
              <a:cs typeface="Poppins"/>
              <a:sym typeface="Poppins"/>
            </a:endParaRPr>
          </a:p>
        </p:txBody>
      </p:sp>
      <p:sp>
        <p:nvSpPr>
          <p:cNvPr id="251" name="Google Shape;251;p34"/>
          <p:cNvSpPr txBox="1"/>
          <p:nvPr/>
        </p:nvSpPr>
        <p:spPr>
          <a:xfrm>
            <a:off x="3413425" y="2311400"/>
            <a:ext cx="5519700" cy="7821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Old Standard TT"/>
                <a:ea typeface="Old Standard TT"/>
                <a:cs typeface="Old Standard TT"/>
                <a:sym typeface="Old Standard TT"/>
              </a:rPr>
              <a:t>Anthropomorphism</a:t>
            </a:r>
            <a:r>
              <a:rPr lang="en" dirty="0">
                <a:latin typeface="Old Standard TT"/>
                <a:ea typeface="Old Standard TT"/>
                <a:cs typeface="Old Standard TT"/>
                <a:sym typeface="Old Standard TT"/>
              </a:rPr>
              <a:t> - to attribute human characteristics to animals</a:t>
            </a:r>
            <a:endParaRPr>
              <a:latin typeface="Old Standard TT"/>
              <a:ea typeface="Old Standard TT"/>
              <a:cs typeface="Old Standard TT"/>
              <a:sym typeface="Old Standard TT"/>
            </a:endParaRPr>
          </a:p>
        </p:txBody>
      </p:sp>
      <p:sp>
        <p:nvSpPr>
          <p:cNvPr id="252" name="Google Shape;252;p34"/>
          <p:cNvSpPr txBox="1"/>
          <p:nvPr/>
        </p:nvSpPr>
        <p:spPr>
          <a:xfrm>
            <a:off x="266700" y="977900"/>
            <a:ext cx="8547100" cy="12861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Poppins"/>
                <a:ea typeface="Poppins"/>
                <a:cs typeface="Poppins"/>
                <a:sym typeface="Poppins"/>
              </a:rPr>
              <a:t>A theme park and resort in Southern America founded by Walt Disney. A lot of the attractions are based off of movies, characters, and books from the Disney Company. It is an entertainment complex that both adults and children enjoy. It includes theme parks, water parks, golf courses, entertainment venues, and themed resorts.</a:t>
            </a:r>
            <a:endParaRPr sz="1600">
              <a:latin typeface="Poppins"/>
              <a:ea typeface="Poppins"/>
              <a:cs typeface="Poppins"/>
              <a:sym typeface="Poppins"/>
            </a:endParaRPr>
          </a:p>
          <a:p>
            <a:pPr marL="0" lvl="0" indent="0" algn="l" rtl="0">
              <a:spcBef>
                <a:spcPts val="0"/>
              </a:spcBef>
              <a:spcAft>
                <a:spcPts val="0"/>
              </a:spcAft>
              <a:buNone/>
            </a:pPr>
            <a:endParaRPr sz="1300">
              <a:latin typeface="Poppins"/>
              <a:ea typeface="Poppins"/>
              <a:cs typeface="Poppins"/>
              <a:sym typeface="Poppins"/>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pic>
        <p:nvPicPr>
          <p:cNvPr id="253" name="Google Shape;253;p34"/>
          <p:cNvPicPr preferRelativeResize="0"/>
          <p:nvPr/>
        </p:nvPicPr>
        <p:blipFill>
          <a:blip r:embed="rId3">
            <a:alphaModFix/>
          </a:blip>
          <a:stretch>
            <a:fillRect/>
          </a:stretch>
        </p:blipFill>
        <p:spPr>
          <a:xfrm>
            <a:off x="328025" y="2137067"/>
            <a:ext cx="3022648" cy="2267000"/>
          </a:xfrm>
          <a:prstGeom prst="rect">
            <a:avLst/>
          </a:prstGeom>
          <a:noFill/>
          <a:ln>
            <a:noFill/>
          </a:ln>
        </p:spPr>
      </p:pic>
      <p:sp>
        <p:nvSpPr>
          <p:cNvPr id="254" name="Google Shape;254;p34"/>
          <p:cNvSpPr txBox="1"/>
          <p:nvPr/>
        </p:nvSpPr>
        <p:spPr>
          <a:xfrm>
            <a:off x="431800" y="4960100"/>
            <a:ext cx="5486400" cy="169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Poppins"/>
                <a:ea typeface="Poppins"/>
                <a:cs typeface="Poppins"/>
                <a:sym typeface="Poppins"/>
              </a:rPr>
              <a:t>Pers</a:t>
            </a:r>
            <a:r>
              <a:rPr lang="en" sz="1400" b="1" dirty="0">
                <a:latin typeface="Poppins"/>
                <a:ea typeface="Poppins"/>
                <a:cs typeface="Poppins"/>
                <a:sym typeface="Poppins"/>
              </a:rPr>
              <a:t>onal Experience:</a:t>
            </a:r>
            <a:r>
              <a:rPr lang="en" sz="1400" dirty="0">
                <a:latin typeface="Poppins"/>
                <a:ea typeface="Poppins"/>
                <a:cs typeface="Poppins"/>
                <a:sym typeface="Poppins"/>
              </a:rPr>
              <a:t> I went to Disney World during Christmas in 2018. My family stayed in the Lilo and </a:t>
            </a:r>
            <a:r>
              <a:rPr lang="en" sz="1400" dirty="0" smtClean="0">
                <a:latin typeface="Poppins"/>
                <a:ea typeface="Poppins"/>
                <a:cs typeface="Poppins"/>
                <a:sym typeface="Poppins"/>
              </a:rPr>
              <a:t>Stitch (</a:t>
            </a:r>
            <a:r>
              <a:rPr lang="en" sz="1400" dirty="0">
                <a:latin typeface="Poppins"/>
                <a:ea typeface="Poppins"/>
                <a:cs typeface="Poppins"/>
                <a:sym typeface="Poppins"/>
              </a:rPr>
              <a:t>Disney movie) themed hotel. The entire park was decorated for Christmas along with the character’s attire. We took pictures with the characters, ate in their themed restaurants, and went to many of the night shows they had to offer. Disney World was so much fun and if you ever get the chance to go, you should!</a:t>
            </a:r>
            <a:endParaRPr sz="1400">
              <a:latin typeface="Poppins"/>
              <a:ea typeface="Poppins"/>
              <a:cs typeface="Poppins"/>
              <a:sym typeface="Poppins"/>
            </a:endParaRPr>
          </a:p>
        </p:txBody>
      </p:sp>
      <p:pic>
        <p:nvPicPr>
          <p:cNvPr id="255" name="Google Shape;255;p34"/>
          <p:cNvPicPr preferRelativeResize="0"/>
          <p:nvPr/>
        </p:nvPicPr>
        <p:blipFill>
          <a:blip r:embed="rId4">
            <a:alphaModFix/>
          </a:blip>
          <a:stretch>
            <a:fillRect/>
          </a:stretch>
        </p:blipFill>
        <p:spPr>
          <a:xfrm>
            <a:off x="5930851" y="4373700"/>
            <a:ext cx="2901475" cy="2176107"/>
          </a:xfrm>
          <a:prstGeom prst="rect">
            <a:avLst/>
          </a:prstGeom>
          <a:noFill/>
          <a:ln>
            <a:noFill/>
          </a:ln>
        </p:spPr>
      </p:pic>
      <p:sp>
        <p:nvSpPr>
          <p:cNvPr id="256" name="Google Shape;256;p34"/>
          <p:cNvSpPr txBox="1"/>
          <p:nvPr/>
        </p:nvSpPr>
        <p:spPr>
          <a:xfrm>
            <a:off x="5072475" y="3254267"/>
            <a:ext cx="3860700" cy="10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Poppins"/>
                <a:ea typeface="Poppins"/>
                <a:cs typeface="Poppins"/>
                <a:sym typeface="Poppins"/>
              </a:rPr>
              <a:t>One of the biggest symbols for Disney is the infamous Mickey Mouse. He is their main character in movies, tv shows, and the park. </a:t>
            </a:r>
            <a:endParaRPr sz="1600">
              <a:latin typeface="Poppins"/>
              <a:ea typeface="Poppins"/>
              <a:cs typeface="Poppins"/>
              <a:sym typeface="Poppins"/>
            </a:endParaRPr>
          </a:p>
        </p:txBody>
      </p:sp>
      <p:pic>
        <p:nvPicPr>
          <p:cNvPr id="257" name="Google Shape;257;p34"/>
          <p:cNvPicPr preferRelativeResize="0"/>
          <p:nvPr/>
        </p:nvPicPr>
        <p:blipFill>
          <a:blip r:embed="rId5" cstate="print">
            <a:alphaModFix/>
          </a:blip>
          <a:stretch>
            <a:fillRect/>
          </a:stretch>
        </p:blipFill>
        <p:spPr>
          <a:xfrm>
            <a:off x="3479476" y="3013933"/>
            <a:ext cx="1332889" cy="2013803"/>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1"/>
        <p:cNvGrpSpPr/>
        <p:nvPr/>
      </p:nvGrpSpPr>
      <p:grpSpPr>
        <a:xfrm>
          <a:off x="0" y="0"/>
          <a:ext cx="0" cy="0"/>
          <a:chOff x="0" y="0"/>
          <a:chExt cx="0" cy="0"/>
        </a:xfrm>
      </p:grpSpPr>
      <p:pic>
        <p:nvPicPr>
          <p:cNvPr id="262" name="Google Shape;262;p35"/>
          <p:cNvPicPr preferRelativeResize="0"/>
          <p:nvPr/>
        </p:nvPicPr>
        <p:blipFill>
          <a:blip r:embed="rId3">
            <a:alphaModFix/>
          </a:blip>
          <a:stretch>
            <a:fillRect/>
          </a:stretch>
        </p:blipFill>
        <p:spPr>
          <a:xfrm>
            <a:off x="1524000" y="889000"/>
            <a:ext cx="6096000" cy="5080000"/>
          </a:xfrm>
          <a:prstGeom prst="rect">
            <a:avLst/>
          </a:prstGeom>
          <a:noFill/>
          <a:ln>
            <a:noFill/>
          </a:ln>
        </p:spPr>
      </p:pic>
      <p:sp>
        <p:nvSpPr>
          <p:cNvPr id="263" name="Google Shape;263;p35"/>
          <p:cNvSpPr txBox="1"/>
          <p:nvPr/>
        </p:nvSpPr>
        <p:spPr>
          <a:xfrm>
            <a:off x="279400" y="1041400"/>
            <a:ext cx="1244600" cy="238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rgbClr val="002060"/>
                </a:solidFill>
                <a:latin typeface="Poppins"/>
                <a:ea typeface="Poppins"/>
                <a:cs typeface="Poppins"/>
                <a:sym typeface="Poppins"/>
              </a:rPr>
              <a:t>Magic Kingdom: </a:t>
            </a:r>
            <a:endParaRPr sz="1400" b="1">
              <a:solidFill>
                <a:srgbClr val="002060"/>
              </a:solidFill>
              <a:latin typeface="Poppins"/>
              <a:ea typeface="Poppins"/>
              <a:cs typeface="Poppins"/>
              <a:sym typeface="Poppins"/>
            </a:endParaRPr>
          </a:p>
          <a:p>
            <a:pPr marL="0" lvl="0" indent="0" algn="ctr" rtl="0">
              <a:spcBef>
                <a:spcPts val="0"/>
              </a:spcBef>
              <a:spcAft>
                <a:spcPts val="0"/>
              </a:spcAft>
              <a:buNone/>
            </a:pPr>
            <a:r>
              <a:rPr lang="en" sz="1400" b="1" dirty="0">
                <a:solidFill>
                  <a:srgbClr val="002060"/>
                </a:solidFill>
                <a:latin typeface="Poppins"/>
                <a:ea typeface="Poppins"/>
                <a:cs typeface="Poppins"/>
                <a:sym typeface="Poppins"/>
              </a:rPr>
              <a:t>Disney World park based mainly off of their classic movies and characters. </a:t>
            </a:r>
            <a:endParaRPr sz="1400" b="1">
              <a:solidFill>
                <a:srgbClr val="002060"/>
              </a:solidFill>
              <a:latin typeface="Poppins"/>
              <a:ea typeface="Poppins"/>
              <a:cs typeface="Poppins"/>
              <a:sym typeface="Poppins"/>
            </a:endParaRPr>
          </a:p>
        </p:txBody>
      </p:sp>
      <p:sp>
        <p:nvSpPr>
          <p:cNvPr id="264" name="Google Shape;264;p35"/>
          <p:cNvSpPr txBox="1"/>
          <p:nvPr/>
        </p:nvSpPr>
        <p:spPr>
          <a:xfrm>
            <a:off x="7620000" y="685800"/>
            <a:ext cx="1257300" cy="238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rgbClr val="002060"/>
                </a:solidFill>
                <a:latin typeface="Poppins"/>
                <a:ea typeface="Poppins"/>
                <a:cs typeface="Poppins"/>
                <a:sym typeface="Poppins"/>
              </a:rPr>
              <a:t>Epcot Center: It offers more of a Utopian society and consists of two parks. It also features the Walt DIsney World monorail.</a:t>
            </a:r>
            <a:endParaRPr sz="1400" b="1">
              <a:solidFill>
                <a:srgbClr val="002060"/>
              </a:solidFill>
              <a:latin typeface="Poppins"/>
              <a:ea typeface="Poppins"/>
              <a:cs typeface="Poppins"/>
              <a:sym typeface="Poppins"/>
            </a:endParaRPr>
          </a:p>
        </p:txBody>
      </p:sp>
      <p:sp>
        <p:nvSpPr>
          <p:cNvPr id="265" name="Google Shape;265;p35"/>
          <p:cNvSpPr txBox="1"/>
          <p:nvPr/>
        </p:nvSpPr>
        <p:spPr>
          <a:xfrm>
            <a:off x="279400" y="3594100"/>
            <a:ext cx="1219250" cy="25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rgbClr val="002060"/>
                </a:solidFill>
                <a:latin typeface="Poppins"/>
                <a:ea typeface="Poppins"/>
                <a:cs typeface="Poppins"/>
                <a:sym typeface="Poppins"/>
              </a:rPr>
              <a:t>Hollywood Studios: Consists of show based entertainment with live shows and musical performances.</a:t>
            </a:r>
            <a:endParaRPr sz="1400" b="1">
              <a:solidFill>
                <a:srgbClr val="002060"/>
              </a:solidFill>
              <a:latin typeface="Poppins"/>
              <a:ea typeface="Poppins"/>
              <a:cs typeface="Poppins"/>
              <a:sym typeface="Poppins"/>
            </a:endParaRPr>
          </a:p>
        </p:txBody>
      </p:sp>
      <p:sp>
        <p:nvSpPr>
          <p:cNvPr id="266" name="Google Shape;266;p35"/>
          <p:cNvSpPr txBox="1"/>
          <p:nvPr/>
        </p:nvSpPr>
        <p:spPr>
          <a:xfrm>
            <a:off x="7620000" y="3429000"/>
            <a:ext cx="1282700" cy="253996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rgbClr val="002060"/>
                </a:solidFill>
                <a:latin typeface="Poppins"/>
                <a:ea typeface="Poppins"/>
                <a:cs typeface="Poppins"/>
                <a:sym typeface="Poppins"/>
              </a:rPr>
              <a:t>Animal Kingdom: This park is all about nature. With attractions featuring Disney’s movies that are solely based off of animals.</a:t>
            </a:r>
            <a:endParaRPr sz="1400" b="1">
              <a:solidFill>
                <a:srgbClr val="002060"/>
              </a:solidFill>
              <a:latin typeface="Poppins"/>
              <a:ea typeface="Poppins"/>
              <a:cs typeface="Poppins"/>
              <a:sym typeface="Poppins"/>
            </a:endParaRPr>
          </a:p>
        </p:txBody>
      </p:sp>
      <p:sp>
        <p:nvSpPr>
          <p:cNvPr id="267" name="Google Shape;267;p35"/>
          <p:cNvSpPr txBox="1"/>
          <p:nvPr/>
        </p:nvSpPr>
        <p:spPr>
          <a:xfrm>
            <a:off x="2108200" y="304800"/>
            <a:ext cx="4749800" cy="71119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C00000"/>
                </a:solidFill>
                <a:latin typeface="Poppins"/>
                <a:ea typeface="Poppins"/>
                <a:cs typeface="Poppins"/>
                <a:sym typeface="Poppins"/>
              </a:rPr>
              <a:t>Disney’s Themed Parks</a:t>
            </a:r>
            <a:endParaRPr sz="2800" b="1">
              <a:solidFill>
                <a:srgbClr val="C00000"/>
              </a:solidFill>
              <a:latin typeface="Poppins"/>
              <a:ea typeface="Poppins"/>
              <a:cs typeface="Poppins"/>
              <a:sym typeface="Poppin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332656"/>
            <a:ext cx="9144000" cy="565978"/>
          </a:xfrm>
        </p:spPr>
        <p:txBody>
          <a:bodyPr>
            <a:normAutofit fontScale="90000"/>
            <a:scene3d>
              <a:camera prst="orthographicFront"/>
              <a:lightRig rig="freezing" dir="t">
                <a:rot lat="0" lon="0" rev="5640000"/>
              </a:lightRig>
            </a:scene3d>
            <a:sp3d extrusionH="57150" prstMaterial="flat">
              <a:bevelT w="82550" h="38100" prst="coolSlant"/>
              <a:contourClr>
                <a:schemeClr val="tx2"/>
              </a:contourClr>
            </a:sp3d>
          </a:bodyPr>
          <a:lstStyle/>
          <a:p>
            <a:pPr algn="ctr"/>
            <a:r>
              <a:rPr lang="en-US" sz="5200" b="1" dirty="0" smtClean="0">
                <a:solidFill>
                  <a:srgbClr val="FFFF00"/>
                </a:solidFill>
                <a:latin typeface="Arial Black" pitchFamily="34" charset="0"/>
              </a:rPr>
              <a:t>Belovezhskaya Pushcha </a:t>
            </a:r>
            <a:endParaRPr lang="ru-RU" sz="5200" b="1" dirty="0">
              <a:solidFill>
                <a:srgbClr val="FFFF00"/>
              </a:solidFill>
              <a:latin typeface="Arial Black" pitchFamily="34" charset="0"/>
            </a:endParaRPr>
          </a:p>
        </p:txBody>
      </p:sp>
      <p:sp>
        <p:nvSpPr>
          <p:cNvPr id="3" name="Подзаголовок 2"/>
          <p:cNvSpPr>
            <a:spLocks noGrp="1"/>
          </p:cNvSpPr>
          <p:nvPr>
            <p:ph type="subTitle" idx="1"/>
          </p:nvPr>
        </p:nvSpPr>
        <p:spPr>
          <a:xfrm>
            <a:off x="716090" y="1268760"/>
            <a:ext cx="7854696" cy="3123772"/>
          </a:xfrm>
        </p:spPr>
        <p:txBody>
          <a:bodyPr>
            <a:normAutofit/>
            <a:scene3d>
              <a:camera prst="orthographicFront"/>
              <a:lightRig rig="threePt" dir="t"/>
            </a:scene3d>
            <a:sp3d extrusionH="57150">
              <a:bevelT w="82550" h="38100" prst="coolSlant"/>
            </a:sp3d>
          </a:bodyPr>
          <a:lstStyle/>
          <a:p>
            <a:pPr algn="ctr"/>
            <a:r>
              <a:rPr lang="en-US" b="1" dirty="0" smtClean="0">
                <a:solidFill>
                  <a:srgbClr val="002060"/>
                </a:solidFill>
                <a:latin typeface="Arial" panose="020B0604020202020204" pitchFamily="34" charset="0"/>
                <a:cs typeface="Arial" panose="020B0604020202020204" pitchFamily="34" charset="0"/>
              </a:rPr>
              <a:t>Belovezhskaya Pushcha is the largest national park in Belarus which is located on the territory of Grodno and Brest regions and Poland. It was founded in 1991. The park contains hundreds of ancient oak trees that are over 500 years old. Also in  Belovezhskaya Pushcha there are bison, which are considered one of the symbols of Belarus.</a:t>
            </a:r>
            <a:endParaRPr lang="ru-RU" b="1" dirty="0">
              <a:solidFill>
                <a:srgbClr val="002060"/>
              </a:solidFill>
              <a:latin typeface="Arial" panose="020B0604020202020204" pitchFamily="34" charset="0"/>
              <a:cs typeface="Arial" panose="020B0604020202020204" pitchFamily="34" charset="0"/>
            </a:endParaRPr>
          </a:p>
        </p:txBody>
      </p:sp>
      <p:pic>
        <p:nvPicPr>
          <p:cNvPr id="1026" name="Picture 2" descr="C:\Users\User\Desktop\parks\belovezhskaya_pushcha_secretworlds_ru.jpg"/>
          <p:cNvPicPr>
            <a:picLocks noChangeAspect="1" noChangeArrowheads="1"/>
          </p:cNvPicPr>
          <p:nvPr/>
        </p:nvPicPr>
        <p:blipFill>
          <a:blip r:embed="rId2" cstate="print"/>
          <a:srcRect/>
          <a:stretch>
            <a:fillRect/>
          </a:stretch>
        </p:blipFill>
        <p:spPr bwMode="auto">
          <a:xfrm>
            <a:off x="344458" y="4065594"/>
            <a:ext cx="3500462" cy="2334882"/>
          </a:xfrm>
          <a:prstGeom prst="rect">
            <a:avLst/>
          </a:prstGeom>
          <a:noFill/>
        </p:spPr>
      </p:pic>
      <p:pic>
        <p:nvPicPr>
          <p:cNvPr id="1027" name="Picture 3" descr="C:\Users\User\Desktop\parks\belovezhskaya-pushcha-1.jpg"/>
          <p:cNvPicPr>
            <a:picLocks noChangeAspect="1" noChangeArrowheads="1"/>
          </p:cNvPicPr>
          <p:nvPr/>
        </p:nvPicPr>
        <p:blipFill>
          <a:blip r:embed="rId3"/>
          <a:srcRect/>
          <a:stretch>
            <a:fillRect/>
          </a:stretch>
        </p:blipFill>
        <p:spPr bwMode="auto">
          <a:xfrm>
            <a:off x="4630738" y="4019556"/>
            <a:ext cx="4312417" cy="2357454"/>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1"/>
        <p:cNvGrpSpPr/>
        <p:nvPr/>
      </p:nvGrpSpPr>
      <p:grpSpPr>
        <a:xfrm>
          <a:off x="0" y="0"/>
          <a:ext cx="0" cy="0"/>
          <a:chOff x="0" y="0"/>
          <a:chExt cx="0" cy="0"/>
        </a:xfrm>
      </p:grpSpPr>
      <p:sp>
        <p:nvSpPr>
          <p:cNvPr id="272" name="Google Shape;272;p36"/>
          <p:cNvSpPr txBox="1"/>
          <p:nvPr/>
        </p:nvSpPr>
        <p:spPr>
          <a:xfrm>
            <a:off x="355599" y="223100"/>
            <a:ext cx="5391625" cy="11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C00000"/>
                </a:solidFill>
                <a:latin typeface="Poppins"/>
                <a:ea typeface="Poppins"/>
                <a:cs typeface="Poppins"/>
                <a:sym typeface="Poppins"/>
              </a:rPr>
              <a:t>Magic Springs and Crystal Falls</a:t>
            </a:r>
            <a:endParaRPr sz="2400" b="1">
              <a:solidFill>
                <a:srgbClr val="C00000"/>
              </a:solidFill>
              <a:latin typeface="Poppins"/>
              <a:ea typeface="Poppins"/>
              <a:cs typeface="Poppins"/>
              <a:sym typeface="Poppins"/>
            </a:endParaRPr>
          </a:p>
          <a:p>
            <a:pPr marL="0" lvl="0" indent="0" algn="l" rtl="0">
              <a:spcBef>
                <a:spcPts val="0"/>
              </a:spcBef>
              <a:spcAft>
                <a:spcPts val="0"/>
              </a:spcAft>
              <a:buNone/>
            </a:pPr>
            <a:r>
              <a:rPr lang="en" dirty="0">
                <a:solidFill>
                  <a:srgbClr val="C00000"/>
                </a:solidFill>
                <a:latin typeface="Poppins"/>
                <a:ea typeface="Poppins"/>
                <a:cs typeface="Poppins"/>
                <a:sym typeface="Poppins"/>
              </a:rPr>
              <a:t>Hot Springs, Arkansas</a:t>
            </a:r>
            <a:endParaRPr>
              <a:solidFill>
                <a:srgbClr val="C00000"/>
              </a:solidFill>
              <a:latin typeface="Poppins"/>
              <a:ea typeface="Poppins"/>
              <a:cs typeface="Poppins"/>
              <a:sym typeface="Poppins"/>
            </a:endParaRPr>
          </a:p>
        </p:txBody>
      </p:sp>
      <p:sp>
        <p:nvSpPr>
          <p:cNvPr id="273" name="Google Shape;273;p36"/>
          <p:cNvSpPr txBox="1"/>
          <p:nvPr/>
        </p:nvSpPr>
        <p:spPr>
          <a:xfrm>
            <a:off x="317499" y="1068900"/>
            <a:ext cx="8460325" cy="26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ld Standard TT"/>
                <a:ea typeface="Old Standard TT"/>
                <a:cs typeface="Old Standard TT"/>
                <a:sym typeface="Old Standard TT"/>
              </a:rPr>
              <a:t>Magic Springs and Crystal Falls was founded by Michael Jenkins. They have many rides and two different parks to go to. Magic Springs nor Crystal Falls have themes, but they do have rides that are common in amusement parks. Such as drop towers and water slides. They do have rides such as the Gauntlet, Big Bad John, Plummet Summit, and X coaster. Magic Springs and Crystal Falls has only one location. At these attractions they use </a:t>
            </a:r>
            <a:r>
              <a:rPr lang="en" b="1" dirty="0">
                <a:latin typeface="Old Standard TT"/>
                <a:ea typeface="Old Standard TT"/>
                <a:cs typeface="Old Standard TT"/>
                <a:sym typeface="Old Standard TT"/>
              </a:rPr>
              <a:t>technology</a:t>
            </a:r>
            <a:r>
              <a:rPr lang="en" dirty="0">
                <a:latin typeface="Old Standard TT"/>
                <a:ea typeface="Old Standard TT"/>
                <a:cs typeface="Old Standard TT"/>
                <a:sym typeface="Old Standard TT"/>
              </a:rPr>
              <a:t>. It’s used to help the rides operate and to also tell the people what to do and what not to do on the attractions. </a:t>
            </a:r>
            <a:r>
              <a:rPr lang="en" b="1" dirty="0">
                <a:latin typeface="Old Standard TT"/>
                <a:ea typeface="Old Standard TT"/>
                <a:cs typeface="Old Standard TT"/>
                <a:sym typeface="Old Standard TT"/>
              </a:rPr>
              <a:t>Technology </a:t>
            </a:r>
            <a:r>
              <a:rPr lang="en" dirty="0">
                <a:solidFill>
                  <a:srgbClr val="202124"/>
                </a:solidFill>
                <a:latin typeface="Old Standard TT"/>
                <a:ea typeface="Old Standard TT"/>
                <a:cs typeface="Old Standard TT"/>
                <a:sym typeface="Old Standard TT"/>
              </a:rPr>
              <a:t>the application of scientific knowledge for practical purposes, especially in industry. I remember watching the tv’s at the attractions telling me what to do and what not to do. I also remember having a lot of fun on the water rides and the roller coasters at the theme park. </a:t>
            </a:r>
            <a:endParaRPr>
              <a:latin typeface="Old Standard TT"/>
              <a:ea typeface="Old Standard TT"/>
              <a:cs typeface="Old Standard TT"/>
              <a:sym typeface="Old Standard TT"/>
            </a:endParaRPr>
          </a:p>
        </p:txBody>
      </p:sp>
      <p:pic>
        <p:nvPicPr>
          <p:cNvPr id="274" name="Google Shape;274;p36"/>
          <p:cNvPicPr preferRelativeResize="0"/>
          <p:nvPr/>
        </p:nvPicPr>
        <p:blipFill>
          <a:blip r:embed="rId3">
            <a:alphaModFix/>
          </a:blip>
          <a:stretch>
            <a:fillRect/>
          </a:stretch>
        </p:blipFill>
        <p:spPr>
          <a:xfrm>
            <a:off x="670927" y="4102100"/>
            <a:ext cx="3100974" cy="2443234"/>
          </a:xfrm>
          <a:prstGeom prst="rect">
            <a:avLst/>
          </a:prstGeom>
          <a:ln>
            <a:noFill/>
          </a:ln>
          <a:effectLst>
            <a:softEdge rad="112500"/>
          </a:effectLst>
        </p:spPr>
      </p:pic>
      <p:pic>
        <p:nvPicPr>
          <p:cNvPr id="275" name="Google Shape;275;p36"/>
          <p:cNvPicPr preferRelativeResize="0"/>
          <p:nvPr/>
        </p:nvPicPr>
        <p:blipFill>
          <a:blip r:embed="rId4">
            <a:alphaModFix/>
          </a:blip>
          <a:stretch>
            <a:fillRect/>
          </a:stretch>
        </p:blipFill>
        <p:spPr>
          <a:xfrm>
            <a:off x="5003800" y="4203700"/>
            <a:ext cx="3517851" cy="2354334"/>
          </a:xfrm>
          <a:prstGeom prst="rect">
            <a:avLst/>
          </a:prstGeom>
          <a:ln>
            <a:noFill/>
          </a:ln>
          <a:effectLst>
            <a:softEdge rad="112500"/>
          </a:effectLst>
        </p:spPr>
      </p:pic>
      <p:pic>
        <p:nvPicPr>
          <p:cNvPr id="276" name="Google Shape;276;p36"/>
          <p:cNvPicPr preferRelativeResize="0"/>
          <p:nvPr/>
        </p:nvPicPr>
        <p:blipFill>
          <a:blip r:embed="rId5">
            <a:alphaModFix/>
          </a:blip>
          <a:stretch>
            <a:fillRect/>
          </a:stretch>
        </p:blipFill>
        <p:spPr>
          <a:xfrm>
            <a:off x="7924800" y="342901"/>
            <a:ext cx="851739" cy="825499"/>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0"/>
        <p:cNvGrpSpPr/>
        <p:nvPr/>
      </p:nvGrpSpPr>
      <p:grpSpPr>
        <a:xfrm>
          <a:off x="0" y="0"/>
          <a:ext cx="0" cy="0"/>
          <a:chOff x="0" y="0"/>
          <a:chExt cx="0" cy="0"/>
        </a:xfrm>
      </p:grpSpPr>
      <p:sp>
        <p:nvSpPr>
          <p:cNvPr id="281" name="Google Shape;281;p37"/>
          <p:cNvSpPr/>
          <p:nvPr/>
        </p:nvSpPr>
        <p:spPr>
          <a:xfrm>
            <a:off x="4115000" y="4432300"/>
            <a:ext cx="2456100" cy="20320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7"/>
          <p:cNvSpPr txBox="1">
            <a:spLocks noGrp="1"/>
          </p:cNvSpPr>
          <p:nvPr>
            <p:ph type="title"/>
          </p:nvPr>
        </p:nvSpPr>
        <p:spPr>
          <a:xfrm>
            <a:off x="311700" y="571500"/>
            <a:ext cx="8520600" cy="83946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200" b="1" dirty="0">
                <a:solidFill>
                  <a:srgbClr val="C00000"/>
                </a:solidFill>
              </a:rPr>
              <a:t>Universal Studios </a:t>
            </a:r>
            <a:r>
              <a:rPr lang="en" sz="4200" b="1" dirty="0" smtClean="0">
                <a:solidFill>
                  <a:srgbClr val="C00000"/>
                </a:solidFill>
              </a:rPr>
              <a:t>– Harry </a:t>
            </a:r>
            <a:r>
              <a:rPr lang="en" sz="4200" b="1" dirty="0">
                <a:solidFill>
                  <a:srgbClr val="C00000"/>
                </a:solidFill>
              </a:rPr>
              <a:t>Potter World</a:t>
            </a:r>
            <a:endParaRPr sz="4200" b="1">
              <a:solidFill>
                <a:srgbClr val="C00000"/>
              </a:solidFill>
            </a:endParaRPr>
          </a:p>
        </p:txBody>
      </p:sp>
      <p:sp>
        <p:nvSpPr>
          <p:cNvPr id="283" name="Google Shape;283;p37"/>
          <p:cNvSpPr txBox="1">
            <a:spLocks noGrp="1"/>
          </p:cNvSpPr>
          <p:nvPr>
            <p:ph type="body" idx="1"/>
          </p:nvPr>
        </p:nvSpPr>
        <p:spPr>
          <a:xfrm>
            <a:off x="401725" y="1410967"/>
            <a:ext cx="3999900" cy="24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Rides!</a:t>
            </a:r>
            <a:endParaRPr sz="2400" b="1"/>
          </a:p>
          <a:p>
            <a:pPr marL="457200" lvl="0" indent="-317500" algn="l" rtl="0">
              <a:spcBef>
                <a:spcPts val="1600"/>
              </a:spcBef>
              <a:spcAft>
                <a:spcPts val="0"/>
              </a:spcAft>
              <a:buSzPts val="1400"/>
              <a:buChar char="-"/>
            </a:pPr>
            <a:r>
              <a:rPr lang="en" sz="2400" b="1" dirty="0"/>
              <a:t>Forbidden Journey</a:t>
            </a:r>
            <a:endParaRPr sz="2400" b="1"/>
          </a:p>
          <a:p>
            <a:pPr marL="457200" lvl="0" indent="-317500" algn="l" rtl="0">
              <a:spcBef>
                <a:spcPts val="0"/>
              </a:spcBef>
              <a:spcAft>
                <a:spcPts val="0"/>
              </a:spcAft>
              <a:buSzPts val="1400"/>
              <a:buChar char="-"/>
            </a:pPr>
            <a:r>
              <a:rPr lang="en" sz="2400" b="1" dirty="0"/>
              <a:t>Escape from Gringotts</a:t>
            </a:r>
            <a:endParaRPr sz="2400" b="1"/>
          </a:p>
          <a:p>
            <a:pPr marL="457200" lvl="0" indent="-317500" algn="l" rtl="0">
              <a:spcBef>
                <a:spcPts val="0"/>
              </a:spcBef>
              <a:spcAft>
                <a:spcPts val="0"/>
              </a:spcAft>
              <a:buSzPts val="1400"/>
              <a:buChar char="-"/>
            </a:pPr>
            <a:r>
              <a:rPr lang="en" sz="2400" b="1" dirty="0"/>
              <a:t>Motorbike Adventure</a:t>
            </a:r>
            <a:endParaRPr sz="2400" b="1"/>
          </a:p>
          <a:p>
            <a:pPr marL="457200" lvl="0" indent="-317500" algn="l" rtl="0">
              <a:spcBef>
                <a:spcPts val="0"/>
              </a:spcBef>
              <a:spcAft>
                <a:spcPts val="0"/>
              </a:spcAft>
              <a:buSzPts val="1400"/>
              <a:buChar char="-"/>
            </a:pPr>
            <a:r>
              <a:rPr lang="en" sz="2400" b="1" dirty="0"/>
              <a:t>Flight of the Hippogriff</a:t>
            </a:r>
            <a:endParaRPr sz="2400" b="1"/>
          </a:p>
          <a:p>
            <a:pPr marL="457200" lvl="0" indent="-317500" algn="l" rtl="0">
              <a:spcBef>
                <a:spcPts val="0"/>
              </a:spcBef>
              <a:spcAft>
                <a:spcPts val="0"/>
              </a:spcAft>
              <a:buSzPts val="1400"/>
              <a:buChar char="-"/>
            </a:pPr>
            <a:r>
              <a:rPr lang="en" sz="2400" b="1" dirty="0"/>
              <a:t>Dragon Challenge </a:t>
            </a:r>
            <a:endParaRPr sz="2400" b="1"/>
          </a:p>
          <a:p>
            <a:pPr marL="0" lvl="0" indent="0" algn="l" rtl="0">
              <a:spcBef>
                <a:spcPts val="1600"/>
              </a:spcBef>
              <a:spcAft>
                <a:spcPts val="1600"/>
              </a:spcAft>
              <a:buNone/>
            </a:pPr>
            <a:endParaRPr/>
          </a:p>
        </p:txBody>
      </p:sp>
      <p:sp>
        <p:nvSpPr>
          <p:cNvPr id="284" name="Google Shape;284;p37"/>
          <p:cNvSpPr txBox="1">
            <a:spLocks noGrp="1"/>
          </p:cNvSpPr>
          <p:nvPr>
            <p:ph type="body" idx="2"/>
          </p:nvPr>
        </p:nvSpPr>
        <p:spPr>
          <a:xfrm>
            <a:off x="3949700" y="1587499"/>
            <a:ext cx="4451825" cy="43530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Food!</a:t>
            </a:r>
            <a:endParaRPr sz="1800" b="1"/>
          </a:p>
          <a:p>
            <a:pPr marL="457200" lvl="0" indent="-317500" algn="l" rtl="0">
              <a:spcBef>
                <a:spcPts val="1600"/>
              </a:spcBef>
              <a:spcAft>
                <a:spcPts val="0"/>
              </a:spcAft>
              <a:buSzPts val="1400"/>
              <a:buChar char="-"/>
            </a:pPr>
            <a:r>
              <a:rPr lang="en" sz="1800" b="1" dirty="0"/>
              <a:t>Frozen Butterbeer </a:t>
            </a:r>
            <a:endParaRPr sz="1800" b="1"/>
          </a:p>
          <a:p>
            <a:pPr marL="457200" lvl="0" indent="-317500" algn="l" rtl="0">
              <a:spcBef>
                <a:spcPts val="0"/>
              </a:spcBef>
              <a:spcAft>
                <a:spcPts val="0"/>
              </a:spcAft>
              <a:buClr>
                <a:schemeClr val="dk1"/>
              </a:buClr>
              <a:buSzPts val="1400"/>
              <a:buFont typeface="Old Standard TT"/>
              <a:buChar char="-"/>
            </a:pPr>
            <a:r>
              <a:rPr lang="en" sz="1800" b="1" dirty="0"/>
              <a:t>Shepherd's Pie</a:t>
            </a:r>
            <a:endParaRPr sz="1800" b="1"/>
          </a:p>
          <a:p>
            <a:pPr marL="457200" lvl="0" indent="-317500" algn="l" rtl="0">
              <a:spcBef>
                <a:spcPts val="0"/>
              </a:spcBef>
              <a:spcAft>
                <a:spcPts val="0"/>
              </a:spcAft>
              <a:buClr>
                <a:schemeClr val="dk1"/>
              </a:buClr>
              <a:buSzPts val="1400"/>
              <a:buFont typeface="Old Standard TT"/>
              <a:buChar char="-"/>
            </a:pPr>
            <a:r>
              <a:rPr lang="en" sz="1800" b="1" dirty="0"/>
              <a:t>Pumpkin Fizz</a:t>
            </a:r>
            <a:endParaRPr sz="1800" b="1"/>
          </a:p>
          <a:p>
            <a:pPr marL="457200" lvl="0" indent="-317500" algn="l" rtl="0">
              <a:spcBef>
                <a:spcPts val="0"/>
              </a:spcBef>
              <a:spcAft>
                <a:spcPts val="0"/>
              </a:spcAft>
              <a:buClr>
                <a:schemeClr val="dk1"/>
              </a:buClr>
              <a:buSzPts val="1400"/>
              <a:buFont typeface="Old Standard TT"/>
              <a:buChar char="-"/>
            </a:pPr>
            <a:r>
              <a:rPr lang="en" sz="1800" b="1" dirty="0"/>
              <a:t>Fizzing Whizzbees</a:t>
            </a:r>
            <a:endParaRPr sz="1800" b="1"/>
          </a:p>
          <a:p>
            <a:pPr marL="457200" lvl="0" indent="-317500" algn="l" rtl="0">
              <a:spcBef>
                <a:spcPts val="0"/>
              </a:spcBef>
              <a:spcAft>
                <a:spcPts val="0"/>
              </a:spcAft>
              <a:buClr>
                <a:schemeClr val="dk1"/>
              </a:buClr>
              <a:buSzPts val="1400"/>
              <a:buFont typeface="Old Standard TT"/>
              <a:buChar char="-"/>
            </a:pPr>
            <a:r>
              <a:rPr lang="en" sz="1800" b="1" dirty="0"/>
              <a:t>Butterbeer</a:t>
            </a:r>
            <a:endParaRPr sz="1800" b="1"/>
          </a:p>
          <a:p>
            <a:pPr marL="457200" lvl="0" indent="-317500" algn="l" rtl="0">
              <a:spcBef>
                <a:spcPts val="0"/>
              </a:spcBef>
              <a:spcAft>
                <a:spcPts val="0"/>
              </a:spcAft>
              <a:buClr>
                <a:schemeClr val="dk1"/>
              </a:buClr>
              <a:buSzPts val="1400"/>
              <a:buFont typeface="Old Standard TT"/>
              <a:buChar char="-"/>
            </a:pPr>
            <a:r>
              <a:rPr lang="en" sz="1800" b="1" dirty="0"/>
              <a:t>The Great Feast Platter</a:t>
            </a:r>
            <a:endParaRPr sz="1800" b="1"/>
          </a:p>
          <a:p>
            <a:pPr marL="457200" lvl="0" indent="-317500" algn="l" rtl="0">
              <a:spcBef>
                <a:spcPts val="0"/>
              </a:spcBef>
              <a:spcAft>
                <a:spcPts val="0"/>
              </a:spcAft>
              <a:buClr>
                <a:schemeClr val="dk1"/>
              </a:buClr>
              <a:buSzPts val="1400"/>
              <a:buFont typeface="Old Standard TT"/>
              <a:buChar char="-"/>
            </a:pPr>
            <a:r>
              <a:rPr lang="en" sz="1800" b="1" dirty="0"/>
              <a:t>Sticky Toffee Pudding</a:t>
            </a:r>
            <a:endParaRPr sz="1800" b="1"/>
          </a:p>
          <a:p>
            <a:pPr marL="457200" lvl="0" indent="-317500" algn="l" rtl="0">
              <a:spcBef>
                <a:spcPts val="0"/>
              </a:spcBef>
              <a:spcAft>
                <a:spcPts val="0"/>
              </a:spcAft>
              <a:buClr>
                <a:schemeClr val="dk1"/>
              </a:buClr>
              <a:buSzPts val="1400"/>
              <a:buFont typeface="Old Standard TT"/>
              <a:buChar char="-"/>
            </a:pPr>
            <a:r>
              <a:rPr lang="en" sz="1800" b="1" dirty="0"/>
              <a:t>Chocolate Frog</a:t>
            </a:r>
            <a:endParaRPr sz="1800" b="1"/>
          </a:p>
          <a:p>
            <a:pPr marL="0" lvl="0" indent="0" algn="l" rtl="0">
              <a:spcBef>
                <a:spcPts val="300"/>
              </a:spcBef>
              <a:spcAft>
                <a:spcPts val="1600"/>
              </a:spcAft>
              <a:buNone/>
            </a:pPr>
            <a:endParaRPr/>
          </a:p>
        </p:txBody>
      </p:sp>
      <p:pic>
        <p:nvPicPr>
          <p:cNvPr id="285" name="Google Shape;285;p37"/>
          <p:cNvPicPr preferRelativeResize="0"/>
          <p:nvPr/>
        </p:nvPicPr>
        <p:blipFill>
          <a:blip r:embed="rId3" cstate="print">
            <a:alphaModFix/>
          </a:blip>
          <a:stretch>
            <a:fillRect/>
          </a:stretch>
        </p:blipFill>
        <p:spPr>
          <a:xfrm>
            <a:off x="311689" y="4000167"/>
            <a:ext cx="3690675" cy="2583500"/>
          </a:xfrm>
          <a:prstGeom prst="rect">
            <a:avLst/>
          </a:prstGeom>
          <a:ln>
            <a:noFill/>
          </a:ln>
          <a:effectLst>
            <a:softEdge rad="112500"/>
          </a:effectLst>
        </p:spPr>
      </p:pic>
      <p:pic>
        <p:nvPicPr>
          <p:cNvPr id="286" name="Google Shape;286;p37"/>
          <p:cNvPicPr preferRelativeResize="0"/>
          <p:nvPr/>
        </p:nvPicPr>
        <p:blipFill>
          <a:blip r:embed="rId4">
            <a:alphaModFix/>
          </a:blip>
          <a:stretch>
            <a:fillRect/>
          </a:stretch>
        </p:blipFill>
        <p:spPr>
          <a:xfrm>
            <a:off x="6740925" y="2748770"/>
            <a:ext cx="2187175" cy="3893333"/>
          </a:xfrm>
          <a:prstGeom prst="rect">
            <a:avLst/>
          </a:prstGeom>
          <a:ln>
            <a:noFill/>
          </a:ln>
          <a:effectLst>
            <a:softEdge rad="112500"/>
          </a:effectLst>
        </p:spPr>
      </p:pic>
      <p:sp>
        <p:nvSpPr>
          <p:cNvPr id="287" name="Google Shape;287;p37"/>
          <p:cNvSpPr txBox="1"/>
          <p:nvPr/>
        </p:nvSpPr>
        <p:spPr>
          <a:xfrm>
            <a:off x="4178300" y="4419600"/>
            <a:ext cx="2476500" cy="19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ld Standard TT"/>
                <a:ea typeface="Old Standard TT"/>
                <a:cs typeface="Old Standard TT"/>
                <a:sym typeface="Old Standard TT"/>
              </a:rPr>
              <a:t>Universal uses </a:t>
            </a:r>
            <a:r>
              <a:rPr lang="en" i="1" dirty="0">
                <a:latin typeface="Old Standard TT"/>
                <a:ea typeface="Old Standard TT"/>
                <a:cs typeface="Old Standard TT"/>
                <a:sym typeface="Old Standard TT"/>
              </a:rPr>
              <a:t>technology </a:t>
            </a:r>
            <a:r>
              <a:rPr lang="en" dirty="0">
                <a:latin typeface="Old Standard TT"/>
                <a:ea typeface="Old Standard TT"/>
                <a:cs typeface="Old Standard TT"/>
                <a:sym typeface="Old Standard TT"/>
              </a:rPr>
              <a:t>to curate fun, original, and entertaining rides. </a:t>
            </a:r>
            <a:endParaRPr>
              <a:latin typeface="Old Standard TT"/>
              <a:ea typeface="Old Standard TT"/>
              <a:cs typeface="Old Standard TT"/>
              <a:sym typeface="Old Standard TT"/>
            </a:endParaRPr>
          </a:p>
          <a:p>
            <a:pPr marL="0" lvl="0" indent="0" algn="ctr" rtl="0">
              <a:spcBef>
                <a:spcPts val="0"/>
              </a:spcBef>
              <a:spcAft>
                <a:spcPts val="0"/>
              </a:spcAft>
              <a:buNone/>
            </a:pPr>
            <a:r>
              <a:rPr lang="en" dirty="0" smtClean="0">
                <a:latin typeface="Old Standard TT"/>
                <a:ea typeface="Old Standard TT"/>
                <a:cs typeface="Old Standard TT"/>
                <a:sym typeface="Old Standard TT"/>
              </a:rPr>
              <a:t>Technology </a:t>
            </a:r>
            <a:r>
              <a:rPr lang="en" dirty="0">
                <a:latin typeface="Old Standard TT"/>
                <a:ea typeface="Old Standard TT"/>
                <a:cs typeface="Old Standard TT"/>
                <a:sym typeface="Old Standard TT"/>
              </a:rPr>
              <a:t>is machinery / equipment. </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7030A0"/>
                </a:solidFill>
              </a:rPr>
              <a:t>Wizarding World </a:t>
            </a:r>
            <a:r>
              <a:rPr lang="en" b="1" dirty="0" smtClean="0">
                <a:solidFill>
                  <a:srgbClr val="7030A0"/>
                </a:solidFill>
              </a:rPr>
              <a:t/>
            </a:r>
            <a:br>
              <a:rPr lang="en" b="1" dirty="0" smtClean="0">
                <a:solidFill>
                  <a:srgbClr val="7030A0"/>
                </a:solidFill>
              </a:rPr>
            </a:br>
            <a:r>
              <a:rPr lang="en" b="1" dirty="0" smtClean="0">
                <a:solidFill>
                  <a:srgbClr val="7030A0"/>
                </a:solidFill>
              </a:rPr>
              <a:t>of </a:t>
            </a:r>
            <a:r>
              <a:rPr lang="en" b="1" dirty="0">
                <a:solidFill>
                  <a:srgbClr val="7030A0"/>
                </a:solidFill>
              </a:rPr>
              <a:t>Harry Potter</a:t>
            </a:r>
            <a:endParaRPr b="1">
              <a:solidFill>
                <a:srgbClr val="7030A0"/>
              </a:solidFill>
            </a:endParaRPr>
          </a:p>
        </p:txBody>
      </p:sp>
      <p:sp>
        <p:nvSpPr>
          <p:cNvPr id="293" name="Google Shape;293;p38"/>
          <p:cNvSpPr txBox="1">
            <a:spLocks noGrp="1"/>
          </p:cNvSpPr>
          <p:nvPr>
            <p:ph type="body" idx="1"/>
          </p:nvPr>
        </p:nvSpPr>
        <p:spPr>
          <a:xfrm>
            <a:off x="311700" y="2108199"/>
            <a:ext cx="4450800" cy="43688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002060"/>
                </a:solidFill>
              </a:rPr>
              <a:t>Locations</a:t>
            </a:r>
            <a:endParaRPr sz="1800" b="1">
              <a:solidFill>
                <a:srgbClr val="002060"/>
              </a:solidFill>
            </a:endParaRPr>
          </a:p>
          <a:p>
            <a:pPr marL="457200" lvl="0" indent="-317500" algn="l" rtl="0">
              <a:spcBef>
                <a:spcPts val="1600"/>
              </a:spcBef>
              <a:spcAft>
                <a:spcPts val="0"/>
              </a:spcAft>
              <a:buSzPts val="1400"/>
              <a:buChar char="-"/>
            </a:pPr>
            <a:r>
              <a:rPr lang="en" sz="1800" b="1" dirty="0">
                <a:solidFill>
                  <a:srgbClr val="002060"/>
                </a:solidFill>
              </a:rPr>
              <a:t>Universal Studios Orlando </a:t>
            </a:r>
            <a:endParaRPr sz="1800" b="1">
              <a:solidFill>
                <a:srgbClr val="002060"/>
              </a:solidFill>
            </a:endParaRPr>
          </a:p>
          <a:p>
            <a:pPr marL="457200" lvl="0" indent="-317500" algn="l" rtl="0">
              <a:spcBef>
                <a:spcPts val="0"/>
              </a:spcBef>
              <a:spcAft>
                <a:spcPts val="0"/>
              </a:spcAft>
              <a:buSzPts val="1400"/>
              <a:buChar char="-"/>
            </a:pPr>
            <a:r>
              <a:rPr lang="en" sz="1800" b="1" dirty="0">
                <a:solidFill>
                  <a:srgbClr val="002060"/>
                </a:solidFill>
              </a:rPr>
              <a:t>Warner Bros Studio London</a:t>
            </a:r>
            <a:endParaRPr sz="1800" b="1">
              <a:solidFill>
                <a:srgbClr val="002060"/>
              </a:solidFill>
            </a:endParaRPr>
          </a:p>
          <a:p>
            <a:pPr marL="457200" lvl="0" indent="-317500" algn="l" rtl="0">
              <a:spcBef>
                <a:spcPts val="0"/>
              </a:spcBef>
              <a:spcAft>
                <a:spcPts val="0"/>
              </a:spcAft>
              <a:buSzPts val="1400"/>
              <a:buChar char="-"/>
            </a:pPr>
            <a:r>
              <a:rPr lang="en" sz="1800" b="1" dirty="0">
                <a:solidFill>
                  <a:srgbClr val="002060"/>
                </a:solidFill>
              </a:rPr>
              <a:t>Universal Studios hollywood</a:t>
            </a:r>
            <a:endParaRPr sz="1800" b="1">
              <a:solidFill>
                <a:srgbClr val="002060"/>
              </a:solidFill>
            </a:endParaRPr>
          </a:p>
          <a:p>
            <a:pPr marL="457200" lvl="0" indent="-317500" algn="l" rtl="0">
              <a:spcBef>
                <a:spcPts val="0"/>
              </a:spcBef>
              <a:spcAft>
                <a:spcPts val="0"/>
              </a:spcAft>
              <a:buSzPts val="1400"/>
              <a:buChar char="-"/>
            </a:pPr>
            <a:r>
              <a:rPr lang="en" sz="1800" b="1" dirty="0">
                <a:solidFill>
                  <a:srgbClr val="002060"/>
                </a:solidFill>
              </a:rPr>
              <a:t>Universal Studios Japan</a:t>
            </a:r>
            <a:endParaRPr sz="1800" b="1">
              <a:solidFill>
                <a:srgbClr val="002060"/>
              </a:solidFill>
            </a:endParaRPr>
          </a:p>
          <a:p>
            <a:pPr marL="0" lvl="0" indent="0" algn="l" rtl="0">
              <a:spcBef>
                <a:spcPts val="1600"/>
              </a:spcBef>
              <a:spcAft>
                <a:spcPts val="0"/>
              </a:spcAft>
              <a:buNone/>
            </a:pPr>
            <a:r>
              <a:rPr lang="en" sz="1800" b="1" dirty="0">
                <a:solidFill>
                  <a:srgbClr val="002060"/>
                </a:solidFill>
              </a:rPr>
              <a:t>Wizarding World of Harry Potter is based of off the famous movie series Harry Potter. In these locations they have made a real life Hogwarts and more. Places like Diagon alley, ollivanders wand shop, hogsmeade, Hogwarts, and more are all in these theme parks. Come and visit to get the real Harry potter experience. </a:t>
            </a:r>
            <a:endParaRPr sz="1800" b="1">
              <a:solidFill>
                <a:srgbClr val="002060"/>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94" name="Google Shape;294;p38"/>
          <p:cNvSpPr txBox="1">
            <a:spLocks noGrp="1"/>
          </p:cNvSpPr>
          <p:nvPr>
            <p:ph type="body" idx="2"/>
          </p:nvPr>
        </p:nvSpPr>
        <p:spPr>
          <a:xfrm>
            <a:off x="4832400" y="2590801"/>
            <a:ext cx="3999900" cy="3501032"/>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700" b="1" dirty="0"/>
              <a:t>Whenever I go to Orlando I make sure to always go to the Wizarding World of Harry Potter. My favorite ride is the one inside of hogwarts. While waiting in line to get on I see live paintings, live newspaper, The herbology greenhouse, The Griffin stairwell, and more. My favorite snack to get is called butter beer. Although the lines are long, i think it’s worth the wait. I get the frozen butterbeer. I love going with my family. I even met up with one of my friends and we hung out and bonded more in the Wizarding world of Harry Potter. Have you seen any Harry Potter Movies? If so Which one is your Favorite? Do you have a favorite character?</a:t>
            </a:r>
            <a:endParaRPr sz="1700" b="1"/>
          </a:p>
        </p:txBody>
      </p:sp>
      <p:pic>
        <p:nvPicPr>
          <p:cNvPr id="295" name="Google Shape;295;p38"/>
          <p:cNvPicPr preferRelativeResize="0"/>
          <p:nvPr/>
        </p:nvPicPr>
        <p:blipFill>
          <a:blip r:embed="rId3">
            <a:alphaModFix/>
          </a:blip>
          <a:stretch>
            <a:fillRect/>
          </a:stretch>
        </p:blipFill>
        <p:spPr>
          <a:xfrm>
            <a:off x="4191000" y="1001005"/>
            <a:ext cx="1352251" cy="1551696"/>
          </a:xfrm>
          <a:prstGeom prst="rect">
            <a:avLst/>
          </a:prstGeom>
          <a:ln>
            <a:noFill/>
          </a:ln>
          <a:effectLst>
            <a:softEdge rad="112500"/>
          </a:effectLst>
        </p:spPr>
      </p:pic>
      <p:pic>
        <p:nvPicPr>
          <p:cNvPr id="296" name="Google Shape;296;p38"/>
          <p:cNvPicPr preferRelativeResize="0"/>
          <p:nvPr/>
        </p:nvPicPr>
        <p:blipFill>
          <a:blip r:embed="rId4">
            <a:alphaModFix/>
          </a:blip>
          <a:stretch>
            <a:fillRect/>
          </a:stretch>
        </p:blipFill>
        <p:spPr>
          <a:xfrm>
            <a:off x="5626100" y="279334"/>
            <a:ext cx="3231601" cy="226066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0"/>
        <p:cNvGrpSpPr/>
        <p:nvPr/>
      </p:nvGrpSpPr>
      <p:grpSpPr>
        <a:xfrm>
          <a:off x="0" y="0"/>
          <a:ext cx="0" cy="0"/>
          <a:chOff x="0" y="0"/>
          <a:chExt cx="0" cy="0"/>
        </a:xfrm>
      </p:grpSpPr>
      <p:sp>
        <p:nvSpPr>
          <p:cNvPr id="301" name="Google Shape;301;p39"/>
          <p:cNvSpPr txBox="1">
            <a:spLocks noGrp="1"/>
          </p:cNvSpPr>
          <p:nvPr>
            <p:ph type="title"/>
          </p:nvPr>
        </p:nvSpPr>
        <p:spPr>
          <a:xfrm>
            <a:off x="311700" y="593367"/>
            <a:ext cx="8520600" cy="81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Universal studios- Harry POtter World</a:t>
            </a:r>
            <a:endParaRPr/>
          </a:p>
        </p:txBody>
      </p:sp>
      <p:pic>
        <p:nvPicPr>
          <p:cNvPr id="302" name="Google Shape;302;p39"/>
          <p:cNvPicPr preferRelativeResize="0"/>
          <p:nvPr/>
        </p:nvPicPr>
        <p:blipFill>
          <a:blip r:embed="rId3">
            <a:alphaModFix/>
          </a:blip>
          <a:stretch>
            <a:fillRect/>
          </a:stretch>
        </p:blipFill>
        <p:spPr>
          <a:xfrm>
            <a:off x="-9" y="-14583"/>
            <a:ext cx="2064285" cy="2415027"/>
          </a:xfrm>
          <a:prstGeom prst="rect">
            <a:avLst/>
          </a:prstGeom>
          <a:noFill/>
          <a:ln>
            <a:noFill/>
          </a:ln>
        </p:spPr>
      </p:pic>
      <p:pic>
        <p:nvPicPr>
          <p:cNvPr id="303" name="Google Shape;303;p39"/>
          <p:cNvPicPr preferRelativeResize="0"/>
          <p:nvPr/>
        </p:nvPicPr>
        <p:blipFill rotWithShape="1">
          <a:blip r:embed="rId4">
            <a:alphaModFix/>
          </a:blip>
          <a:srcRect t="9560" b="-9"/>
          <a:stretch/>
        </p:blipFill>
        <p:spPr>
          <a:xfrm>
            <a:off x="6999492" y="2175044"/>
            <a:ext cx="2144501" cy="2267965"/>
          </a:xfrm>
          <a:prstGeom prst="rect">
            <a:avLst/>
          </a:prstGeom>
          <a:noFill/>
          <a:ln>
            <a:noFill/>
          </a:ln>
        </p:spPr>
      </p:pic>
      <p:pic>
        <p:nvPicPr>
          <p:cNvPr id="304" name="Google Shape;304;p39"/>
          <p:cNvPicPr preferRelativeResize="0"/>
          <p:nvPr/>
        </p:nvPicPr>
        <p:blipFill>
          <a:blip r:embed="rId5">
            <a:alphaModFix/>
          </a:blip>
          <a:stretch>
            <a:fillRect/>
          </a:stretch>
        </p:blipFill>
        <p:spPr>
          <a:xfrm>
            <a:off x="1570250" y="2305051"/>
            <a:ext cx="2705100" cy="2247900"/>
          </a:xfrm>
          <a:prstGeom prst="rect">
            <a:avLst/>
          </a:prstGeom>
          <a:noFill/>
          <a:ln>
            <a:noFill/>
          </a:ln>
        </p:spPr>
      </p:pic>
      <p:pic>
        <p:nvPicPr>
          <p:cNvPr id="305" name="Google Shape;305;p39"/>
          <p:cNvPicPr preferRelativeResize="0"/>
          <p:nvPr/>
        </p:nvPicPr>
        <p:blipFill>
          <a:blip r:embed="rId6" cstate="print">
            <a:alphaModFix/>
          </a:blip>
          <a:stretch>
            <a:fillRect/>
          </a:stretch>
        </p:blipFill>
        <p:spPr>
          <a:xfrm>
            <a:off x="4315175" y="4527617"/>
            <a:ext cx="2272500" cy="2385865"/>
          </a:xfrm>
          <a:prstGeom prst="rect">
            <a:avLst/>
          </a:prstGeom>
          <a:noFill/>
          <a:ln>
            <a:noFill/>
          </a:ln>
        </p:spPr>
      </p:pic>
      <p:pic>
        <p:nvPicPr>
          <p:cNvPr id="306" name="Google Shape;306;p39"/>
          <p:cNvPicPr preferRelativeResize="0"/>
          <p:nvPr/>
        </p:nvPicPr>
        <p:blipFill>
          <a:blip r:embed="rId7">
            <a:alphaModFix/>
          </a:blip>
          <a:stretch>
            <a:fillRect/>
          </a:stretch>
        </p:blipFill>
        <p:spPr>
          <a:xfrm>
            <a:off x="4275350" y="2311384"/>
            <a:ext cx="2724150" cy="2235200"/>
          </a:xfrm>
          <a:prstGeom prst="rect">
            <a:avLst/>
          </a:prstGeom>
          <a:noFill/>
          <a:ln>
            <a:noFill/>
          </a:ln>
        </p:spPr>
      </p:pic>
      <p:pic>
        <p:nvPicPr>
          <p:cNvPr id="307" name="Google Shape;307;p39"/>
          <p:cNvPicPr preferRelativeResize="0"/>
          <p:nvPr/>
        </p:nvPicPr>
        <p:blipFill>
          <a:blip r:embed="rId8">
            <a:alphaModFix/>
          </a:blip>
          <a:stretch>
            <a:fillRect/>
          </a:stretch>
        </p:blipFill>
        <p:spPr>
          <a:xfrm>
            <a:off x="1570251" y="4396941"/>
            <a:ext cx="2798049" cy="2485567"/>
          </a:xfrm>
          <a:prstGeom prst="rect">
            <a:avLst/>
          </a:prstGeom>
          <a:noFill/>
          <a:ln>
            <a:noFill/>
          </a:ln>
        </p:spPr>
      </p:pic>
      <p:pic>
        <p:nvPicPr>
          <p:cNvPr id="308" name="Google Shape;308;p39"/>
          <p:cNvPicPr preferRelativeResize="0"/>
          <p:nvPr/>
        </p:nvPicPr>
        <p:blipFill>
          <a:blip r:embed="rId9">
            <a:alphaModFix/>
          </a:blip>
          <a:stretch>
            <a:fillRect/>
          </a:stretch>
        </p:blipFill>
        <p:spPr>
          <a:xfrm>
            <a:off x="6546675" y="4316084"/>
            <a:ext cx="2647250" cy="2647267"/>
          </a:xfrm>
          <a:prstGeom prst="rect">
            <a:avLst/>
          </a:prstGeom>
          <a:noFill/>
          <a:ln>
            <a:noFill/>
          </a:ln>
        </p:spPr>
      </p:pic>
      <p:pic>
        <p:nvPicPr>
          <p:cNvPr id="309" name="Google Shape;309;p39"/>
          <p:cNvPicPr preferRelativeResize="0"/>
          <p:nvPr/>
        </p:nvPicPr>
        <p:blipFill>
          <a:blip r:embed="rId10">
            <a:alphaModFix/>
          </a:blip>
          <a:stretch>
            <a:fillRect/>
          </a:stretch>
        </p:blipFill>
        <p:spPr>
          <a:xfrm>
            <a:off x="-70450" y="5506067"/>
            <a:ext cx="1884900" cy="1407400"/>
          </a:xfrm>
          <a:prstGeom prst="rect">
            <a:avLst/>
          </a:prstGeom>
          <a:noFill/>
          <a:ln>
            <a:noFill/>
          </a:ln>
        </p:spPr>
      </p:pic>
      <p:pic>
        <p:nvPicPr>
          <p:cNvPr id="310" name="Google Shape;310;p39"/>
          <p:cNvPicPr preferRelativeResize="0"/>
          <p:nvPr/>
        </p:nvPicPr>
        <p:blipFill>
          <a:blip r:embed="rId11">
            <a:alphaModFix/>
          </a:blip>
          <a:stretch>
            <a:fillRect/>
          </a:stretch>
        </p:blipFill>
        <p:spPr>
          <a:xfrm>
            <a:off x="-721300" y="3691634"/>
            <a:ext cx="2430050" cy="1814433"/>
          </a:xfrm>
          <a:prstGeom prst="rect">
            <a:avLst/>
          </a:prstGeom>
          <a:noFill/>
          <a:ln>
            <a:noFill/>
          </a:ln>
        </p:spPr>
      </p:pic>
      <p:pic>
        <p:nvPicPr>
          <p:cNvPr id="311" name="Google Shape;311;p39"/>
          <p:cNvPicPr preferRelativeResize="0"/>
          <p:nvPr/>
        </p:nvPicPr>
        <p:blipFill>
          <a:blip r:embed="rId12">
            <a:alphaModFix/>
          </a:blip>
          <a:stretch>
            <a:fillRect/>
          </a:stretch>
        </p:blipFill>
        <p:spPr>
          <a:xfrm>
            <a:off x="-70450" y="2311400"/>
            <a:ext cx="1695000" cy="1503933"/>
          </a:xfrm>
          <a:prstGeom prst="rect">
            <a:avLst/>
          </a:prstGeom>
          <a:noFill/>
          <a:ln>
            <a:noFill/>
          </a:ln>
        </p:spPr>
      </p:pic>
      <p:pic>
        <p:nvPicPr>
          <p:cNvPr id="312" name="Google Shape;312;p39"/>
          <p:cNvPicPr preferRelativeResize="0"/>
          <p:nvPr/>
        </p:nvPicPr>
        <p:blipFill>
          <a:blip r:embed="rId13">
            <a:alphaModFix/>
          </a:blip>
          <a:stretch>
            <a:fillRect/>
          </a:stretch>
        </p:blipFill>
        <p:spPr>
          <a:xfrm flipH="1">
            <a:off x="2064276" y="-14566"/>
            <a:ext cx="2330150" cy="2319633"/>
          </a:xfrm>
          <a:prstGeom prst="rect">
            <a:avLst/>
          </a:prstGeom>
          <a:noFill/>
          <a:ln>
            <a:noFill/>
          </a:ln>
        </p:spPr>
      </p:pic>
      <p:pic>
        <p:nvPicPr>
          <p:cNvPr id="313" name="Google Shape;313;p39"/>
          <p:cNvPicPr preferRelativeResize="0"/>
          <p:nvPr/>
        </p:nvPicPr>
        <p:blipFill>
          <a:blip r:embed="rId14" cstate="print">
            <a:alphaModFix/>
          </a:blip>
          <a:stretch>
            <a:fillRect/>
          </a:stretch>
        </p:blipFill>
        <p:spPr>
          <a:xfrm>
            <a:off x="4098876" y="-8135"/>
            <a:ext cx="2705101" cy="2402152"/>
          </a:xfrm>
          <a:prstGeom prst="rect">
            <a:avLst/>
          </a:prstGeom>
          <a:noFill/>
          <a:ln>
            <a:noFill/>
          </a:ln>
        </p:spPr>
      </p:pic>
      <p:pic>
        <p:nvPicPr>
          <p:cNvPr id="314" name="Google Shape;314;p39"/>
          <p:cNvPicPr preferRelativeResize="0"/>
          <p:nvPr/>
        </p:nvPicPr>
        <p:blipFill>
          <a:blip r:embed="rId15" cstate="print">
            <a:alphaModFix/>
          </a:blip>
          <a:stretch>
            <a:fillRect/>
          </a:stretch>
        </p:blipFill>
        <p:spPr>
          <a:xfrm>
            <a:off x="6406301" y="-16"/>
            <a:ext cx="3408375" cy="2385867"/>
          </a:xfrm>
          <a:prstGeom prst="rect">
            <a:avLst/>
          </a:prstGeom>
          <a:noFill/>
          <a:ln>
            <a:noFill/>
          </a:ln>
        </p:spPr>
      </p:pic>
      <p:sp>
        <p:nvSpPr>
          <p:cNvPr id="315" name="Google Shape;315;p39"/>
          <p:cNvSpPr txBox="1"/>
          <p:nvPr/>
        </p:nvSpPr>
        <p:spPr>
          <a:xfrm>
            <a:off x="1708750" y="2311384"/>
            <a:ext cx="7140900" cy="9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1C232"/>
                </a:solidFill>
                <a:highlight>
                  <a:srgbClr val="FFFFFF"/>
                </a:highlight>
                <a:latin typeface="Comfortaa"/>
                <a:ea typeface="Comfortaa"/>
                <a:cs typeface="Comfortaa"/>
                <a:sym typeface="Comfortaa"/>
              </a:rPr>
              <a:t>Wizarding</a:t>
            </a:r>
            <a:r>
              <a:rPr lang="en" sz="2400" b="1">
                <a:solidFill>
                  <a:srgbClr val="F3F3F3"/>
                </a:solidFill>
                <a:highlight>
                  <a:srgbClr val="FFFFFF"/>
                </a:highlight>
                <a:latin typeface="Comfortaa"/>
                <a:ea typeface="Comfortaa"/>
                <a:cs typeface="Comfortaa"/>
                <a:sym typeface="Comfortaa"/>
              </a:rPr>
              <a:t> </a:t>
            </a:r>
            <a:r>
              <a:rPr lang="en" sz="2400" b="1">
                <a:solidFill>
                  <a:srgbClr val="6AA84F"/>
                </a:solidFill>
                <a:highlight>
                  <a:srgbClr val="FFFFFF"/>
                </a:highlight>
                <a:latin typeface="Comfortaa"/>
                <a:ea typeface="Comfortaa"/>
                <a:cs typeface="Comfortaa"/>
                <a:sym typeface="Comfortaa"/>
              </a:rPr>
              <a:t>World of</a:t>
            </a:r>
            <a:r>
              <a:rPr lang="en" sz="2400" b="1">
                <a:solidFill>
                  <a:srgbClr val="F3F3F3"/>
                </a:solidFill>
                <a:highlight>
                  <a:srgbClr val="FFFFFF"/>
                </a:highlight>
                <a:latin typeface="Comfortaa"/>
                <a:ea typeface="Comfortaa"/>
                <a:cs typeface="Comfortaa"/>
                <a:sym typeface="Comfortaa"/>
              </a:rPr>
              <a:t> </a:t>
            </a:r>
            <a:r>
              <a:rPr lang="en" sz="2400" b="1">
                <a:solidFill>
                  <a:srgbClr val="980000"/>
                </a:solidFill>
                <a:highlight>
                  <a:srgbClr val="FFFFFF"/>
                </a:highlight>
                <a:latin typeface="Comfortaa"/>
                <a:ea typeface="Comfortaa"/>
                <a:cs typeface="Comfortaa"/>
                <a:sym typeface="Comfortaa"/>
              </a:rPr>
              <a:t>Harry</a:t>
            </a:r>
            <a:r>
              <a:rPr lang="en" sz="2400" b="1">
                <a:solidFill>
                  <a:srgbClr val="F3F3F3"/>
                </a:solidFill>
                <a:highlight>
                  <a:srgbClr val="FFFFFF"/>
                </a:highlight>
                <a:latin typeface="Comfortaa"/>
                <a:ea typeface="Comfortaa"/>
                <a:cs typeface="Comfortaa"/>
                <a:sym typeface="Comfortaa"/>
              </a:rPr>
              <a:t> </a:t>
            </a:r>
            <a:r>
              <a:rPr lang="en" sz="2400" b="1">
                <a:solidFill>
                  <a:srgbClr val="3C78D8"/>
                </a:solidFill>
                <a:highlight>
                  <a:srgbClr val="FFFFFF"/>
                </a:highlight>
                <a:latin typeface="Comfortaa"/>
                <a:ea typeface="Comfortaa"/>
                <a:cs typeface="Comfortaa"/>
                <a:sym typeface="Comfortaa"/>
              </a:rPr>
              <a:t>potter</a:t>
            </a:r>
            <a:endParaRPr sz="2400" b="1">
              <a:solidFill>
                <a:srgbClr val="3C78D8"/>
              </a:solidFill>
              <a:highlight>
                <a:srgbClr val="FFFFFF"/>
              </a:highlight>
              <a:latin typeface="Comfortaa"/>
              <a:ea typeface="Comfortaa"/>
              <a:cs typeface="Comfortaa"/>
              <a:sym typeface="Comforta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9"/>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625600" y="2524421"/>
            <a:ext cx="7264400" cy="4092279"/>
          </a:xfrm>
          <a:prstGeom prst="rect">
            <a:avLst/>
          </a:prstGeom>
          <a:ln>
            <a:noFill/>
          </a:ln>
          <a:effectLst>
            <a:softEdge rad="112500"/>
          </a:effectLst>
        </p:spPr>
      </p:pic>
      <p:sp>
        <p:nvSpPr>
          <p:cNvPr id="320" name="Google Shape;320;p40"/>
          <p:cNvSpPr txBox="1">
            <a:spLocks noGrp="1"/>
          </p:cNvSpPr>
          <p:nvPr>
            <p:ph type="title"/>
          </p:nvPr>
        </p:nvSpPr>
        <p:spPr>
          <a:xfrm>
            <a:off x="311700" y="179033"/>
            <a:ext cx="8520600" cy="8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b="1" dirty="0">
                <a:solidFill>
                  <a:srgbClr val="0070C0"/>
                </a:solidFill>
                <a:latin typeface="Pacifico"/>
                <a:ea typeface="Pacifico"/>
                <a:cs typeface="Pacifico"/>
                <a:sym typeface="Pacifico"/>
              </a:rPr>
              <a:t>Six Flags </a:t>
            </a:r>
            <a:endParaRPr sz="3800" b="1">
              <a:solidFill>
                <a:srgbClr val="0070C0"/>
              </a:solidFill>
              <a:latin typeface="Pacifico"/>
              <a:ea typeface="Pacifico"/>
              <a:cs typeface="Pacifico"/>
              <a:sym typeface="Pacifico"/>
            </a:endParaRPr>
          </a:p>
        </p:txBody>
      </p:sp>
      <p:sp>
        <p:nvSpPr>
          <p:cNvPr id="321" name="Google Shape;321;p40"/>
          <p:cNvSpPr txBox="1">
            <a:spLocks noGrp="1"/>
          </p:cNvSpPr>
          <p:nvPr>
            <p:ph type="body" idx="1"/>
          </p:nvPr>
        </p:nvSpPr>
        <p:spPr>
          <a:xfrm>
            <a:off x="4686300" y="800100"/>
            <a:ext cx="4146000" cy="52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02060"/>
                </a:solidFill>
                <a:latin typeface="Poppins"/>
                <a:ea typeface="Poppins"/>
                <a:cs typeface="Poppins"/>
                <a:sym typeface="Poppins"/>
              </a:rPr>
              <a:t>We chose Six Flags because it is one of the more well known theme parks in the country and we have both been to it.</a:t>
            </a:r>
            <a:endParaRPr sz="1600" b="1">
              <a:solidFill>
                <a:srgbClr val="002060"/>
              </a:solidFill>
              <a:latin typeface="Poppins"/>
              <a:ea typeface="Poppins"/>
              <a:cs typeface="Poppins"/>
              <a:sym typeface="Poppins"/>
            </a:endParaRPr>
          </a:p>
          <a:p>
            <a:pPr marL="0" lvl="0" indent="0" algn="l" rtl="0">
              <a:spcBef>
                <a:spcPts val="1600"/>
              </a:spcBef>
              <a:spcAft>
                <a:spcPts val="1600"/>
              </a:spcAft>
              <a:buNone/>
            </a:pPr>
            <a:r>
              <a:rPr lang="en" sz="1600" b="1" dirty="0">
                <a:solidFill>
                  <a:srgbClr val="002060"/>
                </a:solidFill>
                <a:latin typeface="Poppins"/>
                <a:ea typeface="Poppins"/>
                <a:cs typeface="Poppins"/>
                <a:sym typeface="Poppins"/>
              </a:rPr>
              <a:t>There are many Six Flags all across the country too.</a:t>
            </a:r>
            <a:endParaRPr sz="1600" b="1">
              <a:solidFill>
                <a:srgbClr val="002060"/>
              </a:solidFill>
              <a:latin typeface="Poppins"/>
              <a:ea typeface="Poppins"/>
              <a:cs typeface="Poppins"/>
              <a:sym typeface="Poppins"/>
            </a:endParaRPr>
          </a:p>
        </p:txBody>
      </p:sp>
      <p:sp>
        <p:nvSpPr>
          <p:cNvPr id="322" name="Google Shape;322;p40"/>
          <p:cNvSpPr txBox="1">
            <a:spLocks noGrp="1"/>
          </p:cNvSpPr>
          <p:nvPr>
            <p:ph type="body" idx="2"/>
          </p:nvPr>
        </p:nvSpPr>
        <p:spPr>
          <a:xfrm>
            <a:off x="381000" y="736600"/>
            <a:ext cx="4451400" cy="5283800"/>
          </a:xfrm>
          <a:prstGeom prst="rect">
            <a:avLst/>
          </a:prstGeom>
        </p:spPr>
        <p:txBody>
          <a:bodyPr spcFirstLastPara="1" wrap="square" lIns="91425" tIns="91425" rIns="91425" bIns="91425" anchor="t" anchorCtr="0">
            <a:noAutofit/>
          </a:bodyPr>
          <a:lstStyle/>
          <a:p>
            <a:pPr marL="0" lvl="0" indent="0" algn="l" rtl="0">
              <a:lnSpc>
                <a:spcPct val="100000"/>
              </a:lnSpc>
              <a:buNone/>
            </a:pPr>
            <a:r>
              <a:rPr lang="en" b="1" dirty="0">
                <a:solidFill>
                  <a:srgbClr val="002060"/>
                </a:solidFill>
                <a:latin typeface="Poppins"/>
                <a:ea typeface="Poppins"/>
                <a:cs typeface="Poppins"/>
                <a:sym typeface="Poppins"/>
              </a:rPr>
              <a:t>The six flags in the park represent the places that have had control over Georgia in the past (Spain, France, United Kingdom, the confederacy, and the United States). As the park developed it strayed away from its historical themes</a:t>
            </a:r>
            <a:r>
              <a:rPr lang="en" b="1" dirty="0" smtClean="0">
                <a:solidFill>
                  <a:srgbClr val="002060"/>
                </a:solidFill>
                <a:latin typeface="Poppins"/>
                <a:ea typeface="Poppins"/>
                <a:cs typeface="Poppins"/>
                <a:sym typeface="Poppins"/>
              </a:rPr>
              <a:t>.</a:t>
            </a:r>
          </a:p>
          <a:p>
            <a:pPr marL="0" lvl="0" indent="0" algn="l" rtl="0">
              <a:lnSpc>
                <a:spcPct val="100000"/>
              </a:lnSpc>
              <a:buNone/>
            </a:pPr>
            <a:r>
              <a:rPr lang="en" b="1" dirty="0" smtClean="0">
                <a:solidFill>
                  <a:srgbClr val="002060"/>
                </a:solidFill>
                <a:latin typeface="Poppins"/>
                <a:ea typeface="Poppins"/>
                <a:cs typeface="Poppins"/>
                <a:sym typeface="Poppins"/>
              </a:rPr>
              <a:t>Six </a:t>
            </a:r>
            <a:r>
              <a:rPr lang="en" b="1" dirty="0">
                <a:solidFill>
                  <a:srgbClr val="002060"/>
                </a:solidFill>
                <a:latin typeface="Poppins"/>
                <a:ea typeface="Poppins"/>
                <a:cs typeface="Poppins"/>
                <a:sym typeface="Poppins"/>
              </a:rPr>
              <a:t>Flags over Georgia is one of the more lush parks out of all of them because it features more nature scenes filled with greenery that attracts different types of animals. </a:t>
            </a:r>
            <a:endParaRPr lang="en" b="1" dirty="0" smtClean="0">
              <a:solidFill>
                <a:srgbClr val="002060"/>
              </a:solidFill>
              <a:latin typeface="Poppins"/>
              <a:ea typeface="Poppins"/>
              <a:cs typeface="Poppins"/>
              <a:sym typeface="Poppins"/>
            </a:endParaRPr>
          </a:p>
          <a:p>
            <a:pPr marL="0" lvl="0" indent="0" algn="l" rtl="0">
              <a:lnSpc>
                <a:spcPct val="100000"/>
              </a:lnSpc>
              <a:buNone/>
            </a:pPr>
            <a:endParaRPr b="1">
              <a:solidFill>
                <a:srgbClr val="002060"/>
              </a:solidFill>
              <a:latin typeface="Poppins"/>
              <a:ea typeface="Poppins"/>
              <a:cs typeface="Poppins"/>
              <a:sym typeface="Poppins"/>
            </a:endParaRPr>
          </a:p>
          <a:p>
            <a:pPr marL="0" lvl="0" indent="0" algn="l" rtl="0">
              <a:lnSpc>
                <a:spcPct val="100000"/>
              </a:lnSpc>
              <a:buNone/>
            </a:pPr>
            <a:r>
              <a:rPr lang="en" b="1" dirty="0">
                <a:solidFill>
                  <a:srgbClr val="002060"/>
                </a:solidFill>
                <a:latin typeface="Poppins"/>
                <a:ea typeface="Poppins"/>
                <a:cs typeface="Poppins"/>
                <a:sym typeface="Poppins"/>
              </a:rPr>
              <a:t>Six Flags is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personally one</a:t>
            </a:r>
          </a:p>
          <a:p>
            <a:pPr marL="0" lvl="0" indent="0" algn="l" rtl="0">
              <a:lnSpc>
                <a:spcPct val="100000"/>
              </a:lnSpc>
              <a:buNone/>
            </a:pPr>
            <a:r>
              <a:rPr lang="en" b="1" dirty="0" smtClean="0">
                <a:solidFill>
                  <a:srgbClr val="002060"/>
                </a:solidFill>
                <a:latin typeface="Poppins"/>
                <a:ea typeface="Poppins"/>
                <a:cs typeface="Poppins"/>
                <a:sym typeface="Poppins"/>
              </a:rPr>
              <a:t>of </a:t>
            </a:r>
            <a:r>
              <a:rPr lang="en" b="1" dirty="0">
                <a:solidFill>
                  <a:srgbClr val="002060"/>
                </a:solidFill>
                <a:latin typeface="Poppins"/>
                <a:ea typeface="Poppins"/>
                <a:cs typeface="Poppins"/>
                <a:sym typeface="Poppins"/>
              </a:rPr>
              <a:t>my favorite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theme </a:t>
            </a:r>
            <a:r>
              <a:rPr lang="en" b="1" dirty="0">
                <a:solidFill>
                  <a:srgbClr val="002060"/>
                </a:solidFill>
                <a:latin typeface="Poppins"/>
                <a:ea typeface="Poppins"/>
                <a:cs typeface="Poppins"/>
                <a:sym typeface="Poppins"/>
              </a:rPr>
              <a:t>parks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because </a:t>
            </a:r>
            <a:r>
              <a:rPr lang="en" b="1" dirty="0">
                <a:solidFill>
                  <a:srgbClr val="002060"/>
                </a:solidFill>
                <a:latin typeface="Poppins"/>
                <a:ea typeface="Poppins"/>
                <a:cs typeface="Poppins"/>
                <a:sym typeface="Poppins"/>
              </a:rPr>
              <a:t>it’s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one </a:t>
            </a:r>
            <a:r>
              <a:rPr lang="en" b="1" dirty="0">
                <a:solidFill>
                  <a:srgbClr val="002060"/>
                </a:solidFill>
                <a:latin typeface="Poppins"/>
                <a:ea typeface="Poppins"/>
                <a:cs typeface="Poppins"/>
                <a:sym typeface="Poppins"/>
              </a:rPr>
              <a:t>of the more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developed </a:t>
            </a:r>
          </a:p>
          <a:p>
            <a:pPr marL="0" lvl="0" indent="0" algn="l" rtl="0">
              <a:lnSpc>
                <a:spcPct val="100000"/>
              </a:lnSpc>
              <a:buNone/>
            </a:pPr>
            <a:r>
              <a:rPr lang="en" b="1" dirty="0" smtClean="0">
                <a:solidFill>
                  <a:srgbClr val="002060"/>
                </a:solidFill>
                <a:latin typeface="Poppins"/>
                <a:ea typeface="Poppins"/>
                <a:cs typeface="Poppins"/>
                <a:sym typeface="Poppins"/>
              </a:rPr>
              <a:t>theme </a:t>
            </a:r>
            <a:r>
              <a:rPr lang="en" b="1" dirty="0">
                <a:solidFill>
                  <a:srgbClr val="002060"/>
                </a:solidFill>
                <a:latin typeface="Poppins"/>
                <a:ea typeface="Poppins"/>
                <a:cs typeface="Poppins"/>
                <a:sym typeface="Poppins"/>
              </a:rPr>
              <a:t>parks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with </a:t>
            </a:r>
            <a:r>
              <a:rPr lang="en" b="1" dirty="0">
                <a:solidFill>
                  <a:srgbClr val="002060"/>
                </a:solidFill>
                <a:latin typeface="Poppins"/>
                <a:ea typeface="Poppins"/>
                <a:cs typeface="Poppins"/>
                <a:sym typeface="Poppins"/>
              </a:rPr>
              <a:t>over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30 </a:t>
            </a:r>
            <a:r>
              <a:rPr lang="en" b="1" dirty="0">
                <a:solidFill>
                  <a:srgbClr val="002060"/>
                </a:solidFill>
                <a:latin typeface="Poppins"/>
                <a:ea typeface="Poppins"/>
                <a:cs typeface="Poppins"/>
                <a:sym typeface="Poppins"/>
              </a:rPr>
              <a:t>rides and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games </a:t>
            </a:r>
            <a:r>
              <a:rPr lang="en" b="1" dirty="0">
                <a:solidFill>
                  <a:srgbClr val="002060"/>
                </a:solidFill>
                <a:latin typeface="Poppins"/>
                <a:ea typeface="Poppins"/>
                <a:cs typeface="Poppins"/>
                <a:sym typeface="Poppins"/>
              </a:rPr>
              <a:t>for </a:t>
            </a:r>
            <a:endParaRPr lang="en" b="1" dirty="0" smtClean="0">
              <a:solidFill>
                <a:srgbClr val="002060"/>
              </a:solidFill>
              <a:latin typeface="Poppins"/>
              <a:ea typeface="Poppins"/>
              <a:cs typeface="Poppins"/>
              <a:sym typeface="Poppins"/>
            </a:endParaRPr>
          </a:p>
          <a:p>
            <a:pPr marL="0" lvl="0" indent="0" algn="l" rtl="0">
              <a:lnSpc>
                <a:spcPct val="100000"/>
              </a:lnSpc>
              <a:buNone/>
            </a:pPr>
            <a:r>
              <a:rPr lang="en" b="1" dirty="0" smtClean="0">
                <a:solidFill>
                  <a:srgbClr val="002060"/>
                </a:solidFill>
                <a:latin typeface="Poppins"/>
                <a:ea typeface="Poppins"/>
                <a:cs typeface="Poppins"/>
                <a:sym typeface="Poppins"/>
              </a:rPr>
              <a:t>entertainment</a:t>
            </a:r>
            <a:r>
              <a:rPr lang="en" b="1" dirty="0">
                <a:solidFill>
                  <a:srgbClr val="002060"/>
                </a:solidFill>
                <a:latin typeface="Poppins"/>
                <a:ea typeface="Poppins"/>
                <a:cs typeface="Poppins"/>
                <a:sym typeface="Poppins"/>
              </a:rPr>
              <a:t>.</a:t>
            </a:r>
            <a:endParaRPr b="1">
              <a:solidFill>
                <a:srgbClr val="002060"/>
              </a:solidFill>
              <a:latin typeface="Poppins"/>
              <a:ea typeface="Poppins"/>
              <a:cs typeface="Poppins"/>
              <a:sym typeface="Poppin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28650" y="2120901"/>
            <a:ext cx="7886700" cy="4056062"/>
          </a:xfrm>
        </p:spPr>
        <p:txBody>
          <a:bodyPr>
            <a:normAutofit/>
          </a:bodyPr>
          <a:lstStyle/>
          <a:p>
            <a:pPr algn="ctr">
              <a:buNone/>
            </a:pPr>
            <a:r>
              <a:rPr lang="en-US" sz="9600" dirty="0" smtClean="0">
                <a:solidFill>
                  <a:srgbClr val="C00000"/>
                </a:solidFill>
              </a:rPr>
              <a:t>-6-</a:t>
            </a:r>
            <a:endParaRPr lang="ru-RU" sz="9600" dirty="0">
              <a:solidFill>
                <a:srgbClr val="C000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pPr algn="ctr">
              <a:buNone/>
            </a:pPr>
            <a:r>
              <a:rPr lang="en-US" sz="4000" b="1" dirty="0" smtClean="0">
                <a:solidFill>
                  <a:srgbClr val="C00000"/>
                </a:solidFill>
              </a:rPr>
              <a:t>25 Best National Parks in the USA</a:t>
            </a:r>
          </a:p>
          <a:p>
            <a:pPr algn="ctr">
              <a:buNone/>
            </a:pPr>
            <a:endParaRPr lang="ru-RU" sz="3600" b="1" dirty="0">
              <a:solidFill>
                <a:srgbClr val="C00000"/>
              </a:solidFill>
            </a:endParaRPr>
          </a:p>
        </p:txBody>
      </p:sp>
      <p:sp>
        <p:nvSpPr>
          <p:cNvPr id="4" name="Прямоугольник 3"/>
          <p:cNvSpPr/>
          <p:nvPr/>
        </p:nvSpPr>
        <p:spPr>
          <a:xfrm>
            <a:off x="749300" y="3105835"/>
            <a:ext cx="7670800" cy="1785104"/>
          </a:xfrm>
          <a:prstGeom prst="rect">
            <a:avLst/>
          </a:prstGeom>
        </p:spPr>
        <p:txBody>
          <a:bodyPr wrap="square">
            <a:spAutoFit/>
          </a:bodyPr>
          <a:lstStyle/>
          <a:p>
            <a:endParaRPr lang="ru-RU" dirty="0" smtClean="0"/>
          </a:p>
          <a:p>
            <a:endParaRPr lang="ru-RU" dirty="0" smtClean="0"/>
          </a:p>
          <a:p>
            <a:endParaRPr lang="ru-RU" dirty="0" smtClean="0"/>
          </a:p>
          <a:p>
            <a:r>
              <a:rPr lang="en-US" sz="2800" dirty="0" smtClean="0">
                <a:solidFill>
                  <a:srgbClr val="C00000"/>
                </a:solidFill>
              </a:rPr>
              <a:t>https://www.touropia.com/best-national-parks-in-the-usa/</a:t>
            </a:r>
            <a:endParaRPr lang="ru-RU" sz="2800" dirty="0">
              <a:solidFill>
                <a:srgbClr val="C00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4" name="Прямоугольник 3"/>
          <p:cNvSpPr/>
          <p:nvPr/>
        </p:nvSpPr>
        <p:spPr>
          <a:xfrm>
            <a:off x="3568700" y="381000"/>
            <a:ext cx="5257799" cy="1754326"/>
          </a:xfrm>
          <a:prstGeom prst="rect">
            <a:avLst/>
          </a:prstGeom>
        </p:spPr>
        <p:txBody>
          <a:bodyPr wrap="square">
            <a:spAutoFit/>
          </a:bodyPr>
          <a:lstStyle/>
          <a:p>
            <a:pPr algn="ctr"/>
            <a:r>
              <a:rPr lang="en-US" sz="5400" b="1" dirty="0" smtClean="0">
                <a:solidFill>
                  <a:srgbClr val="C00000"/>
                </a:solidFill>
              </a:rPr>
              <a:t>Many thanks for participation!</a:t>
            </a:r>
            <a:endParaRPr lang="ru-RU" sz="5400" dirty="0"/>
          </a:p>
        </p:txBody>
      </p:sp>
      <p:pic>
        <p:nvPicPr>
          <p:cNvPr id="128002" name="Picture 2"/>
          <p:cNvPicPr>
            <a:picLocks noChangeAspect="1" noChangeArrowheads="1"/>
          </p:cNvPicPr>
          <p:nvPr/>
        </p:nvPicPr>
        <p:blipFill>
          <a:blip r:embed="rId2" cstate="print"/>
          <a:srcRect/>
          <a:stretch>
            <a:fillRect/>
          </a:stretch>
        </p:blipFill>
        <p:spPr bwMode="auto">
          <a:xfrm>
            <a:off x="292100" y="219092"/>
            <a:ext cx="3352800" cy="2232007"/>
          </a:xfrm>
          <a:prstGeom prst="rect">
            <a:avLst/>
          </a:prstGeom>
          <a:ln>
            <a:noFill/>
          </a:ln>
          <a:effectLst>
            <a:softEdge rad="112500"/>
          </a:effectLst>
        </p:spPr>
      </p:pic>
      <p:pic>
        <p:nvPicPr>
          <p:cNvPr id="128004" name="Picture 4" descr="https://liceymes.by/images/iEarn_%D0%9E%D1%81%D0%B5%D0%BD%D1%8C_2020.jpg"/>
          <p:cNvPicPr>
            <a:picLocks noChangeAspect="1" noChangeArrowheads="1"/>
          </p:cNvPicPr>
          <p:nvPr/>
        </p:nvPicPr>
        <p:blipFill>
          <a:blip r:embed="rId3" cstate="print"/>
          <a:srcRect/>
          <a:stretch>
            <a:fillRect/>
          </a:stretch>
        </p:blipFill>
        <p:spPr bwMode="auto">
          <a:xfrm>
            <a:off x="1672155" y="2387600"/>
            <a:ext cx="5923125" cy="42037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14338"/>
            <a:ext cx="9144000" cy="1144504"/>
          </a:xfrm>
        </p:spPr>
        <p:txBody>
          <a:bodyPr>
            <a:normAutofit/>
          </a:bodyPr>
          <a:lstStyle/>
          <a:p>
            <a:pPr algn="ctr"/>
            <a:r>
              <a:rPr lang="en-US" sz="4500" b="1" dirty="0" smtClean="0">
                <a:solidFill>
                  <a:srgbClr val="FFFF00"/>
                </a:solidFill>
                <a:latin typeface="Arial Black" pitchFamily="34" charset="0"/>
              </a:rPr>
              <a:t>Narochansky National Park</a:t>
            </a:r>
            <a:endParaRPr lang="ru-RU" sz="4500" b="1" dirty="0">
              <a:solidFill>
                <a:srgbClr val="FFFF00"/>
              </a:solidFill>
              <a:latin typeface="Arial Black" pitchFamily="34" charset="0"/>
            </a:endParaRPr>
          </a:p>
        </p:txBody>
      </p:sp>
      <p:sp>
        <p:nvSpPr>
          <p:cNvPr id="3" name="Подзаголовок 2"/>
          <p:cNvSpPr>
            <a:spLocks noGrp="1"/>
          </p:cNvSpPr>
          <p:nvPr>
            <p:ph type="subTitle" idx="1"/>
          </p:nvPr>
        </p:nvSpPr>
        <p:spPr>
          <a:xfrm>
            <a:off x="709448" y="977462"/>
            <a:ext cx="7693573" cy="3451670"/>
          </a:xfrm>
        </p:spPr>
        <p:txBody>
          <a:bodyPr>
            <a:noAutofit/>
            <a:scene3d>
              <a:camera prst="orthographicFront"/>
              <a:lightRig rig="threePt" dir="t"/>
            </a:scene3d>
            <a:sp3d extrusionH="57150">
              <a:bevelT w="82550" h="38100" prst="coolSlant"/>
            </a:sp3d>
          </a:bodyPr>
          <a:lstStyle/>
          <a:p>
            <a:pPr algn="ctr">
              <a:spcBef>
                <a:spcPts val="0"/>
              </a:spcBef>
            </a:pPr>
            <a:r>
              <a:rPr lang="en-US" sz="2000" b="1" dirty="0" smtClean="0">
                <a:solidFill>
                  <a:srgbClr val="002060"/>
                </a:solidFill>
                <a:latin typeface="Arial" panose="020B0604020202020204" pitchFamily="34" charset="0"/>
                <a:cs typeface="Arial" panose="020B0604020202020204" pitchFamily="34" charset="0"/>
              </a:rPr>
              <a:t>17 % of the park’s area is occupied by lakes, in total there are about 40 of them. The lakes are surrounded by untouched forests with rare species of animals. In total, there are three groups of lakes on the territory of  Narochnsky National Park and the leading place is occupied by Lake Naroch. This is the largest natural reservoir in Belarus (its area 80 sq. km.). The park was founded in 1999. There are 10 species of amphibians, at least 95 species of birds and 40 species of mammals living on the territory </a:t>
            </a:r>
            <a:r>
              <a:rPr lang="en-US" sz="2000" b="1" dirty="0">
                <a:solidFill>
                  <a:srgbClr val="002060"/>
                </a:solidFill>
                <a:latin typeface="Arial" panose="020B0604020202020204" pitchFamily="34" charset="0"/>
                <a:cs typeface="Arial" panose="020B0604020202020204" pitchFamily="34" charset="0"/>
              </a:rPr>
              <a:t>of Narochnsky National </a:t>
            </a:r>
            <a:r>
              <a:rPr lang="en-US" sz="2000" b="1" dirty="0" smtClean="0">
                <a:solidFill>
                  <a:srgbClr val="002060"/>
                </a:solidFill>
                <a:latin typeface="Arial" panose="020B0604020202020204" pitchFamily="34" charset="0"/>
                <a:cs typeface="Arial" panose="020B0604020202020204" pitchFamily="34" charset="0"/>
              </a:rPr>
              <a:t>Park.</a:t>
            </a:r>
            <a:endParaRPr lang="ru-RU" sz="2000" b="1" dirty="0">
              <a:solidFill>
                <a:srgbClr val="002060"/>
              </a:solidFill>
              <a:latin typeface="Arial" panose="020B0604020202020204" pitchFamily="34" charset="0"/>
              <a:cs typeface="Arial" panose="020B0604020202020204" pitchFamily="34" charset="0"/>
            </a:endParaRPr>
          </a:p>
        </p:txBody>
      </p:sp>
      <p:pic>
        <p:nvPicPr>
          <p:cNvPr id="2050" name="Picture 2" descr="C:\Users\User\Desktop\parks\naroch.jpg"/>
          <p:cNvPicPr>
            <a:picLocks noChangeAspect="1" noChangeArrowheads="1"/>
          </p:cNvPicPr>
          <p:nvPr/>
        </p:nvPicPr>
        <p:blipFill>
          <a:blip r:embed="rId2"/>
          <a:srcRect/>
          <a:stretch>
            <a:fillRect/>
          </a:stretch>
        </p:blipFill>
        <p:spPr bwMode="auto">
          <a:xfrm>
            <a:off x="217221" y="3786352"/>
            <a:ext cx="4275951" cy="2591668"/>
          </a:xfrm>
          <a:prstGeom prst="rect">
            <a:avLst/>
          </a:prstGeom>
          <a:noFill/>
        </p:spPr>
      </p:pic>
      <p:pic>
        <p:nvPicPr>
          <p:cNvPr id="2051" name="Picture 3" descr="C:\Users\User\Desktop\parks\big-2.jpg"/>
          <p:cNvPicPr>
            <a:picLocks noChangeAspect="1" noChangeArrowheads="1"/>
          </p:cNvPicPr>
          <p:nvPr/>
        </p:nvPicPr>
        <p:blipFill>
          <a:blip r:embed="rId3"/>
          <a:srcRect/>
          <a:stretch>
            <a:fillRect/>
          </a:stretch>
        </p:blipFill>
        <p:spPr bwMode="auto">
          <a:xfrm>
            <a:off x="4951313" y="3754064"/>
            <a:ext cx="3956203" cy="257901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747464"/>
            <a:ext cx="9144000" cy="1828800"/>
          </a:xfrm>
        </p:spPr>
        <p:txBody>
          <a:bodyPr>
            <a:normAutofit/>
          </a:bodyPr>
          <a:lstStyle/>
          <a:p>
            <a:pPr algn="ctr"/>
            <a:r>
              <a:rPr lang="en-US" sz="6600" b="1" dirty="0" smtClean="0">
                <a:solidFill>
                  <a:srgbClr val="FFFF00"/>
                </a:solidFill>
              </a:rPr>
              <a:t>Svityazyansky Park</a:t>
            </a:r>
            <a:endParaRPr lang="ru-RU" sz="6600" b="1" dirty="0">
              <a:solidFill>
                <a:srgbClr val="FFFF00"/>
              </a:solidFill>
            </a:endParaRPr>
          </a:p>
        </p:txBody>
      </p:sp>
      <p:sp>
        <p:nvSpPr>
          <p:cNvPr id="3" name="Подзаголовок 2"/>
          <p:cNvSpPr>
            <a:spLocks noGrp="1"/>
          </p:cNvSpPr>
          <p:nvPr>
            <p:ph type="subTitle" idx="1"/>
          </p:nvPr>
        </p:nvSpPr>
        <p:spPr>
          <a:xfrm>
            <a:off x="812800" y="939800"/>
            <a:ext cx="7480300" cy="3203580"/>
          </a:xfrm>
        </p:spPr>
        <p:txBody>
          <a:bodyPr>
            <a:normAutofit/>
            <a:scene3d>
              <a:camera prst="orthographicFront"/>
              <a:lightRig rig="threePt" dir="t"/>
            </a:scene3d>
            <a:sp3d extrusionH="57150">
              <a:bevelT w="82550" h="38100" prst="coolSlant"/>
            </a:sp3d>
          </a:bodyPr>
          <a:lstStyle/>
          <a:p>
            <a:pPr algn="ctr">
              <a:lnSpc>
                <a:spcPct val="110000"/>
              </a:lnSpc>
              <a:spcBef>
                <a:spcPts val="0"/>
              </a:spcBef>
            </a:pPr>
            <a:r>
              <a:rPr lang="en-US" sz="2100" b="1" dirty="0" smtClean="0">
                <a:solidFill>
                  <a:srgbClr val="002060"/>
                </a:solidFill>
                <a:latin typeface="Arial" panose="020B0604020202020204" pitchFamily="34" charset="0"/>
                <a:cs typeface="Arial" panose="020B0604020202020204" pitchFamily="34" charset="0"/>
              </a:rPr>
              <a:t>The landscape reserve “Svityazyansky” is located in the Novogrudok district of Grodno region and occupies 1193.8 hectares. The main pride of the reserve is Lake Svityaz – one of the largest and most beautiful in our area. It is famous for its clean and pure water. The area of the lake is 2.24 sq.km. A famous Polish-Belarusian writer Adam Mitskevich was born not far from this place.</a:t>
            </a:r>
          </a:p>
          <a:p>
            <a:pPr algn="l"/>
            <a:endParaRPr lang="en-US" dirty="0" smtClean="0"/>
          </a:p>
        </p:txBody>
      </p:sp>
      <p:pic>
        <p:nvPicPr>
          <p:cNvPr id="3074" name="Picture 2" descr="C:\Users\User\Desktop\parks\корни деревьев свитязь.jpg"/>
          <p:cNvPicPr>
            <a:picLocks noChangeAspect="1" noChangeArrowheads="1"/>
          </p:cNvPicPr>
          <p:nvPr/>
        </p:nvPicPr>
        <p:blipFill>
          <a:blip r:embed="rId2"/>
          <a:srcRect/>
          <a:stretch>
            <a:fillRect/>
          </a:stretch>
        </p:blipFill>
        <p:spPr bwMode="auto">
          <a:xfrm>
            <a:off x="163482" y="3838580"/>
            <a:ext cx="4170077" cy="2765420"/>
          </a:xfrm>
          <a:prstGeom prst="rect">
            <a:avLst/>
          </a:prstGeom>
          <a:ln>
            <a:noFill/>
          </a:ln>
          <a:effectLst>
            <a:softEdge rad="112500"/>
          </a:effectLst>
        </p:spPr>
      </p:pic>
      <p:pic>
        <p:nvPicPr>
          <p:cNvPr id="3075" name="Picture 3" descr="C:\Users\User\Desktop\parks\озеро свитязь.jpg"/>
          <p:cNvPicPr>
            <a:picLocks noChangeAspect="1" noChangeArrowheads="1"/>
          </p:cNvPicPr>
          <p:nvPr/>
        </p:nvPicPr>
        <p:blipFill>
          <a:blip r:embed="rId3"/>
          <a:srcRect/>
          <a:stretch>
            <a:fillRect/>
          </a:stretch>
        </p:blipFill>
        <p:spPr bwMode="auto">
          <a:xfrm>
            <a:off x="4670818" y="3835400"/>
            <a:ext cx="4280979" cy="279073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xmlns:a="http://schemas.openxmlformats.org/drawingml/2006/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175</TotalTime>
  <Words>4343</Words>
  <Application>Microsoft Macintosh PowerPoint</Application>
  <PresentationFormat>On-screen Show (4:3)</PresentationFormat>
  <Paragraphs>264</Paragraphs>
  <Slides>77</Slides>
  <Notes>28</Notes>
  <HiddenSlides>0</HiddenSlides>
  <MMClips>0</MMClips>
  <ScaleCrop>false</ScaleCrop>
  <HeadingPairs>
    <vt:vector size="4" baseType="variant">
      <vt:variant>
        <vt:lpstr>Design Template</vt:lpstr>
      </vt:variant>
      <vt:variant>
        <vt:i4>1</vt:i4>
      </vt:variant>
      <vt:variant>
        <vt:lpstr>Slide Titles</vt:lpstr>
      </vt:variant>
      <vt:variant>
        <vt:i4>77</vt:i4>
      </vt:variant>
    </vt:vector>
  </HeadingPairs>
  <TitlesOfParts>
    <vt:vector size="78" baseType="lpstr">
      <vt:lpstr>Тема Office</vt:lpstr>
      <vt:lpstr>  Specialized Lyceum under the University  of Civil Protection of the Ministry for Emergency Situations  of the Republic of Belarus   </vt:lpstr>
      <vt:lpstr>In this project we will present both local and national parks. </vt:lpstr>
      <vt:lpstr>Contents</vt:lpstr>
      <vt:lpstr>Slide 4</vt:lpstr>
      <vt:lpstr>Parks of My Country</vt:lpstr>
      <vt:lpstr>Our country Belarus is very beautiful with its age-old oak woods, ancient forests and lakes, graceful mighty bison, hundreds of species of wild plants and animals and picturesque landscapes.  As for our Grodno region, there are 3 parks and 2 reserves in the region we live in. </vt:lpstr>
      <vt:lpstr>Belovezhskaya Pushcha </vt:lpstr>
      <vt:lpstr>Narochansky National Park</vt:lpstr>
      <vt:lpstr>Svityazyansky Park</vt:lpstr>
      <vt:lpstr>             We often visit Lake Svityaz during our summer vocations.</vt:lpstr>
      <vt:lpstr>Reserve “Kotra”</vt:lpstr>
      <vt:lpstr>The Ozyory reserve was founded in 1990 to preserve the landscape complex with rare species of plants and animals, as well as to stabilize the hydrological regime of the Kotra River and some other bodies of water.  The area of ​​the reserve is 21 852 hectares.         In total, 20 species of mammals, more than 140 species of birds, 6 species of reptiles and 9 species of amphibians are registered within the boundaries of the reserve.  About 25 species of animals living in the reserve are protected in Belarus.  </vt:lpstr>
      <vt:lpstr>Here you can find such animals as red deer, roe deer, wild boar, moose are found in wetlands of the forest.  At any time of the year, foxes  and hares can be seen on the edges of forests and fields.  Among the rare species of mammals in the reserve, the European lynx and the badger are registered. </vt:lpstr>
      <vt:lpstr>Slide 14</vt:lpstr>
      <vt:lpstr>Park named after  Lyuba Gaiduchenok (Minsk region) </vt:lpstr>
      <vt:lpstr>Slide 16</vt:lpstr>
      <vt:lpstr>On the left side of the central path  we see the summer amphitheater.</vt:lpstr>
      <vt:lpstr>On both sides of the central track there are children's playgrounds. </vt:lpstr>
      <vt:lpstr>There are also amazing engraved stones in the park.</vt:lpstr>
      <vt:lpstr>Slide 20</vt:lpstr>
      <vt:lpstr>Slide 21</vt:lpstr>
      <vt:lpstr>Central children's park in Minsk –  Maxim Gorky Park </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They began to restore it in 1948.  Whole families, in the evenings and at the weekends,  worked in the Park to restore it in gratitude for saving them  during the difficult years of the war. </vt:lpstr>
      <vt:lpstr>Slide 38</vt:lpstr>
      <vt:lpstr>Slide 39</vt:lpstr>
      <vt:lpstr>Slide 40</vt:lpstr>
      <vt:lpstr>Slide 41</vt:lpstr>
      <vt:lpstr>Slide 42</vt:lpstr>
      <vt:lpstr>Slide 43</vt:lpstr>
      <vt:lpstr>Slide 44</vt:lpstr>
      <vt:lpstr>Slide 45</vt:lpstr>
      <vt:lpstr>Slide 46</vt:lpstr>
      <vt:lpstr>PARKS</vt:lpstr>
      <vt:lpstr>National Parks</vt:lpstr>
      <vt:lpstr>Glacier National Park</vt:lpstr>
      <vt:lpstr>Redwood National Park</vt:lpstr>
      <vt:lpstr>Yosemite  National Park </vt:lpstr>
      <vt:lpstr>Mount Rainier National Park</vt:lpstr>
      <vt:lpstr>Channel Islands National Park</vt:lpstr>
      <vt:lpstr>Hot Springs National Park</vt:lpstr>
      <vt:lpstr>Slide 55</vt:lpstr>
      <vt:lpstr>Slide 56</vt:lpstr>
      <vt:lpstr>Slide 57</vt:lpstr>
      <vt:lpstr>Slide 58</vt:lpstr>
      <vt:lpstr>Slide 59</vt:lpstr>
      <vt:lpstr>Tennessee Safari Park</vt:lpstr>
      <vt:lpstr>Slide 61</vt:lpstr>
      <vt:lpstr>Slide 62</vt:lpstr>
      <vt:lpstr>Parks in Memphis </vt:lpstr>
      <vt:lpstr>Slide 64</vt:lpstr>
      <vt:lpstr>Slide 65</vt:lpstr>
      <vt:lpstr>Slide 66</vt:lpstr>
      <vt:lpstr>Slide 67</vt:lpstr>
      <vt:lpstr>Slide 68</vt:lpstr>
      <vt:lpstr>Slide 69</vt:lpstr>
      <vt:lpstr>Slide 70</vt:lpstr>
      <vt:lpstr>Universal Studios – Harry Potter World</vt:lpstr>
      <vt:lpstr>Wizarding World  of Harry Potter</vt:lpstr>
      <vt:lpstr>Universal studios- Harry POtter World</vt:lpstr>
      <vt:lpstr>Six Flags </vt:lpstr>
      <vt:lpstr>Slide 75</vt:lpstr>
      <vt:lpstr>Slide 76</vt:lpstr>
      <vt:lpstr>Slide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Barry Kramer</cp:lastModifiedBy>
  <cp:revision>25</cp:revision>
  <dcterms:created xsi:type="dcterms:W3CDTF">2021-01-03T01:40:40Z</dcterms:created>
  <dcterms:modified xsi:type="dcterms:W3CDTF">2021-01-03T01:46:42Z</dcterms:modified>
</cp:coreProperties>
</file>