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08" d="100"/>
          <a:sy n="108" d="100"/>
        </p:scale>
        <p:origin x="-104" y="-17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9"/>
        <p:cNvGrpSpPr/>
        <p:nvPr/>
      </p:nvGrpSpPr>
      <p:grpSpPr>
        <a:xfrm>
          <a:off x="0" y="0"/>
          <a:ext cx="0" cy="0"/>
          <a:chOff x="0" y="0"/>
          <a:chExt cx="0" cy="0"/>
        </a:xfrm>
      </p:grpSpPr>
      <p:sp>
        <p:nvSpPr>
          <p:cNvPr id="130" name="Google Shape;130;g107981219a0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07981219a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8"/>
        <p:cNvGrpSpPr/>
        <p:nvPr/>
      </p:nvGrpSpPr>
      <p:grpSpPr>
        <a:xfrm>
          <a:off x="0" y="0"/>
          <a:ext cx="0" cy="0"/>
          <a:chOff x="0" y="0"/>
          <a:chExt cx="0" cy="0"/>
        </a:xfrm>
      </p:grpSpPr>
      <p:sp>
        <p:nvSpPr>
          <p:cNvPr id="139" name="Google Shape;139;g107981219a0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07981219a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7"/>
        <p:cNvGrpSpPr/>
        <p:nvPr/>
      </p:nvGrpSpPr>
      <p:grpSpPr>
        <a:xfrm>
          <a:off x="0" y="0"/>
          <a:ext cx="0" cy="0"/>
          <a:chOff x="0" y="0"/>
          <a:chExt cx="0" cy="0"/>
        </a:xfrm>
      </p:grpSpPr>
      <p:sp>
        <p:nvSpPr>
          <p:cNvPr id="148" name="Google Shape;148;g107981219a0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7981219a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5"/>
        <p:cNvGrpSpPr/>
        <p:nvPr/>
      </p:nvGrpSpPr>
      <p:grpSpPr>
        <a:xfrm>
          <a:off x="0" y="0"/>
          <a:ext cx="0" cy="0"/>
          <a:chOff x="0" y="0"/>
          <a:chExt cx="0" cy="0"/>
        </a:xfrm>
      </p:grpSpPr>
      <p:sp>
        <p:nvSpPr>
          <p:cNvPr id="156" name="Google Shape;156;g107981219a0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07981219a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8"/>
        <p:cNvGrpSpPr/>
        <p:nvPr/>
      </p:nvGrpSpPr>
      <p:grpSpPr>
        <a:xfrm>
          <a:off x="0" y="0"/>
          <a:ext cx="0" cy="0"/>
          <a:chOff x="0" y="0"/>
          <a:chExt cx="0" cy="0"/>
        </a:xfrm>
      </p:grpSpPr>
      <p:sp>
        <p:nvSpPr>
          <p:cNvPr id="169" name="Google Shape;169;g107981219a0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07981219a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Google Shape;180;g1078a9c26d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078a9c26d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0"/>
        <p:cNvGrpSpPr/>
        <p:nvPr/>
      </p:nvGrpSpPr>
      <p:grpSpPr>
        <a:xfrm>
          <a:off x="0" y="0"/>
          <a:ext cx="0" cy="0"/>
          <a:chOff x="0" y="0"/>
          <a:chExt cx="0" cy="0"/>
        </a:xfrm>
      </p:grpSpPr>
      <p:sp>
        <p:nvSpPr>
          <p:cNvPr id="191" name="Google Shape;191;g107981219a0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07981219a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9"/>
        <p:cNvGrpSpPr/>
        <p:nvPr/>
      </p:nvGrpSpPr>
      <p:grpSpPr>
        <a:xfrm>
          <a:off x="0" y="0"/>
          <a:ext cx="0" cy="0"/>
          <a:chOff x="0" y="0"/>
          <a:chExt cx="0" cy="0"/>
        </a:xfrm>
      </p:grpSpPr>
      <p:sp>
        <p:nvSpPr>
          <p:cNvPr id="200" name="Google Shape;200;g107981219a0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07981219a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8"/>
        <p:cNvGrpSpPr/>
        <p:nvPr/>
      </p:nvGrpSpPr>
      <p:grpSpPr>
        <a:xfrm>
          <a:off x="0" y="0"/>
          <a:ext cx="0" cy="0"/>
          <a:chOff x="0" y="0"/>
          <a:chExt cx="0" cy="0"/>
        </a:xfrm>
      </p:grpSpPr>
      <p:sp>
        <p:nvSpPr>
          <p:cNvPr id="209" name="Google Shape;209;g107981219a0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07981219a0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Google Shape;220;g107a156ea9b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07a156ea9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
        <p:cNvGrpSpPr/>
        <p:nvPr/>
      </p:nvGrpSpPr>
      <p:grpSpPr>
        <a:xfrm>
          <a:off x="0" y="0"/>
          <a:ext cx="0" cy="0"/>
          <a:chOff x="0" y="0"/>
          <a:chExt cx="0" cy="0"/>
        </a:xfrm>
      </p:grpSpPr>
      <p:sp>
        <p:nvSpPr>
          <p:cNvPr id="58" name="Google Shape;58;g1034f7022b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34f7022b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2"/>
        <p:cNvGrpSpPr/>
        <p:nvPr/>
      </p:nvGrpSpPr>
      <p:grpSpPr>
        <a:xfrm>
          <a:off x="0" y="0"/>
          <a:ext cx="0" cy="0"/>
          <a:chOff x="0" y="0"/>
          <a:chExt cx="0" cy="0"/>
        </a:xfrm>
      </p:grpSpPr>
      <p:sp>
        <p:nvSpPr>
          <p:cNvPr id="233" name="Google Shape;233;g7ed2ccb17bedb7bf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ed2ccb17bedb7b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0"/>
        <p:cNvGrpSpPr/>
        <p:nvPr/>
      </p:nvGrpSpPr>
      <p:grpSpPr>
        <a:xfrm>
          <a:off x="0" y="0"/>
          <a:ext cx="0" cy="0"/>
          <a:chOff x="0" y="0"/>
          <a:chExt cx="0" cy="0"/>
        </a:xfrm>
      </p:grpSpPr>
      <p:sp>
        <p:nvSpPr>
          <p:cNvPr id="241" name="Google Shape;241;g107a156ea9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07a156ea9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6"/>
        <p:cNvGrpSpPr/>
        <p:nvPr/>
      </p:nvGrpSpPr>
      <p:grpSpPr>
        <a:xfrm>
          <a:off x="0" y="0"/>
          <a:ext cx="0" cy="0"/>
          <a:chOff x="0" y="0"/>
          <a:chExt cx="0" cy="0"/>
        </a:xfrm>
      </p:grpSpPr>
      <p:sp>
        <p:nvSpPr>
          <p:cNvPr id="247" name="Google Shape;247;g107981219a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07981219a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4"/>
        <p:cNvGrpSpPr/>
        <p:nvPr/>
      </p:nvGrpSpPr>
      <p:grpSpPr>
        <a:xfrm>
          <a:off x="0" y="0"/>
          <a:ext cx="0" cy="0"/>
          <a:chOff x="0" y="0"/>
          <a:chExt cx="0" cy="0"/>
        </a:xfrm>
      </p:grpSpPr>
      <p:sp>
        <p:nvSpPr>
          <p:cNvPr id="255" name="Google Shape;255;g104a74c1846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04a74c1846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4"/>
        <p:cNvGrpSpPr/>
        <p:nvPr/>
      </p:nvGrpSpPr>
      <p:grpSpPr>
        <a:xfrm>
          <a:off x="0" y="0"/>
          <a:ext cx="0" cy="0"/>
          <a:chOff x="0" y="0"/>
          <a:chExt cx="0" cy="0"/>
        </a:xfrm>
      </p:grpSpPr>
      <p:sp>
        <p:nvSpPr>
          <p:cNvPr id="265" name="Google Shape;265;g239b4d81bcf1e1db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39b4d81bcf1e1d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1"/>
        <p:cNvGrpSpPr/>
        <p:nvPr/>
      </p:nvGrpSpPr>
      <p:grpSpPr>
        <a:xfrm>
          <a:off x="0" y="0"/>
          <a:ext cx="0" cy="0"/>
          <a:chOff x="0" y="0"/>
          <a:chExt cx="0" cy="0"/>
        </a:xfrm>
      </p:grpSpPr>
      <p:sp>
        <p:nvSpPr>
          <p:cNvPr id="272" name="Google Shape;272;g104a74c1846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04a74c1846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4"/>
        <p:cNvGrpSpPr/>
        <p:nvPr/>
      </p:nvGrpSpPr>
      <p:grpSpPr>
        <a:xfrm>
          <a:off x="0" y="0"/>
          <a:ext cx="0" cy="0"/>
          <a:chOff x="0" y="0"/>
          <a:chExt cx="0" cy="0"/>
        </a:xfrm>
      </p:grpSpPr>
      <p:sp>
        <p:nvSpPr>
          <p:cNvPr id="285" name="Google Shape;285;g107a156ea9b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07a156ea9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1"/>
        <p:cNvGrpSpPr/>
        <p:nvPr/>
      </p:nvGrpSpPr>
      <p:grpSpPr>
        <a:xfrm>
          <a:off x="0" y="0"/>
          <a:ext cx="0" cy="0"/>
          <a:chOff x="0" y="0"/>
          <a:chExt cx="0" cy="0"/>
        </a:xfrm>
      </p:grpSpPr>
      <p:sp>
        <p:nvSpPr>
          <p:cNvPr id="292" name="Google Shape;292;g104c4578145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04c457814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0"/>
        <p:cNvGrpSpPr/>
        <p:nvPr/>
      </p:nvGrpSpPr>
      <p:grpSpPr>
        <a:xfrm>
          <a:off x="0" y="0"/>
          <a:ext cx="0" cy="0"/>
          <a:chOff x="0" y="0"/>
          <a:chExt cx="0" cy="0"/>
        </a:xfrm>
      </p:grpSpPr>
      <p:sp>
        <p:nvSpPr>
          <p:cNvPr id="301" name="Google Shape;301;g105071550e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05071550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0"/>
        <p:cNvGrpSpPr/>
        <p:nvPr/>
      </p:nvGrpSpPr>
      <p:grpSpPr>
        <a:xfrm>
          <a:off x="0" y="0"/>
          <a:ext cx="0" cy="0"/>
          <a:chOff x="0" y="0"/>
          <a:chExt cx="0" cy="0"/>
        </a:xfrm>
      </p:grpSpPr>
      <p:sp>
        <p:nvSpPr>
          <p:cNvPr id="311" name="Google Shape;311;g105071550e3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05071550e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3"/>
        <p:cNvGrpSpPr/>
        <p:nvPr/>
      </p:nvGrpSpPr>
      <p:grpSpPr>
        <a:xfrm>
          <a:off x="0" y="0"/>
          <a:ext cx="0" cy="0"/>
          <a:chOff x="0" y="0"/>
          <a:chExt cx="0" cy="0"/>
        </a:xfrm>
      </p:grpSpPr>
      <p:sp>
        <p:nvSpPr>
          <p:cNvPr id="64" name="Google Shape;64;g107981219a0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07981219a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7"/>
        <p:cNvGrpSpPr/>
        <p:nvPr/>
      </p:nvGrpSpPr>
      <p:grpSpPr>
        <a:xfrm>
          <a:off x="0" y="0"/>
          <a:ext cx="0" cy="0"/>
          <a:chOff x="0" y="0"/>
          <a:chExt cx="0" cy="0"/>
        </a:xfrm>
      </p:grpSpPr>
      <p:sp>
        <p:nvSpPr>
          <p:cNvPr id="318" name="Google Shape;318;g105a39d26c7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05a39d26c7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3"/>
        <p:cNvGrpSpPr/>
        <p:nvPr/>
      </p:nvGrpSpPr>
      <p:grpSpPr>
        <a:xfrm>
          <a:off x="0" y="0"/>
          <a:ext cx="0" cy="0"/>
          <a:chOff x="0" y="0"/>
          <a:chExt cx="0" cy="0"/>
        </a:xfrm>
      </p:grpSpPr>
      <p:sp>
        <p:nvSpPr>
          <p:cNvPr id="324" name="Google Shape;324;g105a39d26c7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05a39d26c7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8"/>
        <p:cNvGrpSpPr/>
        <p:nvPr/>
      </p:nvGrpSpPr>
      <p:grpSpPr>
        <a:xfrm>
          <a:off x="0" y="0"/>
          <a:ext cx="0" cy="0"/>
          <a:chOff x="0" y="0"/>
          <a:chExt cx="0" cy="0"/>
        </a:xfrm>
      </p:grpSpPr>
      <p:sp>
        <p:nvSpPr>
          <p:cNvPr id="329" name="Google Shape;329;g105a39d26c7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05a39d26c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3"/>
        <p:cNvGrpSpPr/>
        <p:nvPr/>
      </p:nvGrpSpPr>
      <p:grpSpPr>
        <a:xfrm>
          <a:off x="0" y="0"/>
          <a:ext cx="0" cy="0"/>
          <a:chOff x="0" y="0"/>
          <a:chExt cx="0" cy="0"/>
        </a:xfrm>
      </p:grpSpPr>
      <p:sp>
        <p:nvSpPr>
          <p:cNvPr id="334" name="Google Shape;334;g105a39d26c7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05a39d26c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8"/>
        <p:cNvGrpSpPr/>
        <p:nvPr/>
      </p:nvGrpSpPr>
      <p:grpSpPr>
        <a:xfrm>
          <a:off x="0" y="0"/>
          <a:ext cx="0" cy="0"/>
          <a:chOff x="0" y="0"/>
          <a:chExt cx="0" cy="0"/>
        </a:xfrm>
      </p:grpSpPr>
      <p:sp>
        <p:nvSpPr>
          <p:cNvPr id="339" name="Google Shape;339;g105a39d26c7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05a39d26c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3"/>
        <p:cNvGrpSpPr/>
        <p:nvPr/>
      </p:nvGrpSpPr>
      <p:grpSpPr>
        <a:xfrm>
          <a:off x="0" y="0"/>
          <a:ext cx="0" cy="0"/>
          <a:chOff x="0" y="0"/>
          <a:chExt cx="0" cy="0"/>
        </a:xfrm>
      </p:grpSpPr>
      <p:sp>
        <p:nvSpPr>
          <p:cNvPr id="344" name="Google Shape;344;g105a39d26c7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05a39d26c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8"/>
        <p:cNvGrpSpPr/>
        <p:nvPr/>
      </p:nvGrpSpPr>
      <p:grpSpPr>
        <a:xfrm>
          <a:off x="0" y="0"/>
          <a:ext cx="0" cy="0"/>
          <a:chOff x="0" y="0"/>
          <a:chExt cx="0" cy="0"/>
        </a:xfrm>
      </p:grpSpPr>
      <p:sp>
        <p:nvSpPr>
          <p:cNvPr id="349" name="Google Shape;349;g105a39d26c7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05a39d26c7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3"/>
        <p:cNvGrpSpPr/>
        <p:nvPr/>
      </p:nvGrpSpPr>
      <p:grpSpPr>
        <a:xfrm>
          <a:off x="0" y="0"/>
          <a:ext cx="0" cy="0"/>
          <a:chOff x="0" y="0"/>
          <a:chExt cx="0" cy="0"/>
        </a:xfrm>
      </p:grpSpPr>
      <p:sp>
        <p:nvSpPr>
          <p:cNvPr id="354" name="Google Shape;354;g107e6fefae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07e6fefae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8"/>
        <p:cNvGrpSpPr/>
        <p:nvPr/>
      </p:nvGrpSpPr>
      <p:grpSpPr>
        <a:xfrm>
          <a:off x="0" y="0"/>
          <a:ext cx="0" cy="0"/>
          <a:chOff x="0" y="0"/>
          <a:chExt cx="0" cy="0"/>
        </a:xfrm>
      </p:grpSpPr>
      <p:sp>
        <p:nvSpPr>
          <p:cNvPr id="359" name="Google Shape;359;g107a156ea9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07a156ea9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3"/>
        <p:cNvGrpSpPr/>
        <p:nvPr/>
      </p:nvGrpSpPr>
      <p:grpSpPr>
        <a:xfrm>
          <a:off x="0" y="0"/>
          <a:ext cx="0" cy="0"/>
          <a:chOff x="0" y="0"/>
          <a:chExt cx="0" cy="0"/>
        </a:xfrm>
      </p:grpSpPr>
      <p:sp>
        <p:nvSpPr>
          <p:cNvPr id="374" name="Google Shape;374;g107a156ea9b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07a156ea9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
        <p:cNvGrpSpPr/>
        <p:nvPr/>
      </p:nvGrpSpPr>
      <p:grpSpPr>
        <a:xfrm>
          <a:off x="0" y="0"/>
          <a:ext cx="0" cy="0"/>
          <a:chOff x="0" y="0"/>
          <a:chExt cx="0" cy="0"/>
        </a:xfrm>
      </p:grpSpPr>
      <p:sp>
        <p:nvSpPr>
          <p:cNvPr id="75" name="Google Shape;75;g107a156ea9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07a156ea9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7"/>
        <p:cNvGrpSpPr/>
        <p:nvPr/>
      </p:nvGrpSpPr>
      <p:grpSpPr>
        <a:xfrm>
          <a:off x="0" y="0"/>
          <a:ext cx="0" cy="0"/>
          <a:chOff x="0" y="0"/>
          <a:chExt cx="0" cy="0"/>
        </a:xfrm>
      </p:grpSpPr>
      <p:sp>
        <p:nvSpPr>
          <p:cNvPr id="398" name="Google Shape;398;g107a156ea9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07a156ea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4"/>
        <p:cNvGrpSpPr/>
        <p:nvPr/>
      </p:nvGrpSpPr>
      <p:grpSpPr>
        <a:xfrm>
          <a:off x="0" y="0"/>
          <a:ext cx="0" cy="0"/>
          <a:chOff x="0" y="0"/>
          <a:chExt cx="0" cy="0"/>
        </a:xfrm>
      </p:grpSpPr>
      <p:sp>
        <p:nvSpPr>
          <p:cNvPr id="85" name="Google Shape;85;g107981219a0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07981219a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
        <p:cNvGrpSpPr/>
        <p:nvPr/>
      </p:nvGrpSpPr>
      <p:grpSpPr>
        <a:xfrm>
          <a:off x="0" y="0"/>
          <a:ext cx="0" cy="0"/>
          <a:chOff x="0" y="0"/>
          <a:chExt cx="0" cy="0"/>
        </a:xfrm>
      </p:grpSpPr>
      <p:sp>
        <p:nvSpPr>
          <p:cNvPr id="96" name="Google Shape;96;g107981219a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7981219a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3"/>
        <p:cNvGrpSpPr/>
        <p:nvPr/>
      </p:nvGrpSpPr>
      <p:grpSpPr>
        <a:xfrm>
          <a:off x="0" y="0"/>
          <a:ext cx="0" cy="0"/>
          <a:chOff x="0" y="0"/>
          <a:chExt cx="0" cy="0"/>
        </a:xfrm>
      </p:grpSpPr>
      <p:sp>
        <p:nvSpPr>
          <p:cNvPr id="104" name="Google Shape;104;g7ef5eafe5f29890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ef5eafe5f29890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0"/>
        <p:cNvGrpSpPr/>
        <p:nvPr/>
      </p:nvGrpSpPr>
      <p:grpSpPr>
        <a:xfrm>
          <a:off x="0" y="0"/>
          <a:ext cx="0" cy="0"/>
          <a:chOff x="0" y="0"/>
          <a:chExt cx="0" cy="0"/>
        </a:xfrm>
      </p:grpSpPr>
      <p:sp>
        <p:nvSpPr>
          <p:cNvPr id="111" name="Google Shape;111;g107981219a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7981219a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8"/>
        <p:cNvGrpSpPr/>
        <p:nvPr/>
      </p:nvGrpSpPr>
      <p:grpSpPr>
        <a:xfrm>
          <a:off x="0" y="0"/>
          <a:ext cx="0" cy="0"/>
          <a:chOff x="0" y="0"/>
          <a:chExt cx="0" cy="0"/>
        </a:xfrm>
      </p:grpSpPr>
      <p:sp>
        <p:nvSpPr>
          <p:cNvPr id="119" name="Google Shape;119;g107981219a0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07981219a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uk"/>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jpeg"/><Relationship Id="rId8" Type="http://schemas.openxmlformats.org/officeDocument/2006/relationships/image" Target="../media/image69.jpeg"/><Relationship Id="rId9" Type="http://schemas.openxmlformats.org/officeDocument/2006/relationships/image" Target="../media/image70.jpeg"/><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3"/>
        <p:cNvGrpSpPr/>
        <p:nvPr/>
      </p:nvGrpSpPr>
      <p:grpSpPr>
        <a:xfrm>
          <a:off x="0" y="0"/>
          <a:ext cx="0" cy="0"/>
          <a:chOff x="0" y="0"/>
          <a:chExt cx="0" cy="0"/>
        </a:xfrm>
      </p:grpSpPr>
      <p:sp>
        <p:nvSpPr>
          <p:cNvPr id="54" name="Google Shape;54;p13"/>
          <p:cNvSpPr txBox="1"/>
          <p:nvPr/>
        </p:nvSpPr>
        <p:spPr>
          <a:xfrm>
            <a:off x="358350" y="210800"/>
            <a:ext cx="3583500" cy="26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uk" sz="1450">
                <a:solidFill>
                  <a:schemeClr val="dk1"/>
                </a:solidFill>
                <a:highlight>
                  <a:srgbClr val="F1F3F4"/>
                </a:highlight>
                <a:latin typeface="Roboto"/>
                <a:ea typeface="Roboto"/>
                <a:cs typeface="Roboto"/>
                <a:sym typeface="Roboto"/>
              </a:rPr>
              <a:t>Learning Circle Group: Global Issues</a:t>
            </a:r>
            <a:endParaRPr sz="1450">
              <a:solidFill>
                <a:schemeClr val="dk1"/>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uk" sz="1450">
                <a:solidFill>
                  <a:schemeClr val="dk1"/>
                </a:solidFill>
                <a:highlight>
                  <a:srgbClr val="F1F3F4"/>
                </a:highlight>
                <a:latin typeface="Roboto"/>
                <a:ea typeface="Roboto"/>
                <a:cs typeface="Roboto"/>
                <a:sym typeface="Roboto"/>
              </a:rPr>
              <a:t>Sponsoring Teacher: Nataliya Byzova</a:t>
            </a:r>
            <a:endParaRPr sz="1450">
              <a:solidFill>
                <a:schemeClr val="dk1"/>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uk" sz="1450">
                <a:solidFill>
                  <a:schemeClr val="dk1"/>
                </a:solidFill>
                <a:highlight>
                  <a:srgbClr val="F1F3F4"/>
                </a:highlight>
                <a:latin typeface="Roboto"/>
                <a:ea typeface="Roboto"/>
                <a:cs typeface="Roboto"/>
                <a:sym typeface="Roboto"/>
              </a:rPr>
              <a:t>Sponsoring School: Troyeshchyna Gymnasium</a:t>
            </a:r>
            <a:endParaRPr sz="1450">
              <a:solidFill>
                <a:schemeClr val="dk1"/>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uk" sz="1450">
                <a:solidFill>
                  <a:schemeClr val="dk1"/>
                </a:solidFill>
                <a:highlight>
                  <a:srgbClr val="F1F3F4"/>
                </a:highlight>
                <a:latin typeface="Roboto"/>
                <a:ea typeface="Roboto"/>
                <a:cs typeface="Roboto"/>
                <a:sym typeface="Roboto"/>
              </a:rPr>
              <a:t>City: Kyiv</a:t>
            </a:r>
            <a:endParaRPr sz="1450">
              <a:solidFill>
                <a:schemeClr val="dk1"/>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uk" sz="1450">
                <a:solidFill>
                  <a:schemeClr val="dk1"/>
                </a:solidFill>
                <a:highlight>
                  <a:srgbClr val="F1F3F4"/>
                </a:highlight>
                <a:latin typeface="Roboto"/>
                <a:ea typeface="Roboto"/>
                <a:cs typeface="Roboto"/>
                <a:sym typeface="Roboto"/>
              </a:rPr>
              <a:t>Country: Ukraine</a:t>
            </a:r>
            <a:endParaRPr sz="1450">
              <a:solidFill>
                <a:schemeClr val="dk1"/>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uk" sz="1450">
                <a:solidFill>
                  <a:schemeClr val="dk1"/>
                </a:solidFill>
                <a:highlight>
                  <a:srgbClr val="F1F3F4"/>
                </a:highlight>
                <a:latin typeface="Roboto"/>
                <a:ea typeface="Roboto"/>
                <a:cs typeface="Roboto"/>
                <a:sym typeface="Roboto"/>
              </a:rPr>
              <a:t>Name of Project: Saving plants</a:t>
            </a:r>
            <a:endParaRPr sz="1450">
              <a:solidFill>
                <a:schemeClr val="dk1"/>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uk" sz="1450">
                <a:solidFill>
                  <a:schemeClr val="dk1"/>
                </a:solidFill>
                <a:highlight>
                  <a:srgbClr val="F1F3F4"/>
                </a:highlight>
                <a:latin typeface="Roboto"/>
                <a:ea typeface="Roboto"/>
                <a:cs typeface="Roboto"/>
                <a:sym typeface="Roboto"/>
              </a:rPr>
              <a:t>Goal of The Project: identify plant problems in your country</a:t>
            </a:r>
            <a:endParaRPr sz="1450">
              <a:solidFill>
                <a:schemeClr val="dk1"/>
              </a:solidFill>
              <a:highlight>
                <a:srgbClr val="F1F3F4"/>
              </a:highlight>
              <a:latin typeface="Roboto"/>
              <a:ea typeface="Roboto"/>
              <a:cs typeface="Roboto"/>
              <a:sym typeface="Roboto"/>
            </a:endParaRPr>
          </a:p>
          <a:p>
            <a:pPr marL="0" lvl="0" indent="0" algn="l" rtl="0">
              <a:spcBef>
                <a:spcPts val="0"/>
              </a:spcBef>
              <a:spcAft>
                <a:spcPts val="0"/>
              </a:spcAft>
              <a:buNone/>
            </a:pPr>
            <a:r>
              <a:rPr lang="uk" sz="1450">
                <a:solidFill>
                  <a:schemeClr val="dk1"/>
                </a:solidFill>
                <a:highlight>
                  <a:srgbClr val="F1F3F4"/>
                </a:highlight>
                <a:latin typeface="Roboto"/>
                <a:ea typeface="Roboto"/>
                <a:cs typeface="Roboto"/>
                <a:sym typeface="Roboto"/>
              </a:rPr>
              <a:t>Final goal: Making a plan of helping plants near your house/school.</a:t>
            </a:r>
            <a:endParaRPr sz="1800"/>
          </a:p>
        </p:txBody>
      </p:sp>
      <p:sp>
        <p:nvSpPr>
          <p:cNvPr id="55" name="Google Shape;55;p13"/>
          <p:cNvSpPr txBox="1"/>
          <p:nvPr/>
        </p:nvSpPr>
        <p:spPr>
          <a:xfrm>
            <a:off x="4932700" y="2445275"/>
            <a:ext cx="37734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N.Byzova’s Class</a:t>
            </a:r>
            <a:endParaRPr/>
          </a:p>
          <a:p>
            <a:pPr marL="0" lvl="0" indent="0" algn="l" rtl="0">
              <a:spcBef>
                <a:spcPts val="0"/>
              </a:spcBef>
              <a:spcAft>
                <a:spcPts val="0"/>
              </a:spcAft>
              <a:buNone/>
            </a:pPr>
            <a:r>
              <a:rPr lang="uk"/>
              <a:t>Grade 7</a:t>
            </a:r>
            <a:endParaRPr/>
          </a:p>
          <a:p>
            <a:pPr marL="0" lvl="0" indent="0" algn="l" rtl="0">
              <a:spcBef>
                <a:spcPts val="0"/>
              </a:spcBef>
              <a:spcAft>
                <a:spcPts val="0"/>
              </a:spcAft>
              <a:buNone/>
            </a:pPr>
            <a:r>
              <a:rPr lang="uk"/>
              <a:t>Troyeshchyna Gymnasium</a:t>
            </a:r>
            <a:endParaRPr/>
          </a:p>
          <a:p>
            <a:pPr marL="0" lvl="0" indent="0" algn="l" rtl="0">
              <a:spcBef>
                <a:spcPts val="0"/>
              </a:spcBef>
              <a:spcAft>
                <a:spcPts val="0"/>
              </a:spcAft>
              <a:buNone/>
            </a:pPr>
            <a:r>
              <a:rPr lang="uk"/>
              <a:t>Kyiv, Ukraine</a:t>
            </a:r>
            <a:endParaRPr/>
          </a:p>
          <a:p>
            <a:pPr marL="0" lvl="0" indent="0" algn="l" rtl="0">
              <a:spcBef>
                <a:spcPts val="0"/>
              </a:spcBef>
              <a:spcAft>
                <a:spcPts val="0"/>
              </a:spcAft>
              <a:buNone/>
            </a:pPr>
            <a:r>
              <a:rPr lang="uk"/>
              <a:t>In collaboration with </a:t>
            </a:r>
            <a:endParaRPr/>
          </a:p>
          <a:p>
            <a:pPr marL="0" lvl="0" indent="0" algn="l" rtl="0">
              <a:spcBef>
                <a:spcPts val="0"/>
              </a:spcBef>
              <a:spcAft>
                <a:spcPts val="0"/>
              </a:spcAft>
              <a:buNone/>
            </a:pPr>
            <a:r>
              <a:rPr lang="uk"/>
              <a:t>O.Kulish’s </a:t>
            </a:r>
            <a:endParaRPr/>
          </a:p>
          <a:p>
            <a:pPr marL="0" lvl="0" indent="0" algn="l" rtl="0">
              <a:spcBef>
                <a:spcPts val="0"/>
              </a:spcBef>
              <a:spcAft>
                <a:spcPts val="0"/>
              </a:spcAft>
              <a:buNone/>
            </a:pPr>
            <a:r>
              <a:rPr lang="uk"/>
              <a:t>Class 201</a:t>
            </a:r>
            <a:endParaRPr/>
          </a:p>
          <a:p>
            <a:pPr marL="0" lvl="0" indent="0" algn="l" rtl="0">
              <a:spcBef>
                <a:spcPts val="0"/>
              </a:spcBef>
              <a:spcAft>
                <a:spcPts val="0"/>
              </a:spcAft>
              <a:buNone/>
            </a:pPr>
            <a:r>
              <a:rPr lang="uk"/>
              <a:t>St.Paul High school,</a:t>
            </a:r>
            <a:endParaRPr/>
          </a:p>
          <a:p>
            <a:pPr marL="0" lvl="0" indent="0" algn="l" rtl="0">
              <a:spcBef>
                <a:spcPts val="0"/>
              </a:spcBef>
              <a:spcAft>
                <a:spcPts val="0"/>
              </a:spcAft>
              <a:buNone/>
            </a:pPr>
            <a:r>
              <a:rPr lang="uk"/>
              <a:t>Taiwan</a:t>
            </a:r>
            <a:endParaRPr/>
          </a:p>
          <a:p>
            <a:pPr marL="0" lvl="0" indent="0" algn="l" rtl="0">
              <a:spcBef>
                <a:spcPts val="0"/>
              </a:spcBef>
              <a:spcAft>
                <a:spcPts val="0"/>
              </a:spcAft>
              <a:buNone/>
            </a:pPr>
            <a:r>
              <a:rPr lang="uk"/>
              <a:t>2021</a:t>
            </a:r>
            <a:endParaRPr/>
          </a:p>
        </p:txBody>
      </p:sp>
      <p:pic>
        <p:nvPicPr>
          <p:cNvPr id="56" name="Google Shape;56;p13"/>
          <p:cNvPicPr preferRelativeResize="0"/>
          <p:nvPr/>
        </p:nvPicPr>
        <p:blipFill>
          <a:blip r:embed="rId3">
            <a:alphaModFix/>
          </a:blip>
          <a:stretch>
            <a:fillRect/>
          </a:stretch>
        </p:blipFill>
        <p:spPr>
          <a:xfrm>
            <a:off x="4067250" y="0"/>
            <a:ext cx="2199215" cy="2445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2"/>
          <p:cNvSpPr txBox="1"/>
          <p:nvPr/>
        </p:nvSpPr>
        <p:spPr>
          <a:xfrm flipH="1">
            <a:off x="147825" y="113725"/>
            <a:ext cx="29343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500" i="1">
                <a:solidFill>
                  <a:schemeClr val="lt1"/>
                </a:solidFill>
              </a:rPr>
              <a:t>in Ukraine, trees are cut down in forests.trees give air, but they are cut down in large quantities.</a:t>
            </a:r>
            <a:r>
              <a:rPr lang="uk" sz="1500" i="1">
                <a:solidFill>
                  <a:srgbClr val="FFFFFF"/>
                </a:solidFill>
              </a:rPr>
              <a:t>in winter a lot of snow falls on the trees, which can break them a little.winter in Ukraine is very cold, the temperature drops by -30 ° C but some trees survive only to -20 ° C</a:t>
            </a:r>
            <a:endParaRPr sz="800" i="1">
              <a:solidFill>
                <a:srgbClr val="FFFFFF"/>
              </a:solidFill>
            </a:endParaRPr>
          </a:p>
        </p:txBody>
      </p:sp>
      <p:sp>
        <p:nvSpPr>
          <p:cNvPr id="134" name="Google Shape;134;p22"/>
          <p:cNvSpPr txBox="1"/>
          <p:nvPr/>
        </p:nvSpPr>
        <p:spPr>
          <a:xfrm>
            <a:off x="2968375" y="2433850"/>
            <a:ext cx="2866200" cy="140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                       </a:t>
            </a:r>
            <a:r>
              <a:rPr lang="uk" sz="1600" i="1">
                <a:solidFill>
                  <a:schemeClr val="lt1"/>
                </a:solidFill>
              </a:rPr>
              <a:t>plan</a:t>
            </a:r>
            <a:endParaRPr sz="1600" i="1">
              <a:solidFill>
                <a:schemeClr val="lt1"/>
              </a:solidFill>
            </a:endParaRPr>
          </a:p>
          <a:p>
            <a:pPr marL="0" lvl="0" indent="0" algn="l" rtl="0">
              <a:spcBef>
                <a:spcPts val="0"/>
              </a:spcBef>
              <a:spcAft>
                <a:spcPts val="0"/>
              </a:spcAft>
              <a:buNone/>
            </a:pPr>
            <a:r>
              <a:rPr lang="uk" sz="1500" i="1">
                <a:solidFill>
                  <a:srgbClr val="F8F9FA"/>
                </a:solidFill>
              </a:rPr>
              <a:t>1) watering</a:t>
            </a:r>
            <a:endParaRPr sz="1500" i="1">
              <a:solidFill>
                <a:srgbClr val="F8F9FA"/>
              </a:solidFill>
            </a:endParaRPr>
          </a:p>
          <a:p>
            <a:pPr marL="0" lvl="0" indent="0" algn="l" rtl="0">
              <a:spcBef>
                <a:spcPts val="0"/>
              </a:spcBef>
              <a:spcAft>
                <a:spcPts val="0"/>
              </a:spcAft>
              <a:buNone/>
            </a:pPr>
            <a:r>
              <a:rPr lang="uk" sz="1500" i="1">
                <a:solidFill>
                  <a:srgbClr val="F8F9FA"/>
                </a:solidFill>
              </a:rPr>
              <a:t>2) clear a lot of snow (in winter)</a:t>
            </a:r>
            <a:endParaRPr sz="1500" i="1">
              <a:solidFill>
                <a:srgbClr val="F8F9FA"/>
              </a:solidFill>
            </a:endParaRPr>
          </a:p>
          <a:p>
            <a:pPr marL="0" marR="38100" lvl="0" indent="0" algn="l" rtl="0">
              <a:lnSpc>
                <a:spcPct val="128571"/>
              </a:lnSpc>
              <a:spcBef>
                <a:spcPts val="0"/>
              </a:spcBef>
              <a:spcAft>
                <a:spcPts val="0"/>
              </a:spcAft>
              <a:buClr>
                <a:schemeClr val="dk1"/>
              </a:buClr>
              <a:buSzPts val="1100"/>
              <a:buFont typeface="Arial"/>
              <a:buNone/>
            </a:pPr>
            <a:r>
              <a:rPr lang="uk" sz="1500" i="1">
                <a:solidFill>
                  <a:srgbClr val="F8F9FA"/>
                </a:solidFill>
              </a:rPr>
              <a:t>3) watch that nobody broke</a:t>
            </a:r>
            <a:endParaRPr sz="1500" i="1">
              <a:solidFill>
                <a:srgbClr val="F8F9FA"/>
              </a:solidFill>
            </a:endParaRPr>
          </a:p>
          <a:p>
            <a:pPr marL="0" lvl="0" indent="0" algn="l" rtl="0">
              <a:spcBef>
                <a:spcPts val="0"/>
              </a:spcBef>
              <a:spcAft>
                <a:spcPts val="0"/>
              </a:spcAft>
              <a:buNone/>
            </a:pPr>
            <a:r>
              <a:rPr lang="uk" i="1">
                <a:solidFill>
                  <a:srgbClr val="F8F9FA"/>
                </a:solidFill>
              </a:rPr>
              <a:t>4)plant trees</a:t>
            </a:r>
            <a:endParaRPr i="1">
              <a:solidFill>
                <a:srgbClr val="F8F9FA"/>
              </a:solidFill>
            </a:endParaRPr>
          </a:p>
        </p:txBody>
      </p:sp>
      <p:sp>
        <p:nvSpPr>
          <p:cNvPr id="135" name="Google Shape;135;p22"/>
          <p:cNvSpPr txBox="1"/>
          <p:nvPr/>
        </p:nvSpPr>
        <p:spPr>
          <a:xfrm>
            <a:off x="238825" y="4526500"/>
            <a:ext cx="1467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rgbClr val="F8F9FA"/>
                </a:solidFill>
              </a:rPr>
              <a:t>Vadim Avramchuk</a:t>
            </a:r>
            <a:endParaRPr>
              <a:solidFill>
                <a:srgbClr val="F8F9FA"/>
              </a:solidFill>
            </a:endParaRPr>
          </a:p>
        </p:txBody>
      </p:sp>
      <p:pic>
        <p:nvPicPr>
          <p:cNvPr id="136" name="Google Shape;136;p22"/>
          <p:cNvPicPr preferRelativeResize="0"/>
          <p:nvPr/>
        </p:nvPicPr>
        <p:blipFill>
          <a:blip r:embed="rId4">
            <a:alphaModFix/>
          </a:blip>
          <a:stretch>
            <a:fillRect/>
          </a:stretch>
        </p:blipFill>
        <p:spPr>
          <a:xfrm>
            <a:off x="5986975" y="152400"/>
            <a:ext cx="2363086" cy="4838700"/>
          </a:xfrm>
          <a:prstGeom prst="rect">
            <a:avLst/>
          </a:prstGeom>
          <a:noFill/>
          <a:ln>
            <a:noFill/>
          </a:ln>
        </p:spPr>
      </p:pic>
      <p:sp>
        <p:nvSpPr>
          <p:cNvPr id="137" name="Google Shape;137;p22"/>
          <p:cNvSpPr txBox="1"/>
          <p:nvPr/>
        </p:nvSpPr>
        <p:spPr>
          <a:xfrm>
            <a:off x="3852950" y="229311"/>
            <a:ext cx="1363200" cy="569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uk" sz="2500" b="1">
                <a:solidFill>
                  <a:srgbClr val="FFFFFF"/>
                </a:solidFill>
                <a:latin typeface="Spectral"/>
                <a:ea typeface="Spectral"/>
                <a:cs typeface="Spectral"/>
                <a:sym typeface="Spectral"/>
              </a:rPr>
              <a:t>Rowan</a:t>
            </a:r>
            <a:endParaRPr sz="2500" b="1">
              <a:solidFill>
                <a:srgbClr val="FFFFFF"/>
              </a:solidFill>
              <a:latin typeface="Spectral"/>
              <a:ea typeface="Spectral"/>
              <a:cs typeface="Spectral"/>
              <a:sym typeface="Spectr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1"/>
        <p:cNvGrpSpPr/>
        <p:nvPr/>
      </p:nvGrpSpPr>
      <p:grpSpPr>
        <a:xfrm>
          <a:off x="0" y="0"/>
          <a:ext cx="0" cy="0"/>
          <a:chOff x="0" y="0"/>
          <a:chExt cx="0" cy="0"/>
        </a:xfrm>
      </p:grpSpPr>
      <p:pic>
        <p:nvPicPr>
          <p:cNvPr id="142" name="Google Shape;142;p23"/>
          <p:cNvPicPr preferRelativeResize="0"/>
          <p:nvPr/>
        </p:nvPicPr>
        <p:blipFill>
          <a:blip r:embed="rId3">
            <a:alphaModFix/>
          </a:blip>
          <a:stretch>
            <a:fillRect/>
          </a:stretch>
        </p:blipFill>
        <p:spPr>
          <a:xfrm rot="-4">
            <a:off x="5532831" y="339219"/>
            <a:ext cx="2167022" cy="2889350"/>
          </a:xfrm>
          <a:prstGeom prst="rect">
            <a:avLst/>
          </a:prstGeom>
          <a:noFill/>
          <a:ln>
            <a:noFill/>
          </a:ln>
        </p:spPr>
      </p:pic>
      <p:pic>
        <p:nvPicPr>
          <p:cNvPr id="143" name="Google Shape;143;p23"/>
          <p:cNvPicPr preferRelativeResize="0"/>
          <p:nvPr/>
        </p:nvPicPr>
        <p:blipFill>
          <a:blip r:embed="rId4">
            <a:alphaModFix/>
          </a:blip>
          <a:stretch>
            <a:fillRect/>
          </a:stretch>
        </p:blipFill>
        <p:spPr>
          <a:xfrm>
            <a:off x="6396824" y="2774172"/>
            <a:ext cx="2747174" cy="2038926"/>
          </a:xfrm>
          <a:prstGeom prst="rect">
            <a:avLst/>
          </a:prstGeom>
          <a:noFill/>
          <a:ln>
            <a:noFill/>
          </a:ln>
        </p:spPr>
      </p:pic>
      <p:sp>
        <p:nvSpPr>
          <p:cNvPr id="144" name="Google Shape;144;p23"/>
          <p:cNvSpPr txBox="1"/>
          <p:nvPr/>
        </p:nvSpPr>
        <p:spPr>
          <a:xfrm>
            <a:off x="915125" y="339224"/>
            <a:ext cx="46176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900">
                <a:solidFill>
                  <a:srgbClr val="0000FF"/>
                </a:solidFill>
              </a:rPr>
              <a:t>Bush problems</a:t>
            </a:r>
            <a:endParaRPr sz="2900">
              <a:solidFill>
                <a:srgbClr val="0000FF"/>
              </a:solidFill>
            </a:endParaRPr>
          </a:p>
        </p:txBody>
      </p:sp>
      <p:sp>
        <p:nvSpPr>
          <p:cNvPr id="145" name="Google Shape;145;p23"/>
          <p:cNvSpPr txBox="1"/>
          <p:nvPr/>
        </p:nvSpPr>
        <p:spPr>
          <a:xfrm>
            <a:off x="188800" y="966525"/>
            <a:ext cx="48423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600"/>
              <a:t>This is our bush. It is near our house.</a:t>
            </a:r>
            <a:endParaRPr sz="1600"/>
          </a:p>
          <a:p>
            <a:pPr marL="0" lvl="0" indent="0" algn="l" rtl="0">
              <a:spcBef>
                <a:spcPts val="0"/>
              </a:spcBef>
              <a:spcAft>
                <a:spcPts val="0"/>
              </a:spcAft>
              <a:buNone/>
            </a:pPr>
            <a:r>
              <a:rPr lang="uk" sz="1600"/>
              <a:t>Now it is winter and many plants have problems.  But problems can be not because of the cold and winter. Animals can traumatize them too. In winter many mice or rabbits can traumatize them. But we can help them. We can tie them with a rope and the animals won't do much harm. We can also buy parasite or animal salve, but some of them can be harmful.</a:t>
            </a:r>
            <a:endParaRPr sz="1600"/>
          </a:p>
          <a:p>
            <a:pPr marL="0" lvl="0" indent="0" algn="l" rtl="0">
              <a:spcBef>
                <a:spcPts val="0"/>
              </a:spcBef>
              <a:spcAft>
                <a:spcPts val="0"/>
              </a:spcAft>
              <a:buNone/>
            </a:pPr>
            <a:endParaRPr sz="1600"/>
          </a:p>
        </p:txBody>
      </p:sp>
      <p:sp>
        <p:nvSpPr>
          <p:cNvPr id="146" name="Google Shape;146;p23"/>
          <p:cNvSpPr txBox="1"/>
          <p:nvPr/>
        </p:nvSpPr>
        <p:spPr>
          <a:xfrm>
            <a:off x="914400" y="4149682"/>
            <a:ext cx="7315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500">
                <a:solidFill>
                  <a:srgbClr val="FF0000"/>
                </a:solidFill>
              </a:rPr>
              <a:t>Mariia Mazur and Lera 7 - E</a:t>
            </a:r>
            <a:endParaRPr sz="250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9D2E9"/>
        </a:solidFill>
        <a:effectLst/>
      </p:bgPr>
    </p:bg>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204225" y="164075"/>
            <a:ext cx="4193100" cy="898200"/>
          </a:xfrm>
          <a:prstGeom prst="rect">
            <a:avLst/>
          </a:prstGeom>
          <a:ln w="19050" cap="flat" cmpd="sng">
            <a:solidFill>
              <a:srgbClr val="351C75"/>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uk" i="1">
                <a:latin typeface="Montserrat"/>
                <a:ea typeface="Montserrat"/>
                <a:cs typeface="Montserrat"/>
                <a:sym typeface="Montserrat"/>
              </a:rPr>
              <a:t>Pine Trees in Ukraine</a:t>
            </a:r>
            <a:endParaRPr sz="2877" i="1">
              <a:solidFill>
                <a:srgbClr val="202124"/>
              </a:solidFill>
              <a:latin typeface="Montserrat"/>
              <a:ea typeface="Montserrat"/>
              <a:cs typeface="Montserrat"/>
              <a:sym typeface="Montserrat"/>
            </a:endParaRPr>
          </a:p>
          <a:p>
            <a:pPr marL="0" lvl="0" indent="0" algn="l" rtl="0">
              <a:spcBef>
                <a:spcPts val="0"/>
              </a:spcBef>
              <a:spcAft>
                <a:spcPts val="0"/>
              </a:spcAft>
              <a:buNone/>
            </a:pPr>
            <a:endParaRPr i="1">
              <a:latin typeface="Montserrat"/>
              <a:ea typeface="Montserrat"/>
              <a:cs typeface="Montserrat"/>
              <a:sym typeface="Montserrat"/>
            </a:endParaRPr>
          </a:p>
        </p:txBody>
      </p:sp>
      <p:sp>
        <p:nvSpPr>
          <p:cNvPr id="152" name="Google Shape;152;p24"/>
          <p:cNvSpPr txBox="1">
            <a:spLocks noGrp="1"/>
          </p:cNvSpPr>
          <p:nvPr>
            <p:ph type="body" idx="1"/>
          </p:nvPr>
        </p:nvSpPr>
        <p:spPr>
          <a:xfrm>
            <a:off x="204225" y="1062125"/>
            <a:ext cx="5525700" cy="3990900"/>
          </a:xfrm>
          <a:prstGeom prst="rect">
            <a:avLst/>
          </a:prstGeom>
          <a:solidFill>
            <a:srgbClr val="D9D2E9"/>
          </a:solidFill>
          <a:ln w="9525" cap="flat" cmpd="sng">
            <a:solidFill>
              <a:srgbClr val="EAD1D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uk" sz="1600" b="1" i="1">
                <a:solidFill>
                  <a:srgbClr val="202124"/>
                </a:solidFill>
                <a:highlight>
                  <a:srgbClr val="F8F9FA"/>
                </a:highlight>
                <a:latin typeface="Montserrat"/>
                <a:ea typeface="Montserrat"/>
                <a:cs typeface="Montserrat"/>
                <a:sym typeface="Montserrat"/>
              </a:rPr>
              <a:t>In Ukraine, trees are often cut down. This is more often done in forests. We breathe clean air thanks to plants. That's why many people plant trees near their houses.</a:t>
            </a:r>
            <a:endParaRPr sz="1600" b="1" i="1">
              <a:solidFill>
                <a:srgbClr val="202124"/>
              </a:solidFill>
              <a:highlight>
                <a:srgbClr val="F8F9FA"/>
              </a:highlight>
              <a:latin typeface="Montserrat"/>
              <a:ea typeface="Montserrat"/>
              <a:cs typeface="Montserrat"/>
              <a:sym typeface="Montserrat"/>
            </a:endParaRPr>
          </a:p>
          <a:p>
            <a:pPr marL="0" lvl="0" indent="0" algn="l" rtl="0">
              <a:spcBef>
                <a:spcPts val="1200"/>
              </a:spcBef>
              <a:spcAft>
                <a:spcPts val="0"/>
              </a:spcAft>
              <a:buNone/>
            </a:pPr>
            <a:endParaRPr sz="1600" b="1" i="1">
              <a:solidFill>
                <a:srgbClr val="202124"/>
              </a:solidFill>
              <a:highlight>
                <a:srgbClr val="F8F9FA"/>
              </a:highlight>
              <a:latin typeface="Montserrat"/>
              <a:ea typeface="Montserrat"/>
              <a:cs typeface="Montserrat"/>
              <a:sym typeface="Montserrat"/>
            </a:endParaRPr>
          </a:p>
          <a:p>
            <a:pPr marL="0" marR="38100" lvl="0" indent="0" algn="l" rtl="0">
              <a:lnSpc>
                <a:spcPct val="128571"/>
              </a:lnSpc>
              <a:spcBef>
                <a:spcPts val="1200"/>
              </a:spcBef>
              <a:spcAft>
                <a:spcPts val="0"/>
              </a:spcAft>
              <a:buClr>
                <a:schemeClr val="dk1"/>
              </a:buClr>
              <a:buSzPts val="1100"/>
              <a:buFont typeface="Arial"/>
              <a:buNone/>
            </a:pPr>
            <a:r>
              <a:rPr lang="uk" sz="1600" b="1" i="1">
                <a:solidFill>
                  <a:srgbClr val="202124"/>
                </a:solidFill>
                <a:highlight>
                  <a:srgbClr val="F8F9FA"/>
                </a:highlight>
                <a:latin typeface="Montserrat"/>
                <a:ea typeface="Montserrat"/>
                <a:cs typeface="Montserrat"/>
                <a:sym typeface="Montserrat"/>
              </a:rPr>
              <a:t>For example, this tree is not far from my house. It is young, but already big. A fire is lit near it every weekend. It hurts it a lot. But people remove the remnants of fire from there every Saturday.</a:t>
            </a:r>
            <a:endParaRPr sz="1600" b="1" i="1">
              <a:solidFill>
                <a:srgbClr val="202124"/>
              </a:solidFill>
              <a:highlight>
                <a:srgbClr val="F8F9FA"/>
              </a:highlight>
              <a:latin typeface="Montserrat"/>
              <a:ea typeface="Montserrat"/>
              <a:cs typeface="Montserrat"/>
              <a:sym typeface="Montserrat"/>
            </a:endParaRPr>
          </a:p>
          <a:p>
            <a:pPr marL="0" lvl="0" indent="0" algn="l" rtl="0">
              <a:spcBef>
                <a:spcPts val="0"/>
              </a:spcBef>
              <a:spcAft>
                <a:spcPts val="1200"/>
              </a:spcAft>
              <a:buNone/>
            </a:pPr>
            <a:endParaRPr sz="1600" b="1" i="1">
              <a:latin typeface="Montserrat"/>
              <a:ea typeface="Montserrat"/>
              <a:cs typeface="Montserrat"/>
              <a:sym typeface="Montserrat"/>
            </a:endParaRPr>
          </a:p>
        </p:txBody>
      </p:sp>
      <p:sp>
        <p:nvSpPr>
          <p:cNvPr id="153" name="Google Shape;153;p24"/>
          <p:cNvSpPr txBox="1"/>
          <p:nvPr/>
        </p:nvSpPr>
        <p:spPr>
          <a:xfrm>
            <a:off x="4467925" y="4406525"/>
            <a:ext cx="1380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500" b="1">
                <a:latin typeface="Montserrat"/>
                <a:ea typeface="Montserrat"/>
                <a:cs typeface="Montserrat"/>
                <a:sym typeface="Montserrat"/>
              </a:rPr>
              <a:t>Evelina Plaksiuk</a:t>
            </a:r>
            <a:endParaRPr sz="1500" b="1">
              <a:latin typeface="Montserrat"/>
              <a:ea typeface="Montserrat"/>
              <a:cs typeface="Montserrat"/>
              <a:sym typeface="Montserrat"/>
            </a:endParaRPr>
          </a:p>
        </p:txBody>
      </p:sp>
      <p:pic>
        <p:nvPicPr>
          <p:cNvPr id="154" name="Google Shape;154;p24"/>
          <p:cNvPicPr preferRelativeResize="0"/>
          <p:nvPr/>
        </p:nvPicPr>
        <p:blipFill>
          <a:blip r:embed="rId3">
            <a:alphaModFix/>
          </a:blip>
          <a:stretch>
            <a:fillRect/>
          </a:stretch>
        </p:blipFill>
        <p:spPr>
          <a:xfrm>
            <a:off x="6185450" y="874951"/>
            <a:ext cx="1824000" cy="2965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p25"/>
          <p:cNvSpPr/>
          <p:nvPr/>
        </p:nvSpPr>
        <p:spPr>
          <a:xfrm>
            <a:off x="660200" y="796200"/>
            <a:ext cx="7823700" cy="3551100"/>
          </a:xfrm>
          <a:prstGeom prst="roundRect">
            <a:avLst>
              <a:gd name="adj" fmla="val 2445"/>
            </a:avLst>
          </a:prstGeom>
          <a:solidFill>
            <a:schemeClr val="lt1"/>
          </a:solidFill>
          <a:ln>
            <a:noFill/>
          </a:ln>
          <a:effectLst>
            <a:outerShdw blurRad="142875"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5"/>
          <p:cNvSpPr txBox="1"/>
          <p:nvPr/>
        </p:nvSpPr>
        <p:spPr>
          <a:xfrm>
            <a:off x="760025" y="905875"/>
            <a:ext cx="4858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 sz="1600">
                <a:latin typeface="Roboto Black"/>
                <a:ea typeface="Roboto Black"/>
                <a:cs typeface="Roboto Black"/>
                <a:sym typeface="Roboto Black"/>
              </a:rPr>
              <a:t>Tree problems in winter</a:t>
            </a:r>
            <a:endParaRPr sz="1600">
              <a:latin typeface="Roboto Black"/>
              <a:ea typeface="Roboto Black"/>
              <a:cs typeface="Roboto Black"/>
              <a:sym typeface="Roboto Black"/>
            </a:endParaRPr>
          </a:p>
        </p:txBody>
      </p:sp>
      <p:pic>
        <p:nvPicPr>
          <p:cNvPr id="161" name="Google Shape;161;p25"/>
          <p:cNvPicPr preferRelativeResize="0"/>
          <p:nvPr/>
        </p:nvPicPr>
        <p:blipFill>
          <a:blip r:embed="rId4">
            <a:alphaModFix/>
          </a:blip>
          <a:stretch>
            <a:fillRect/>
          </a:stretch>
        </p:blipFill>
        <p:spPr>
          <a:xfrm>
            <a:off x="5734700" y="1195175"/>
            <a:ext cx="1156324" cy="867251"/>
          </a:xfrm>
          <a:prstGeom prst="rect">
            <a:avLst/>
          </a:prstGeom>
          <a:noFill/>
          <a:ln>
            <a:noFill/>
          </a:ln>
          <a:effectLst>
            <a:outerShdw blurRad="114300" algn="bl" rotWithShape="0">
              <a:schemeClr val="accent1">
                <a:alpha val="79000"/>
              </a:schemeClr>
            </a:outerShdw>
          </a:effectLst>
        </p:spPr>
      </p:pic>
      <p:pic>
        <p:nvPicPr>
          <p:cNvPr id="162" name="Google Shape;162;p25"/>
          <p:cNvPicPr preferRelativeResize="0"/>
          <p:nvPr/>
        </p:nvPicPr>
        <p:blipFill>
          <a:blip r:embed="rId5">
            <a:alphaModFix/>
          </a:blip>
          <a:stretch>
            <a:fillRect/>
          </a:stretch>
        </p:blipFill>
        <p:spPr>
          <a:xfrm>
            <a:off x="7007374" y="1195175"/>
            <a:ext cx="1300851" cy="867250"/>
          </a:xfrm>
          <a:prstGeom prst="rect">
            <a:avLst/>
          </a:prstGeom>
          <a:noFill/>
          <a:ln>
            <a:noFill/>
          </a:ln>
          <a:effectLst>
            <a:outerShdw blurRad="285750" algn="bl" rotWithShape="0">
              <a:schemeClr val="accent1">
                <a:alpha val="72000"/>
              </a:schemeClr>
            </a:outerShdw>
          </a:effectLst>
        </p:spPr>
      </p:pic>
      <p:sp>
        <p:nvSpPr>
          <p:cNvPr id="163" name="Google Shape;163;p25"/>
          <p:cNvSpPr txBox="1"/>
          <p:nvPr/>
        </p:nvSpPr>
        <p:spPr>
          <a:xfrm>
            <a:off x="967300" y="1336975"/>
            <a:ext cx="41838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200">
                <a:latin typeface="Comfortaa Light"/>
                <a:ea typeface="Comfortaa Light"/>
                <a:cs typeface="Comfortaa Light"/>
                <a:sym typeface="Comfortaa Light"/>
              </a:rPr>
              <a:t>Winter is a difficult time for small trees (and big too). </a:t>
            </a:r>
            <a:endParaRPr sz="1200">
              <a:latin typeface="Comfortaa Light"/>
              <a:ea typeface="Comfortaa Light"/>
              <a:cs typeface="Comfortaa Light"/>
              <a:sym typeface="Comfortaa Light"/>
            </a:endParaRPr>
          </a:p>
          <a:p>
            <a:pPr marL="0" lvl="0" indent="0" algn="l" rtl="0">
              <a:spcBef>
                <a:spcPts val="0"/>
              </a:spcBef>
              <a:spcAft>
                <a:spcPts val="0"/>
              </a:spcAft>
              <a:buNone/>
            </a:pPr>
            <a:endParaRPr sz="1200">
              <a:latin typeface="Comfortaa Light"/>
              <a:ea typeface="Comfortaa Light"/>
              <a:cs typeface="Comfortaa Light"/>
              <a:sym typeface="Comfortaa Light"/>
            </a:endParaRPr>
          </a:p>
          <a:p>
            <a:pPr marL="0" lvl="0" indent="0" algn="l" rtl="0">
              <a:spcBef>
                <a:spcPts val="0"/>
              </a:spcBef>
              <a:spcAft>
                <a:spcPts val="0"/>
              </a:spcAft>
              <a:buNone/>
            </a:pPr>
            <a:r>
              <a:rPr lang="uk" sz="1200">
                <a:latin typeface="Comfortaa Light"/>
                <a:ea typeface="Comfortaa Light"/>
                <a:cs typeface="Comfortaa Light"/>
                <a:sym typeface="Comfortaa Light"/>
              </a:rPr>
              <a:t>Branches can survive the temperature -45°С, but roots - only -15°С</a:t>
            </a:r>
            <a:endParaRPr sz="1200">
              <a:latin typeface="Comfortaa Light"/>
              <a:ea typeface="Comfortaa Light"/>
              <a:cs typeface="Comfortaa Light"/>
              <a:sym typeface="Comfortaa Light"/>
            </a:endParaRPr>
          </a:p>
          <a:p>
            <a:pPr marL="0" lvl="0" indent="0" algn="l" rtl="0">
              <a:spcBef>
                <a:spcPts val="0"/>
              </a:spcBef>
              <a:spcAft>
                <a:spcPts val="0"/>
              </a:spcAft>
              <a:buNone/>
            </a:pPr>
            <a:r>
              <a:rPr lang="uk" sz="1200">
                <a:latin typeface="Comfortaa Light"/>
                <a:ea typeface="Comfortaa Light"/>
                <a:cs typeface="Comfortaa Light"/>
                <a:sym typeface="Comfortaa Light"/>
              </a:rPr>
              <a:t>Of course, the snow will keep them warm, but winter without snow can be a problem. </a:t>
            </a:r>
            <a:endParaRPr sz="1200">
              <a:latin typeface="Comfortaa Light"/>
              <a:ea typeface="Comfortaa Light"/>
              <a:cs typeface="Comfortaa Light"/>
              <a:sym typeface="Comfortaa Light"/>
            </a:endParaRPr>
          </a:p>
          <a:p>
            <a:pPr marL="0" lvl="0" indent="0" algn="l" rtl="0">
              <a:spcBef>
                <a:spcPts val="0"/>
              </a:spcBef>
              <a:spcAft>
                <a:spcPts val="0"/>
              </a:spcAft>
              <a:buNone/>
            </a:pPr>
            <a:endParaRPr sz="1200">
              <a:latin typeface="Comfortaa Light"/>
              <a:ea typeface="Comfortaa Light"/>
              <a:cs typeface="Comfortaa Light"/>
              <a:sym typeface="Comfortaa Light"/>
            </a:endParaRPr>
          </a:p>
          <a:p>
            <a:pPr marL="0" lvl="0" indent="0" algn="l" rtl="0">
              <a:spcBef>
                <a:spcPts val="0"/>
              </a:spcBef>
              <a:spcAft>
                <a:spcPts val="0"/>
              </a:spcAft>
              <a:buNone/>
            </a:pPr>
            <a:r>
              <a:rPr lang="uk" sz="1200">
                <a:latin typeface="Comfortaa Light"/>
                <a:ea typeface="Comfortaa Light"/>
                <a:cs typeface="Comfortaa Light"/>
                <a:sym typeface="Comfortaa Light"/>
              </a:rPr>
              <a:t>The snow can become a problem too. It can break branches with its weight. </a:t>
            </a:r>
            <a:endParaRPr sz="1200">
              <a:latin typeface="Comfortaa Light"/>
              <a:ea typeface="Comfortaa Light"/>
              <a:cs typeface="Comfortaa Light"/>
              <a:sym typeface="Comfortaa Light"/>
            </a:endParaRPr>
          </a:p>
          <a:p>
            <a:pPr marL="0" lvl="0" indent="0" algn="l" rtl="0">
              <a:spcBef>
                <a:spcPts val="0"/>
              </a:spcBef>
              <a:spcAft>
                <a:spcPts val="0"/>
              </a:spcAft>
              <a:buNone/>
            </a:pPr>
            <a:endParaRPr sz="1200">
              <a:latin typeface="Comfortaa Light"/>
              <a:ea typeface="Comfortaa Light"/>
              <a:cs typeface="Comfortaa Light"/>
              <a:sym typeface="Comfortaa Light"/>
            </a:endParaRPr>
          </a:p>
          <a:p>
            <a:pPr marL="0" lvl="0" indent="0" algn="l" rtl="0">
              <a:spcBef>
                <a:spcPts val="0"/>
              </a:spcBef>
              <a:spcAft>
                <a:spcPts val="0"/>
              </a:spcAft>
              <a:buNone/>
            </a:pPr>
            <a:r>
              <a:rPr lang="uk" sz="1200">
                <a:latin typeface="Comfortaa Light"/>
                <a:ea typeface="Comfortaa Light"/>
                <a:cs typeface="Comfortaa Light"/>
                <a:sym typeface="Comfortaa Light"/>
              </a:rPr>
              <a:t>The only way to save trees - follow up, don’t harm and always help.</a:t>
            </a:r>
            <a:endParaRPr sz="1200">
              <a:latin typeface="Comfortaa Light"/>
              <a:ea typeface="Comfortaa Light"/>
              <a:cs typeface="Comfortaa Light"/>
              <a:sym typeface="Comfortaa Light"/>
            </a:endParaRPr>
          </a:p>
        </p:txBody>
      </p:sp>
      <p:sp>
        <p:nvSpPr>
          <p:cNvPr id="164" name="Google Shape;164;p25"/>
          <p:cNvSpPr txBox="1"/>
          <p:nvPr/>
        </p:nvSpPr>
        <p:spPr>
          <a:xfrm>
            <a:off x="5734700" y="3886375"/>
            <a:ext cx="25734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uk" sz="1200">
                <a:latin typeface="Comfortaa Light"/>
                <a:ea typeface="Comfortaa Light"/>
                <a:cs typeface="Comfortaa Light"/>
                <a:sym typeface="Comfortaa Light"/>
              </a:rPr>
              <a:t>Dima Ilinov 7-A</a:t>
            </a:r>
            <a:endParaRPr sz="1200">
              <a:latin typeface="Comfortaa Light"/>
              <a:ea typeface="Comfortaa Light"/>
              <a:cs typeface="Comfortaa Light"/>
              <a:sym typeface="Comfortaa Light"/>
            </a:endParaRPr>
          </a:p>
        </p:txBody>
      </p:sp>
      <p:pic>
        <p:nvPicPr>
          <p:cNvPr id="165" name="Google Shape;165;p25"/>
          <p:cNvPicPr preferRelativeResize="0"/>
          <p:nvPr/>
        </p:nvPicPr>
        <p:blipFill>
          <a:blip r:embed="rId6">
            <a:alphaModFix/>
          </a:blip>
          <a:stretch>
            <a:fillRect/>
          </a:stretch>
        </p:blipFill>
        <p:spPr>
          <a:xfrm>
            <a:off x="5734700" y="2157875"/>
            <a:ext cx="2573476" cy="1447574"/>
          </a:xfrm>
          <a:prstGeom prst="rect">
            <a:avLst/>
          </a:prstGeom>
          <a:noFill/>
          <a:ln>
            <a:noFill/>
          </a:ln>
          <a:effectLst>
            <a:outerShdw blurRad="214313" dist="19050" dir="5400000" algn="bl" rotWithShape="0">
              <a:schemeClr val="accent1">
                <a:alpha val="68000"/>
              </a:schemeClr>
            </a:outerShdw>
          </a:effectLst>
        </p:spPr>
      </p:pic>
      <p:sp>
        <p:nvSpPr>
          <p:cNvPr id="166" name="Google Shape;166;p25"/>
          <p:cNvSpPr txBox="1"/>
          <p:nvPr/>
        </p:nvSpPr>
        <p:spPr>
          <a:xfrm>
            <a:off x="5734738" y="3649650"/>
            <a:ext cx="25734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uk" sz="1200">
                <a:latin typeface="Roboto Black"/>
                <a:ea typeface="Roboto Black"/>
                <a:cs typeface="Roboto Black"/>
                <a:sym typeface="Roboto Black"/>
              </a:rPr>
              <a:t>Pine-tree</a:t>
            </a:r>
            <a:r>
              <a:rPr lang="uk" sz="1200">
                <a:latin typeface="Comfortaa Light"/>
                <a:ea typeface="Comfortaa Light"/>
                <a:cs typeface="Comfortaa Light"/>
                <a:sym typeface="Comfortaa Light"/>
              </a:rPr>
              <a:t> in my village</a:t>
            </a:r>
            <a:endParaRPr sz="1200">
              <a:latin typeface="Comfortaa Light"/>
              <a:ea typeface="Comfortaa Light"/>
              <a:cs typeface="Comfortaa Light"/>
              <a:sym typeface="Comfortaa Light"/>
            </a:endParaRPr>
          </a:p>
        </p:txBody>
      </p:sp>
      <p:sp>
        <p:nvSpPr>
          <p:cNvPr id="167" name="Google Shape;167;p25"/>
          <p:cNvSpPr txBox="1"/>
          <p:nvPr/>
        </p:nvSpPr>
        <p:spPr>
          <a:xfrm rot="-5400000">
            <a:off x="6197400" y="3649650"/>
            <a:ext cx="4095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uk" sz="1200">
                <a:latin typeface="Comfortaa Light"/>
                <a:ea typeface="Comfortaa Light"/>
                <a:cs typeface="Comfortaa Light"/>
                <a:sym typeface="Comfortaa Light"/>
              </a:rPr>
              <a:t>&gt;&gt;</a:t>
            </a:r>
            <a:endParaRPr sz="1200">
              <a:latin typeface="Comfortaa Light"/>
              <a:ea typeface="Comfortaa Light"/>
              <a:cs typeface="Comfortaa Light"/>
              <a:sym typeface="Comfortaa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1"/>
        <p:cNvGrpSpPr/>
        <p:nvPr/>
      </p:nvGrpSpPr>
      <p:grpSpPr>
        <a:xfrm>
          <a:off x="0" y="0"/>
          <a:ext cx="0" cy="0"/>
          <a:chOff x="0" y="0"/>
          <a:chExt cx="0" cy="0"/>
        </a:xfrm>
      </p:grpSpPr>
      <p:pic>
        <p:nvPicPr>
          <p:cNvPr id="172" name="Google Shape;172;p26"/>
          <p:cNvPicPr preferRelativeResize="0"/>
          <p:nvPr/>
        </p:nvPicPr>
        <p:blipFill>
          <a:blip r:embed="rId3">
            <a:alphaModFix/>
          </a:blip>
          <a:stretch>
            <a:fillRect/>
          </a:stretch>
        </p:blipFill>
        <p:spPr>
          <a:xfrm>
            <a:off x="6184350" y="0"/>
            <a:ext cx="2959649" cy="4409829"/>
          </a:xfrm>
          <a:prstGeom prst="rect">
            <a:avLst/>
          </a:prstGeom>
          <a:noFill/>
          <a:ln>
            <a:noFill/>
          </a:ln>
        </p:spPr>
      </p:pic>
      <p:sp>
        <p:nvSpPr>
          <p:cNvPr id="173" name="Google Shape;173;p26"/>
          <p:cNvSpPr txBox="1"/>
          <p:nvPr/>
        </p:nvSpPr>
        <p:spPr>
          <a:xfrm>
            <a:off x="1073426" y="3376654"/>
            <a:ext cx="731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4" name="Google Shape;174;p26"/>
          <p:cNvSpPr txBox="1"/>
          <p:nvPr/>
        </p:nvSpPr>
        <p:spPr>
          <a:xfrm flipH="1">
            <a:off x="203200" y="1569700"/>
            <a:ext cx="5009400" cy="2695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uk" sz="1800">
                <a:solidFill>
                  <a:srgbClr val="45818E"/>
                </a:solidFill>
                <a:latin typeface="Merriweather"/>
                <a:ea typeface="Merriweather"/>
                <a:cs typeface="Merriweather"/>
                <a:sym typeface="Merriweather"/>
              </a:rPr>
              <a:t>1. The first problem is that during heavy snowfall, it falls on the branches and can break them.  2. The second problem is that when there is little snow in winter, trees can freeze.  We can help them if a lot of snow has fallen, we could crush it, but not much, because the snow warms the tree.  Next, we can insulate the root system with  fallen leafs.</a:t>
            </a:r>
            <a:endParaRPr sz="1800">
              <a:solidFill>
                <a:srgbClr val="45818E"/>
              </a:solidFill>
              <a:latin typeface="Merriweather"/>
              <a:ea typeface="Merriweather"/>
              <a:cs typeface="Merriweather"/>
              <a:sym typeface="Merriweather"/>
            </a:endParaRPr>
          </a:p>
        </p:txBody>
      </p:sp>
      <p:sp>
        <p:nvSpPr>
          <p:cNvPr id="175" name="Google Shape;175;p26"/>
          <p:cNvSpPr txBox="1"/>
          <p:nvPr/>
        </p:nvSpPr>
        <p:spPr>
          <a:xfrm rot="-2810">
            <a:off x="203199" y="711692"/>
            <a:ext cx="4037401" cy="507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uk" sz="2100">
                <a:solidFill>
                  <a:schemeClr val="accent5"/>
                </a:solidFill>
                <a:latin typeface="Lora"/>
                <a:ea typeface="Lora"/>
                <a:cs typeface="Lora"/>
                <a:sym typeface="Lora"/>
              </a:rPr>
              <a:t>Tuya </a:t>
            </a:r>
            <a:endParaRPr sz="2100">
              <a:solidFill>
                <a:schemeClr val="accent5"/>
              </a:solidFill>
              <a:latin typeface="Lora"/>
              <a:ea typeface="Lora"/>
              <a:cs typeface="Lora"/>
              <a:sym typeface="Lora"/>
            </a:endParaRPr>
          </a:p>
        </p:txBody>
      </p:sp>
      <p:sp>
        <p:nvSpPr>
          <p:cNvPr id="176" name="Google Shape;176;p26"/>
          <p:cNvSpPr txBox="1"/>
          <p:nvPr/>
        </p:nvSpPr>
        <p:spPr>
          <a:xfrm flipH="1">
            <a:off x="-404237" y="4410723"/>
            <a:ext cx="73152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00">
                <a:latin typeface="Courier New"/>
                <a:ea typeface="Courier New"/>
                <a:cs typeface="Courier New"/>
                <a:sym typeface="Courier New"/>
              </a:rPr>
              <a:t>Sasha Chaiun 7-A                      </a:t>
            </a:r>
            <a:endParaRPr sz="1700">
              <a:latin typeface="Courier New"/>
              <a:ea typeface="Courier New"/>
              <a:cs typeface="Courier New"/>
              <a:sym typeface="Courier New"/>
            </a:endParaRPr>
          </a:p>
        </p:txBody>
      </p:sp>
      <p:sp>
        <p:nvSpPr>
          <p:cNvPr id="177" name="Google Shape;177;p26"/>
          <p:cNvSpPr txBox="1"/>
          <p:nvPr/>
        </p:nvSpPr>
        <p:spPr>
          <a:xfrm flipH="1">
            <a:off x="203200" y="0"/>
            <a:ext cx="330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8" name="Google Shape;178;p26"/>
          <p:cNvSpPr txBox="1"/>
          <p:nvPr/>
        </p:nvSpPr>
        <p:spPr>
          <a:xfrm>
            <a:off x="6566463" y="4433825"/>
            <a:ext cx="330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The tree I take care of Tuya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sp>
        <p:nvSpPr>
          <p:cNvPr id="183" name="Google Shape;183;p27"/>
          <p:cNvSpPr/>
          <p:nvPr/>
        </p:nvSpPr>
        <p:spPr>
          <a:xfrm>
            <a:off x="4313350" y="0"/>
            <a:ext cx="4835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p:nvPr/>
        </p:nvSpPr>
        <p:spPr>
          <a:xfrm>
            <a:off x="256350" y="479625"/>
            <a:ext cx="3018300" cy="106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4539850" y="405200"/>
            <a:ext cx="4382700" cy="3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uk" sz="3000"/>
              <a:t>Ukraine’s Oak problem</a:t>
            </a:r>
            <a:endParaRPr sz="3000"/>
          </a:p>
        </p:txBody>
      </p:sp>
      <p:sp>
        <p:nvSpPr>
          <p:cNvPr id="187" name="Google Shape;187;p27"/>
          <p:cNvSpPr txBox="1">
            <a:spLocks noGrp="1"/>
          </p:cNvSpPr>
          <p:nvPr>
            <p:ph type="body" idx="1"/>
          </p:nvPr>
        </p:nvSpPr>
        <p:spPr>
          <a:xfrm>
            <a:off x="4648000" y="479625"/>
            <a:ext cx="4166400" cy="40986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1200"/>
              </a:spcAft>
              <a:buNone/>
            </a:pPr>
            <a:r>
              <a:rPr lang="uk">
                <a:solidFill>
                  <a:schemeClr val="lt1"/>
                </a:solidFill>
              </a:rPr>
              <a:t>I watched oak trees for quite some time because my family was near them a lot. From what I’ve seen one of the big problems is trees being cut down and it very much applies to oak as well. Humanity’s growing need for wood is one of the things that drives it’s population down drastically and soon we won’t have the ability to see some of the biggest trees in the world. One of the things that we could do is go for recycled material and wood so we don’t have to cut down trees for material. Recycled paper is also relatively easy and cheap to produce so we won’t have to worry about the costs of it. What I would do is ask my grandfather to stop cutting them down for wood and heat.</a:t>
            </a:r>
            <a:endParaRPr>
              <a:solidFill>
                <a:schemeClr val="lt1"/>
              </a:solidFill>
            </a:endParaRPr>
          </a:p>
        </p:txBody>
      </p:sp>
      <p:pic>
        <p:nvPicPr>
          <p:cNvPr id="188" name="Google Shape;188;p27"/>
          <p:cNvPicPr preferRelativeResize="0"/>
          <p:nvPr/>
        </p:nvPicPr>
        <p:blipFill>
          <a:blip r:embed="rId3">
            <a:alphaModFix/>
          </a:blip>
          <a:stretch>
            <a:fillRect/>
          </a:stretch>
        </p:blipFill>
        <p:spPr>
          <a:xfrm>
            <a:off x="0" y="1868850"/>
            <a:ext cx="4308300" cy="3274652"/>
          </a:xfrm>
          <a:prstGeom prst="rect">
            <a:avLst/>
          </a:prstGeom>
          <a:noFill/>
          <a:ln>
            <a:noFill/>
          </a:ln>
        </p:spPr>
      </p:pic>
      <p:sp>
        <p:nvSpPr>
          <p:cNvPr id="189" name="Google Shape;189;p27"/>
          <p:cNvSpPr txBox="1"/>
          <p:nvPr/>
        </p:nvSpPr>
        <p:spPr>
          <a:xfrm>
            <a:off x="6158700" y="4743300"/>
            <a:ext cx="298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chemeClr val="lt2"/>
                </a:solidFill>
                <a:highlight>
                  <a:schemeClr val="accent1"/>
                </a:highlight>
                <a:latin typeface="Comfortaa"/>
                <a:ea typeface="Comfortaa"/>
                <a:cs typeface="Comfortaa"/>
                <a:sym typeface="Comfortaa"/>
              </a:rPr>
              <a:t>Presentation by Dima Baliuk</a:t>
            </a:r>
            <a:endParaRPr>
              <a:solidFill>
                <a:schemeClr val="lt2"/>
              </a:solidFill>
              <a:highlight>
                <a:schemeClr val="accent1"/>
              </a:highlight>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311700" y="140625"/>
            <a:ext cx="4899300" cy="65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uk" b="1"/>
              <a:t>Trees problems</a:t>
            </a:r>
            <a:endParaRPr b="1"/>
          </a:p>
        </p:txBody>
      </p:sp>
      <p:sp>
        <p:nvSpPr>
          <p:cNvPr id="195" name="Google Shape;195;p28"/>
          <p:cNvSpPr txBox="1">
            <a:spLocks noGrp="1"/>
          </p:cNvSpPr>
          <p:nvPr>
            <p:ph type="body" idx="1"/>
          </p:nvPr>
        </p:nvSpPr>
        <p:spPr>
          <a:xfrm>
            <a:off x="311700" y="866050"/>
            <a:ext cx="4713300" cy="390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uk" sz="1400"/>
              <a:t>Problems exist not only in humans but also in trees.  In winter, they can freeze.  Leaves will no longer appear on them next year. Another problem is eating roots by different beetles. This can be easily solved by buying special fertilizers. But not all people understand the importance of trees in our lives. Children often play with this tree: they pull out leaves, pluck branches. We approach and say that trees are not a toy and it hurts too. Appreciate the trees and know that without them we will not be!</a:t>
            </a:r>
            <a:endParaRPr/>
          </a:p>
          <a:p>
            <a:pPr marL="0" lvl="0" indent="0" algn="l" rtl="0">
              <a:spcBef>
                <a:spcPts val="1200"/>
              </a:spcBef>
              <a:spcAft>
                <a:spcPts val="0"/>
              </a:spcAft>
              <a:buNone/>
            </a:pPr>
            <a:r>
              <a:rPr lang="uk" sz="1400"/>
              <a:t>Vika Zinoruk</a:t>
            </a:r>
            <a:endParaRPr sz="1400"/>
          </a:p>
          <a:p>
            <a:pPr marL="0" lvl="0" indent="0" algn="l" rtl="0">
              <a:spcBef>
                <a:spcPts val="1200"/>
              </a:spcBef>
              <a:spcAft>
                <a:spcPts val="0"/>
              </a:spcAft>
              <a:buNone/>
            </a:pPr>
            <a:r>
              <a:rPr lang="uk" sz="1400"/>
              <a:t>Liza Dovhopol</a:t>
            </a:r>
            <a:endParaRPr sz="1400"/>
          </a:p>
          <a:p>
            <a:pPr marL="0" lvl="0" indent="0" algn="r" rtl="0">
              <a:spcBef>
                <a:spcPts val="1200"/>
              </a:spcBef>
              <a:spcAft>
                <a:spcPts val="1200"/>
              </a:spcAft>
              <a:buNone/>
            </a:pPr>
            <a:endParaRPr/>
          </a:p>
        </p:txBody>
      </p:sp>
      <p:pic>
        <p:nvPicPr>
          <p:cNvPr id="196" name="Google Shape;196;p28"/>
          <p:cNvPicPr preferRelativeResize="0"/>
          <p:nvPr/>
        </p:nvPicPr>
        <p:blipFill>
          <a:blip r:embed="rId3">
            <a:alphaModFix/>
          </a:blip>
          <a:stretch>
            <a:fillRect/>
          </a:stretch>
        </p:blipFill>
        <p:spPr>
          <a:xfrm>
            <a:off x="5211100" y="376875"/>
            <a:ext cx="3292326" cy="4226376"/>
          </a:xfrm>
          <a:prstGeom prst="rect">
            <a:avLst/>
          </a:prstGeom>
          <a:noFill/>
          <a:ln>
            <a:noFill/>
          </a:ln>
        </p:spPr>
      </p:pic>
      <p:pic>
        <p:nvPicPr>
          <p:cNvPr id="197" name="Google Shape;197;p28"/>
          <p:cNvPicPr preferRelativeResize="0"/>
          <p:nvPr/>
        </p:nvPicPr>
        <p:blipFill>
          <a:blip r:embed="rId4">
            <a:alphaModFix/>
          </a:blip>
          <a:stretch>
            <a:fillRect/>
          </a:stretch>
        </p:blipFill>
        <p:spPr>
          <a:xfrm>
            <a:off x="1879775" y="3351275"/>
            <a:ext cx="3145224" cy="1415374"/>
          </a:xfrm>
          <a:prstGeom prst="rect">
            <a:avLst/>
          </a:prstGeom>
          <a:noFill/>
          <a:ln>
            <a:noFill/>
          </a:ln>
        </p:spPr>
      </p:pic>
      <p:sp>
        <p:nvSpPr>
          <p:cNvPr id="198" name="Google Shape;198;p28"/>
          <p:cNvSpPr txBox="1"/>
          <p:nvPr/>
        </p:nvSpPr>
        <p:spPr>
          <a:xfrm>
            <a:off x="5424750" y="4603250"/>
            <a:ext cx="30000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chemeClr val="dk2"/>
                </a:solidFill>
                <a:highlight>
                  <a:schemeClr val="lt1"/>
                </a:highlight>
              </a:rPr>
              <a:t>In this photo you can see a willow</a:t>
            </a:r>
            <a:endParaRPr>
              <a:solidFill>
                <a:schemeClr val="dk2"/>
              </a:solidFill>
              <a:highlight>
                <a:schemeClr val="lt1"/>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4CCCC"/>
        </a:solidFill>
        <a:effectLst/>
      </p:bgPr>
    </p:bg>
    <p:spTree>
      <p:nvGrpSpPr>
        <p:cNvPr id="1" name="Shape 202"/>
        <p:cNvGrpSpPr/>
        <p:nvPr/>
      </p:nvGrpSpPr>
      <p:grpSpPr>
        <a:xfrm>
          <a:off x="0" y="0"/>
          <a:ext cx="0" cy="0"/>
          <a:chOff x="0" y="0"/>
          <a:chExt cx="0" cy="0"/>
        </a:xfrm>
      </p:grpSpPr>
      <p:sp>
        <p:nvSpPr>
          <p:cNvPr id="203" name="Google Shape;203;p29"/>
          <p:cNvSpPr txBox="1"/>
          <p:nvPr/>
        </p:nvSpPr>
        <p:spPr>
          <a:xfrm>
            <a:off x="70575" y="66163"/>
            <a:ext cx="3000000" cy="21702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uk" sz="2100">
                <a:solidFill>
                  <a:srgbClr val="A4C2F4"/>
                </a:solidFill>
                <a:highlight>
                  <a:srgbClr val="351C75"/>
                </a:highlight>
              </a:rPr>
              <a:t>In big cities, plants, especially trees, feel very bad. Because of the exhaust gases from cars and a lot of debris. </a:t>
            </a:r>
            <a:endParaRPr sz="2100">
              <a:solidFill>
                <a:srgbClr val="A4C2F4"/>
              </a:solidFill>
              <a:highlight>
                <a:srgbClr val="351C75"/>
              </a:highlight>
            </a:endParaRPr>
          </a:p>
        </p:txBody>
      </p:sp>
      <p:sp>
        <p:nvSpPr>
          <p:cNvPr id="204" name="Google Shape;204;p29"/>
          <p:cNvSpPr txBox="1"/>
          <p:nvPr/>
        </p:nvSpPr>
        <p:spPr>
          <a:xfrm>
            <a:off x="7181825" y="302300"/>
            <a:ext cx="18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u="sng">
                <a:solidFill>
                  <a:srgbClr val="A4C2F4"/>
                </a:solidFill>
                <a:highlight>
                  <a:srgbClr val="351C75"/>
                </a:highlight>
                <a:latin typeface="Proxima Nova"/>
                <a:ea typeface="Proxima Nova"/>
                <a:cs typeface="Proxima Nova"/>
                <a:sym typeface="Proxima Nova"/>
              </a:rPr>
              <a:t>Veronika Holodova</a:t>
            </a:r>
            <a:endParaRPr u="sng">
              <a:solidFill>
                <a:srgbClr val="A4C2F4"/>
              </a:solidFill>
              <a:highlight>
                <a:srgbClr val="351C75"/>
              </a:highlight>
              <a:latin typeface="Proxima Nova"/>
              <a:ea typeface="Proxima Nova"/>
              <a:cs typeface="Proxima Nova"/>
              <a:sym typeface="Proxima Nova"/>
            </a:endParaRPr>
          </a:p>
        </p:txBody>
      </p:sp>
      <p:sp>
        <p:nvSpPr>
          <p:cNvPr id="205" name="Google Shape;205;p29"/>
          <p:cNvSpPr txBox="1"/>
          <p:nvPr/>
        </p:nvSpPr>
        <p:spPr>
          <a:xfrm>
            <a:off x="70575" y="2236375"/>
            <a:ext cx="3000000" cy="25860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uk" sz="2100">
                <a:solidFill>
                  <a:srgbClr val="A4C2F4"/>
                </a:solidFill>
                <a:highlight>
                  <a:srgbClr val="351C75"/>
                </a:highlight>
              </a:rPr>
              <a:t>Plants also suffer from the dry climate in summer and people need to water them. People also cut down a lot of trees.</a:t>
            </a:r>
            <a:endParaRPr sz="2100">
              <a:solidFill>
                <a:srgbClr val="A4C2F4"/>
              </a:solidFill>
              <a:highlight>
                <a:srgbClr val="351C75"/>
              </a:highlight>
            </a:endParaRPr>
          </a:p>
        </p:txBody>
      </p:sp>
      <p:pic>
        <p:nvPicPr>
          <p:cNvPr id="206" name="Google Shape;206;p29"/>
          <p:cNvPicPr preferRelativeResize="0"/>
          <p:nvPr/>
        </p:nvPicPr>
        <p:blipFill>
          <a:blip r:embed="rId3">
            <a:alphaModFix/>
          </a:blip>
          <a:stretch>
            <a:fillRect/>
          </a:stretch>
        </p:blipFill>
        <p:spPr>
          <a:xfrm>
            <a:off x="3070569" y="451550"/>
            <a:ext cx="1986753" cy="2649004"/>
          </a:xfrm>
          <a:prstGeom prst="rect">
            <a:avLst/>
          </a:prstGeom>
          <a:noFill/>
          <a:ln>
            <a:noFill/>
          </a:ln>
        </p:spPr>
      </p:pic>
      <p:sp>
        <p:nvSpPr>
          <p:cNvPr id="207" name="Google Shape;207;p29"/>
          <p:cNvSpPr txBox="1"/>
          <p:nvPr/>
        </p:nvSpPr>
        <p:spPr>
          <a:xfrm>
            <a:off x="5264137" y="1735536"/>
            <a:ext cx="34707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100">
                <a:solidFill>
                  <a:srgbClr val="A4C2F4"/>
                </a:solidFill>
                <a:highlight>
                  <a:srgbClr val="351C75"/>
                </a:highlight>
                <a:latin typeface="Roboto"/>
                <a:ea typeface="Roboto"/>
                <a:cs typeface="Roboto"/>
                <a:sym typeface="Roboto"/>
              </a:rPr>
              <a:t>I look after the poplar</a:t>
            </a:r>
            <a:endParaRPr sz="2100">
              <a:solidFill>
                <a:srgbClr val="A4C2F4"/>
              </a:solidFill>
              <a:highlight>
                <a:srgbClr val="351C75"/>
              </a:highlight>
              <a:latin typeface="Roboto"/>
              <a:ea typeface="Roboto"/>
              <a:cs typeface="Roboto"/>
              <a:sym typeface="Roboto"/>
            </a:endParaRPr>
          </a:p>
          <a:p>
            <a:pPr marL="0" lvl="0" indent="0" algn="l" rtl="0">
              <a:spcBef>
                <a:spcPts val="0"/>
              </a:spcBef>
              <a:spcAft>
                <a:spcPts val="0"/>
              </a:spcAft>
              <a:buNone/>
            </a:pPr>
            <a:r>
              <a:rPr lang="uk" sz="2100">
                <a:solidFill>
                  <a:srgbClr val="A4C2F4"/>
                </a:solidFill>
                <a:highlight>
                  <a:srgbClr val="351C75"/>
                </a:highlight>
                <a:latin typeface="Roboto"/>
                <a:ea typeface="Roboto"/>
                <a:cs typeface="Roboto"/>
                <a:sym typeface="Roboto"/>
              </a:rPr>
              <a:t>The tree had problems like debris next to it and freezing due to cold weather.</a:t>
            </a:r>
            <a:endParaRPr sz="2100">
              <a:solidFill>
                <a:srgbClr val="A4C2F4"/>
              </a:solidFill>
              <a:highlight>
                <a:srgbClr val="351C75"/>
              </a:highlight>
              <a:latin typeface="Roboto"/>
              <a:ea typeface="Roboto"/>
              <a:cs typeface="Roboto"/>
              <a:sym typeface="Roboto"/>
            </a:endParaRPr>
          </a:p>
          <a:p>
            <a:pPr marL="0" lvl="0" indent="0" algn="l" rtl="0">
              <a:spcBef>
                <a:spcPts val="0"/>
              </a:spcBef>
              <a:spcAft>
                <a:spcPts val="0"/>
              </a:spcAft>
              <a:buNone/>
            </a:pPr>
            <a:r>
              <a:rPr lang="uk" sz="2100">
                <a:solidFill>
                  <a:srgbClr val="A4C2F4"/>
                </a:solidFill>
                <a:highlight>
                  <a:srgbClr val="351C75"/>
                </a:highlight>
                <a:latin typeface="Roboto"/>
                <a:ea typeface="Roboto"/>
                <a:cs typeface="Roboto"/>
                <a:sym typeface="Roboto"/>
              </a:rPr>
              <a:t>I can clean up the trash next to it and water the tree in the summer.</a:t>
            </a:r>
            <a:endParaRPr sz="2100">
              <a:solidFill>
                <a:srgbClr val="A4C2F4"/>
              </a:solidFill>
              <a:highlight>
                <a:srgbClr val="351C75"/>
              </a:highlight>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FC5E8"/>
        </a:solidFill>
        <a:effectLst/>
      </p:bgPr>
    </p:bg>
    <p:spTree>
      <p:nvGrpSpPr>
        <p:cNvPr id="1" name="Shape 211"/>
        <p:cNvGrpSpPr/>
        <p:nvPr/>
      </p:nvGrpSpPr>
      <p:grpSpPr>
        <a:xfrm>
          <a:off x="0" y="0"/>
          <a:ext cx="0" cy="0"/>
          <a:chOff x="0" y="0"/>
          <a:chExt cx="0" cy="0"/>
        </a:xfrm>
      </p:grpSpPr>
      <p:sp>
        <p:nvSpPr>
          <p:cNvPr id="212" name="Google Shape;212;p30"/>
          <p:cNvSpPr txBox="1"/>
          <p:nvPr/>
        </p:nvSpPr>
        <p:spPr>
          <a:xfrm>
            <a:off x="512250" y="512250"/>
            <a:ext cx="45477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600"/>
              <a:t>I think in Ukraine the most tree problem is tree felling. Because people destroy a lot of trees every day. If people do this every day in the future all trees will be destroyed very quickly.</a:t>
            </a:r>
            <a:endParaRPr sz="1600"/>
          </a:p>
          <a:p>
            <a:pPr marL="0" lvl="0" indent="0" algn="l" rtl="0">
              <a:spcBef>
                <a:spcPts val="0"/>
              </a:spcBef>
              <a:spcAft>
                <a:spcPts val="0"/>
              </a:spcAft>
              <a:buNone/>
            </a:pPr>
            <a:r>
              <a:rPr lang="uk" sz="1600"/>
              <a:t>Also a really big problem is a lot of water because the roots won’t absorb water and the tree will die.</a:t>
            </a:r>
            <a:endParaRPr sz="1600"/>
          </a:p>
        </p:txBody>
      </p:sp>
      <p:sp>
        <p:nvSpPr>
          <p:cNvPr id="213" name="Google Shape;213;p30"/>
          <p:cNvSpPr txBox="1"/>
          <p:nvPr/>
        </p:nvSpPr>
        <p:spPr>
          <a:xfrm>
            <a:off x="679525" y="4171250"/>
            <a:ext cx="329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Artem Klymenko 7-A</a:t>
            </a:r>
            <a:endParaRPr/>
          </a:p>
        </p:txBody>
      </p:sp>
      <p:pic>
        <p:nvPicPr>
          <p:cNvPr id="214" name="Google Shape;214;p30"/>
          <p:cNvPicPr preferRelativeResize="0"/>
          <p:nvPr/>
        </p:nvPicPr>
        <p:blipFill>
          <a:blip r:embed="rId3">
            <a:alphaModFix/>
          </a:blip>
          <a:stretch>
            <a:fillRect/>
          </a:stretch>
        </p:blipFill>
        <p:spPr>
          <a:xfrm>
            <a:off x="2958525" y="2154384"/>
            <a:ext cx="2151075" cy="2868092"/>
          </a:xfrm>
          <a:prstGeom prst="rect">
            <a:avLst/>
          </a:prstGeom>
          <a:noFill/>
          <a:ln>
            <a:noFill/>
          </a:ln>
        </p:spPr>
      </p:pic>
      <p:pic>
        <p:nvPicPr>
          <p:cNvPr id="215" name="Google Shape;215;p30"/>
          <p:cNvPicPr preferRelativeResize="0"/>
          <p:nvPr/>
        </p:nvPicPr>
        <p:blipFill>
          <a:blip r:embed="rId4">
            <a:alphaModFix/>
          </a:blip>
          <a:stretch>
            <a:fillRect/>
          </a:stretch>
        </p:blipFill>
        <p:spPr>
          <a:xfrm>
            <a:off x="5059950" y="205498"/>
            <a:ext cx="2151075" cy="2868076"/>
          </a:xfrm>
          <a:prstGeom prst="rect">
            <a:avLst/>
          </a:prstGeom>
          <a:noFill/>
          <a:ln>
            <a:noFill/>
          </a:ln>
        </p:spPr>
      </p:pic>
      <p:pic>
        <p:nvPicPr>
          <p:cNvPr id="216" name="Google Shape;216;p30"/>
          <p:cNvPicPr preferRelativeResize="0"/>
          <p:nvPr/>
        </p:nvPicPr>
        <p:blipFill>
          <a:blip r:embed="rId5">
            <a:alphaModFix/>
          </a:blip>
          <a:stretch>
            <a:fillRect/>
          </a:stretch>
        </p:blipFill>
        <p:spPr>
          <a:xfrm>
            <a:off x="6919750" y="2245278"/>
            <a:ext cx="2151075" cy="2868072"/>
          </a:xfrm>
          <a:prstGeom prst="rect">
            <a:avLst/>
          </a:prstGeom>
          <a:noFill/>
          <a:ln>
            <a:noFill/>
          </a:ln>
        </p:spPr>
      </p:pic>
      <p:sp>
        <p:nvSpPr>
          <p:cNvPr id="217" name="Google Shape;217;p30"/>
          <p:cNvSpPr txBox="1"/>
          <p:nvPr/>
        </p:nvSpPr>
        <p:spPr>
          <a:xfrm>
            <a:off x="1872321" y="2911735"/>
            <a:ext cx="3435000" cy="6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Roboto"/>
                <a:ea typeface="Roboto"/>
                <a:cs typeface="Roboto"/>
                <a:sym typeface="Roboto"/>
              </a:rPr>
              <a:t>Juniper</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218" name="Google Shape;218;p30"/>
          <p:cNvSpPr txBox="1"/>
          <p:nvPr/>
        </p:nvSpPr>
        <p:spPr>
          <a:xfrm>
            <a:off x="7352805" y="1758068"/>
            <a:ext cx="34350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Roboto"/>
                <a:ea typeface="Roboto"/>
                <a:cs typeface="Roboto"/>
                <a:sym typeface="Roboto"/>
              </a:rPr>
              <a:t>Apple trees</a:t>
            </a: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sp>
        <p:nvSpPr>
          <p:cNvPr id="223" name="Google Shape;223;p31"/>
          <p:cNvSpPr/>
          <p:nvPr/>
        </p:nvSpPr>
        <p:spPr>
          <a:xfrm>
            <a:off x="-28" y="31"/>
            <a:ext cx="91440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1"/>
          <p:cNvSpPr txBox="1"/>
          <p:nvPr/>
        </p:nvSpPr>
        <p:spPr>
          <a:xfrm>
            <a:off x="-9" y="3"/>
            <a:ext cx="7315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000" b="1">
                <a:highlight>
                  <a:srgbClr val="FFFFFF"/>
                </a:highlight>
              </a:rPr>
              <a:t>Problem with the trees in our country </a:t>
            </a:r>
            <a:endParaRPr sz="2000" b="1">
              <a:highlight>
                <a:srgbClr val="FFFFFF"/>
              </a:highlight>
            </a:endParaRPr>
          </a:p>
        </p:txBody>
      </p:sp>
      <p:sp>
        <p:nvSpPr>
          <p:cNvPr id="225" name="Google Shape;225;p31"/>
          <p:cNvSpPr txBox="1"/>
          <p:nvPr/>
        </p:nvSpPr>
        <p:spPr>
          <a:xfrm>
            <a:off x="88572" y="458750"/>
            <a:ext cx="38163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500">
                <a:highlight>
                  <a:srgbClr val="FFFFFF"/>
                </a:highlight>
              </a:rPr>
              <a:t>1.Forest clearance.</a:t>
            </a:r>
            <a:endParaRPr sz="1500">
              <a:highlight>
                <a:srgbClr val="FFFFFF"/>
              </a:highlight>
            </a:endParaRPr>
          </a:p>
          <a:p>
            <a:pPr marL="0" lvl="0" indent="0" algn="l" rtl="0">
              <a:spcBef>
                <a:spcPts val="0"/>
              </a:spcBef>
              <a:spcAft>
                <a:spcPts val="0"/>
              </a:spcAft>
              <a:buNone/>
            </a:pPr>
            <a:r>
              <a:rPr lang="uk" sz="1500">
                <a:highlight>
                  <a:srgbClr val="FFFFFF"/>
                </a:highlight>
              </a:rPr>
              <a:t>I think it’s one of the most important issues in our country .Some people think that they can buy the forest and do with it things that they want.They cut down trees and don’t plant it again .So more and more forests are disappearing every day .We can stop it if we start to plant the trees in our countries.</a:t>
            </a:r>
            <a:endParaRPr sz="1500">
              <a:highlight>
                <a:srgbClr val="FFFFFF"/>
              </a:highlight>
            </a:endParaRPr>
          </a:p>
        </p:txBody>
      </p:sp>
      <p:sp>
        <p:nvSpPr>
          <p:cNvPr id="226" name="Google Shape;226;p31"/>
          <p:cNvSpPr txBox="1"/>
          <p:nvPr/>
        </p:nvSpPr>
        <p:spPr>
          <a:xfrm>
            <a:off x="142873" y="2721350"/>
            <a:ext cx="37077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500">
                <a:highlight>
                  <a:srgbClr val="FFFFFF"/>
                </a:highlight>
              </a:rPr>
              <a:t>2.Summer tree drying .</a:t>
            </a:r>
            <a:endParaRPr sz="1500">
              <a:highlight>
                <a:srgbClr val="FFFFFF"/>
              </a:highlight>
            </a:endParaRPr>
          </a:p>
          <a:p>
            <a:pPr marL="0" lvl="0" indent="0" algn="l" rtl="0">
              <a:spcBef>
                <a:spcPts val="0"/>
              </a:spcBef>
              <a:spcAft>
                <a:spcPts val="0"/>
              </a:spcAft>
              <a:buNone/>
            </a:pPr>
            <a:r>
              <a:rPr lang="uk" sz="1500">
                <a:highlight>
                  <a:srgbClr val="FFFFFF"/>
                </a:highlight>
              </a:rPr>
              <a:t>In the summer all the trees started to dry due to the temperature.Sometimes this temperature reaches +40C.So trees dying ,because they don’t have any water to drink .I think we must look after our tree :water it in the summer,protect it for the winter and try to do it more beautiful .</a:t>
            </a:r>
            <a:endParaRPr sz="1500">
              <a:highlight>
                <a:srgbClr val="FFFFFF"/>
              </a:highlight>
            </a:endParaRPr>
          </a:p>
        </p:txBody>
      </p:sp>
      <p:pic>
        <p:nvPicPr>
          <p:cNvPr id="227" name="Google Shape;227;p31"/>
          <p:cNvPicPr preferRelativeResize="0"/>
          <p:nvPr/>
        </p:nvPicPr>
        <p:blipFill>
          <a:blip r:embed="rId3">
            <a:alphaModFix/>
          </a:blip>
          <a:stretch>
            <a:fillRect/>
          </a:stretch>
        </p:blipFill>
        <p:spPr>
          <a:xfrm>
            <a:off x="6871991" y="128612"/>
            <a:ext cx="2192174" cy="2922874"/>
          </a:xfrm>
          <a:prstGeom prst="rect">
            <a:avLst/>
          </a:prstGeom>
          <a:noFill/>
          <a:ln>
            <a:noFill/>
          </a:ln>
        </p:spPr>
      </p:pic>
      <p:pic>
        <p:nvPicPr>
          <p:cNvPr id="228" name="Google Shape;228;p31"/>
          <p:cNvPicPr preferRelativeResize="0"/>
          <p:nvPr/>
        </p:nvPicPr>
        <p:blipFill>
          <a:blip r:embed="rId4">
            <a:alphaModFix/>
          </a:blip>
          <a:stretch>
            <a:fillRect/>
          </a:stretch>
        </p:blipFill>
        <p:spPr>
          <a:xfrm>
            <a:off x="3904873" y="2996438"/>
            <a:ext cx="2967125" cy="1852350"/>
          </a:xfrm>
          <a:prstGeom prst="rect">
            <a:avLst/>
          </a:prstGeom>
          <a:noFill/>
          <a:ln>
            <a:noFill/>
          </a:ln>
        </p:spPr>
      </p:pic>
      <p:pic>
        <p:nvPicPr>
          <p:cNvPr id="229" name="Google Shape;229;p31"/>
          <p:cNvPicPr preferRelativeResize="0"/>
          <p:nvPr/>
        </p:nvPicPr>
        <p:blipFill>
          <a:blip r:embed="rId5">
            <a:alphaModFix/>
          </a:blip>
          <a:stretch>
            <a:fillRect/>
          </a:stretch>
        </p:blipFill>
        <p:spPr>
          <a:xfrm>
            <a:off x="3978275" y="995953"/>
            <a:ext cx="2621475" cy="1497150"/>
          </a:xfrm>
          <a:prstGeom prst="rect">
            <a:avLst/>
          </a:prstGeom>
          <a:noFill/>
          <a:ln>
            <a:noFill/>
          </a:ln>
        </p:spPr>
      </p:pic>
      <p:sp>
        <p:nvSpPr>
          <p:cNvPr id="230" name="Google Shape;230;p31"/>
          <p:cNvSpPr txBox="1"/>
          <p:nvPr/>
        </p:nvSpPr>
        <p:spPr>
          <a:xfrm>
            <a:off x="7575495" y="4753260"/>
            <a:ext cx="731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Ivan Kravchenko </a:t>
            </a:r>
            <a:endParaRPr/>
          </a:p>
        </p:txBody>
      </p:sp>
      <p:sp>
        <p:nvSpPr>
          <p:cNvPr id="231" name="Google Shape;231;p31"/>
          <p:cNvSpPr txBox="1"/>
          <p:nvPr/>
        </p:nvSpPr>
        <p:spPr>
          <a:xfrm>
            <a:off x="7019338" y="3051467"/>
            <a:ext cx="73152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Roboto"/>
                <a:ea typeface="Roboto"/>
                <a:cs typeface="Roboto"/>
                <a:sym typeface="Roboto"/>
              </a:rPr>
              <a:t>This is oak </a:t>
            </a:r>
            <a:endParaRPr>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0"/>
        <p:cNvGrpSpPr/>
        <p:nvPr/>
      </p:nvGrpSpPr>
      <p:grpSpPr>
        <a:xfrm>
          <a:off x="0" y="0"/>
          <a:ext cx="0" cy="0"/>
          <a:chOff x="0" y="0"/>
          <a:chExt cx="0" cy="0"/>
        </a:xfrm>
      </p:grpSpPr>
      <p:sp>
        <p:nvSpPr>
          <p:cNvPr id="61" name="Google Shape;61;p14"/>
          <p:cNvSpPr txBox="1"/>
          <p:nvPr/>
        </p:nvSpPr>
        <p:spPr>
          <a:xfrm>
            <a:off x="324450" y="212475"/>
            <a:ext cx="84951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uk" sz="1750">
                <a:solidFill>
                  <a:schemeClr val="dk1"/>
                </a:solidFill>
                <a:highlight>
                  <a:srgbClr val="F1F3F4"/>
                </a:highlight>
                <a:latin typeface="Roboto"/>
                <a:ea typeface="Roboto"/>
                <a:cs typeface="Roboto"/>
                <a:sym typeface="Roboto"/>
              </a:rPr>
              <a:t>Identify plant problems in your country</a:t>
            </a:r>
            <a:endParaRPr sz="1750">
              <a:solidFill>
                <a:schemeClr val="dk1"/>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uk" sz="1750">
                <a:solidFill>
                  <a:schemeClr val="dk1"/>
                </a:solidFill>
                <a:highlight>
                  <a:srgbClr val="F1F3F4"/>
                </a:highlight>
                <a:latin typeface="Roboto"/>
                <a:ea typeface="Roboto"/>
                <a:cs typeface="Roboto"/>
                <a:sym typeface="Roboto"/>
              </a:rPr>
              <a:t>Make up a plan of helping a plant(s) near your house/school.</a:t>
            </a:r>
            <a:endParaRPr sz="2100">
              <a:solidFill>
                <a:schemeClr val="dk1"/>
              </a:solidFill>
            </a:endParaRPr>
          </a:p>
          <a:p>
            <a:pPr marL="0" lvl="0" indent="0" algn="l" rtl="0">
              <a:spcBef>
                <a:spcPts val="0"/>
              </a:spcBef>
              <a:spcAft>
                <a:spcPts val="0"/>
              </a:spcAft>
              <a:buNone/>
            </a:pPr>
            <a:endParaRPr/>
          </a:p>
        </p:txBody>
      </p:sp>
      <p:pic>
        <p:nvPicPr>
          <p:cNvPr id="62" name="Google Shape;62;p14"/>
          <p:cNvPicPr preferRelativeResize="0"/>
          <p:nvPr/>
        </p:nvPicPr>
        <p:blipFill>
          <a:blip r:embed="rId3">
            <a:alphaModFix/>
          </a:blip>
          <a:stretch>
            <a:fillRect/>
          </a:stretch>
        </p:blipFill>
        <p:spPr>
          <a:xfrm>
            <a:off x="459450" y="971984"/>
            <a:ext cx="7190551" cy="40152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5"/>
        <p:cNvGrpSpPr/>
        <p:nvPr/>
      </p:nvGrpSpPr>
      <p:grpSpPr>
        <a:xfrm>
          <a:off x="0" y="0"/>
          <a:ext cx="0" cy="0"/>
          <a:chOff x="0" y="0"/>
          <a:chExt cx="0" cy="0"/>
        </a:xfrm>
      </p:grpSpPr>
      <p:sp>
        <p:nvSpPr>
          <p:cNvPr id="236" name="Google Shape;236;p32"/>
          <p:cNvSpPr txBox="1">
            <a:spLocks noGrp="1"/>
          </p:cNvSpPr>
          <p:nvPr>
            <p:ph type="ctrTitle"/>
          </p:nvPr>
        </p:nvSpPr>
        <p:spPr>
          <a:xfrm>
            <a:off x="1083002" y="0"/>
            <a:ext cx="69780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uk" sz="4050">
                <a:solidFill>
                  <a:srgbClr val="20124D"/>
                </a:solidFill>
                <a:latin typeface="Comic Sans MS"/>
                <a:ea typeface="Comic Sans MS"/>
                <a:cs typeface="Comic Sans MS"/>
                <a:sym typeface="Comic Sans MS"/>
              </a:rPr>
              <a:t>Problems trees</a:t>
            </a:r>
            <a:endParaRPr sz="4050">
              <a:solidFill>
                <a:srgbClr val="20124D"/>
              </a:solidFill>
              <a:latin typeface="Comic Sans MS"/>
              <a:ea typeface="Comic Sans MS"/>
              <a:cs typeface="Comic Sans MS"/>
              <a:sym typeface="Comic Sans MS"/>
            </a:endParaRPr>
          </a:p>
        </p:txBody>
      </p:sp>
      <p:sp>
        <p:nvSpPr>
          <p:cNvPr id="237" name="Google Shape;237;p32"/>
          <p:cNvSpPr txBox="1">
            <a:spLocks noGrp="1"/>
          </p:cNvSpPr>
          <p:nvPr>
            <p:ph type="subTitle" idx="1"/>
          </p:nvPr>
        </p:nvSpPr>
        <p:spPr>
          <a:xfrm>
            <a:off x="0" y="546600"/>
            <a:ext cx="4964100" cy="41964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uk">
                <a:solidFill>
                  <a:srgbClr val="674EA7"/>
                </a:solidFill>
              </a:rPr>
              <a:t>Many trees are cut down in Ukraine. People do it without even thinking that it can harm their health. Trees convert carbon dioxide into oxygen through which we breathe. If there are no plants in the world, we will not be able to live on our planet. Next to me in the photo is a tree that is in our yard.It name is Maple. With the onset of winter, it gets cold. We can make covers for trees so that they are not so cold.The tree is also eaten by parasitic beetles. They make the tree feel bad. This problem can be solved by a special tool that needs to be spread on the wood. Then the beetles will not want to eat it.</a:t>
            </a:r>
            <a:endParaRPr>
              <a:solidFill>
                <a:srgbClr val="674EA7"/>
              </a:solidFill>
            </a:endParaRPr>
          </a:p>
        </p:txBody>
      </p:sp>
      <p:pic>
        <p:nvPicPr>
          <p:cNvPr id="238" name="Google Shape;238;p32"/>
          <p:cNvPicPr preferRelativeResize="0"/>
          <p:nvPr/>
        </p:nvPicPr>
        <p:blipFill>
          <a:blip r:embed="rId3">
            <a:alphaModFix/>
          </a:blip>
          <a:stretch>
            <a:fillRect/>
          </a:stretch>
        </p:blipFill>
        <p:spPr>
          <a:xfrm>
            <a:off x="5328952" y="792600"/>
            <a:ext cx="3147300" cy="4196400"/>
          </a:xfrm>
          <a:prstGeom prst="rect">
            <a:avLst/>
          </a:prstGeom>
          <a:noFill/>
          <a:ln>
            <a:noFill/>
          </a:ln>
        </p:spPr>
      </p:pic>
      <p:sp>
        <p:nvSpPr>
          <p:cNvPr id="239" name="Google Shape;239;p32"/>
          <p:cNvSpPr txBox="1"/>
          <p:nvPr/>
        </p:nvSpPr>
        <p:spPr>
          <a:xfrm>
            <a:off x="188786" y="4747200"/>
            <a:ext cx="73152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00">
                <a:latin typeface="Comfortaa"/>
                <a:ea typeface="Comfortaa"/>
                <a:cs typeface="Comfortaa"/>
                <a:sym typeface="Comfortaa"/>
              </a:rPr>
              <a:t>Anna Vashchenko </a:t>
            </a:r>
            <a:endParaRPr sz="1700">
              <a:latin typeface="Comfortaa"/>
              <a:ea typeface="Comfortaa"/>
              <a:cs typeface="Comfortaa"/>
              <a:sym typeface="Comforta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F9000"/>
        </a:solidFill>
        <a:effectLst/>
      </p:bgPr>
    </p:bg>
    <p:spTree>
      <p:nvGrpSpPr>
        <p:cNvPr id="1" name="Shape 243"/>
        <p:cNvGrpSpPr/>
        <p:nvPr/>
      </p:nvGrpSpPr>
      <p:grpSpPr>
        <a:xfrm>
          <a:off x="0" y="0"/>
          <a:ext cx="0" cy="0"/>
          <a:chOff x="0" y="0"/>
          <a:chExt cx="0" cy="0"/>
        </a:xfrm>
      </p:grpSpPr>
      <p:pic>
        <p:nvPicPr>
          <p:cNvPr id="244" name="Google Shape;244;p33"/>
          <p:cNvPicPr preferRelativeResize="0"/>
          <p:nvPr/>
        </p:nvPicPr>
        <p:blipFill>
          <a:blip r:embed="rId3">
            <a:alphaModFix/>
          </a:blip>
          <a:stretch>
            <a:fillRect/>
          </a:stretch>
        </p:blipFill>
        <p:spPr>
          <a:xfrm>
            <a:off x="5376350" y="309750"/>
            <a:ext cx="3393000" cy="4524024"/>
          </a:xfrm>
          <a:prstGeom prst="rect">
            <a:avLst/>
          </a:prstGeom>
          <a:noFill/>
          <a:ln>
            <a:noFill/>
          </a:ln>
        </p:spPr>
      </p:pic>
      <p:sp>
        <p:nvSpPr>
          <p:cNvPr id="245" name="Google Shape;245;p33"/>
          <p:cNvSpPr txBox="1"/>
          <p:nvPr/>
        </p:nvSpPr>
        <p:spPr>
          <a:xfrm>
            <a:off x="140625" y="101425"/>
            <a:ext cx="4843200" cy="486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 sz="2300" b="1">
                <a:solidFill>
                  <a:schemeClr val="lt1"/>
                </a:solidFill>
                <a:latin typeface="Georgia"/>
                <a:ea typeface="Georgia"/>
                <a:cs typeface="Georgia"/>
                <a:sym typeface="Georgia"/>
              </a:rPr>
              <a:t>URBAN TREES</a:t>
            </a:r>
            <a:endParaRPr sz="2300" b="1">
              <a:solidFill>
                <a:schemeClr val="lt1"/>
              </a:solidFill>
              <a:latin typeface="Georgia"/>
              <a:ea typeface="Georgia"/>
              <a:cs typeface="Georgia"/>
              <a:sym typeface="Georgia"/>
            </a:endParaRPr>
          </a:p>
          <a:p>
            <a:pPr marL="0" lvl="0" indent="0" algn="ctr" rtl="0">
              <a:spcBef>
                <a:spcPts val="0"/>
              </a:spcBef>
              <a:spcAft>
                <a:spcPts val="0"/>
              </a:spcAft>
              <a:buNone/>
            </a:pPr>
            <a:endParaRPr sz="2300">
              <a:solidFill>
                <a:schemeClr val="lt1"/>
              </a:solidFill>
              <a:latin typeface="Georgia"/>
              <a:ea typeface="Georgia"/>
              <a:cs typeface="Georgia"/>
              <a:sym typeface="Georgia"/>
            </a:endParaRPr>
          </a:p>
          <a:p>
            <a:pPr marL="0" lvl="0" indent="0" algn="ctr" rtl="0">
              <a:spcBef>
                <a:spcPts val="0"/>
              </a:spcBef>
              <a:spcAft>
                <a:spcPts val="0"/>
              </a:spcAft>
              <a:buNone/>
            </a:pPr>
            <a:r>
              <a:rPr lang="uk" sz="2000">
                <a:solidFill>
                  <a:schemeClr val="lt1"/>
                </a:solidFill>
                <a:latin typeface="Georgia"/>
                <a:ea typeface="Georgia"/>
                <a:cs typeface="Georgia"/>
                <a:sym typeface="Georgia"/>
              </a:rPr>
              <a:t>The cities are a big problem for the environment. They occupy only 2 % of land in the world,  but produce 70% of greenhouse gas. Trees can help. If we have more trees and parks in the cities the air will be better. There are still many places in Kyiv where we can plant more trees. Also we have to take care of urban trees - cut broken and old branches, water, fertilize or fix them if they grow in a wrong direction.</a:t>
            </a:r>
            <a:endParaRPr sz="2000">
              <a:solidFill>
                <a:schemeClr val="lt1"/>
              </a:solidFill>
              <a:latin typeface="Georgia"/>
              <a:ea typeface="Georgia"/>
              <a:cs typeface="Georgia"/>
              <a:sym typeface="Georgia"/>
            </a:endParaRPr>
          </a:p>
          <a:p>
            <a:pPr marL="0" lvl="0" indent="0" algn="ctr" rtl="0">
              <a:spcBef>
                <a:spcPts val="0"/>
              </a:spcBef>
              <a:spcAft>
                <a:spcPts val="0"/>
              </a:spcAft>
              <a:buNone/>
            </a:pPr>
            <a:endParaRPr sz="1900">
              <a:solidFill>
                <a:schemeClr val="lt1"/>
              </a:solidFill>
              <a:latin typeface="Georgia"/>
              <a:ea typeface="Georgia"/>
              <a:cs typeface="Georgia"/>
              <a:sym typeface="Georgia"/>
            </a:endParaRPr>
          </a:p>
          <a:p>
            <a:pPr marL="0" lvl="0" indent="0" algn="ctr" rtl="0">
              <a:spcBef>
                <a:spcPts val="0"/>
              </a:spcBef>
              <a:spcAft>
                <a:spcPts val="0"/>
              </a:spcAft>
              <a:buNone/>
            </a:pPr>
            <a:r>
              <a:rPr lang="uk" sz="1900" b="1">
                <a:solidFill>
                  <a:schemeClr val="lt1"/>
                </a:solidFill>
                <a:latin typeface="Georgia"/>
                <a:ea typeface="Georgia"/>
                <a:cs typeface="Georgia"/>
                <a:sym typeface="Georgia"/>
              </a:rPr>
              <a:t>Adelina Deriabina 7-D</a:t>
            </a:r>
            <a:endParaRPr sz="1900" b="1">
              <a:solidFill>
                <a:schemeClr val="lt1"/>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9"/>
        <p:cNvGrpSpPr/>
        <p:nvPr/>
      </p:nvGrpSpPr>
      <p:grpSpPr>
        <a:xfrm>
          <a:off x="0" y="0"/>
          <a:ext cx="0" cy="0"/>
          <a:chOff x="0" y="0"/>
          <a:chExt cx="0" cy="0"/>
        </a:xfrm>
      </p:grpSpPr>
      <p:sp>
        <p:nvSpPr>
          <p:cNvPr id="250" name="Google Shape;250;p34"/>
          <p:cNvSpPr txBox="1">
            <a:spLocks noGrp="1"/>
          </p:cNvSpPr>
          <p:nvPr>
            <p:ph type="ctrTitle"/>
          </p:nvPr>
        </p:nvSpPr>
        <p:spPr>
          <a:xfrm>
            <a:off x="124400" y="150725"/>
            <a:ext cx="5004900" cy="657000"/>
          </a:xfrm>
          <a:prstGeom prst="rect">
            <a:avLst/>
          </a:prstGeom>
        </p:spPr>
        <p:txBody>
          <a:bodyPr spcFirstLastPara="1" wrap="square" lIns="91425" tIns="91425" rIns="91425" bIns="91425" anchor="b" anchorCtr="0">
            <a:normAutofit fontScale="90000"/>
          </a:bodyPr>
          <a:lstStyle/>
          <a:p>
            <a:pPr marL="0" marR="38100" lvl="0" indent="0" algn="ctr" rtl="0">
              <a:lnSpc>
                <a:spcPct val="128571"/>
              </a:lnSpc>
              <a:spcBef>
                <a:spcPts val="0"/>
              </a:spcBef>
              <a:spcAft>
                <a:spcPts val="0"/>
              </a:spcAft>
              <a:buNone/>
            </a:pPr>
            <a:r>
              <a:rPr lang="uk" sz="2544">
                <a:solidFill>
                  <a:srgbClr val="2E3A4F"/>
                </a:solidFill>
                <a:highlight>
                  <a:srgbClr val="F8F9FA"/>
                </a:highlight>
              </a:rPr>
              <a:t>Let's save the trees</a:t>
            </a:r>
            <a:endParaRPr sz="2544">
              <a:solidFill>
                <a:srgbClr val="2E3A4F"/>
              </a:solidFill>
              <a:highlight>
                <a:srgbClr val="F8F9FA"/>
              </a:highlight>
            </a:endParaRPr>
          </a:p>
          <a:p>
            <a:pPr marL="0" lvl="0" indent="0" algn="ctr" rtl="0">
              <a:spcBef>
                <a:spcPts val="0"/>
              </a:spcBef>
              <a:spcAft>
                <a:spcPts val="0"/>
              </a:spcAft>
              <a:buNone/>
            </a:pPr>
            <a:endParaRPr/>
          </a:p>
        </p:txBody>
      </p:sp>
      <p:sp>
        <p:nvSpPr>
          <p:cNvPr id="251" name="Google Shape;251;p34"/>
          <p:cNvSpPr txBox="1">
            <a:spLocks noGrp="1"/>
          </p:cNvSpPr>
          <p:nvPr>
            <p:ph type="subTitle" idx="1"/>
          </p:nvPr>
        </p:nvSpPr>
        <p:spPr>
          <a:xfrm>
            <a:off x="124400" y="979800"/>
            <a:ext cx="4299000" cy="4163700"/>
          </a:xfrm>
          <a:prstGeom prst="rect">
            <a:avLst/>
          </a:prstGeom>
        </p:spPr>
        <p:txBody>
          <a:bodyPr spcFirstLastPara="1" wrap="square" lIns="91425" tIns="91425" rIns="91425" bIns="91425" anchor="t" anchorCtr="0">
            <a:normAutofit/>
          </a:bodyPr>
          <a:lstStyle/>
          <a:p>
            <a:pPr marL="0" marR="38100" lvl="0" indent="0" algn="ctr" rtl="0">
              <a:lnSpc>
                <a:spcPct val="128571"/>
              </a:lnSpc>
              <a:spcBef>
                <a:spcPts val="0"/>
              </a:spcBef>
              <a:spcAft>
                <a:spcPts val="0"/>
              </a:spcAft>
              <a:buNone/>
            </a:pPr>
            <a:r>
              <a:rPr lang="uk" sz="1950">
                <a:solidFill>
                  <a:schemeClr val="lt1"/>
                </a:solidFill>
                <a:highlight>
                  <a:srgbClr val="2E3A4F"/>
                </a:highlight>
                <a:latin typeface="Merriweather"/>
                <a:ea typeface="Merriweather"/>
                <a:cs typeface="Merriweather"/>
                <a:sym typeface="Merriweather"/>
              </a:rPr>
              <a:t>Very often the trees are just cut down. I really like trees.  I really like watching the plants and I really want to save all the plants from being cut down.</a:t>
            </a:r>
            <a:r>
              <a:rPr lang="uk" sz="1950">
                <a:solidFill>
                  <a:srgbClr val="202124"/>
                </a:solidFill>
                <a:highlight>
                  <a:srgbClr val="2E3A4F"/>
                </a:highlight>
                <a:latin typeface="Merriweather"/>
                <a:ea typeface="Merriweather"/>
                <a:cs typeface="Merriweather"/>
                <a:sym typeface="Merriweather"/>
              </a:rPr>
              <a:t> </a:t>
            </a:r>
            <a:endParaRPr sz="1950">
              <a:solidFill>
                <a:srgbClr val="202124"/>
              </a:solidFill>
              <a:highlight>
                <a:srgbClr val="2E3A4F"/>
              </a:highlight>
              <a:latin typeface="Merriweather"/>
              <a:ea typeface="Merriweather"/>
              <a:cs typeface="Merriweather"/>
              <a:sym typeface="Merriweather"/>
            </a:endParaRPr>
          </a:p>
          <a:p>
            <a:pPr marL="0" marR="38100" lvl="0" indent="0" algn="ctr" rtl="0">
              <a:lnSpc>
                <a:spcPct val="128571"/>
              </a:lnSpc>
              <a:spcBef>
                <a:spcPts val="0"/>
              </a:spcBef>
              <a:spcAft>
                <a:spcPts val="0"/>
              </a:spcAft>
              <a:buNone/>
            </a:pPr>
            <a:r>
              <a:rPr lang="uk" sz="1950">
                <a:solidFill>
                  <a:srgbClr val="F8F9FA"/>
                </a:solidFill>
                <a:highlight>
                  <a:srgbClr val="2E3A4F"/>
                </a:highlight>
                <a:latin typeface="Merriweather"/>
                <a:ea typeface="Merriweather"/>
                <a:cs typeface="Merriweather"/>
                <a:sym typeface="Merriweather"/>
              </a:rPr>
              <a:t>Let's protect nature together? It's so cool!</a:t>
            </a:r>
            <a:endParaRPr sz="1950">
              <a:solidFill>
                <a:srgbClr val="F8F9FA"/>
              </a:solidFill>
              <a:highlight>
                <a:srgbClr val="2E3A4F"/>
              </a:highlight>
              <a:latin typeface="Merriweather"/>
              <a:ea typeface="Merriweather"/>
              <a:cs typeface="Merriweather"/>
              <a:sym typeface="Merriweather"/>
            </a:endParaRPr>
          </a:p>
          <a:p>
            <a:pPr marL="0" marR="38100" lvl="0" indent="0" algn="ctr" rtl="0">
              <a:lnSpc>
                <a:spcPct val="128571"/>
              </a:lnSpc>
              <a:spcBef>
                <a:spcPts val="0"/>
              </a:spcBef>
              <a:spcAft>
                <a:spcPts val="0"/>
              </a:spcAft>
              <a:buNone/>
            </a:pPr>
            <a:r>
              <a:rPr lang="uk" sz="1850">
                <a:solidFill>
                  <a:schemeClr val="lt1"/>
                </a:solidFill>
                <a:highlight>
                  <a:srgbClr val="2E3A4F"/>
                </a:highlight>
                <a:latin typeface="Merriweather"/>
                <a:ea typeface="Merriweather"/>
                <a:cs typeface="Merriweather"/>
                <a:sym typeface="Merriweather"/>
              </a:rPr>
              <a:t>            </a:t>
            </a:r>
            <a:endParaRPr sz="1850">
              <a:solidFill>
                <a:srgbClr val="202124"/>
              </a:solidFill>
              <a:highlight>
                <a:srgbClr val="2E3A4F"/>
              </a:highlight>
              <a:latin typeface="Merriweather"/>
              <a:ea typeface="Merriweather"/>
              <a:cs typeface="Merriweather"/>
              <a:sym typeface="Merriweather"/>
            </a:endParaRPr>
          </a:p>
          <a:p>
            <a:pPr marL="0" lvl="0" indent="0" algn="ctr" rtl="0">
              <a:spcBef>
                <a:spcPts val="0"/>
              </a:spcBef>
              <a:spcAft>
                <a:spcPts val="0"/>
              </a:spcAft>
              <a:buNone/>
            </a:pPr>
            <a:endParaRPr sz="2000">
              <a:solidFill>
                <a:srgbClr val="3C4043"/>
              </a:solidFill>
              <a:highlight>
                <a:srgbClr val="F8F9FA"/>
              </a:highlight>
              <a:latin typeface="Merriweather"/>
              <a:ea typeface="Merriweather"/>
              <a:cs typeface="Merriweather"/>
              <a:sym typeface="Merriweather"/>
            </a:endParaRPr>
          </a:p>
          <a:p>
            <a:pPr marL="0" lvl="0" indent="0" algn="ctr" rtl="0">
              <a:spcBef>
                <a:spcPts val="0"/>
              </a:spcBef>
              <a:spcAft>
                <a:spcPts val="0"/>
              </a:spcAft>
              <a:buNone/>
            </a:pPr>
            <a:r>
              <a:rPr lang="uk" sz="2000">
                <a:solidFill>
                  <a:schemeClr val="lt1"/>
                </a:solidFill>
                <a:highlight>
                  <a:srgbClr val="2E3A4F"/>
                </a:highlight>
                <a:latin typeface="Merriweather"/>
                <a:ea typeface="Merriweather"/>
                <a:cs typeface="Merriweather"/>
                <a:sym typeface="Merriweather"/>
              </a:rPr>
              <a:t>Veronika Kuzmenko</a:t>
            </a:r>
            <a:endParaRPr sz="2000">
              <a:solidFill>
                <a:schemeClr val="lt1"/>
              </a:solidFill>
              <a:highlight>
                <a:srgbClr val="2E3A4F"/>
              </a:highlight>
              <a:latin typeface="Merriweather"/>
              <a:ea typeface="Merriweather"/>
              <a:cs typeface="Merriweather"/>
              <a:sym typeface="Merriweather"/>
            </a:endParaRPr>
          </a:p>
        </p:txBody>
      </p:sp>
      <p:pic>
        <p:nvPicPr>
          <p:cNvPr id="252" name="Google Shape;252;p34"/>
          <p:cNvPicPr preferRelativeResize="0"/>
          <p:nvPr/>
        </p:nvPicPr>
        <p:blipFill>
          <a:blip r:embed="rId3">
            <a:alphaModFix/>
          </a:blip>
          <a:stretch>
            <a:fillRect/>
          </a:stretch>
        </p:blipFill>
        <p:spPr>
          <a:xfrm>
            <a:off x="6328200" y="-12"/>
            <a:ext cx="2815799" cy="3611023"/>
          </a:xfrm>
          <a:prstGeom prst="rect">
            <a:avLst/>
          </a:prstGeom>
          <a:noFill/>
          <a:ln>
            <a:noFill/>
          </a:ln>
        </p:spPr>
      </p:pic>
      <p:pic>
        <p:nvPicPr>
          <p:cNvPr id="253" name="Google Shape;253;p34"/>
          <p:cNvPicPr preferRelativeResize="0"/>
          <p:nvPr/>
        </p:nvPicPr>
        <p:blipFill>
          <a:blip r:embed="rId4">
            <a:alphaModFix/>
          </a:blip>
          <a:stretch>
            <a:fillRect/>
          </a:stretch>
        </p:blipFill>
        <p:spPr>
          <a:xfrm>
            <a:off x="4271625" y="2395775"/>
            <a:ext cx="2529626" cy="2747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
        <p:nvSpPr>
          <p:cNvPr id="258" name="Google Shape;258;p35"/>
          <p:cNvSpPr txBox="1"/>
          <p:nvPr/>
        </p:nvSpPr>
        <p:spPr>
          <a:xfrm>
            <a:off x="148725" y="111550"/>
            <a:ext cx="24045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3700">
                <a:latin typeface="Amatic SC"/>
                <a:ea typeface="Amatic SC"/>
                <a:cs typeface="Amatic SC"/>
                <a:sym typeface="Amatic SC"/>
              </a:rPr>
              <a:t>Trees in Ukraine</a:t>
            </a:r>
            <a:endParaRPr sz="3700">
              <a:latin typeface="Amatic SC"/>
              <a:ea typeface="Amatic SC"/>
              <a:cs typeface="Amatic SC"/>
              <a:sym typeface="Amatic SC"/>
            </a:endParaRPr>
          </a:p>
        </p:txBody>
      </p:sp>
      <p:sp>
        <p:nvSpPr>
          <p:cNvPr id="259" name="Google Shape;259;p35"/>
          <p:cNvSpPr txBox="1"/>
          <p:nvPr/>
        </p:nvSpPr>
        <p:spPr>
          <a:xfrm>
            <a:off x="892375" y="1090650"/>
            <a:ext cx="3729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Oswald"/>
                <a:ea typeface="Oswald"/>
                <a:cs typeface="Oswald"/>
                <a:sym typeface="Oswald"/>
              </a:rPr>
              <a:t>Cutting down trees. Many trees are being cut down illegally, so our forests are becoming smaller and smaller.</a:t>
            </a:r>
            <a:endParaRPr>
              <a:latin typeface="Oswald"/>
              <a:ea typeface="Oswald"/>
              <a:cs typeface="Oswald"/>
              <a:sym typeface="Oswald"/>
            </a:endParaRPr>
          </a:p>
        </p:txBody>
      </p:sp>
      <p:sp>
        <p:nvSpPr>
          <p:cNvPr id="260" name="Google Shape;260;p35"/>
          <p:cNvSpPr txBox="1"/>
          <p:nvPr/>
        </p:nvSpPr>
        <p:spPr>
          <a:xfrm>
            <a:off x="892375" y="2146850"/>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Oswald"/>
                <a:ea typeface="Oswald"/>
                <a:cs typeface="Oswald"/>
                <a:sym typeface="Oswald"/>
              </a:rPr>
              <a:t>Winter. Many trees suffer from the cold because in winter their roots and leaves can fall off.</a:t>
            </a:r>
            <a:endParaRPr>
              <a:latin typeface="Oswald"/>
              <a:ea typeface="Oswald"/>
              <a:cs typeface="Oswald"/>
              <a:sym typeface="Oswald"/>
            </a:endParaRPr>
          </a:p>
        </p:txBody>
      </p:sp>
      <p:sp>
        <p:nvSpPr>
          <p:cNvPr id="261" name="Google Shape;261;p35"/>
          <p:cNvSpPr txBox="1"/>
          <p:nvPr/>
        </p:nvSpPr>
        <p:spPr>
          <a:xfrm>
            <a:off x="892375" y="3309175"/>
            <a:ext cx="2540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Oswald"/>
                <a:ea typeface="Oswald"/>
                <a:cs typeface="Oswald"/>
                <a:sym typeface="Oswald"/>
              </a:rPr>
              <a:t>Medicine. Many people use natural resources to  treat. Trees are also used and suffer from it.</a:t>
            </a:r>
            <a:endParaRPr>
              <a:latin typeface="Oswald"/>
              <a:ea typeface="Oswald"/>
              <a:cs typeface="Oswald"/>
              <a:sym typeface="Oswald"/>
            </a:endParaRPr>
          </a:p>
        </p:txBody>
      </p:sp>
      <p:sp>
        <p:nvSpPr>
          <p:cNvPr id="262" name="Google Shape;262;p35"/>
          <p:cNvSpPr txBox="1"/>
          <p:nvPr/>
        </p:nvSpPr>
        <p:spPr>
          <a:xfrm>
            <a:off x="6221775" y="4709700"/>
            <a:ext cx="285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Courier New"/>
                <a:ea typeface="Courier New"/>
                <a:cs typeface="Courier New"/>
                <a:sym typeface="Courier New"/>
              </a:rPr>
              <a:t>Uliana Moshkova 7-D class</a:t>
            </a:r>
            <a:endParaRPr>
              <a:latin typeface="Courier New"/>
              <a:ea typeface="Courier New"/>
              <a:cs typeface="Courier New"/>
              <a:sym typeface="Courier New"/>
            </a:endParaRPr>
          </a:p>
        </p:txBody>
      </p:sp>
      <p:pic>
        <p:nvPicPr>
          <p:cNvPr id="263" name="Google Shape;263;p35"/>
          <p:cNvPicPr preferRelativeResize="0"/>
          <p:nvPr/>
        </p:nvPicPr>
        <p:blipFill rotWithShape="1">
          <a:blip r:embed="rId4">
            <a:alphaModFix/>
          </a:blip>
          <a:srcRect l="-3680" r="3680"/>
          <a:stretch/>
        </p:blipFill>
        <p:spPr>
          <a:xfrm>
            <a:off x="4774075" y="152400"/>
            <a:ext cx="3697863" cy="4404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7"/>
        <p:cNvGrpSpPr/>
        <p:nvPr/>
      </p:nvGrpSpPr>
      <p:grpSpPr>
        <a:xfrm>
          <a:off x="0" y="0"/>
          <a:ext cx="0" cy="0"/>
          <a:chOff x="0" y="0"/>
          <a:chExt cx="0" cy="0"/>
        </a:xfrm>
      </p:grpSpPr>
      <p:sp>
        <p:nvSpPr>
          <p:cNvPr id="268" name="Google Shape;26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uk"/>
              <a:t>The problem of trees in Ukraine</a:t>
            </a:r>
            <a:endParaRPr/>
          </a:p>
        </p:txBody>
      </p:sp>
      <p:sp>
        <p:nvSpPr>
          <p:cNvPr id="269" name="Google Shape;269;p36"/>
          <p:cNvSpPr txBox="1">
            <a:spLocks noGrp="1"/>
          </p:cNvSpPr>
          <p:nvPr>
            <p:ph type="body" idx="1"/>
          </p:nvPr>
        </p:nvSpPr>
        <p:spPr>
          <a:xfrm>
            <a:off x="311700" y="1017725"/>
            <a:ext cx="4946400" cy="350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 sz="2200"/>
              <a:t>People throw out a lot of rubbish and therefore trees grow in plastic.  Also, people do not follow trees and can break them, cut down and trample.  There are not many trees left that actually grow in a good location.  Also in Ukraine it may not be raining for a long time, so the trees become dry and wither.</a:t>
            </a:r>
            <a:endParaRPr sz="2200"/>
          </a:p>
          <a:p>
            <a:pPr marL="0" lvl="0" indent="0" algn="l" rtl="0">
              <a:spcBef>
                <a:spcPts val="1200"/>
              </a:spcBef>
              <a:spcAft>
                <a:spcPts val="1200"/>
              </a:spcAft>
              <a:buNone/>
            </a:pPr>
            <a:r>
              <a:rPr lang="uk" sz="2200"/>
              <a:t>Kseniia Rudenko 7E</a:t>
            </a:r>
            <a:endParaRPr sz="2200"/>
          </a:p>
        </p:txBody>
      </p:sp>
      <p:pic>
        <p:nvPicPr>
          <p:cNvPr id="270" name="Google Shape;270;p36"/>
          <p:cNvPicPr preferRelativeResize="0"/>
          <p:nvPr/>
        </p:nvPicPr>
        <p:blipFill>
          <a:blip r:embed="rId3">
            <a:alphaModFix/>
          </a:blip>
          <a:stretch>
            <a:fillRect/>
          </a:stretch>
        </p:blipFill>
        <p:spPr>
          <a:xfrm>
            <a:off x="5578247" y="1017725"/>
            <a:ext cx="2865732" cy="38209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434343"/>
            </a:gs>
            <a:gs pos="39000">
              <a:srgbClr val="E6B8AF"/>
            </a:gs>
            <a:gs pos="69000">
              <a:srgbClr val="FFF2CC"/>
            </a:gs>
            <a:gs pos="100000">
              <a:srgbClr val="B6D7A8"/>
            </a:gs>
          </a:gsLst>
          <a:lin ang="4799095" scaled="0"/>
        </a:gradFill>
        <a:effectLst/>
      </p:bgPr>
    </p:bg>
    <p:spTree>
      <p:nvGrpSpPr>
        <p:cNvPr id="1" name="Shape 274"/>
        <p:cNvGrpSpPr/>
        <p:nvPr/>
      </p:nvGrpSpPr>
      <p:grpSpPr>
        <a:xfrm>
          <a:off x="0" y="0"/>
          <a:ext cx="0" cy="0"/>
          <a:chOff x="0" y="0"/>
          <a:chExt cx="0" cy="0"/>
        </a:xfrm>
      </p:grpSpPr>
      <p:grpSp>
        <p:nvGrpSpPr>
          <p:cNvPr id="275" name="Google Shape;275;p37"/>
          <p:cNvGrpSpPr/>
          <p:nvPr/>
        </p:nvGrpSpPr>
        <p:grpSpPr>
          <a:xfrm>
            <a:off x="395150" y="359900"/>
            <a:ext cx="4372200" cy="3786300"/>
            <a:chOff x="0" y="385225"/>
            <a:chExt cx="4372200" cy="3786300"/>
          </a:xfrm>
        </p:grpSpPr>
        <p:sp>
          <p:nvSpPr>
            <p:cNvPr id="276" name="Google Shape;276;p37"/>
            <p:cNvSpPr txBox="1"/>
            <p:nvPr/>
          </p:nvSpPr>
          <p:spPr>
            <a:xfrm>
              <a:off x="1050450" y="3756025"/>
              <a:ext cx="2271300" cy="4155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uk" sz="1500" b="1">
                  <a:solidFill>
                    <a:srgbClr val="434343"/>
                  </a:solidFill>
                  <a:highlight>
                    <a:srgbClr val="F3F3F3"/>
                  </a:highlight>
                  <a:latin typeface="Courier New"/>
                  <a:ea typeface="Courier New"/>
                  <a:cs typeface="Courier New"/>
                  <a:sym typeface="Courier New"/>
                </a:rPr>
                <a:t>Milana Yurchenko</a:t>
              </a:r>
              <a:endParaRPr sz="1500" b="1">
                <a:solidFill>
                  <a:srgbClr val="434343"/>
                </a:solidFill>
                <a:highlight>
                  <a:srgbClr val="F3F3F3"/>
                </a:highlight>
                <a:latin typeface="Courier New"/>
                <a:ea typeface="Courier New"/>
                <a:cs typeface="Courier New"/>
                <a:sym typeface="Courier New"/>
              </a:endParaRPr>
            </a:p>
          </p:txBody>
        </p:sp>
        <p:grpSp>
          <p:nvGrpSpPr>
            <p:cNvPr id="277" name="Google Shape;277;p37"/>
            <p:cNvGrpSpPr/>
            <p:nvPr/>
          </p:nvGrpSpPr>
          <p:grpSpPr>
            <a:xfrm>
              <a:off x="0" y="385225"/>
              <a:ext cx="4372200" cy="3370800"/>
              <a:chOff x="837975" y="867175"/>
              <a:chExt cx="4372200" cy="3370800"/>
            </a:xfrm>
          </p:grpSpPr>
          <p:sp>
            <p:nvSpPr>
              <p:cNvPr id="278" name="Google Shape;278;p37"/>
              <p:cNvSpPr txBox="1"/>
              <p:nvPr/>
            </p:nvSpPr>
            <p:spPr>
              <a:xfrm>
                <a:off x="1421025" y="867175"/>
                <a:ext cx="3206100" cy="6465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uk" sz="3000" b="1">
                    <a:solidFill>
                      <a:srgbClr val="434343"/>
                    </a:solidFill>
                    <a:highlight>
                      <a:srgbClr val="F3F3F3"/>
                    </a:highlight>
                    <a:latin typeface="Courier New"/>
                    <a:ea typeface="Courier New"/>
                    <a:cs typeface="Courier New"/>
                    <a:sym typeface="Courier New"/>
                  </a:rPr>
                  <a:t>Saving plants</a:t>
                </a:r>
                <a:endParaRPr sz="3000" b="1">
                  <a:solidFill>
                    <a:srgbClr val="434343"/>
                  </a:solidFill>
                  <a:highlight>
                    <a:srgbClr val="F3F3F3"/>
                  </a:highlight>
                  <a:latin typeface="Courier New"/>
                  <a:ea typeface="Courier New"/>
                  <a:cs typeface="Courier New"/>
                  <a:sym typeface="Courier New"/>
                </a:endParaRPr>
              </a:p>
            </p:txBody>
          </p:sp>
          <p:sp>
            <p:nvSpPr>
              <p:cNvPr id="279" name="Google Shape;279;p37"/>
              <p:cNvSpPr txBox="1"/>
              <p:nvPr/>
            </p:nvSpPr>
            <p:spPr>
              <a:xfrm>
                <a:off x="837975" y="1513675"/>
                <a:ext cx="4372200" cy="27243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uk" sz="1500" b="1">
                    <a:solidFill>
                      <a:srgbClr val="434343"/>
                    </a:solidFill>
                    <a:highlight>
                      <a:srgbClr val="F3F3F3"/>
                    </a:highlight>
                    <a:latin typeface="Courier New"/>
                    <a:ea typeface="Courier New"/>
                    <a:cs typeface="Courier New"/>
                    <a:sym typeface="Courier New"/>
                  </a:rPr>
                  <a:t>If you have planted a tree, you must take care of it. You have to water it. You have to fertilize it. You have to protect it from insects. In the summer, it is necessary that the tree does not dry out. In winter, it is necessary that the tree does not freeze. Also in winter, you can take care of the birds and hang feeders. We need trees to breathe. </a:t>
                </a:r>
                <a:endParaRPr sz="1500" b="1">
                  <a:solidFill>
                    <a:srgbClr val="434343"/>
                  </a:solidFill>
                  <a:highlight>
                    <a:srgbClr val="F3F3F3"/>
                  </a:highlight>
                  <a:latin typeface="Courier New"/>
                  <a:ea typeface="Courier New"/>
                  <a:cs typeface="Courier New"/>
                  <a:sym typeface="Courier New"/>
                </a:endParaRPr>
              </a:p>
              <a:p>
                <a:pPr marL="0" lvl="0" indent="0" algn="l" rtl="0">
                  <a:spcBef>
                    <a:spcPts val="0"/>
                  </a:spcBef>
                  <a:spcAft>
                    <a:spcPts val="0"/>
                  </a:spcAft>
                  <a:buNone/>
                </a:pPr>
                <a:r>
                  <a:rPr lang="uk" sz="1500" b="1">
                    <a:solidFill>
                      <a:srgbClr val="434343"/>
                    </a:solidFill>
                    <a:highlight>
                      <a:srgbClr val="F3F3F3"/>
                    </a:highlight>
                    <a:latin typeface="Courier New"/>
                    <a:ea typeface="Courier New"/>
                    <a:cs typeface="Courier New"/>
                    <a:sym typeface="Courier New"/>
                  </a:rPr>
                  <a:t>Let’s save trees together!</a:t>
                </a:r>
                <a:endParaRPr sz="1500" b="1">
                  <a:solidFill>
                    <a:srgbClr val="434343"/>
                  </a:solidFill>
                  <a:highlight>
                    <a:srgbClr val="F3F3F3"/>
                  </a:highlight>
                  <a:latin typeface="Courier New"/>
                  <a:ea typeface="Courier New"/>
                  <a:cs typeface="Courier New"/>
                  <a:sym typeface="Courier New"/>
                </a:endParaRPr>
              </a:p>
            </p:txBody>
          </p:sp>
        </p:grpSp>
      </p:grpSp>
      <p:pic>
        <p:nvPicPr>
          <p:cNvPr id="280" name="Google Shape;280;p37"/>
          <p:cNvPicPr preferRelativeResize="0"/>
          <p:nvPr/>
        </p:nvPicPr>
        <p:blipFill>
          <a:blip r:embed="rId3">
            <a:alphaModFix/>
          </a:blip>
          <a:stretch>
            <a:fillRect/>
          </a:stretch>
        </p:blipFill>
        <p:spPr>
          <a:xfrm>
            <a:off x="5246662" y="0"/>
            <a:ext cx="3897338" cy="2598226"/>
          </a:xfrm>
          <a:prstGeom prst="rect">
            <a:avLst/>
          </a:prstGeom>
          <a:noFill/>
          <a:ln w="38100" cap="flat" cmpd="sng">
            <a:solidFill>
              <a:srgbClr val="666666"/>
            </a:solidFill>
            <a:prstDash val="solid"/>
            <a:round/>
            <a:headEnd type="none" w="sm" len="sm"/>
            <a:tailEnd type="none" w="sm" len="sm"/>
          </a:ln>
        </p:spPr>
      </p:pic>
      <p:pic>
        <p:nvPicPr>
          <p:cNvPr id="281" name="Google Shape;281;p37"/>
          <p:cNvPicPr preferRelativeResize="0"/>
          <p:nvPr/>
        </p:nvPicPr>
        <p:blipFill>
          <a:blip r:embed="rId4">
            <a:alphaModFix/>
          </a:blip>
          <a:stretch>
            <a:fillRect/>
          </a:stretch>
        </p:blipFill>
        <p:spPr>
          <a:xfrm>
            <a:off x="5246650" y="2556692"/>
            <a:ext cx="3897350" cy="2586808"/>
          </a:xfrm>
          <a:prstGeom prst="rect">
            <a:avLst/>
          </a:prstGeom>
          <a:noFill/>
          <a:ln w="38100" cap="flat" cmpd="sng">
            <a:solidFill>
              <a:srgbClr val="666666"/>
            </a:solidFill>
            <a:prstDash val="solid"/>
            <a:round/>
            <a:headEnd type="none" w="sm" len="sm"/>
            <a:tailEnd type="none" w="sm" len="sm"/>
          </a:ln>
        </p:spPr>
      </p:pic>
      <p:pic>
        <p:nvPicPr>
          <p:cNvPr id="282" name="Google Shape;282;p37"/>
          <p:cNvPicPr preferRelativeResize="0"/>
          <p:nvPr/>
        </p:nvPicPr>
        <p:blipFill>
          <a:blip r:embed="rId5">
            <a:alphaModFix/>
          </a:blip>
          <a:stretch>
            <a:fillRect/>
          </a:stretch>
        </p:blipFill>
        <p:spPr>
          <a:xfrm>
            <a:off x="5246650" y="2598225"/>
            <a:ext cx="1914725" cy="2550972"/>
          </a:xfrm>
          <a:prstGeom prst="rect">
            <a:avLst/>
          </a:prstGeom>
          <a:noFill/>
          <a:ln w="38100" cap="flat" cmpd="sng">
            <a:solidFill>
              <a:schemeClr val="dk2"/>
            </a:solidFill>
            <a:prstDash val="solid"/>
            <a:round/>
            <a:headEnd type="none" w="sm" len="sm"/>
            <a:tailEnd type="none" w="sm" len="sm"/>
          </a:ln>
        </p:spPr>
      </p:pic>
      <p:sp>
        <p:nvSpPr>
          <p:cNvPr id="283" name="Google Shape;283;p37"/>
          <p:cNvSpPr txBox="1"/>
          <p:nvPr/>
        </p:nvSpPr>
        <p:spPr>
          <a:xfrm>
            <a:off x="5292653" y="2670800"/>
            <a:ext cx="1195800" cy="492600"/>
          </a:xfrm>
          <a:prstGeom prst="rect">
            <a:avLst/>
          </a:prstGeom>
          <a:noFill/>
          <a:ln w="9525" cap="flat" cmpd="sng">
            <a:solidFill>
              <a:srgbClr val="F8F9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uk" sz="2000" b="1">
                <a:solidFill>
                  <a:srgbClr val="434343"/>
                </a:solidFill>
                <a:highlight>
                  <a:srgbClr val="FFFFFF"/>
                </a:highlight>
                <a:latin typeface="Courier New"/>
                <a:ea typeface="Courier New"/>
                <a:cs typeface="Courier New"/>
                <a:sym typeface="Courier New"/>
              </a:rPr>
              <a:t>Sumakh</a:t>
            </a:r>
            <a:endParaRPr sz="2000" b="1">
              <a:solidFill>
                <a:srgbClr val="434343"/>
              </a:solidFill>
              <a:highlight>
                <a:srgbClr val="FFFFFF"/>
              </a:highlight>
              <a:latin typeface="Courier New"/>
              <a:ea typeface="Courier New"/>
              <a:cs typeface="Courier New"/>
              <a:sym typeface="Courier Ne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7"/>
        <p:cNvGrpSpPr/>
        <p:nvPr/>
      </p:nvGrpSpPr>
      <p:grpSpPr>
        <a:xfrm>
          <a:off x="0" y="0"/>
          <a:ext cx="0" cy="0"/>
          <a:chOff x="0" y="0"/>
          <a:chExt cx="0" cy="0"/>
        </a:xfrm>
      </p:grpSpPr>
      <p:pic>
        <p:nvPicPr>
          <p:cNvPr id="288" name="Google Shape;288;p38"/>
          <p:cNvPicPr preferRelativeResize="0"/>
          <p:nvPr/>
        </p:nvPicPr>
        <p:blipFill>
          <a:blip r:embed="rId3">
            <a:alphaModFix/>
          </a:blip>
          <a:stretch>
            <a:fillRect/>
          </a:stretch>
        </p:blipFill>
        <p:spPr>
          <a:xfrm>
            <a:off x="152400" y="152400"/>
            <a:ext cx="3629027" cy="4838702"/>
          </a:xfrm>
          <a:prstGeom prst="rect">
            <a:avLst/>
          </a:prstGeom>
          <a:noFill/>
          <a:ln>
            <a:noFill/>
          </a:ln>
        </p:spPr>
      </p:pic>
      <p:sp>
        <p:nvSpPr>
          <p:cNvPr id="289" name="Google Shape;289;p38"/>
          <p:cNvSpPr txBox="1"/>
          <p:nvPr/>
        </p:nvSpPr>
        <p:spPr>
          <a:xfrm>
            <a:off x="4060025" y="1152525"/>
            <a:ext cx="49056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 sz="1800">
                <a:solidFill>
                  <a:schemeClr val="accent1"/>
                </a:solidFill>
              </a:rPr>
              <a:t>People don't think when they throw rubbish on the floor. They pollute the earth. We saw a tree and believe that if people cleaned up the rubbish, it looked much better. You need to take care of nature, you can also treat trees with different sprays so that pests (insects) do not damage the tree. Also, trees may not have enough water, so they need to be watered</a:t>
            </a:r>
            <a:endParaRPr sz="1800">
              <a:solidFill>
                <a:schemeClr val="accent1"/>
              </a:solidFill>
            </a:endParaRPr>
          </a:p>
        </p:txBody>
      </p:sp>
      <p:sp>
        <p:nvSpPr>
          <p:cNvPr id="290" name="Google Shape;290;p38"/>
          <p:cNvSpPr txBox="1"/>
          <p:nvPr/>
        </p:nvSpPr>
        <p:spPr>
          <a:xfrm>
            <a:off x="7296008" y="4009569"/>
            <a:ext cx="1848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chemeClr val="accent1"/>
                </a:solidFill>
              </a:rPr>
              <a:t>Maria Vinichenko</a:t>
            </a:r>
            <a:endParaRPr>
              <a:solidFill>
                <a:schemeClr val="accent1"/>
              </a:solidFill>
            </a:endParaRPr>
          </a:p>
          <a:p>
            <a:pPr marL="0" lvl="0" indent="0" algn="l" rtl="0">
              <a:spcBef>
                <a:spcPts val="0"/>
              </a:spcBef>
              <a:spcAft>
                <a:spcPts val="0"/>
              </a:spcAft>
              <a:buNone/>
            </a:pPr>
            <a:r>
              <a:rPr lang="uk">
                <a:solidFill>
                  <a:schemeClr val="accent1"/>
                </a:solidFill>
              </a:rPr>
              <a:t>Inga Surzhko</a:t>
            </a:r>
            <a:endParaRPr>
              <a:solidFill>
                <a:schemeClr val="accent1"/>
              </a:solidFill>
            </a:endParaRPr>
          </a:p>
          <a:p>
            <a:pPr marL="0" lvl="0" indent="0" algn="l" rtl="0">
              <a:spcBef>
                <a:spcPts val="0"/>
              </a:spcBef>
              <a:spcAft>
                <a:spcPts val="0"/>
              </a:spcAft>
              <a:buNone/>
            </a:pPr>
            <a:r>
              <a:rPr lang="uk">
                <a:solidFill>
                  <a:schemeClr val="accent1"/>
                </a:solidFill>
              </a:rPr>
              <a:t>7-E</a:t>
            </a:r>
            <a:endParaRPr>
              <a:solidFill>
                <a:schemeClr val="accen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E599"/>
        </a:solidFill>
        <a:effectLst/>
      </p:bgPr>
    </p:bg>
    <p:spTree>
      <p:nvGrpSpPr>
        <p:cNvPr id="1" name="Shape 294"/>
        <p:cNvGrpSpPr/>
        <p:nvPr/>
      </p:nvGrpSpPr>
      <p:grpSpPr>
        <a:xfrm>
          <a:off x="0" y="0"/>
          <a:ext cx="0" cy="0"/>
          <a:chOff x="0" y="0"/>
          <a:chExt cx="0" cy="0"/>
        </a:xfrm>
      </p:grpSpPr>
      <p:sp>
        <p:nvSpPr>
          <p:cNvPr id="295" name="Google Shape;295;p39"/>
          <p:cNvSpPr txBox="1">
            <a:spLocks noGrp="1"/>
          </p:cNvSpPr>
          <p:nvPr>
            <p:ph type="body" idx="1"/>
          </p:nvPr>
        </p:nvSpPr>
        <p:spPr>
          <a:xfrm>
            <a:off x="0" y="4748625"/>
            <a:ext cx="1215000" cy="394800"/>
          </a:xfrm>
          <a:prstGeom prst="rect">
            <a:avLst/>
          </a:prstGeom>
        </p:spPr>
        <p:txBody>
          <a:bodyPr spcFirstLastPara="1" wrap="square" lIns="91425" tIns="91425" rIns="91425" bIns="91425" anchor="ctr" anchorCtr="0">
            <a:normAutofit fontScale="62500"/>
          </a:bodyPr>
          <a:lstStyle/>
          <a:p>
            <a:pPr marL="0" lvl="0" indent="0" algn="l" rtl="0">
              <a:spcBef>
                <a:spcPts val="0"/>
              </a:spcBef>
              <a:spcAft>
                <a:spcPts val="0"/>
              </a:spcAft>
              <a:buNone/>
            </a:pPr>
            <a:r>
              <a:rPr lang="uk">
                <a:latin typeface="Times New Roman"/>
                <a:ea typeface="Times New Roman"/>
                <a:cs typeface="Times New Roman"/>
                <a:sym typeface="Times New Roman"/>
              </a:rPr>
              <a:t>Vlad Bevza 7-А</a:t>
            </a:r>
            <a:endParaRPr>
              <a:latin typeface="Times New Roman"/>
              <a:ea typeface="Times New Roman"/>
              <a:cs typeface="Times New Roman"/>
              <a:sym typeface="Times New Roman"/>
            </a:endParaRPr>
          </a:p>
        </p:txBody>
      </p:sp>
      <p:pic>
        <p:nvPicPr>
          <p:cNvPr id="296" name="Google Shape;296;p39"/>
          <p:cNvPicPr preferRelativeResize="0"/>
          <p:nvPr/>
        </p:nvPicPr>
        <p:blipFill>
          <a:blip r:embed="rId3">
            <a:alphaModFix/>
          </a:blip>
          <a:stretch>
            <a:fillRect/>
          </a:stretch>
        </p:blipFill>
        <p:spPr>
          <a:xfrm>
            <a:off x="7036875" y="110513"/>
            <a:ext cx="1938800" cy="3446776"/>
          </a:xfrm>
          <a:prstGeom prst="rect">
            <a:avLst/>
          </a:prstGeom>
          <a:noFill/>
          <a:ln>
            <a:noFill/>
          </a:ln>
        </p:spPr>
      </p:pic>
      <p:sp>
        <p:nvSpPr>
          <p:cNvPr id="297" name="Google Shape;297;p39"/>
          <p:cNvSpPr txBox="1"/>
          <p:nvPr/>
        </p:nvSpPr>
        <p:spPr>
          <a:xfrm>
            <a:off x="0" y="0"/>
            <a:ext cx="5052300" cy="36678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uk" sz="1800">
                <a:highlight>
                  <a:srgbClr val="FFE599"/>
                </a:highlight>
              </a:rPr>
              <a:t>After the accident at the Chernobyl nuclear power plant, plantations ("red forest") on an area of ​​47 hectares were completely lost, and partially (6 km north of the nuclear power plant) on an area of ​​30 hectares. 25-40% of adult trees died in the affected area, and necrosis of growth and young shoots, drying of a large part of the crowns, sharp suppression, or complete absence of growth processes were observed in 90-95% of pine plantations.</a:t>
            </a:r>
            <a:endParaRPr sz="1800">
              <a:highlight>
                <a:srgbClr val="FFE599"/>
              </a:highlight>
            </a:endParaRPr>
          </a:p>
        </p:txBody>
      </p:sp>
      <p:pic>
        <p:nvPicPr>
          <p:cNvPr id="298" name="Google Shape;298;p39"/>
          <p:cNvPicPr preferRelativeResize="0"/>
          <p:nvPr/>
        </p:nvPicPr>
        <p:blipFill>
          <a:blip r:embed="rId4">
            <a:alphaModFix/>
          </a:blip>
          <a:stretch>
            <a:fillRect/>
          </a:stretch>
        </p:blipFill>
        <p:spPr>
          <a:xfrm>
            <a:off x="6225825" y="3608625"/>
            <a:ext cx="2572800" cy="1459050"/>
          </a:xfrm>
          <a:prstGeom prst="rect">
            <a:avLst/>
          </a:prstGeom>
          <a:noFill/>
          <a:ln>
            <a:noFill/>
          </a:ln>
        </p:spPr>
      </p:pic>
      <p:pic>
        <p:nvPicPr>
          <p:cNvPr id="299" name="Google Shape;299;p39"/>
          <p:cNvPicPr preferRelativeResize="0"/>
          <p:nvPr/>
        </p:nvPicPr>
        <p:blipFill>
          <a:blip r:embed="rId5">
            <a:alphaModFix/>
          </a:blip>
          <a:stretch>
            <a:fillRect/>
          </a:stretch>
        </p:blipFill>
        <p:spPr>
          <a:xfrm>
            <a:off x="3064013" y="3448413"/>
            <a:ext cx="2828925" cy="1619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3C47D"/>
        </a:solidFill>
        <a:effectLst/>
      </p:bgPr>
    </p:bg>
    <p:spTree>
      <p:nvGrpSpPr>
        <p:cNvPr id="1" name="Shape 303"/>
        <p:cNvGrpSpPr/>
        <p:nvPr/>
      </p:nvGrpSpPr>
      <p:grpSpPr>
        <a:xfrm>
          <a:off x="0" y="0"/>
          <a:ext cx="0" cy="0"/>
          <a:chOff x="0" y="0"/>
          <a:chExt cx="0" cy="0"/>
        </a:xfrm>
      </p:grpSpPr>
      <p:sp>
        <p:nvSpPr>
          <p:cNvPr id="304" name="Google Shape;304;p40"/>
          <p:cNvSpPr txBox="1">
            <a:spLocks noGrp="1"/>
          </p:cNvSpPr>
          <p:nvPr>
            <p:ph type="body" idx="1"/>
          </p:nvPr>
        </p:nvSpPr>
        <p:spPr>
          <a:xfrm>
            <a:off x="163950" y="4679100"/>
            <a:ext cx="5998800" cy="409800"/>
          </a:xfrm>
          <a:prstGeom prst="rect">
            <a:avLst/>
          </a:prstGeom>
        </p:spPr>
        <p:txBody>
          <a:bodyPr spcFirstLastPara="1" wrap="square" lIns="91425" tIns="91425" rIns="91425" bIns="91425" anchor="ctr" anchorCtr="0">
            <a:normAutofit lnSpcReduction="20000"/>
          </a:bodyPr>
          <a:lstStyle/>
          <a:p>
            <a:pPr marL="0" lvl="0" indent="0" algn="l" rtl="0">
              <a:spcBef>
                <a:spcPts val="0"/>
              </a:spcBef>
              <a:spcAft>
                <a:spcPts val="0"/>
              </a:spcAft>
              <a:buNone/>
            </a:pPr>
            <a:r>
              <a:rPr lang="uk"/>
              <a:t>By Dima Baliuk 7-A</a:t>
            </a:r>
            <a:endParaRPr/>
          </a:p>
        </p:txBody>
      </p:sp>
      <p:sp>
        <p:nvSpPr>
          <p:cNvPr id="305" name="Google Shape;305;p40"/>
          <p:cNvSpPr txBox="1"/>
          <p:nvPr/>
        </p:nvSpPr>
        <p:spPr>
          <a:xfrm>
            <a:off x="1977175" y="147750"/>
            <a:ext cx="5291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 sz="2000">
                <a:solidFill>
                  <a:srgbClr val="38761D"/>
                </a:solidFill>
                <a:highlight>
                  <a:schemeClr val="lt1"/>
                </a:highlight>
                <a:latin typeface="Impact"/>
                <a:ea typeface="Impact"/>
                <a:cs typeface="Impact"/>
                <a:sym typeface="Impact"/>
              </a:rPr>
              <a:t>How to save the world</a:t>
            </a:r>
            <a:endParaRPr sz="2000">
              <a:solidFill>
                <a:srgbClr val="38761D"/>
              </a:solidFill>
              <a:highlight>
                <a:schemeClr val="lt1"/>
              </a:highlight>
              <a:latin typeface="Impact"/>
              <a:ea typeface="Impact"/>
              <a:cs typeface="Impact"/>
              <a:sym typeface="Impact"/>
            </a:endParaRPr>
          </a:p>
        </p:txBody>
      </p:sp>
      <p:sp>
        <p:nvSpPr>
          <p:cNvPr id="306" name="Google Shape;306;p40"/>
          <p:cNvSpPr txBox="1"/>
          <p:nvPr/>
        </p:nvSpPr>
        <p:spPr>
          <a:xfrm>
            <a:off x="499575" y="893600"/>
            <a:ext cx="45174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Oswald"/>
                <a:ea typeface="Oswald"/>
                <a:cs typeface="Oswald"/>
                <a:sym typeface="Oswald"/>
              </a:rPr>
              <a:t>Unfortunately trees are often not considered a thing worth protecting but nothing more than an expendable commodity. This however can be fixed if you just change up your perspective a tiny bit. Since it’s really easy to just plant down a tree, why isn’t nobody doing it? It’s not even expensive. I propose that we first try to define the problem that we are looking to solve. There are mostly two big categories of reasons why trees are going away:</a:t>
            </a:r>
            <a:endParaRPr>
              <a:latin typeface="Oswald"/>
              <a:ea typeface="Oswald"/>
              <a:cs typeface="Oswald"/>
              <a:sym typeface="Oswald"/>
            </a:endParaRPr>
          </a:p>
        </p:txBody>
      </p:sp>
      <p:sp>
        <p:nvSpPr>
          <p:cNvPr id="307" name="Google Shape;307;p40"/>
          <p:cNvSpPr txBox="1"/>
          <p:nvPr/>
        </p:nvSpPr>
        <p:spPr>
          <a:xfrm>
            <a:off x="3039650" y="2586800"/>
            <a:ext cx="54741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1 -- Trees getting cut down to produce products. This one is very self-explanatory. A lot of commodities that we have in our homes and buy every day use wood as one of their materials, which is usually produced by cutting down trees and recycling them into whatever form is needed.</a:t>
            </a:r>
            <a:endParaRPr/>
          </a:p>
          <a:p>
            <a:pPr marL="0" lvl="0" indent="0" algn="l" rtl="0">
              <a:spcBef>
                <a:spcPts val="0"/>
              </a:spcBef>
              <a:spcAft>
                <a:spcPts val="0"/>
              </a:spcAft>
              <a:buNone/>
            </a:pPr>
            <a:r>
              <a:rPr lang="uk"/>
              <a:t>2 -- Climate. Because of the rapid climate change, most trees and/or plants can’t adapt in time so they go extinct so the appropriate course of actions is to try stopping the climate as soon as possible since trees are not the only thing that it affects, but many others too!</a:t>
            </a:r>
            <a:endParaRPr/>
          </a:p>
        </p:txBody>
      </p:sp>
      <p:pic>
        <p:nvPicPr>
          <p:cNvPr id="308" name="Google Shape;308;p40"/>
          <p:cNvPicPr preferRelativeResize="0"/>
          <p:nvPr/>
        </p:nvPicPr>
        <p:blipFill>
          <a:blip r:embed="rId3">
            <a:alphaModFix/>
          </a:blip>
          <a:stretch>
            <a:fillRect/>
          </a:stretch>
        </p:blipFill>
        <p:spPr>
          <a:xfrm>
            <a:off x="5308452" y="640350"/>
            <a:ext cx="2681251" cy="1787501"/>
          </a:xfrm>
          <a:prstGeom prst="rect">
            <a:avLst/>
          </a:prstGeom>
          <a:noFill/>
          <a:ln>
            <a:noFill/>
          </a:ln>
        </p:spPr>
      </p:pic>
      <p:pic>
        <p:nvPicPr>
          <p:cNvPr id="309" name="Google Shape;309;p40"/>
          <p:cNvPicPr preferRelativeResize="0"/>
          <p:nvPr/>
        </p:nvPicPr>
        <p:blipFill>
          <a:blip r:embed="rId4">
            <a:alphaModFix/>
          </a:blip>
          <a:stretch>
            <a:fillRect/>
          </a:stretch>
        </p:blipFill>
        <p:spPr>
          <a:xfrm>
            <a:off x="454975" y="2739200"/>
            <a:ext cx="2383334" cy="1787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3"/>
        <p:cNvGrpSpPr/>
        <p:nvPr/>
      </p:nvGrpSpPr>
      <p:grpSpPr>
        <a:xfrm>
          <a:off x="0" y="0"/>
          <a:ext cx="0" cy="0"/>
          <a:chOff x="0" y="0"/>
          <a:chExt cx="0" cy="0"/>
        </a:xfrm>
      </p:grpSpPr>
      <p:pic>
        <p:nvPicPr>
          <p:cNvPr id="314" name="Google Shape;314;p41"/>
          <p:cNvPicPr preferRelativeResize="0"/>
          <p:nvPr/>
        </p:nvPicPr>
        <p:blipFill>
          <a:blip r:embed="rId3">
            <a:alphaModFix/>
          </a:blip>
          <a:stretch>
            <a:fillRect/>
          </a:stretch>
        </p:blipFill>
        <p:spPr>
          <a:xfrm>
            <a:off x="6404472" y="0"/>
            <a:ext cx="2230641" cy="4838700"/>
          </a:xfrm>
          <a:prstGeom prst="rect">
            <a:avLst/>
          </a:prstGeom>
          <a:noFill/>
          <a:ln>
            <a:noFill/>
          </a:ln>
        </p:spPr>
      </p:pic>
      <p:sp>
        <p:nvSpPr>
          <p:cNvPr id="315" name="Google Shape;315;p41"/>
          <p:cNvSpPr txBox="1"/>
          <p:nvPr/>
        </p:nvSpPr>
        <p:spPr>
          <a:xfrm>
            <a:off x="914400" y="2148473"/>
            <a:ext cx="73152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16" name="Google Shape;316;p41"/>
          <p:cNvSpPr txBox="1"/>
          <p:nvPr/>
        </p:nvSpPr>
        <p:spPr>
          <a:xfrm>
            <a:off x="1511147" y="1117075"/>
            <a:ext cx="2785500" cy="1031400"/>
          </a:xfrm>
          <a:prstGeom prst="rect">
            <a:avLst/>
          </a:prstGeom>
          <a:solidFill>
            <a:srgbClr val="38761D"/>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 b="1"/>
              <a:t>These are raspberries. It needs to be done before winter. Raspberries can be harvested in summer</a:t>
            </a:r>
            <a:endParaRPr b="1" i="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6D7A8"/>
        </a:solidFill>
        <a:effectLst/>
      </p:bgPr>
    </p:bg>
    <p:spTree>
      <p:nvGrpSpPr>
        <p:cNvPr id="1" name="Shape 66"/>
        <p:cNvGrpSpPr/>
        <p:nvPr/>
      </p:nvGrpSpPr>
      <p:grpSpPr>
        <a:xfrm>
          <a:off x="0" y="0"/>
          <a:ext cx="0" cy="0"/>
          <a:chOff x="0" y="0"/>
          <a:chExt cx="0" cy="0"/>
        </a:xfrm>
      </p:grpSpPr>
      <p:sp>
        <p:nvSpPr>
          <p:cNvPr id="67" name="Google Shape;67;p15"/>
          <p:cNvSpPr txBox="1"/>
          <p:nvPr/>
        </p:nvSpPr>
        <p:spPr>
          <a:xfrm>
            <a:off x="289325" y="455000"/>
            <a:ext cx="53829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50">
              <a:solidFill>
                <a:srgbClr val="3C4043"/>
              </a:solidFill>
              <a:highlight>
                <a:srgbClr val="CFE2F3"/>
              </a:highlight>
              <a:latin typeface="Caveat"/>
              <a:ea typeface="Caveat"/>
              <a:cs typeface="Caveat"/>
              <a:sym typeface="Caveat"/>
            </a:endParaRPr>
          </a:p>
          <a:p>
            <a:pPr marL="0" lvl="0" indent="0" algn="l" rtl="0">
              <a:spcBef>
                <a:spcPts val="0"/>
              </a:spcBef>
              <a:spcAft>
                <a:spcPts val="0"/>
              </a:spcAft>
              <a:buNone/>
            </a:pPr>
            <a:endParaRPr sz="2250">
              <a:solidFill>
                <a:srgbClr val="3C4043"/>
              </a:solidFill>
              <a:highlight>
                <a:srgbClr val="CFE2F3"/>
              </a:highlight>
              <a:latin typeface="Caveat"/>
              <a:ea typeface="Caveat"/>
              <a:cs typeface="Caveat"/>
              <a:sym typeface="Caveat"/>
            </a:endParaRPr>
          </a:p>
          <a:p>
            <a:pPr marL="0" lvl="0" indent="0" algn="l" rtl="0">
              <a:spcBef>
                <a:spcPts val="0"/>
              </a:spcBef>
              <a:spcAft>
                <a:spcPts val="0"/>
              </a:spcAft>
              <a:buNone/>
            </a:pPr>
            <a:r>
              <a:rPr lang="uk" sz="2250">
                <a:solidFill>
                  <a:srgbClr val="3C4043"/>
                </a:solidFill>
                <a:latin typeface="Caveat"/>
                <a:ea typeface="Caveat"/>
                <a:cs typeface="Caveat"/>
                <a:sym typeface="Caveat"/>
              </a:rPr>
              <a:t>I live near the field. And there are many trees in the field. They are constantly in the trash and cars are constantly driving there. And the trees are constantly in the trash and breathe the gas of cars. And also our field is constantly teased and there is a possibility that these trees may burn out.</a:t>
            </a:r>
            <a:endParaRPr sz="2600">
              <a:latin typeface="Caveat"/>
              <a:ea typeface="Caveat"/>
              <a:cs typeface="Caveat"/>
              <a:sym typeface="Caveat"/>
            </a:endParaRPr>
          </a:p>
        </p:txBody>
      </p:sp>
      <p:pic>
        <p:nvPicPr>
          <p:cNvPr id="68" name="Google Shape;68;p15"/>
          <p:cNvPicPr preferRelativeResize="0"/>
          <p:nvPr/>
        </p:nvPicPr>
        <p:blipFill>
          <a:blip r:embed="rId3">
            <a:alphaModFix/>
          </a:blip>
          <a:stretch>
            <a:fillRect/>
          </a:stretch>
        </p:blipFill>
        <p:spPr>
          <a:xfrm>
            <a:off x="5819650" y="341800"/>
            <a:ext cx="3163600" cy="2443149"/>
          </a:xfrm>
          <a:prstGeom prst="rect">
            <a:avLst/>
          </a:prstGeom>
          <a:noFill/>
          <a:ln>
            <a:noFill/>
          </a:ln>
        </p:spPr>
      </p:pic>
      <p:pic>
        <p:nvPicPr>
          <p:cNvPr id="69" name="Google Shape;69;p15"/>
          <p:cNvPicPr preferRelativeResize="0"/>
          <p:nvPr/>
        </p:nvPicPr>
        <p:blipFill>
          <a:blip r:embed="rId4">
            <a:alphaModFix/>
          </a:blip>
          <a:stretch>
            <a:fillRect/>
          </a:stretch>
        </p:blipFill>
        <p:spPr>
          <a:xfrm>
            <a:off x="4733800" y="2998200"/>
            <a:ext cx="3163600" cy="1948500"/>
          </a:xfrm>
          <a:prstGeom prst="rect">
            <a:avLst/>
          </a:prstGeom>
          <a:noFill/>
          <a:ln>
            <a:noFill/>
          </a:ln>
        </p:spPr>
      </p:pic>
      <p:sp>
        <p:nvSpPr>
          <p:cNvPr id="70" name="Google Shape;70;p15"/>
          <p:cNvSpPr txBox="1"/>
          <p:nvPr/>
        </p:nvSpPr>
        <p:spPr>
          <a:xfrm>
            <a:off x="289325" y="4588200"/>
            <a:ext cx="617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000">
                <a:highlight>
                  <a:srgbClr val="93C47D"/>
                </a:highlight>
                <a:latin typeface="Caveat"/>
                <a:ea typeface="Caveat"/>
                <a:cs typeface="Caveat"/>
                <a:sym typeface="Caveat"/>
              </a:rPr>
              <a:t>Sofi Shevchenko 7-D</a:t>
            </a:r>
            <a:endParaRPr sz="2000">
              <a:highlight>
                <a:srgbClr val="93C47D"/>
              </a:highlight>
              <a:latin typeface="Caveat"/>
              <a:ea typeface="Caveat"/>
              <a:cs typeface="Caveat"/>
              <a:sym typeface="Caveat"/>
            </a:endParaRPr>
          </a:p>
        </p:txBody>
      </p:sp>
      <p:sp>
        <p:nvSpPr>
          <p:cNvPr id="71" name="Google Shape;71;p15"/>
          <p:cNvSpPr txBox="1"/>
          <p:nvPr/>
        </p:nvSpPr>
        <p:spPr>
          <a:xfrm>
            <a:off x="289325" y="718900"/>
            <a:ext cx="6172200" cy="8157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uk" sz="2100">
                <a:solidFill>
                  <a:srgbClr val="202124"/>
                </a:solidFill>
                <a:highlight>
                  <a:srgbClr val="93C47D"/>
                </a:highlight>
                <a:latin typeface="Caveat"/>
                <a:ea typeface="Caveat"/>
                <a:cs typeface="Caveat"/>
                <a:sym typeface="Caveat"/>
              </a:rPr>
              <a:t>I take care of </a:t>
            </a:r>
            <a:r>
              <a:rPr lang="uk" sz="2100">
                <a:solidFill>
                  <a:srgbClr val="202124"/>
                </a:solidFill>
                <a:highlight>
                  <a:srgbClr val="B6D7A8"/>
                </a:highlight>
                <a:latin typeface="Caveat"/>
                <a:ea typeface="Caveat"/>
                <a:cs typeface="Caveat"/>
                <a:sym typeface="Caveat"/>
              </a:rPr>
              <a:t>the poplars in my field</a:t>
            </a:r>
            <a:endParaRPr sz="2100">
              <a:solidFill>
                <a:srgbClr val="202124"/>
              </a:solidFill>
              <a:highlight>
                <a:srgbClr val="B6D7A8"/>
              </a:highlight>
              <a:latin typeface="Caveat"/>
              <a:ea typeface="Caveat"/>
              <a:cs typeface="Caveat"/>
              <a:sym typeface="Caveat"/>
            </a:endParaRPr>
          </a:p>
          <a:p>
            <a:pPr marL="0" lvl="0" indent="0" algn="l" rtl="0">
              <a:spcBef>
                <a:spcPts val="0"/>
              </a:spcBef>
              <a:spcAft>
                <a:spcPts val="0"/>
              </a:spcAft>
              <a:buNone/>
            </a:pPr>
            <a:endParaRPr/>
          </a:p>
        </p:txBody>
      </p:sp>
      <p:sp>
        <p:nvSpPr>
          <p:cNvPr id="72" name="Google Shape;72;p15"/>
          <p:cNvSpPr txBox="1"/>
          <p:nvPr/>
        </p:nvSpPr>
        <p:spPr>
          <a:xfrm>
            <a:off x="760850" y="192875"/>
            <a:ext cx="6172200" cy="7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uk" sz="2250">
                <a:solidFill>
                  <a:srgbClr val="3C4043"/>
                </a:solidFill>
                <a:highlight>
                  <a:srgbClr val="6AA84F"/>
                </a:highlight>
                <a:latin typeface="Caveat"/>
                <a:ea typeface="Caveat"/>
                <a:cs typeface="Caveat"/>
                <a:sym typeface="Caveat"/>
              </a:rPr>
              <a:t>How can you help the trees near the house. </a:t>
            </a:r>
            <a:endParaRPr sz="2250">
              <a:solidFill>
                <a:srgbClr val="3C4043"/>
              </a:solidFill>
              <a:highlight>
                <a:srgbClr val="6AA84F"/>
              </a:highlight>
              <a:latin typeface="Caveat"/>
              <a:ea typeface="Caveat"/>
              <a:cs typeface="Caveat"/>
              <a:sym typeface="Caveat"/>
            </a:endParaRPr>
          </a:p>
          <a:p>
            <a:pPr marL="0" lvl="0" indent="0" algn="l" rtl="0">
              <a:spcBef>
                <a:spcPts val="0"/>
              </a:spcBef>
              <a:spcAft>
                <a:spcPts val="0"/>
              </a:spcAft>
              <a:buNone/>
            </a:pPr>
            <a:endParaRPr>
              <a:highlight>
                <a:srgbClr val="6AA84F"/>
              </a:highlight>
            </a:endParaRPr>
          </a:p>
        </p:txBody>
      </p:sp>
      <p:sp>
        <p:nvSpPr>
          <p:cNvPr id="73" name="Google Shape;73;p15"/>
          <p:cNvSpPr txBox="1"/>
          <p:nvPr/>
        </p:nvSpPr>
        <p:spPr>
          <a:xfrm>
            <a:off x="289325" y="3356700"/>
            <a:ext cx="4189800" cy="12315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uk" sz="2100">
                <a:solidFill>
                  <a:srgbClr val="202124"/>
                </a:solidFill>
                <a:highlight>
                  <a:srgbClr val="93C47D"/>
                </a:highlight>
                <a:latin typeface="Caveat"/>
                <a:ea typeface="Caveat"/>
                <a:cs typeface="Caveat"/>
                <a:sym typeface="Caveat"/>
              </a:rPr>
              <a:t>How can I help it</a:t>
            </a:r>
            <a:r>
              <a:rPr lang="uk" sz="2100">
                <a:solidFill>
                  <a:srgbClr val="202124"/>
                </a:solidFill>
                <a:highlight>
                  <a:srgbClr val="B6D7A8"/>
                </a:highlight>
                <a:latin typeface="Caveat"/>
                <a:ea typeface="Caveat"/>
                <a:cs typeface="Caveat"/>
                <a:sym typeface="Caveat"/>
              </a:rPr>
              <a:t>, for example I can sometimes sort garbage near those trees</a:t>
            </a:r>
            <a:endParaRPr sz="2100">
              <a:solidFill>
                <a:srgbClr val="202124"/>
              </a:solidFill>
              <a:highlight>
                <a:srgbClr val="B6D7A8"/>
              </a:highlight>
              <a:latin typeface="Caveat"/>
              <a:ea typeface="Caveat"/>
              <a:cs typeface="Caveat"/>
              <a:sym typeface="Caveat"/>
            </a:endParaRPr>
          </a:p>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0"/>
        <p:cNvGrpSpPr/>
        <p:nvPr/>
      </p:nvGrpSpPr>
      <p:grpSpPr>
        <a:xfrm>
          <a:off x="0" y="0"/>
          <a:ext cx="0" cy="0"/>
          <a:chOff x="0" y="0"/>
          <a:chExt cx="0" cy="0"/>
        </a:xfrm>
      </p:grpSpPr>
      <p:sp>
        <p:nvSpPr>
          <p:cNvPr id="321" name="Google Shape;321;p42"/>
          <p:cNvSpPr txBox="1"/>
          <p:nvPr/>
        </p:nvSpPr>
        <p:spPr>
          <a:xfrm>
            <a:off x="1421575" y="180925"/>
            <a:ext cx="718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b="1"/>
              <a:t>Taiwanese students’ information</a:t>
            </a:r>
            <a:endParaRPr b="1"/>
          </a:p>
        </p:txBody>
      </p:sp>
      <p:pic>
        <p:nvPicPr>
          <p:cNvPr id="322" name="Google Shape;322;p42"/>
          <p:cNvPicPr preferRelativeResize="0"/>
          <p:nvPr/>
        </p:nvPicPr>
        <p:blipFill>
          <a:blip r:embed="rId3">
            <a:alphaModFix/>
          </a:blip>
          <a:stretch>
            <a:fillRect/>
          </a:stretch>
        </p:blipFill>
        <p:spPr>
          <a:xfrm>
            <a:off x="152400" y="733525"/>
            <a:ext cx="7770250" cy="3885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6"/>
        <p:cNvGrpSpPr/>
        <p:nvPr/>
      </p:nvGrpSpPr>
      <p:grpSpPr>
        <a:xfrm>
          <a:off x="0" y="0"/>
          <a:ext cx="0" cy="0"/>
          <a:chOff x="0" y="0"/>
          <a:chExt cx="0" cy="0"/>
        </a:xfrm>
      </p:grpSpPr>
      <p:pic>
        <p:nvPicPr>
          <p:cNvPr id="327" name="Google Shape;327;p43"/>
          <p:cNvPicPr preferRelativeResize="0"/>
          <p:nvPr/>
        </p:nvPicPr>
        <p:blipFill>
          <a:blip r:embed="rId3">
            <a:alphaModFix/>
          </a:blip>
          <a:stretch>
            <a:fillRect/>
          </a:stretch>
        </p:blipFill>
        <p:spPr>
          <a:xfrm>
            <a:off x="152400" y="152400"/>
            <a:ext cx="8924972" cy="499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1"/>
        <p:cNvGrpSpPr/>
        <p:nvPr/>
      </p:nvGrpSpPr>
      <p:grpSpPr>
        <a:xfrm>
          <a:off x="0" y="0"/>
          <a:ext cx="0" cy="0"/>
          <a:chOff x="0" y="0"/>
          <a:chExt cx="0" cy="0"/>
        </a:xfrm>
      </p:grpSpPr>
      <p:pic>
        <p:nvPicPr>
          <p:cNvPr id="332" name="Google Shape;332;p44"/>
          <p:cNvPicPr preferRelativeResize="0"/>
          <p:nvPr/>
        </p:nvPicPr>
        <p:blipFill>
          <a:blip r:embed="rId3">
            <a:alphaModFix/>
          </a:blip>
          <a:stretch>
            <a:fillRect/>
          </a:stretch>
        </p:blipFill>
        <p:spPr>
          <a:xfrm>
            <a:off x="152400" y="152400"/>
            <a:ext cx="8492225" cy="4758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6"/>
        <p:cNvGrpSpPr/>
        <p:nvPr/>
      </p:nvGrpSpPr>
      <p:grpSpPr>
        <a:xfrm>
          <a:off x="0" y="0"/>
          <a:ext cx="0" cy="0"/>
          <a:chOff x="0" y="0"/>
          <a:chExt cx="0" cy="0"/>
        </a:xfrm>
      </p:grpSpPr>
      <p:pic>
        <p:nvPicPr>
          <p:cNvPr id="337" name="Google Shape;337;p45"/>
          <p:cNvPicPr preferRelativeResize="0"/>
          <p:nvPr/>
        </p:nvPicPr>
        <p:blipFill>
          <a:blip r:embed="rId3">
            <a:alphaModFix/>
          </a:blip>
          <a:stretch>
            <a:fillRect/>
          </a:stretch>
        </p:blipFill>
        <p:spPr>
          <a:xfrm>
            <a:off x="152400" y="152400"/>
            <a:ext cx="8552651" cy="4861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1"/>
        <p:cNvGrpSpPr/>
        <p:nvPr/>
      </p:nvGrpSpPr>
      <p:grpSpPr>
        <a:xfrm>
          <a:off x="0" y="0"/>
          <a:ext cx="0" cy="0"/>
          <a:chOff x="0" y="0"/>
          <a:chExt cx="0" cy="0"/>
        </a:xfrm>
      </p:grpSpPr>
      <p:pic>
        <p:nvPicPr>
          <p:cNvPr id="342" name="Google Shape;342;p46"/>
          <p:cNvPicPr preferRelativeResize="0"/>
          <p:nvPr/>
        </p:nvPicPr>
        <p:blipFill>
          <a:blip r:embed="rId3">
            <a:alphaModFix/>
          </a:blip>
          <a:stretch>
            <a:fillRect/>
          </a:stretch>
        </p:blipFill>
        <p:spPr>
          <a:xfrm>
            <a:off x="152400" y="152400"/>
            <a:ext cx="8991601" cy="504467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6"/>
        <p:cNvGrpSpPr/>
        <p:nvPr/>
      </p:nvGrpSpPr>
      <p:grpSpPr>
        <a:xfrm>
          <a:off x="0" y="0"/>
          <a:ext cx="0" cy="0"/>
          <a:chOff x="0" y="0"/>
          <a:chExt cx="0" cy="0"/>
        </a:xfrm>
      </p:grpSpPr>
      <p:pic>
        <p:nvPicPr>
          <p:cNvPr id="347" name="Google Shape;347;p47"/>
          <p:cNvPicPr preferRelativeResize="0"/>
          <p:nvPr/>
        </p:nvPicPr>
        <p:blipFill>
          <a:blip r:embed="rId3">
            <a:alphaModFix/>
          </a:blip>
          <a:stretch>
            <a:fillRect/>
          </a:stretch>
        </p:blipFill>
        <p:spPr>
          <a:xfrm>
            <a:off x="152400" y="152400"/>
            <a:ext cx="8437600" cy="4758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1"/>
        <p:cNvGrpSpPr/>
        <p:nvPr/>
      </p:nvGrpSpPr>
      <p:grpSpPr>
        <a:xfrm>
          <a:off x="0" y="0"/>
          <a:ext cx="0" cy="0"/>
          <a:chOff x="0" y="0"/>
          <a:chExt cx="0" cy="0"/>
        </a:xfrm>
      </p:grpSpPr>
      <p:pic>
        <p:nvPicPr>
          <p:cNvPr id="352" name="Google Shape;352;p48"/>
          <p:cNvPicPr preferRelativeResize="0"/>
          <p:nvPr/>
        </p:nvPicPr>
        <p:blipFill>
          <a:blip r:embed="rId3">
            <a:alphaModFix/>
          </a:blip>
          <a:stretch>
            <a:fillRect/>
          </a:stretch>
        </p:blipFill>
        <p:spPr>
          <a:xfrm>
            <a:off x="152400" y="152400"/>
            <a:ext cx="8589601" cy="4810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6"/>
        <p:cNvGrpSpPr/>
        <p:nvPr/>
      </p:nvGrpSpPr>
      <p:grpSpPr>
        <a:xfrm>
          <a:off x="0" y="0"/>
          <a:ext cx="0" cy="0"/>
          <a:chOff x="0" y="0"/>
          <a:chExt cx="0" cy="0"/>
        </a:xfrm>
      </p:grpSpPr>
      <p:sp>
        <p:nvSpPr>
          <p:cNvPr id="357" name="Google Shape;357;p49"/>
          <p:cNvSpPr txBox="1"/>
          <p:nvPr/>
        </p:nvSpPr>
        <p:spPr>
          <a:xfrm>
            <a:off x="1266500" y="878800"/>
            <a:ext cx="617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3000" b="1">
                <a:solidFill>
                  <a:srgbClr val="990000"/>
                </a:solidFill>
              </a:rPr>
              <a:t>To sum up…</a:t>
            </a:r>
            <a:endParaRPr sz="3000" b="1">
              <a:solidFill>
                <a:srgbClr val="99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6D7A8"/>
        </a:solidFill>
        <a:effectLst/>
      </p:bgPr>
    </p:bg>
    <p:spTree>
      <p:nvGrpSpPr>
        <p:cNvPr id="1" name="Shape 361"/>
        <p:cNvGrpSpPr/>
        <p:nvPr/>
      </p:nvGrpSpPr>
      <p:grpSpPr>
        <a:xfrm>
          <a:off x="0" y="0"/>
          <a:ext cx="0" cy="0"/>
          <a:chOff x="0" y="0"/>
          <a:chExt cx="0" cy="0"/>
        </a:xfrm>
      </p:grpSpPr>
      <p:sp>
        <p:nvSpPr>
          <p:cNvPr id="362" name="Google Shape;362;p50"/>
          <p:cNvSpPr txBox="1"/>
          <p:nvPr/>
        </p:nvSpPr>
        <p:spPr>
          <a:xfrm>
            <a:off x="2387850" y="0"/>
            <a:ext cx="4368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000" b="1">
                <a:solidFill>
                  <a:srgbClr val="5B0F00"/>
                </a:solidFill>
                <a:latin typeface="EB Garamond"/>
                <a:ea typeface="EB Garamond"/>
                <a:cs typeface="EB Garamond"/>
                <a:sym typeface="EB Garamond"/>
              </a:rPr>
              <a:t>To sum up…</a:t>
            </a:r>
            <a:endParaRPr sz="2000" b="1">
              <a:solidFill>
                <a:srgbClr val="5B0F00"/>
              </a:solidFill>
              <a:latin typeface="EB Garamond"/>
              <a:ea typeface="EB Garamond"/>
              <a:cs typeface="EB Garamond"/>
              <a:sym typeface="EB Garamond"/>
            </a:endParaRPr>
          </a:p>
        </p:txBody>
      </p:sp>
      <p:sp>
        <p:nvSpPr>
          <p:cNvPr id="363" name="Google Shape;363;p50"/>
          <p:cNvSpPr txBox="1"/>
          <p:nvPr/>
        </p:nvSpPr>
        <p:spPr>
          <a:xfrm>
            <a:off x="-794225" y="1342600"/>
            <a:ext cx="54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50"/>
          <p:cNvSpPr txBox="1"/>
          <p:nvPr/>
        </p:nvSpPr>
        <p:spPr>
          <a:xfrm>
            <a:off x="94550" y="492600"/>
            <a:ext cx="2808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00">
                <a:solidFill>
                  <a:srgbClr val="5B0F00"/>
                </a:solidFill>
                <a:latin typeface="Comfortaa"/>
                <a:ea typeface="Comfortaa"/>
                <a:cs typeface="Comfortaa"/>
                <a:sym typeface="Comfortaa"/>
              </a:rPr>
              <a:t>The main tree problem is deforestation.</a:t>
            </a:r>
            <a:endParaRPr sz="1700">
              <a:solidFill>
                <a:srgbClr val="5B0F00"/>
              </a:solidFill>
              <a:latin typeface="Comfortaa"/>
              <a:ea typeface="Comfortaa"/>
              <a:cs typeface="Comfortaa"/>
              <a:sym typeface="Comfortaa"/>
            </a:endParaRPr>
          </a:p>
        </p:txBody>
      </p:sp>
      <p:sp>
        <p:nvSpPr>
          <p:cNvPr id="365" name="Google Shape;365;p50"/>
          <p:cNvSpPr txBox="1"/>
          <p:nvPr/>
        </p:nvSpPr>
        <p:spPr>
          <a:xfrm>
            <a:off x="94550" y="1462200"/>
            <a:ext cx="219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600">
                <a:solidFill>
                  <a:srgbClr val="5B0F00"/>
                </a:solidFill>
                <a:latin typeface="Comfortaa"/>
                <a:ea typeface="Comfortaa"/>
                <a:cs typeface="Comfortaa"/>
                <a:sym typeface="Comfortaa"/>
              </a:rPr>
              <a:t>Many trees get cut down and it is really awful!</a:t>
            </a:r>
            <a:endParaRPr sz="1600">
              <a:solidFill>
                <a:srgbClr val="5B0F00"/>
              </a:solidFill>
              <a:latin typeface="Comfortaa"/>
              <a:ea typeface="Comfortaa"/>
              <a:cs typeface="Comfortaa"/>
              <a:sym typeface="Comfortaa"/>
            </a:endParaRPr>
          </a:p>
        </p:txBody>
      </p:sp>
      <p:sp>
        <p:nvSpPr>
          <p:cNvPr id="366" name="Google Shape;366;p50"/>
          <p:cNvSpPr txBox="1"/>
          <p:nvPr/>
        </p:nvSpPr>
        <p:spPr>
          <a:xfrm>
            <a:off x="6556138" y="2385600"/>
            <a:ext cx="1354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600">
                <a:solidFill>
                  <a:srgbClr val="5B0F00"/>
                </a:solidFill>
                <a:latin typeface="Comfortaa"/>
                <a:ea typeface="Comfortaa"/>
                <a:cs typeface="Comfortaa"/>
                <a:sym typeface="Comfortaa"/>
              </a:rPr>
              <a:t>Animals in forests have nowhere to live because of that.</a:t>
            </a:r>
            <a:endParaRPr sz="1600">
              <a:solidFill>
                <a:srgbClr val="5B0F00"/>
              </a:solidFill>
              <a:latin typeface="Comfortaa"/>
              <a:ea typeface="Comfortaa"/>
              <a:cs typeface="Comfortaa"/>
              <a:sym typeface="Comfortaa"/>
            </a:endParaRPr>
          </a:p>
        </p:txBody>
      </p:sp>
      <p:sp>
        <p:nvSpPr>
          <p:cNvPr id="367" name="Google Shape;367;p50"/>
          <p:cNvSpPr txBox="1"/>
          <p:nvPr/>
        </p:nvSpPr>
        <p:spPr>
          <a:xfrm flipH="1">
            <a:off x="11986775" y="3338075"/>
            <a:ext cx="122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8" name="Google Shape;368;p50"/>
          <p:cNvSpPr txBox="1"/>
          <p:nvPr/>
        </p:nvSpPr>
        <p:spPr>
          <a:xfrm>
            <a:off x="2902550" y="1874050"/>
            <a:ext cx="23748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600">
                <a:solidFill>
                  <a:srgbClr val="5B0F00"/>
                </a:solidFill>
                <a:latin typeface="Comfortaa"/>
                <a:ea typeface="Comfortaa"/>
                <a:cs typeface="Comfortaa"/>
                <a:sym typeface="Comfortaa"/>
              </a:rPr>
              <a:t>And trees also let us breathe, so it won’t  be possible for us to live without them. </a:t>
            </a:r>
            <a:endParaRPr sz="1600">
              <a:solidFill>
                <a:srgbClr val="5B0F00"/>
              </a:solidFill>
              <a:latin typeface="Comfortaa"/>
              <a:ea typeface="Comfortaa"/>
              <a:cs typeface="Comfortaa"/>
              <a:sym typeface="Comfortaa"/>
            </a:endParaRPr>
          </a:p>
        </p:txBody>
      </p:sp>
      <p:pic>
        <p:nvPicPr>
          <p:cNvPr id="369" name="Google Shape;369;p50"/>
          <p:cNvPicPr preferRelativeResize="0"/>
          <p:nvPr/>
        </p:nvPicPr>
        <p:blipFill>
          <a:blip r:embed="rId3">
            <a:alphaModFix/>
          </a:blip>
          <a:stretch>
            <a:fillRect/>
          </a:stretch>
        </p:blipFill>
        <p:spPr>
          <a:xfrm>
            <a:off x="5384375" y="172550"/>
            <a:ext cx="2955300" cy="1965275"/>
          </a:xfrm>
          <a:prstGeom prst="rect">
            <a:avLst/>
          </a:prstGeom>
          <a:noFill/>
          <a:ln>
            <a:noFill/>
          </a:ln>
        </p:spPr>
      </p:pic>
      <p:pic>
        <p:nvPicPr>
          <p:cNvPr id="370" name="Google Shape;370;p50"/>
          <p:cNvPicPr preferRelativeResize="0"/>
          <p:nvPr/>
        </p:nvPicPr>
        <p:blipFill>
          <a:blip r:embed="rId4">
            <a:alphaModFix/>
          </a:blip>
          <a:stretch>
            <a:fillRect/>
          </a:stretch>
        </p:blipFill>
        <p:spPr>
          <a:xfrm>
            <a:off x="2632700" y="3175000"/>
            <a:ext cx="3229475" cy="1816100"/>
          </a:xfrm>
          <a:prstGeom prst="rect">
            <a:avLst/>
          </a:prstGeom>
          <a:noFill/>
          <a:ln>
            <a:noFill/>
          </a:ln>
        </p:spPr>
      </p:pic>
      <p:pic>
        <p:nvPicPr>
          <p:cNvPr id="371" name="Google Shape;371;p50"/>
          <p:cNvPicPr preferRelativeResize="0"/>
          <p:nvPr/>
        </p:nvPicPr>
        <p:blipFill>
          <a:blip r:embed="rId5">
            <a:alphaModFix/>
          </a:blip>
          <a:stretch>
            <a:fillRect/>
          </a:stretch>
        </p:blipFill>
        <p:spPr>
          <a:xfrm>
            <a:off x="-90943" y="2422673"/>
            <a:ext cx="2808000" cy="1871525"/>
          </a:xfrm>
          <a:prstGeom prst="rect">
            <a:avLst/>
          </a:prstGeom>
          <a:noFill/>
          <a:ln>
            <a:noFill/>
          </a:ln>
        </p:spPr>
      </p:pic>
      <p:sp>
        <p:nvSpPr>
          <p:cNvPr id="372" name="Google Shape;372;p50"/>
          <p:cNvSpPr txBox="1"/>
          <p:nvPr/>
        </p:nvSpPr>
        <p:spPr>
          <a:xfrm>
            <a:off x="6889750" y="4762500"/>
            <a:ext cx="609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rgbClr val="741B47"/>
                </a:solidFill>
                <a:latin typeface="Courier New"/>
                <a:ea typeface="Courier New"/>
                <a:cs typeface="Courier New"/>
                <a:sym typeface="Courier New"/>
              </a:rPr>
              <a:t>Aydan Ozbay 7A</a:t>
            </a:r>
            <a:endParaRPr>
              <a:solidFill>
                <a:srgbClr val="741B47"/>
              </a:solidFill>
              <a:latin typeface="Courier New"/>
              <a:ea typeface="Courier New"/>
              <a:cs typeface="Courier New"/>
              <a:sym typeface="Courier New"/>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
        <p:nvSpPr>
          <p:cNvPr id="377" name="Google Shape;377;p51"/>
          <p:cNvSpPr txBox="1"/>
          <p:nvPr/>
        </p:nvSpPr>
        <p:spPr>
          <a:xfrm>
            <a:off x="4073975" y="2306450"/>
            <a:ext cx="1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78" name="Google Shape;378;p51"/>
          <p:cNvSpPr txBox="1"/>
          <p:nvPr/>
        </p:nvSpPr>
        <p:spPr>
          <a:xfrm>
            <a:off x="0" y="0"/>
            <a:ext cx="148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rgbClr val="990000"/>
                </a:solidFill>
              </a:rPr>
              <a:t>Helen Chepurko</a:t>
            </a:r>
            <a:endParaRPr>
              <a:solidFill>
                <a:srgbClr val="990000"/>
              </a:solidFill>
            </a:endParaRPr>
          </a:p>
        </p:txBody>
      </p:sp>
      <p:sp>
        <p:nvSpPr>
          <p:cNvPr id="379" name="Google Shape;379;p51"/>
          <p:cNvSpPr txBox="1"/>
          <p:nvPr/>
        </p:nvSpPr>
        <p:spPr>
          <a:xfrm>
            <a:off x="1433950" y="0"/>
            <a:ext cx="438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3200">
                <a:latin typeface="Impact"/>
                <a:ea typeface="Impact"/>
                <a:cs typeface="Impact"/>
                <a:sym typeface="Impact"/>
              </a:rPr>
              <a:t>Problems of a Birch tree </a:t>
            </a:r>
            <a:endParaRPr sz="3200">
              <a:latin typeface="Impact"/>
              <a:ea typeface="Impact"/>
              <a:cs typeface="Impact"/>
              <a:sym typeface="Impact"/>
            </a:endParaRPr>
          </a:p>
        </p:txBody>
      </p:sp>
      <p:sp>
        <p:nvSpPr>
          <p:cNvPr id="380" name="Google Shape;380;p51"/>
          <p:cNvSpPr txBox="1"/>
          <p:nvPr/>
        </p:nvSpPr>
        <p:spPr>
          <a:xfrm>
            <a:off x="0" y="0"/>
            <a:ext cx="1486800" cy="400200"/>
          </a:xfrm>
          <a:prstGeom prst="rect">
            <a:avLst/>
          </a:prstGeom>
          <a:noFill/>
          <a:ln>
            <a:noFill/>
          </a:ln>
        </p:spPr>
        <p:txBody>
          <a:bodyPr spcFirstLastPara="1" wrap="square" lIns="91425" tIns="91425" rIns="91425" bIns="91425" anchor="t" anchorCtr="0">
            <a:spAutoFit/>
          </a:bodyPr>
          <a:lstStyle/>
          <a:p>
            <a:pPr marL="0" marR="1534500" lvl="0" indent="0" algn="l" rtl="0">
              <a:spcBef>
                <a:spcPts val="0"/>
              </a:spcBef>
              <a:spcAft>
                <a:spcPts val="0"/>
              </a:spcAft>
              <a:buNone/>
            </a:pPr>
            <a:endParaRPr/>
          </a:p>
        </p:txBody>
      </p:sp>
      <p:sp>
        <p:nvSpPr>
          <p:cNvPr id="381" name="Google Shape;381;p51"/>
          <p:cNvSpPr txBox="1"/>
          <p:nvPr/>
        </p:nvSpPr>
        <p:spPr>
          <a:xfrm>
            <a:off x="55225" y="402925"/>
            <a:ext cx="6558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u="sng">
              <a:latin typeface="Comfortaa"/>
              <a:ea typeface="Comfortaa"/>
              <a:cs typeface="Comfortaa"/>
              <a:sym typeface="Comfortaa"/>
            </a:endParaRPr>
          </a:p>
          <a:p>
            <a:pPr marL="457200" lvl="0" indent="-317500" algn="l" rtl="0">
              <a:spcBef>
                <a:spcPts val="0"/>
              </a:spcBef>
              <a:spcAft>
                <a:spcPts val="0"/>
              </a:spcAft>
              <a:buSzPts val="1400"/>
              <a:buFont typeface="Comfortaa"/>
              <a:buAutoNum type="arabicPeriod"/>
            </a:pPr>
            <a:r>
              <a:rPr lang="uk" b="1" i="1" u="sng">
                <a:latin typeface="Comfortaa"/>
                <a:ea typeface="Comfortaa"/>
                <a:cs typeface="Comfortaa"/>
                <a:sym typeface="Comfortaa"/>
              </a:rPr>
              <a:t>Heavy rainfall. </a:t>
            </a:r>
            <a:r>
              <a:rPr lang="uk" b="1">
                <a:latin typeface="Comfortaa"/>
                <a:ea typeface="Comfortaa"/>
                <a:cs typeface="Comfortaa"/>
                <a:sym typeface="Comfortaa"/>
              </a:rPr>
              <a:t>Because there is too much water for the tree.</a:t>
            </a:r>
            <a:endParaRPr b="1">
              <a:latin typeface="Comfortaa"/>
              <a:ea typeface="Comfortaa"/>
              <a:cs typeface="Comfortaa"/>
              <a:sym typeface="Comfortaa"/>
            </a:endParaRPr>
          </a:p>
          <a:p>
            <a:pPr marL="457200" lvl="0" indent="-317500" algn="l" rtl="0">
              <a:lnSpc>
                <a:spcPct val="100000"/>
              </a:lnSpc>
              <a:spcBef>
                <a:spcPts val="0"/>
              </a:spcBef>
              <a:spcAft>
                <a:spcPts val="0"/>
              </a:spcAft>
              <a:buSzPts val="1400"/>
              <a:buFont typeface="Comfortaa"/>
              <a:buAutoNum type="arabicPeriod"/>
            </a:pPr>
            <a:r>
              <a:rPr lang="uk" b="1" i="1" u="sng">
                <a:latin typeface="Comfortaa"/>
                <a:ea typeface="Comfortaa"/>
                <a:cs typeface="Comfortaa"/>
                <a:sym typeface="Comfortaa"/>
              </a:rPr>
              <a:t>Small amount of precipitation. </a:t>
            </a:r>
            <a:r>
              <a:rPr lang="uk" b="1">
                <a:latin typeface="Comfortaa"/>
                <a:ea typeface="Comfortaa"/>
                <a:cs typeface="Comfortaa"/>
                <a:sym typeface="Comfortaa"/>
              </a:rPr>
              <a:t>Because there is too little water for the tree.</a:t>
            </a:r>
            <a:endParaRPr b="1">
              <a:latin typeface="Comfortaa"/>
              <a:ea typeface="Comfortaa"/>
              <a:cs typeface="Comfortaa"/>
              <a:sym typeface="Comfortaa"/>
            </a:endParaRPr>
          </a:p>
          <a:p>
            <a:pPr marL="457200" lvl="0" indent="-317500" algn="l" rtl="0">
              <a:spcBef>
                <a:spcPts val="0"/>
              </a:spcBef>
              <a:spcAft>
                <a:spcPts val="0"/>
              </a:spcAft>
              <a:buSzPts val="1400"/>
              <a:buFont typeface="Comfortaa"/>
              <a:buAutoNum type="arabicPeriod"/>
            </a:pPr>
            <a:r>
              <a:rPr lang="uk" b="1" i="1" u="sng">
                <a:latin typeface="Comfortaa"/>
                <a:ea typeface="Comfortaa"/>
                <a:cs typeface="Comfortaa"/>
                <a:sym typeface="Comfortaa"/>
              </a:rPr>
              <a:t>Mole. </a:t>
            </a:r>
            <a:r>
              <a:rPr lang="uk" b="1">
                <a:latin typeface="Comfortaa"/>
                <a:ea typeface="Comfortaa"/>
                <a:cs typeface="Comfortaa"/>
                <a:sym typeface="Comfortaa"/>
              </a:rPr>
              <a:t>Because moles gnaw at the root of the tree.</a:t>
            </a:r>
            <a:endParaRPr b="1">
              <a:latin typeface="Comfortaa"/>
              <a:ea typeface="Comfortaa"/>
              <a:cs typeface="Comfortaa"/>
              <a:sym typeface="Comfortaa"/>
            </a:endParaRPr>
          </a:p>
          <a:p>
            <a:pPr marL="457200" lvl="0" indent="-317500" algn="l" rtl="0">
              <a:spcBef>
                <a:spcPts val="0"/>
              </a:spcBef>
              <a:spcAft>
                <a:spcPts val="0"/>
              </a:spcAft>
              <a:buSzPts val="1400"/>
              <a:buFont typeface="Comfortaa"/>
              <a:buAutoNum type="arabicPeriod"/>
            </a:pPr>
            <a:r>
              <a:rPr lang="uk" b="1" i="1" u="sng">
                <a:latin typeface="Comfortaa"/>
                <a:ea typeface="Comfortaa"/>
                <a:cs typeface="Comfortaa"/>
                <a:sym typeface="Comfortaa"/>
              </a:rPr>
              <a:t>Pests.</a:t>
            </a:r>
            <a:r>
              <a:rPr lang="uk" b="1">
                <a:latin typeface="Comfortaa"/>
                <a:ea typeface="Comfortaa"/>
                <a:cs typeface="Comfortaa"/>
                <a:sym typeface="Comfortaa"/>
              </a:rPr>
              <a:t> Because pests gnaw the leaves of the tree.</a:t>
            </a:r>
            <a:endParaRPr b="1">
              <a:latin typeface="Comfortaa"/>
              <a:ea typeface="Comfortaa"/>
              <a:cs typeface="Comfortaa"/>
              <a:sym typeface="Comfortaa"/>
            </a:endParaRPr>
          </a:p>
          <a:p>
            <a:pPr marL="457200" lvl="0" indent="-317500" algn="l" rtl="0">
              <a:spcBef>
                <a:spcPts val="0"/>
              </a:spcBef>
              <a:spcAft>
                <a:spcPts val="0"/>
              </a:spcAft>
              <a:buSzPts val="1400"/>
              <a:buFont typeface="Comfortaa"/>
              <a:buAutoNum type="arabicPeriod"/>
            </a:pPr>
            <a:r>
              <a:rPr lang="uk" b="1" i="1" u="sng">
                <a:latin typeface="Comfortaa"/>
                <a:ea typeface="Comfortaa"/>
                <a:cs typeface="Comfortaa"/>
                <a:sym typeface="Comfortaa"/>
              </a:rPr>
              <a:t>Natural disasters.  </a:t>
            </a:r>
            <a:r>
              <a:rPr lang="uk" b="1">
                <a:latin typeface="Comfortaa"/>
                <a:ea typeface="Comfortaa"/>
                <a:cs typeface="Comfortaa"/>
                <a:sym typeface="Comfortaa"/>
              </a:rPr>
              <a:t>One  of the natural disasters is the burning of forests, and this is very bad. because nothing remains of the trees</a:t>
            </a:r>
            <a:endParaRPr b="1">
              <a:latin typeface="Comfortaa"/>
              <a:ea typeface="Comfortaa"/>
              <a:cs typeface="Comfortaa"/>
              <a:sym typeface="Comfortaa"/>
            </a:endParaRPr>
          </a:p>
        </p:txBody>
      </p:sp>
      <p:pic>
        <p:nvPicPr>
          <p:cNvPr id="382" name="Google Shape;382;p51"/>
          <p:cNvPicPr preferRelativeResize="0"/>
          <p:nvPr/>
        </p:nvPicPr>
        <p:blipFill>
          <a:blip r:embed="rId4">
            <a:alphaModFix/>
          </a:blip>
          <a:stretch>
            <a:fillRect/>
          </a:stretch>
        </p:blipFill>
        <p:spPr>
          <a:xfrm>
            <a:off x="6634676" y="3306488"/>
            <a:ext cx="2495626" cy="1871746"/>
          </a:xfrm>
          <a:prstGeom prst="rect">
            <a:avLst/>
          </a:prstGeom>
          <a:noFill/>
          <a:ln>
            <a:noFill/>
          </a:ln>
        </p:spPr>
      </p:pic>
      <p:sp>
        <p:nvSpPr>
          <p:cNvPr id="383" name="Google Shape;383;p51"/>
          <p:cNvSpPr txBox="1"/>
          <p:nvPr/>
        </p:nvSpPr>
        <p:spPr>
          <a:xfrm>
            <a:off x="8595400" y="1471950"/>
            <a:ext cx="436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84" name="Google Shape;384;p51"/>
          <p:cNvPicPr preferRelativeResize="0"/>
          <p:nvPr/>
        </p:nvPicPr>
        <p:blipFill>
          <a:blip r:embed="rId5">
            <a:alphaModFix/>
          </a:blip>
          <a:stretch>
            <a:fillRect/>
          </a:stretch>
        </p:blipFill>
        <p:spPr>
          <a:xfrm>
            <a:off x="3143352" y="3345125"/>
            <a:ext cx="3491325" cy="1794476"/>
          </a:xfrm>
          <a:prstGeom prst="rect">
            <a:avLst/>
          </a:prstGeom>
          <a:noFill/>
          <a:ln>
            <a:noFill/>
          </a:ln>
        </p:spPr>
      </p:pic>
      <p:sp>
        <p:nvSpPr>
          <p:cNvPr id="385" name="Google Shape;385;p51"/>
          <p:cNvSpPr txBox="1"/>
          <p:nvPr/>
        </p:nvSpPr>
        <p:spPr>
          <a:xfrm>
            <a:off x="7191825" y="1202763"/>
            <a:ext cx="436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86" name="Google Shape;386;p51"/>
          <p:cNvPicPr preferRelativeResize="0"/>
          <p:nvPr/>
        </p:nvPicPr>
        <p:blipFill>
          <a:blip r:embed="rId6">
            <a:alphaModFix/>
          </a:blip>
          <a:stretch>
            <a:fillRect/>
          </a:stretch>
        </p:blipFill>
        <p:spPr>
          <a:xfrm>
            <a:off x="6634663" y="1665013"/>
            <a:ext cx="2495650" cy="1652051"/>
          </a:xfrm>
          <a:prstGeom prst="rect">
            <a:avLst/>
          </a:prstGeom>
          <a:noFill/>
          <a:ln>
            <a:noFill/>
          </a:ln>
        </p:spPr>
      </p:pic>
      <p:pic>
        <p:nvPicPr>
          <p:cNvPr id="387" name="Google Shape;387;p51"/>
          <p:cNvPicPr preferRelativeResize="0"/>
          <p:nvPr/>
        </p:nvPicPr>
        <p:blipFill rotWithShape="1">
          <a:blip r:embed="rId7">
            <a:alphaModFix/>
          </a:blip>
          <a:srcRect l="-21163" t="-19431" r="1731"/>
          <a:stretch/>
        </p:blipFill>
        <p:spPr>
          <a:xfrm>
            <a:off x="-662450" y="2994925"/>
            <a:ext cx="3805800" cy="2140750"/>
          </a:xfrm>
          <a:prstGeom prst="rect">
            <a:avLst/>
          </a:prstGeom>
          <a:noFill/>
          <a:ln>
            <a:noFill/>
          </a:ln>
        </p:spPr>
      </p:pic>
      <p:sp>
        <p:nvSpPr>
          <p:cNvPr id="388" name="Google Shape;388;p51"/>
          <p:cNvSpPr txBox="1"/>
          <p:nvPr/>
        </p:nvSpPr>
        <p:spPr>
          <a:xfrm>
            <a:off x="7980900" y="2594725"/>
            <a:ext cx="436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89" name="Google Shape;389;p51"/>
          <p:cNvSpPr txBox="1"/>
          <p:nvPr/>
        </p:nvSpPr>
        <p:spPr>
          <a:xfrm>
            <a:off x="6693000" y="2867825"/>
            <a:ext cx="30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chemeClr val="lt1"/>
                </a:solidFill>
              </a:rPr>
              <a:t>2</a:t>
            </a:r>
            <a:endParaRPr>
              <a:solidFill>
                <a:schemeClr val="lt1"/>
              </a:solidFill>
            </a:endParaRPr>
          </a:p>
        </p:txBody>
      </p:sp>
      <p:sp>
        <p:nvSpPr>
          <p:cNvPr id="390" name="Google Shape;390;p51"/>
          <p:cNvSpPr txBox="1"/>
          <p:nvPr/>
        </p:nvSpPr>
        <p:spPr>
          <a:xfrm>
            <a:off x="6800850" y="4779575"/>
            <a:ext cx="22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chemeClr val="lt1"/>
                </a:solidFill>
              </a:rPr>
              <a:t>3</a:t>
            </a:r>
            <a:endParaRPr>
              <a:solidFill>
                <a:schemeClr val="lt1"/>
              </a:solidFill>
            </a:endParaRPr>
          </a:p>
        </p:txBody>
      </p:sp>
      <p:sp>
        <p:nvSpPr>
          <p:cNvPr id="391" name="Google Shape;391;p51"/>
          <p:cNvSpPr txBox="1"/>
          <p:nvPr/>
        </p:nvSpPr>
        <p:spPr>
          <a:xfrm>
            <a:off x="3228400" y="4772000"/>
            <a:ext cx="22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chemeClr val="lt1"/>
                </a:solidFill>
              </a:rPr>
              <a:t>4</a:t>
            </a:r>
            <a:endParaRPr>
              <a:solidFill>
                <a:schemeClr val="lt1"/>
              </a:solidFill>
            </a:endParaRPr>
          </a:p>
        </p:txBody>
      </p:sp>
      <p:sp>
        <p:nvSpPr>
          <p:cNvPr id="392" name="Google Shape;392;p51"/>
          <p:cNvSpPr txBox="1"/>
          <p:nvPr/>
        </p:nvSpPr>
        <p:spPr>
          <a:xfrm>
            <a:off x="110425" y="4747850"/>
            <a:ext cx="22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chemeClr val="lt1"/>
                </a:solidFill>
              </a:rPr>
              <a:t>5</a:t>
            </a:r>
            <a:endParaRPr>
              <a:solidFill>
                <a:schemeClr val="lt1"/>
              </a:solidFill>
            </a:endParaRPr>
          </a:p>
        </p:txBody>
      </p:sp>
      <p:sp>
        <p:nvSpPr>
          <p:cNvPr id="393" name="Google Shape;393;p51"/>
          <p:cNvSpPr txBox="1"/>
          <p:nvPr/>
        </p:nvSpPr>
        <p:spPr>
          <a:xfrm>
            <a:off x="110425" y="2260925"/>
            <a:ext cx="6448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rgbClr val="274E13"/>
                </a:solidFill>
                <a:latin typeface="Comfortaa"/>
                <a:ea typeface="Comfortaa"/>
                <a:cs typeface="Comfortaa"/>
                <a:sym typeface="Comfortaa"/>
              </a:rPr>
              <a:t>But some of these problems we can solve for example: </a:t>
            </a:r>
            <a:endParaRPr>
              <a:solidFill>
                <a:srgbClr val="274E13"/>
              </a:solidFill>
              <a:latin typeface="Comfortaa"/>
              <a:ea typeface="Comfortaa"/>
              <a:cs typeface="Comfortaa"/>
              <a:sym typeface="Comfortaa"/>
            </a:endParaRPr>
          </a:p>
          <a:p>
            <a:pPr marL="0" lvl="0" indent="0" algn="l" rtl="0">
              <a:spcBef>
                <a:spcPts val="0"/>
              </a:spcBef>
              <a:spcAft>
                <a:spcPts val="0"/>
              </a:spcAft>
              <a:buNone/>
            </a:pPr>
            <a:r>
              <a:rPr lang="uk">
                <a:solidFill>
                  <a:srgbClr val="274E13"/>
                </a:solidFill>
                <a:latin typeface="Comfortaa"/>
                <a:ea typeface="Comfortaa"/>
                <a:cs typeface="Comfortaa"/>
                <a:sym typeface="Comfortaa"/>
              </a:rPr>
              <a:t>water plants, biting rodents and there are even many ways to get rid of moles.</a:t>
            </a:r>
            <a:endParaRPr>
              <a:solidFill>
                <a:srgbClr val="274E13"/>
              </a:solidFill>
              <a:latin typeface="Comfortaa"/>
              <a:ea typeface="Comfortaa"/>
              <a:cs typeface="Comfortaa"/>
              <a:sym typeface="Comfortaa"/>
            </a:endParaRPr>
          </a:p>
        </p:txBody>
      </p:sp>
      <p:pic>
        <p:nvPicPr>
          <p:cNvPr id="394" name="Google Shape;394;p51"/>
          <p:cNvPicPr preferRelativeResize="0"/>
          <p:nvPr/>
        </p:nvPicPr>
        <p:blipFill>
          <a:blip r:embed="rId8">
            <a:alphaModFix/>
          </a:blip>
          <a:stretch>
            <a:fillRect/>
          </a:stretch>
        </p:blipFill>
        <p:spPr>
          <a:xfrm>
            <a:off x="8320162" y="0"/>
            <a:ext cx="810137" cy="1665027"/>
          </a:xfrm>
          <a:prstGeom prst="rect">
            <a:avLst/>
          </a:prstGeom>
          <a:noFill/>
          <a:ln>
            <a:noFill/>
          </a:ln>
        </p:spPr>
      </p:pic>
      <p:pic>
        <p:nvPicPr>
          <p:cNvPr id="395" name="Google Shape;395;p51"/>
          <p:cNvPicPr preferRelativeResize="0"/>
          <p:nvPr/>
        </p:nvPicPr>
        <p:blipFill>
          <a:blip r:embed="rId9">
            <a:alphaModFix/>
          </a:blip>
          <a:stretch>
            <a:fillRect/>
          </a:stretch>
        </p:blipFill>
        <p:spPr>
          <a:xfrm>
            <a:off x="6634675" y="0"/>
            <a:ext cx="1685473" cy="1665026"/>
          </a:xfrm>
          <a:prstGeom prst="rect">
            <a:avLst/>
          </a:prstGeom>
          <a:noFill/>
          <a:ln>
            <a:noFill/>
          </a:ln>
        </p:spPr>
      </p:pic>
      <p:sp>
        <p:nvSpPr>
          <p:cNvPr id="396" name="Google Shape;396;p51"/>
          <p:cNvSpPr txBox="1"/>
          <p:nvPr/>
        </p:nvSpPr>
        <p:spPr>
          <a:xfrm>
            <a:off x="6730950" y="1264825"/>
            <a:ext cx="22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solidFill>
                  <a:schemeClr val="lt1"/>
                </a:solidFill>
              </a:rPr>
              <a:t>1</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
        <p:cNvGrpSpPr/>
        <p:nvPr/>
      </p:nvGrpSpPr>
      <p:grpSpPr>
        <a:xfrm>
          <a:off x="0" y="0"/>
          <a:ext cx="0" cy="0"/>
          <a:chOff x="0" y="0"/>
          <a:chExt cx="0" cy="0"/>
        </a:xfrm>
      </p:grpSpPr>
      <p:sp>
        <p:nvSpPr>
          <p:cNvPr id="78" name="Google Shape;78;p16"/>
          <p:cNvSpPr txBox="1"/>
          <p:nvPr/>
        </p:nvSpPr>
        <p:spPr>
          <a:xfrm>
            <a:off x="3626073" y="283790"/>
            <a:ext cx="4524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3000">
                <a:latin typeface="Comic Sans MS"/>
                <a:ea typeface="Comic Sans MS"/>
                <a:cs typeface="Comic Sans MS"/>
                <a:sym typeface="Comic Sans MS"/>
              </a:rPr>
              <a:t>Birches </a:t>
            </a:r>
            <a:endParaRPr sz="3000">
              <a:latin typeface="Comic Sans MS"/>
              <a:ea typeface="Comic Sans MS"/>
              <a:cs typeface="Comic Sans MS"/>
              <a:sym typeface="Comic Sans MS"/>
            </a:endParaRPr>
          </a:p>
        </p:txBody>
      </p:sp>
      <p:sp>
        <p:nvSpPr>
          <p:cNvPr id="79" name="Google Shape;79;p16"/>
          <p:cNvSpPr txBox="1"/>
          <p:nvPr/>
        </p:nvSpPr>
        <p:spPr>
          <a:xfrm flipH="1">
            <a:off x="321600" y="1207000"/>
            <a:ext cx="24909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00">
                <a:latin typeface="Comic Sans MS"/>
                <a:ea typeface="Comic Sans MS"/>
                <a:cs typeface="Comic Sans MS"/>
                <a:sym typeface="Comic Sans MS"/>
              </a:rPr>
              <a:t>People use birches in agriculture and medicine.</a:t>
            </a:r>
            <a:endParaRPr sz="1700">
              <a:latin typeface="Comic Sans MS"/>
              <a:ea typeface="Comic Sans MS"/>
              <a:cs typeface="Comic Sans MS"/>
              <a:sym typeface="Comic Sans MS"/>
            </a:endParaRPr>
          </a:p>
        </p:txBody>
      </p:sp>
      <p:sp>
        <p:nvSpPr>
          <p:cNvPr id="80" name="Google Shape;80;p16"/>
          <p:cNvSpPr txBox="1"/>
          <p:nvPr/>
        </p:nvSpPr>
        <p:spPr>
          <a:xfrm flipH="1">
            <a:off x="2988450" y="1206996"/>
            <a:ext cx="3167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00">
                <a:latin typeface="Comic Sans MS"/>
                <a:ea typeface="Comic Sans MS"/>
                <a:cs typeface="Comic Sans MS"/>
                <a:sym typeface="Comic Sans MS"/>
              </a:rPr>
              <a:t>We have a problem of drying out birches</a:t>
            </a:r>
            <a:endParaRPr sz="1700">
              <a:latin typeface="Comic Sans MS"/>
              <a:ea typeface="Comic Sans MS"/>
              <a:cs typeface="Comic Sans MS"/>
              <a:sym typeface="Comic Sans MS"/>
            </a:endParaRPr>
          </a:p>
        </p:txBody>
      </p:sp>
      <p:sp>
        <p:nvSpPr>
          <p:cNvPr id="81" name="Google Shape;81;p16"/>
          <p:cNvSpPr txBox="1"/>
          <p:nvPr/>
        </p:nvSpPr>
        <p:spPr>
          <a:xfrm>
            <a:off x="1708298" y="2571749"/>
            <a:ext cx="24909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00">
                <a:latin typeface="Comic Sans MS"/>
                <a:ea typeface="Comic Sans MS"/>
                <a:cs typeface="Comic Sans MS"/>
                <a:sym typeface="Comic Sans MS"/>
              </a:rPr>
              <a:t>For the health of birches, you need to cut off dead branches, clean the trunk</a:t>
            </a:r>
            <a:endParaRPr sz="1700">
              <a:latin typeface="Comic Sans MS"/>
              <a:ea typeface="Comic Sans MS"/>
              <a:cs typeface="Comic Sans MS"/>
              <a:sym typeface="Comic Sans MS"/>
            </a:endParaRPr>
          </a:p>
        </p:txBody>
      </p:sp>
      <p:sp>
        <p:nvSpPr>
          <p:cNvPr id="82" name="Google Shape;82;p16"/>
          <p:cNvSpPr txBox="1"/>
          <p:nvPr/>
        </p:nvSpPr>
        <p:spPr>
          <a:xfrm flipH="1">
            <a:off x="6719995" y="4554858"/>
            <a:ext cx="2182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00">
                <a:latin typeface="Comic Sans MS"/>
                <a:ea typeface="Comic Sans MS"/>
                <a:cs typeface="Comic Sans MS"/>
                <a:sym typeface="Comic Sans MS"/>
              </a:rPr>
              <a:t>Oleksandra Kucher</a:t>
            </a:r>
            <a:endParaRPr sz="1700">
              <a:latin typeface="Comic Sans MS"/>
              <a:ea typeface="Comic Sans MS"/>
              <a:cs typeface="Comic Sans MS"/>
              <a:sym typeface="Comic Sans MS"/>
            </a:endParaRPr>
          </a:p>
        </p:txBody>
      </p:sp>
      <p:pic>
        <p:nvPicPr>
          <p:cNvPr id="83" name="Google Shape;83;p16"/>
          <p:cNvPicPr preferRelativeResize="0"/>
          <p:nvPr/>
        </p:nvPicPr>
        <p:blipFill>
          <a:blip r:embed="rId3">
            <a:alphaModFix/>
          </a:blip>
          <a:stretch>
            <a:fillRect/>
          </a:stretch>
        </p:blipFill>
        <p:spPr>
          <a:xfrm>
            <a:off x="5210995" y="1722451"/>
            <a:ext cx="2057772" cy="27436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6D7A8"/>
        </a:solidFill>
        <a:effectLst/>
      </p:bgPr>
    </p:bg>
    <p:spTree>
      <p:nvGrpSpPr>
        <p:cNvPr id="1" name="Shape 400"/>
        <p:cNvGrpSpPr/>
        <p:nvPr/>
      </p:nvGrpSpPr>
      <p:grpSpPr>
        <a:xfrm>
          <a:off x="0" y="0"/>
          <a:ext cx="0" cy="0"/>
          <a:chOff x="0" y="0"/>
          <a:chExt cx="0" cy="0"/>
        </a:xfrm>
      </p:grpSpPr>
      <p:sp>
        <p:nvSpPr>
          <p:cNvPr id="401" name="Google Shape;401;p52"/>
          <p:cNvSpPr txBox="1"/>
          <p:nvPr/>
        </p:nvSpPr>
        <p:spPr>
          <a:xfrm>
            <a:off x="294950" y="210725"/>
            <a:ext cx="3767700" cy="22032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uk" sz="2200">
                <a:solidFill>
                  <a:srgbClr val="202124"/>
                </a:solidFill>
                <a:highlight>
                  <a:srgbClr val="F8F9FA"/>
                </a:highlight>
              </a:rPr>
              <a:t>Today people do not value plants by cutting them down. Therefore, I</a:t>
            </a:r>
            <a:r>
              <a:rPr lang="uk" sz="2200" b="1">
                <a:solidFill>
                  <a:srgbClr val="202124"/>
                </a:solidFill>
                <a:highlight>
                  <a:srgbClr val="F8F9FA"/>
                </a:highlight>
              </a:rPr>
              <a:t> want to tell you how to care for trees.</a:t>
            </a:r>
            <a:endParaRPr sz="2200" b="1">
              <a:solidFill>
                <a:srgbClr val="202124"/>
              </a:solidFill>
              <a:highlight>
                <a:srgbClr val="F8F9FA"/>
              </a:highlight>
            </a:endParaRPr>
          </a:p>
          <a:p>
            <a:pPr marL="0" lvl="0" indent="0" algn="l" rtl="0">
              <a:spcBef>
                <a:spcPts val="0"/>
              </a:spcBef>
              <a:spcAft>
                <a:spcPts val="0"/>
              </a:spcAft>
              <a:buNone/>
            </a:pPr>
            <a:endParaRPr sz="1800"/>
          </a:p>
        </p:txBody>
      </p:sp>
      <p:sp>
        <p:nvSpPr>
          <p:cNvPr id="402" name="Google Shape;402;p52"/>
          <p:cNvSpPr txBox="1"/>
          <p:nvPr/>
        </p:nvSpPr>
        <p:spPr>
          <a:xfrm>
            <a:off x="4337875" y="309875"/>
            <a:ext cx="713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03" name="Google Shape;403;p52"/>
          <p:cNvSpPr txBox="1"/>
          <p:nvPr/>
        </p:nvSpPr>
        <p:spPr>
          <a:xfrm>
            <a:off x="4205200" y="462275"/>
            <a:ext cx="713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04" name="Google Shape;404;p52"/>
          <p:cNvSpPr txBox="1"/>
          <p:nvPr/>
        </p:nvSpPr>
        <p:spPr>
          <a:xfrm>
            <a:off x="4424650" y="462275"/>
            <a:ext cx="51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05" name="Google Shape;405;p52"/>
          <p:cNvSpPr txBox="1"/>
          <p:nvPr/>
        </p:nvSpPr>
        <p:spPr>
          <a:xfrm>
            <a:off x="4205200" y="309875"/>
            <a:ext cx="7629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100"/>
              <a:t>1 </a:t>
            </a:r>
            <a:endParaRPr sz="700"/>
          </a:p>
        </p:txBody>
      </p:sp>
      <p:sp>
        <p:nvSpPr>
          <p:cNvPr id="406" name="Google Shape;406;p52"/>
          <p:cNvSpPr txBox="1"/>
          <p:nvPr/>
        </p:nvSpPr>
        <p:spPr>
          <a:xfrm>
            <a:off x="4205200" y="363725"/>
            <a:ext cx="4792800" cy="282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uk" sz="1500">
                <a:solidFill>
                  <a:srgbClr val="202124"/>
                </a:solidFill>
                <a:highlight>
                  <a:srgbClr val="FFFFFF"/>
                </a:highlight>
              </a:rPr>
              <a:t>1Plant the right tree in the right place. Pick a tree meant for your area, then, find a spot that will get enough sun and provide enough space for its full-grown canopy. …</a:t>
            </a:r>
            <a:endParaRPr sz="1500">
              <a:solidFill>
                <a:srgbClr val="202124"/>
              </a:solidFill>
              <a:highlight>
                <a:srgbClr val="FFFFFF"/>
              </a:highlight>
            </a:endParaRPr>
          </a:p>
          <a:p>
            <a:pPr marL="0" lvl="0" indent="0" algn="l" rtl="0">
              <a:lnSpc>
                <a:spcPct val="115000"/>
              </a:lnSpc>
              <a:spcBef>
                <a:spcPts val="300"/>
              </a:spcBef>
              <a:spcAft>
                <a:spcPts val="0"/>
              </a:spcAft>
              <a:buNone/>
            </a:pPr>
            <a:r>
              <a:rPr lang="uk" sz="1500">
                <a:solidFill>
                  <a:srgbClr val="202124"/>
                </a:solidFill>
                <a:highlight>
                  <a:srgbClr val="FFFFFF"/>
                </a:highlight>
              </a:rPr>
              <a:t>2Properly water. Just like any other plant, you need to water trees! …</a:t>
            </a:r>
            <a:endParaRPr sz="1500">
              <a:solidFill>
                <a:srgbClr val="202124"/>
              </a:solidFill>
              <a:highlight>
                <a:srgbClr val="FFFFFF"/>
              </a:highlight>
            </a:endParaRPr>
          </a:p>
          <a:p>
            <a:pPr marL="0" lvl="0" indent="0" algn="l" rtl="0">
              <a:lnSpc>
                <a:spcPct val="115000"/>
              </a:lnSpc>
              <a:spcBef>
                <a:spcPts val="300"/>
              </a:spcBef>
              <a:spcAft>
                <a:spcPts val="0"/>
              </a:spcAft>
              <a:buNone/>
            </a:pPr>
            <a:r>
              <a:rPr lang="uk" sz="1500">
                <a:solidFill>
                  <a:srgbClr val="202124"/>
                </a:solidFill>
                <a:highlight>
                  <a:srgbClr val="FFFFFF"/>
                </a:highlight>
              </a:rPr>
              <a:t>3Fertilize the plant and transplant more if growing at home.</a:t>
            </a:r>
            <a:endParaRPr sz="1500">
              <a:solidFill>
                <a:srgbClr val="202124"/>
              </a:solidFill>
              <a:highlight>
                <a:srgbClr val="FFFFFF"/>
              </a:highlight>
            </a:endParaRPr>
          </a:p>
          <a:p>
            <a:pPr marL="0" lvl="0" indent="0" algn="l" rtl="0">
              <a:lnSpc>
                <a:spcPct val="115000"/>
              </a:lnSpc>
              <a:spcBef>
                <a:spcPts val="300"/>
              </a:spcBef>
              <a:spcAft>
                <a:spcPts val="300"/>
              </a:spcAft>
              <a:buNone/>
            </a:pPr>
            <a:r>
              <a:rPr lang="uk" sz="2600">
                <a:solidFill>
                  <a:srgbClr val="202124"/>
                </a:solidFill>
                <a:highlight>
                  <a:srgbClr val="FFFFFF"/>
                </a:highlight>
              </a:rPr>
              <a:t>good luck to you   </a:t>
            </a:r>
            <a:endParaRPr sz="2600">
              <a:solidFill>
                <a:srgbClr val="202124"/>
              </a:solidFill>
              <a:highlight>
                <a:srgbClr val="FFFFFF"/>
              </a:highlight>
            </a:endParaRPr>
          </a:p>
        </p:txBody>
      </p:sp>
      <p:pic>
        <p:nvPicPr>
          <p:cNvPr id="407" name="Google Shape;407;p52"/>
          <p:cNvPicPr preferRelativeResize="0"/>
          <p:nvPr/>
        </p:nvPicPr>
        <p:blipFill>
          <a:blip r:embed="rId3">
            <a:alphaModFix/>
          </a:blip>
          <a:stretch>
            <a:fillRect/>
          </a:stretch>
        </p:blipFill>
        <p:spPr>
          <a:xfrm>
            <a:off x="152400" y="2658857"/>
            <a:ext cx="4052800" cy="2269568"/>
          </a:xfrm>
          <a:prstGeom prst="rect">
            <a:avLst/>
          </a:prstGeom>
          <a:noFill/>
          <a:ln>
            <a:noFill/>
          </a:ln>
        </p:spPr>
      </p:pic>
      <p:pic>
        <p:nvPicPr>
          <p:cNvPr id="408" name="Google Shape;408;p52"/>
          <p:cNvPicPr preferRelativeResize="0"/>
          <p:nvPr/>
        </p:nvPicPr>
        <p:blipFill>
          <a:blip r:embed="rId4">
            <a:alphaModFix/>
          </a:blip>
          <a:stretch>
            <a:fillRect/>
          </a:stretch>
        </p:blipFill>
        <p:spPr>
          <a:xfrm>
            <a:off x="4285750" y="3340625"/>
            <a:ext cx="1650475" cy="1650475"/>
          </a:xfrm>
          <a:prstGeom prst="rect">
            <a:avLst/>
          </a:prstGeom>
          <a:noFill/>
          <a:ln>
            <a:noFill/>
          </a:ln>
        </p:spPr>
      </p:pic>
      <p:sp>
        <p:nvSpPr>
          <p:cNvPr id="409" name="Google Shape;409;p52"/>
          <p:cNvSpPr txBox="1"/>
          <p:nvPr/>
        </p:nvSpPr>
        <p:spPr>
          <a:xfrm>
            <a:off x="5978975" y="4705350"/>
            <a:ext cx="76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Sofia Didenko </a:t>
            </a:r>
            <a:endParaRPr/>
          </a:p>
        </p:txBody>
      </p:sp>
      <p:pic>
        <p:nvPicPr>
          <p:cNvPr id="410" name="Google Shape;410;p52"/>
          <p:cNvPicPr preferRelativeResize="0"/>
          <p:nvPr/>
        </p:nvPicPr>
        <p:blipFill>
          <a:blip r:embed="rId5">
            <a:alphaModFix/>
          </a:blip>
          <a:stretch>
            <a:fillRect/>
          </a:stretch>
        </p:blipFill>
        <p:spPr>
          <a:xfrm>
            <a:off x="7016538" y="2330050"/>
            <a:ext cx="1781474" cy="2375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7"/>
          <p:cNvSpPr txBox="1"/>
          <p:nvPr/>
        </p:nvSpPr>
        <p:spPr>
          <a:xfrm>
            <a:off x="4648825" y="0"/>
            <a:ext cx="3841500" cy="3055500"/>
          </a:xfrm>
          <a:prstGeom prst="rect">
            <a:avLst/>
          </a:prstGeom>
          <a:solidFill>
            <a:srgbClr val="CCCCCC"/>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uk" sz="1500" b="1">
                <a:solidFill>
                  <a:schemeClr val="dk1"/>
                </a:solidFill>
              </a:rPr>
              <a:t>The biggest problem of nature is peoples’  indifference. Because people don’t plant trees , throw a trash in forests  and fields , cut forests  and nobody REALLY want to help a nature , even  a funds that collect money  and don’t move it for helping a nature. But there are many peoples who use not radical methods to protect a nature</a:t>
            </a:r>
            <a:endParaRPr sz="15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uk" sz="1500" b="1">
                <a:solidFill>
                  <a:schemeClr val="dk1"/>
                </a:solidFill>
              </a:rPr>
              <a:t> </a:t>
            </a:r>
            <a:endParaRPr sz="1500" b="1">
              <a:solidFill>
                <a:schemeClr val="dk1"/>
              </a:solidFill>
            </a:endParaRPr>
          </a:p>
          <a:p>
            <a:pPr marL="0" lvl="0" indent="0" algn="l" rtl="0">
              <a:spcBef>
                <a:spcPts val="0"/>
              </a:spcBef>
              <a:spcAft>
                <a:spcPts val="0"/>
              </a:spcAft>
              <a:buNone/>
            </a:pPr>
            <a:endParaRPr/>
          </a:p>
        </p:txBody>
      </p:sp>
      <p:pic>
        <p:nvPicPr>
          <p:cNvPr id="89" name="Google Shape;89;p17"/>
          <p:cNvPicPr preferRelativeResize="0"/>
          <p:nvPr/>
        </p:nvPicPr>
        <p:blipFill>
          <a:blip r:embed="rId4">
            <a:alphaModFix/>
          </a:blip>
          <a:stretch>
            <a:fillRect/>
          </a:stretch>
        </p:blipFill>
        <p:spPr>
          <a:xfrm>
            <a:off x="533900" y="0"/>
            <a:ext cx="3543465" cy="1993201"/>
          </a:xfrm>
          <a:prstGeom prst="rect">
            <a:avLst/>
          </a:prstGeom>
          <a:noFill/>
          <a:ln>
            <a:noFill/>
          </a:ln>
        </p:spPr>
      </p:pic>
      <p:sp>
        <p:nvSpPr>
          <p:cNvPr id="90" name="Google Shape;90;p17"/>
          <p:cNvSpPr txBox="1"/>
          <p:nvPr/>
        </p:nvSpPr>
        <p:spPr>
          <a:xfrm>
            <a:off x="7695725" y="3573925"/>
            <a:ext cx="384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Bogdan Kuzin</a:t>
            </a:r>
            <a:endParaRPr/>
          </a:p>
        </p:txBody>
      </p:sp>
      <p:sp>
        <p:nvSpPr>
          <p:cNvPr id="91" name="Google Shape;91;p17"/>
          <p:cNvSpPr txBox="1"/>
          <p:nvPr/>
        </p:nvSpPr>
        <p:spPr>
          <a:xfrm flipH="1">
            <a:off x="3590750" y="6077425"/>
            <a:ext cx="780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my tree’s photo with me :)</a:t>
            </a:r>
            <a:endParaRPr/>
          </a:p>
        </p:txBody>
      </p:sp>
      <p:sp>
        <p:nvSpPr>
          <p:cNvPr id="92" name="Google Shape;92;p17"/>
          <p:cNvSpPr txBox="1"/>
          <p:nvPr/>
        </p:nvSpPr>
        <p:spPr>
          <a:xfrm>
            <a:off x="241375" y="2629975"/>
            <a:ext cx="3226200" cy="16932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The most popular problem of birches are mushrooms . </a:t>
            </a:r>
            <a:endParaRPr/>
          </a:p>
          <a:p>
            <a:pPr marL="0" lvl="0" indent="0" algn="l" rtl="0">
              <a:spcBef>
                <a:spcPts val="0"/>
              </a:spcBef>
              <a:spcAft>
                <a:spcPts val="0"/>
              </a:spcAft>
              <a:buNone/>
            </a:pPr>
            <a:r>
              <a:rPr lang="uk"/>
              <a:t>Mushrooms on a tree are like  pests. They take away all resources or water, that kill a birch like every other tree. So I cleaned my birch of mushrooms on bottom of tree.</a:t>
            </a:r>
            <a:endParaRPr/>
          </a:p>
        </p:txBody>
      </p:sp>
      <p:pic>
        <p:nvPicPr>
          <p:cNvPr id="93" name="Google Shape;93;p17"/>
          <p:cNvPicPr preferRelativeResize="0"/>
          <p:nvPr/>
        </p:nvPicPr>
        <p:blipFill>
          <a:blip r:embed="rId5">
            <a:alphaModFix/>
          </a:blip>
          <a:stretch>
            <a:fillRect/>
          </a:stretch>
        </p:blipFill>
        <p:spPr>
          <a:xfrm>
            <a:off x="3467569" y="2689030"/>
            <a:ext cx="1852003" cy="2469338"/>
          </a:xfrm>
          <a:prstGeom prst="rect">
            <a:avLst/>
          </a:prstGeom>
          <a:noFill/>
          <a:ln>
            <a:noFill/>
          </a:ln>
        </p:spPr>
      </p:pic>
      <p:pic>
        <p:nvPicPr>
          <p:cNvPr id="94" name="Google Shape;94;p17"/>
          <p:cNvPicPr preferRelativeResize="0"/>
          <p:nvPr/>
        </p:nvPicPr>
        <p:blipFill>
          <a:blip r:embed="rId6">
            <a:alphaModFix/>
          </a:blip>
          <a:stretch>
            <a:fillRect/>
          </a:stretch>
        </p:blipFill>
        <p:spPr>
          <a:xfrm>
            <a:off x="5319581" y="2689024"/>
            <a:ext cx="2295588" cy="3055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AD1DC"/>
        </a:solidFill>
        <a:effectLst/>
      </p:bgPr>
    </p:bg>
    <p:spTree>
      <p:nvGrpSpPr>
        <p:cNvPr id="1" name="Shape 98"/>
        <p:cNvGrpSpPr/>
        <p:nvPr/>
      </p:nvGrpSpPr>
      <p:grpSpPr>
        <a:xfrm>
          <a:off x="0" y="0"/>
          <a:ext cx="0" cy="0"/>
          <a:chOff x="0" y="0"/>
          <a:chExt cx="0" cy="0"/>
        </a:xfrm>
      </p:grpSpPr>
      <p:sp>
        <p:nvSpPr>
          <p:cNvPr id="99" name="Google Shape;99;p18"/>
          <p:cNvSpPr txBox="1"/>
          <p:nvPr/>
        </p:nvSpPr>
        <p:spPr>
          <a:xfrm>
            <a:off x="0" y="431100"/>
            <a:ext cx="5394000" cy="2401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uk" sz="1800">
                <a:latin typeface="Georgia"/>
                <a:ea typeface="Georgia"/>
                <a:cs typeface="Georgia"/>
                <a:sym typeface="Georgia"/>
              </a:rPr>
              <a:t>This is my plant. Its name is Apricot. This tree grows near my house.</a:t>
            </a:r>
            <a:endParaRPr sz="1800">
              <a:latin typeface="Georgia"/>
              <a:ea typeface="Georgia"/>
              <a:cs typeface="Georgia"/>
              <a:sym typeface="Georgia"/>
            </a:endParaRPr>
          </a:p>
          <a:p>
            <a:pPr marL="0" lvl="0" indent="0" algn="l" rtl="0">
              <a:spcBef>
                <a:spcPts val="0"/>
              </a:spcBef>
              <a:spcAft>
                <a:spcPts val="0"/>
              </a:spcAft>
              <a:buNone/>
            </a:pPr>
            <a:r>
              <a:rPr lang="uk" sz="1800">
                <a:latin typeface="Georgia"/>
                <a:ea typeface="Georgia"/>
                <a:cs typeface="Georgia"/>
                <a:sym typeface="Georgia"/>
              </a:rPr>
              <a:t>I think that this plant has some problems like this:</a:t>
            </a:r>
            <a:endParaRPr sz="1800">
              <a:latin typeface="Georgia"/>
              <a:ea typeface="Georgia"/>
              <a:cs typeface="Georgia"/>
              <a:sym typeface="Georgia"/>
            </a:endParaRPr>
          </a:p>
          <a:p>
            <a:pPr marL="457200" lvl="0" indent="-342900" algn="l" rtl="0">
              <a:spcBef>
                <a:spcPts val="0"/>
              </a:spcBef>
              <a:spcAft>
                <a:spcPts val="0"/>
              </a:spcAft>
              <a:buSzPts val="1800"/>
              <a:buFont typeface="Georgia"/>
              <a:buAutoNum type="arabicParenR"/>
            </a:pPr>
            <a:r>
              <a:rPr lang="uk" sz="1800">
                <a:latin typeface="Georgia"/>
                <a:ea typeface="Georgia"/>
                <a:cs typeface="Georgia"/>
                <a:sym typeface="Georgia"/>
              </a:rPr>
              <a:t>People can damage tree.</a:t>
            </a:r>
            <a:endParaRPr sz="1800">
              <a:latin typeface="Georgia"/>
              <a:ea typeface="Georgia"/>
              <a:cs typeface="Georgia"/>
              <a:sym typeface="Georgia"/>
            </a:endParaRPr>
          </a:p>
          <a:p>
            <a:pPr marL="457200" lvl="0" indent="-342900" algn="l" rtl="0">
              <a:spcBef>
                <a:spcPts val="0"/>
              </a:spcBef>
              <a:spcAft>
                <a:spcPts val="0"/>
              </a:spcAft>
              <a:buSzPts val="1800"/>
              <a:buFont typeface="Georgia"/>
              <a:buAutoNum type="arabicParenR"/>
            </a:pPr>
            <a:r>
              <a:rPr lang="uk" sz="1800">
                <a:latin typeface="Georgia"/>
                <a:ea typeface="Georgia"/>
                <a:cs typeface="Georgia"/>
                <a:sym typeface="Georgia"/>
              </a:rPr>
              <a:t>This tree can freeze and then not survive. </a:t>
            </a:r>
            <a:endParaRPr sz="1800">
              <a:latin typeface="Georgia"/>
              <a:ea typeface="Georgia"/>
              <a:cs typeface="Georgia"/>
              <a:sym typeface="Georgia"/>
            </a:endParaRPr>
          </a:p>
          <a:p>
            <a:pPr marL="457200" lvl="0" indent="-342900" algn="l" rtl="0">
              <a:spcBef>
                <a:spcPts val="0"/>
              </a:spcBef>
              <a:spcAft>
                <a:spcPts val="0"/>
              </a:spcAft>
              <a:buSzPts val="1800"/>
              <a:buFont typeface="Georgia"/>
              <a:buAutoNum type="arabicParenR"/>
            </a:pPr>
            <a:r>
              <a:rPr lang="uk" sz="1800">
                <a:latin typeface="Georgia"/>
                <a:ea typeface="Georgia"/>
                <a:cs typeface="Georgia"/>
                <a:sym typeface="Georgia"/>
              </a:rPr>
              <a:t>It can dry out.</a:t>
            </a:r>
            <a:endParaRPr sz="1800">
              <a:latin typeface="Georgia"/>
              <a:ea typeface="Georgia"/>
              <a:cs typeface="Georgia"/>
              <a:sym typeface="Georgia"/>
            </a:endParaRPr>
          </a:p>
          <a:p>
            <a:pPr marL="0" lvl="0" indent="0" algn="l" rtl="0">
              <a:spcBef>
                <a:spcPts val="0"/>
              </a:spcBef>
              <a:spcAft>
                <a:spcPts val="0"/>
              </a:spcAft>
              <a:buNone/>
            </a:pPr>
            <a:r>
              <a:rPr lang="uk" sz="1800">
                <a:latin typeface="Georgia"/>
                <a:ea typeface="Georgia"/>
                <a:cs typeface="Georgia"/>
                <a:sym typeface="Georgia"/>
              </a:rPr>
              <a:t>I think, I can help the plant to make some construction, that helps it in cold times.</a:t>
            </a:r>
            <a:endParaRPr sz="1800">
              <a:latin typeface="Georgia"/>
              <a:ea typeface="Georgia"/>
              <a:cs typeface="Georgia"/>
              <a:sym typeface="Georgia"/>
            </a:endParaRPr>
          </a:p>
        </p:txBody>
      </p:sp>
      <p:sp>
        <p:nvSpPr>
          <p:cNvPr id="100" name="Google Shape;100;p18"/>
          <p:cNvSpPr txBox="1"/>
          <p:nvPr/>
        </p:nvSpPr>
        <p:spPr>
          <a:xfrm>
            <a:off x="1358525" y="0"/>
            <a:ext cx="4035600" cy="431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uk" sz="1600">
                <a:latin typeface="Courier New"/>
                <a:ea typeface="Courier New"/>
                <a:cs typeface="Courier New"/>
                <a:sym typeface="Courier New"/>
              </a:rPr>
              <a:t>~Problems with cutting trees~</a:t>
            </a:r>
            <a:endParaRPr sz="1600">
              <a:latin typeface="Courier New"/>
              <a:ea typeface="Courier New"/>
              <a:cs typeface="Courier New"/>
              <a:sym typeface="Courier New"/>
            </a:endParaRPr>
          </a:p>
        </p:txBody>
      </p:sp>
      <p:pic>
        <p:nvPicPr>
          <p:cNvPr id="101" name="Google Shape;101;p18"/>
          <p:cNvPicPr preferRelativeResize="0"/>
          <p:nvPr/>
        </p:nvPicPr>
        <p:blipFill>
          <a:blip r:embed="rId3">
            <a:alphaModFix/>
          </a:blip>
          <a:stretch>
            <a:fillRect/>
          </a:stretch>
        </p:blipFill>
        <p:spPr>
          <a:xfrm>
            <a:off x="5520375" y="192700"/>
            <a:ext cx="3568575" cy="4758100"/>
          </a:xfrm>
          <a:prstGeom prst="rect">
            <a:avLst/>
          </a:prstGeom>
          <a:noFill/>
          <a:ln>
            <a:noFill/>
          </a:ln>
          <a:effectLst>
            <a:outerShdw blurRad="142875" dist="9525" dir="4920000" algn="bl" rotWithShape="0">
              <a:srgbClr val="000000">
                <a:alpha val="87000"/>
              </a:srgbClr>
            </a:outerShdw>
          </a:effectLst>
        </p:spPr>
      </p:pic>
      <p:sp>
        <p:nvSpPr>
          <p:cNvPr id="102" name="Google Shape;102;p18"/>
          <p:cNvSpPr txBox="1"/>
          <p:nvPr/>
        </p:nvSpPr>
        <p:spPr>
          <a:xfrm>
            <a:off x="0" y="4745825"/>
            <a:ext cx="3376200" cy="400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uk">
                <a:latin typeface="Courier New"/>
                <a:ea typeface="Courier New"/>
                <a:cs typeface="Courier New"/>
                <a:sym typeface="Courier New"/>
              </a:rPr>
              <a:t>Nataliia Mazurenko 7-D</a:t>
            </a:r>
            <a:endParaRPr>
              <a:latin typeface="Courier New"/>
              <a:ea typeface="Courier New"/>
              <a:cs typeface="Courier New"/>
              <a:sym typeface="Courier Ne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6"/>
        <p:cNvGrpSpPr/>
        <p:nvPr/>
      </p:nvGrpSpPr>
      <p:grpSpPr>
        <a:xfrm>
          <a:off x="0" y="0"/>
          <a:ext cx="0" cy="0"/>
          <a:chOff x="0" y="0"/>
          <a:chExt cx="0" cy="0"/>
        </a:xfrm>
      </p:grpSpPr>
      <p:sp>
        <p:nvSpPr>
          <p:cNvPr id="107" name="Google Shape;107;p19"/>
          <p:cNvSpPr txBox="1"/>
          <p:nvPr/>
        </p:nvSpPr>
        <p:spPr>
          <a:xfrm>
            <a:off x="214193" y="300293"/>
            <a:ext cx="39732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It's an apricot.  People throw packages  on the ground without taking themselves. Then these packages decompose in the ground for a very long time and because of this the earth deteriorates. Different beetles eat trees, so people spread cream on the trees so that the beetles do not eat them. It is still cold in winter, the  trees must be covered. Still the trees must be watered to grow.</a:t>
            </a:r>
            <a:endParaRPr/>
          </a:p>
        </p:txBody>
      </p:sp>
      <p:pic>
        <p:nvPicPr>
          <p:cNvPr id="108" name="Google Shape;108;p19"/>
          <p:cNvPicPr preferRelativeResize="0"/>
          <p:nvPr/>
        </p:nvPicPr>
        <p:blipFill>
          <a:blip r:embed="rId3">
            <a:alphaModFix/>
          </a:blip>
          <a:stretch>
            <a:fillRect/>
          </a:stretch>
        </p:blipFill>
        <p:spPr>
          <a:xfrm>
            <a:off x="5069109" y="152400"/>
            <a:ext cx="3629025" cy="4838700"/>
          </a:xfrm>
          <a:prstGeom prst="rect">
            <a:avLst/>
          </a:prstGeom>
          <a:noFill/>
          <a:ln>
            <a:noFill/>
          </a:ln>
        </p:spPr>
      </p:pic>
      <p:sp>
        <p:nvSpPr>
          <p:cNvPr id="109" name="Google Shape;109;p19"/>
          <p:cNvSpPr txBox="1"/>
          <p:nvPr/>
        </p:nvSpPr>
        <p:spPr>
          <a:xfrm>
            <a:off x="214211" y="4382994"/>
            <a:ext cx="6049200" cy="6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Tsenilova Anastasiia, 7-e </a:t>
            </a:r>
            <a:endParaRPr/>
          </a:p>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0"/>
          <p:cNvSpPr txBox="1"/>
          <p:nvPr/>
        </p:nvSpPr>
        <p:spPr>
          <a:xfrm>
            <a:off x="162125" y="816900"/>
            <a:ext cx="4745400" cy="45561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uk" sz="2100">
                <a:solidFill>
                  <a:srgbClr val="38761D"/>
                </a:solidFill>
                <a:highlight>
                  <a:schemeClr val="lt1"/>
                </a:highlight>
                <a:latin typeface="Pacifico"/>
                <a:ea typeface="Pacifico"/>
                <a:cs typeface="Pacifico"/>
                <a:sym typeface="Pacifico"/>
              </a:rPr>
              <a:t>Trees purify the air, land and water, so that life on the planet continues. Therefore, we must protect nature. I am very interested in this project. So I'm going to insulate the trunk circle for the winter. The fact is that the root system of columnar trees is close to the surface of the earth. The frozen soil will certainly harm the roots, they will get frostbite and the mini-tree will die.</a:t>
            </a:r>
            <a:endParaRPr sz="2100">
              <a:solidFill>
                <a:srgbClr val="38761D"/>
              </a:solidFill>
              <a:highlight>
                <a:schemeClr val="lt1"/>
              </a:highlight>
              <a:latin typeface="Pacifico"/>
              <a:ea typeface="Pacifico"/>
              <a:cs typeface="Pacifico"/>
              <a:sym typeface="Pacifico"/>
            </a:endParaRPr>
          </a:p>
          <a:p>
            <a:pPr marL="0" lvl="0" indent="0" algn="l" rtl="0">
              <a:spcBef>
                <a:spcPts val="0"/>
              </a:spcBef>
              <a:spcAft>
                <a:spcPts val="0"/>
              </a:spcAft>
              <a:buNone/>
            </a:pPr>
            <a:endParaRPr/>
          </a:p>
        </p:txBody>
      </p:sp>
      <p:pic>
        <p:nvPicPr>
          <p:cNvPr id="115" name="Google Shape;115;p20"/>
          <p:cNvPicPr preferRelativeResize="0"/>
          <p:nvPr/>
        </p:nvPicPr>
        <p:blipFill>
          <a:blip r:embed="rId4">
            <a:alphaModFix/>
          </a:blip>
          <a:stretch>
            <a:fillRect/>
          </a:stretch>
        </p:blipFill>
        <p:spPr>
          <a:xfrm>
            <a:off x="5653250" y="12"/>
            <a:ext cx="3490748" cy="4654326"/>
          </a:xfrm>
          <a:prstGeom prst="rect">
            <a:avLst/>
          </a:prstGeom>
          <a:noFill/>
          <a:ln>
            <a:noFill/>
          </a:ln>
        </p:spPr>
      </p:pic>
      <p:sp>
        <p:nvSpPr>
          <p:cNvPr id="116" name="Google Shape;116;p20"/>
          <p:cNvSpPr txBox="1"/>
          <p:nvPr/>
        </p:nvSpPr>
        <p:spPr>
          <a:xfrm>
            <a:off x="6286250" y="4620300"/>
            <a:ext cx="2592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200">
                <a:solidFill>
                  <a:srgbClr val="6AA84F"/>
                </a:solidFill>
                <a:highlight>
                  <a:schemeClr val="dk1"/>
                </a:highlight>
                <a:latin typeface="Pacifico"/>
                <a:ea typeface="Pacifico"/>
                <a:cs typeface="Pacifico"/>
                <a:sym typeface="Pacifico"/>
              </a:rPr>
              <a:t>Valeriia Tseba, 7-D.</a:t>
            </a:r>
            <a:endParaRPr sz="2200">
              <a:solidFill>
                <a:srgbClr val="6AA84F"/>
              </a:solidFill>
              <a:highlight>
                <a:schemeClr val="dk1"/>
              </a:highlight>
              <a:latin typeface="Pacifico"/>
              <a:ea typeface="Pacifico"/>
              <a:cs typeface="Pacifico"/>
              <a:sym typeface="Pacifico"/>
            </a:endParaRPr>
          </a:p>
        </p:txBody>
      </p:sp>
      <p:sp>
        <p:nvSpPr>
          <p:cNvPr id="117" name="Google Shape;117;p20"/>
          <p:cNvSpPr txBox="1"/>
          <p:nvPr/>
        </p:nvSpPr>
        <p:spPr>
          <a:xfrm>
            <a:off x="1566000" y="121500"/>
            <a:ext cx="2700000" cy="11325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uk" sz="3700">
                <a:solidFill>
                  <a:srgbClr val="38761D"/>
                </a:solidFill>
                <a:highlight>
                  <a:schemeClr val="lt1"/>
                </a:highlight>
                <a:latin typeface="Pacifico"/>
                <a:ea typeface="Pacifico"/>
                <a:cs typeface="Pacifico"/>
                <a:sym typeface="Pacifico"/>
              </a:rPr>
              <a:t>Rowan</a:t>
            </a:r>
            <a:endParaRPr sz="3700">
              <a:solidFill>
                <a:srgbClr val="38761D"/>
              </a:solidFill>
              <a:highlight>
                <a:schemeClr val="lt1"/>
              </a:highlight>
              <a:latin typeface="Pacifico"/>
              <a:ea typeface="Pacifico"/>
              <a:cs typeface="Pacifico"/>
              <a:sym typeface="Pacifico"/>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3" name="Google Shape;123;p21"/>
          <p:cNvSpPr txBox="1"/>
          <p:nvPr/>
        </p:nvSpPr>
        <p:spPr>
          <a:xfrm>
            <a:off x="0" y="0"/>
            <a:ext cx="80376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3500">
                <a:solidFill>
                  <a:srgbClr val="274E13"/>
                </a:solidFill>
                <a:highlight>
                  <a:srgbClr val="D9D2E9"/>
                </a:highlight>
                <a:latin typeface="Indie Flower"/>
                <a:ea typeface="Indie Flower"/>
                <a:cs typeface="Indie Flower"/>
                <a:sym typeface="Indie Flower"/>
              </a:rPr>
              <a:t>The problem with trees in Ukraine</a:t>
            </a:r>
            <a:endParaRPr sz="3500">
              <a:solidFill>
                <a:srgbClr val="274E13"/>
              </a:solidFill>
              <a:highlight>
                <a:srgbClr val="D9D2E9"/>
              </a:highlight>
              <a:latin typeface="Indie Flower"/>
              <a:ea typeface="Indie Flower"/>
              <a:cs typeface="Indie Flower"/>
              <a:sym typeface="Indie Flower"/>
            </a:endParaRPr>
          </a:p>
        </p:txBody>
      </p:sp>
      <p:sp>
        <p:nvSpPr>
          <p:cNvPr id="124" name="Google Shape;124;p21"/>
          <p:cNvSpPr txBox="1"/>
          <p:nvPr/>
        </p:nvSpPr>
        <p:spPr>
          <a:xfrm flipH="1">
            <a:off x="1653150" y="723300"/>
            <a:ext cx="5837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3500">
                <a:solidFill>
                  <a:srgbClr val="274E13"/>
                </a:solidFill>
                <a:highlight>
                  <a:srgbClr val="D9D2E9"/>
                </a:highlight>
                <a:latin typeface="Indie Flower"/>
                <a:ea typeface="Indie Flower"/>
                <a:cs typeface="Indie Flower"/>
                <a:sym typeface="Indie Flower"/>
              </a:rPr>
              <a:t>Rowanberry</a:t>
            </a:r>
            <a:endParaRPr sz="3500">
              <a:solidFill>
                <a:srgbClr val="274E13"/>
              </a:solidFill>
              <a:highlight>
                <a:srgbClr val="D9D2E9"/>
              </a:highlight>
              <a:latin typeface="Indie Flower"/>
              <a:ea typeface="Indie Flower"/>
              <a:cs typeface="Indie Flower"/>
              <a:sym typeface="Indie Flower"/>
            </a:endParaRPr>
          </a:p>
        </p:txBody>
      </p:sp>
      <p:pic>
        <p:nvPicPr>
          <p:cNvPr id="125" name="Google Shape;125;p21"/>
          <p:cNvPicPr preferRelativeResize="0"/>
          <p:nvPr/>
        </p:nvPicPr>
        <p:blipFill>
          <a:blip r:embed="rId4">
            <a:alphaModFix/>
          </a:blip>
          <a:stretch>
            <a:fillRect/>
          </a:stretch>
        </p:blipFill>
        <p:spPr>
          <a:xfrm>
            <a:off x="6989501" y="94627"/>
            <a:ext cx="1953075" cy="2352550"/>
          </a:xfrm>
          <a:prstGeom prst="rect">
            <a:avLst/>
          </a:prstGeom>
          <a:noFill/>
          <a:ln w="114300" cap="flat" cmpd="sng">
            <a:solidFill>
              <a:srgbClr val="274E13"/>
            </a:solidFill>
            <a:prstDash val="solid"/>
            <a:round/>
            <a:headEnd type="none" w="sm" len="sm"/>
            <a:tailEnd type="none" w="sm" len="sm"/>
          </a:ln>
        </p:spPr>
      </p:pic>
      <p:pic>
        <p:nvPicPr>
          <p:cNvPr id="126" name="Google Shape;126;p21"/>
          <p:cNvPicPr preferRelativeResize="0"/>
          <p:nvPr/>
        </p:nvPicPr>
        <p:blipFill>
          <a:blip r:embed="rId5">
            <a:alphaModFix/>
          </a:blip>
          <a:stretch>
            <a:fillRect/>
          </a:stretch>
        </p:blipFill>
        <p:spPr>
          <a:xfrm>
            <a:off x="5837700" y="2019026"/>
            <a:ext cx="2371401" cy="3084374"/>
          </a:xfrm>
          <a:prstGeom prst="rect">
            <a:avLst/>
          </a:prstGeom>
          <a:noFill/>
          <a:ln w="114300" cap="flat" cmpd="sng">
            <a:solidFill>
              <a:srgbClr val="B4A7D6"/>
            </a:solidFill>
            <a:prstDash val="solid"/>
            <a:round/>
            <a:headEnd type="none" w="sm" len="sm"/>
            <a:tailEnd type="none" w="sm" len="sm"/>
          </a:ln>
        </p:spPr>
      </p:pic>
      <p:sp>
        <p:nvSpPr>
          <p:cNvPr id="127" name="Google Shape;127;p21"/>
          <p:cNvSpPr txBox="1"/>
          <p:nvPr/>
        </p:nvSpPr>
        <p:spPr>
          <a:xfrm>
            <a:off x="0" y="1446600"/>
            <a:ext cx="58377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000">
                <a:solidFill>
                  <a:srgbClr val="274E13"/>
                </a:solidFill>
                <a:highlight>
                  <a:srgbClr val="D9D2E9"/>
                </a:highlight>
                <a:latin typeface="Indie Flower"/>
                <a:ea typeface="Indie Flower"/>
                <a:cs typeface="Indie Flower"/>
                <a:sym typeface="Indie Flower"/>
              </a:rPr>
              <a:t>Rowan is capable of growing even in permafrost. It is one of the few trees that can adapt well to the habitat. Rowan is an important and easy source of food for birds, as its fruits remain on the plant until winter, after which it is eaten by birds, for which it is definitely easier to pick berries from the plant than to look for food under a layer of snow. Rowan berries are also useful for humans. For a long time, berries have been widely used in folk medicine to fight viral infections and loss of strength.</a:t>
            </a:r>
            <a:endParaRPr sz="2000">
              <a:solidFill>
                <a:srgbClr val="274E13"/>
              </a:solidFill>
              <a:highlight>
                <a:srgbClr val="D9D2E9"/>
              </a:highlight>
              <a:latin typeface="Indie Flower"/>
              <a:ea typeface="Indie Flower"/>
              <a:cs typeface="Indie Flower"/>
              <a:sym typeface="Indie Flower"/>
            </a:endParaRPr>
          </a:p>
        </p:txBody>
      </p:sp>
      <p:sp>
        <p:nvSpPr>
          <p:cNvPr id="128" name="Google Shape;128;p21"/>
          <p:cNvSpPr txBox="1"/>
          <p:nvPr/>
        </p:nvSpPr>
        <p:spPr>
          <a:xfrm flipH="1">
            <a:off x="191975" y="4610806"/>
            <a:ext cx="3852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000">
                <a:solidFill>
                  <a:srgbClr val="274E13"/>
                </a:solidFill>
                <a:highlight>
                  <a:srgbClr val="D9D2E9"/>
                </a:highlight>
                <a:latin typeface="Indie Flower"/>
                <a:ea typeface="Indie Flower"/>
                <a:cs typeface="Indie Flower"/>
                <a:sym typeface="Indie Flower"/>
              </a:rPr>
              <a:t>Yaroslava Kovalchuk 7-D</a:t>
            </a:r>
            <a:endParaRPr sz="2000">
              <a:solidFill>
                <a:srgbClr val="274E13"/>
              </a:solidFill>
              <a:highlight>
                <a:srgbClr val="D9D2E9"/>
              </a:highlight>
              <a:latin typeface="Indie Flower"/>
              <a:ea typeface="Indie Flower"/>
              <a:cs typeface="Indie Flower"/>
              <a:sym typeface="Indie Flowe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2849</Words>
  <Application>Microsoft Macintosh PowerPoint</Application>
  <PresentationFormat>On-screen Show (16:9)</PresentationFormat>
  <Paragraphs>183</Paragraphs>
  <Slides>40</Slides>
  <Notes>40</Notes>
  <HiddenSlides>0</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Simple Light</vt:lpstr>
      <vt:lpstr>Slide 1</vt:lpstr>
      <vt:lpstr>Slide 2</vt:lpstr>
      <vt:lpstr>Slide 3</vt:lpstr>
      <vt:lpstr>Slide 4</vt:lpstr>
      <vt:lpstr>Slide 5</vt:lpstr>
      <vt:lpstr>Slide 6</vt:lpstr>
      <vt:lpstr>Slide 7</vt:lpstr>
      <vt:lpstr>Slide 8</vt:lpstr>
      <vt:lpstr>Slide 9</vt:lpstr>
      <vt:lpstr>Slide 10</vt:lpstr>
      <vt:lpstr>Slide 11</vt:lpstr>
      <vt:lpstr>Pine Trees in Ukraine </vt:lpstr>
      <vt:lpstr>Slide 13</vt:lpstr>
      <vt:lpstr>Slide 14</vt:lpstr>
      <vt:lpstr>Ukraine’s Oak problem</vt:lpstr>
      <vt:lpstr>Trees problems</vt:lpstr>
      <vt:lpstr>Slide 17</vt:lpstr>
      <vt:lpstr>Slide 18</vt:lpstr>
      <vt:lpstr>Slide 19</vt:lpstr>
      <vt:lpstr>Problems trees</vt:lpstr>
      <vt:lpstr>Slide 21</vt:lpstr>
      <vt:lpstr>Let's save the trees </vt:lpstr>
      <vt:lpstr>Slide 23</vt:lpstr>
      <vt:lpstr>The problem of trees in Ukraine</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Barry Kramer</cp:lastModifiedBy>
  <cp:revision>1</cp:revision>
  <dcterms:created xsi:type="dcterms:W3CDTF">2021-12-21T18:48:35Z</dcterms:created>
  <dcterms:modified xsi:type="dcterms:W3CDTF">2021-12-21T18:49:21Z</dcterms:modified>
</cp:coreProperties>
</file>