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revisionInfo.xml" ContentType="application/vnd.ms-powerpoint.revisioninfo+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7" r:id="rId1"/>
  </p:sldMasterIdLst>
  <p:sldIdLst>
    <p:sldId id="256" r:id="rId2"/>
    <p:sldId id="257" r:id="rId3"/>
    <p:sldId id="258" r:id="rId4"/>
    <p:sldId id="278" r:id="rId5"/>
    <p:sldId id="259" r:id="rId6"/>
    <p:sldId id="279" r:id="rId7"/>
    <p:sldId id="260" r:id="rId8"/>
    <p:sldId id="280" r:id="rId9"/>
    <p:sldId id="261" r:id="rId10"/>
    <p:sldId id="281" r:id="rId11"/>
    <p:sldId id="263" r:id="rId12"/>
    <p:sldId id="282" r:id="rId13"/>
    <p:sldId id="283" r:id="rId14"/>
    <p:sldId id="284" r:id="rId15"/>
    <p:sldId id="285" r:id="rId16"/>
    <p:sldId id="267" r:id="rId17"/>
    <p:sldId id="268" r:id="rId18"/>
    <p:sldId id="269" r:id="rId19"/>
    <p:sldId id="270" r:id="rId20"/>
    <p:sldId id="271" r:id="rId21"/>
    <p:sldId id="272" r:id="rId22"/>
    <p:sldId id="274" r:id="rId23"/>
    <p:sldId id="273" r:id="rId24"/>
    <p:sldId id="275"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77D35-F12F-41AC-8B6F-77809AFE67AF}" v="51" dt="2023-05-13T18:43:33.840"/>
    <p1510:client id="{745631D6-7B03-44C4-8C0D-7A8AF267D648}" v="745" dt="2023-05-13T21:17:57.164"/>
    <p1510:client id="{9304BD87-D781-4576-B995-D8BCABE7FAFC}" v="9" dt="2023-05-09T20:56:55.622"/>
    <p1510:client id="{AF9103DC-9A9C-45EA-A7C5-746EBB566BAA}" v="11" dt="2023-05-12T13:07:16.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1" d="100"/>
          <a:sy n="81" d="100"/>
        </p:scale>
        <p:origin x="0" y="-12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994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569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747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285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5430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590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531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9473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652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457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250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641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711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28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2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081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5/19/23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68202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5/19/23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4804508"/>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E3806D-7715-CB5B-DB20-5867E8EE8359}"/>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C8C46EB-ECB7-9B26-49FB-FFDA27A9FEA2}"/>
              </a:ext>
            </a:extLst>
          </p:cNvPr>
          <p:cNvSpPr txBox="1"/>
          <p:nvPr/>
        </p:nvSpPr>
        <p:spPr>
          <a:xfrm>
            <a:off x="243816" y="392140"/>
            <a:ext cx="8896792" cy="1323439"/>
          </a:xfrm>
          <a:prstGeom prst="rect">
            <a:avLst/>
          </a:prstGeom>
          <a:noFill/>
        </p:spPr>
        <p:txBody>
          <a:bodyPr wrap="square" rtlCol="0">
            <a:spAutoFit/>
          </a:bodyPr>
          <a:lstStyle/>
          <a:p>
            <a:pPr algn="l"/>
            <a:r>
              <a:rPr lang="x-none" sz="8000" dirty="0">
                <a:latin typeface="Agency FB" panose="020B0503020202020204" pitchFamily="34" charset="0"/>
              </a:rPr>
              <a:t>Welcome to heaven</a:t>
            </a:r>
            <a:r>
              <a:rPr lang="x-none" sz="8000" dirty="0"/>
              <a:t> ....</a:t>
            </a:r>
            <a:endParaRPr lang="en-US" sz="8000" dirty="0"/>
          </a:p>
        </p:txBody>
      </p:sp>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7F14F91-D637-6760-68A9-053503B12000}"/>
              </a:ext>
            </a:extLst>
          </p:cNvPr>
          <p:cNvSpPr txBox="1"/>
          <p:nvPr/>
        </p:nvSpPr>
        <p:spPr>
          <a:xfrm rot="10800000" flipV="1">
            <a:off x="7652651" y="1456153"/>
            <a:ext cx="12659704" cy="1446550"/>
          </a:xfrm>
          <a:prstGeom prst="rect">
            <a:avLst/>
          </a:prstGeom>
          <a:noFill/>
        </p:spPr>
        <p:txBody>
          <a:bodyPr wrap="square" rtlCol="0">
            <a:spAutoFit/>
          </a:bodyPr>
          <a:lstStyle/>
          <a:p>
            <a:pPr algn="l"/>
            <a:r>
              <a:rPr lang="x-none" sz="8800" dirty="0">
                <a:solidFill>
                  <a:schemeClr val="bg1"/>
                </a:solidFill>
                <a:latin typeface="Blackadder ITC" panose="02000000000000000000" pitchFamily="2" charset="0"/>
                <a:ea typeface="Blackadder ITC" panose="02000000000000000000" pitchFamily="2" charset="0"/>
              </a:rPr>
              <a:t>Ghardaia</a:t>
            </a:r>
            <a:endParaRPr lang="en-US" sz="8800" dirty="0">
              <a:solidFill>
                <a:schemeClr val="bg1"/>
              </a:solidFill>
              <a:latin typeface="Blackadder ITC" panose="02000000000000000000" pitchFamily="2" charset="0"/>
              <a:ea typeface="Blackadder ITC" panose="02000000000000000000" pitchFamily="2"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0564768"/>
      </p:ext>
    </p:extLst>
  </p:cSld>
  <p:clrMapOvr>
    <a:masterClrMapping/>
  </p:clrMapOvr>
  <mc:AlternateContent>
    <mc:Choice xmlns:mc="http://schemas.openxmlformats.org/markup-compatibility/2006" xmlns:p15="http://schemas.microsoft.com/office/powerpoint/2012/main" xmlns:p="http://schemas.openxmlformats.org/presentationml/2006/main" xmlns:r="http://schemas.openxmlformats.org/officeDocument/2006/relationships" xmlns:a="http://schemas.openxmlformats.org/drawingml/2006/main" xmlns="" Requires="p15">
      <p:transition xmlns:p14="http://schemas.microsoft.com/office/powerpoint/2010/main" spd="slow" p14:dur="6000">
        <p15:prstTrans prst="curtains"/>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A43C67-E270-D664-F07E-F4BA2261207E}"/>
              </a:ext>
            </a:extLst>
          </p:cNvPr>
          <p:cNvSpPr txBox="1"/>
          <p:nvPr/>
        </p:nvSpPr>
        <p:spPr>
          <a:xfrm>
            <a:off x="5071474" y="5693152"/>
            <a:ext cx="1828800" cy="1828800"/>
          </a:xfrm>
          <a:prstGeom prst="rect">
            <a:avLst/>
          </a:prstGeom>
          <a:noFill/>
        </p:spPr>
        <p:txBody>
          <a:bodyPr wrap="square" rtlCol="0">
            <a:spAutoFit/>
          </a:bodyPr>
          <a:lstStyle/>
          <a:p>
            <a:pPr algn="l"/>
            <a:endParaRPr lang="en-US" dirty="0"/>
          </a:p>
        </p:txBody>
      </p:sp>
      <p:sp>
        <p:nvSpPr>
          <p:cNvPr id="8"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D2B2CA5-FEB8-90EB-FEC0-24531F53B738}"/>
              </a:ext>
            </a:extLst>
          </p:cNvPr>
          <p:cNvSpPr txBox="1">
            <a:spLocks/>
          </p:cNvSpPr>
          <p:nvPr/>
        </p:nvSpPr>
        <p:spPr>
          <a:xfrm>
            <a:off x="2901" y="632455"/>
            <a:ext cx="8433705" cy="45259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err="1">
                <a:solidFill>
                  <a:schemeClr val="bg1"/>
                </a:solidFill>
                <a:latin typeface="Abadi"/>
              </a:rPr>
              <a:t>Ghardaïa</a:t>
            </a:r>
            <a:r>
              <a:rPr lang="en-US" sz="3600" dirty="0">
                <a:solidFill>
                  <a:schemeClr val="bg1"/>
                </a:solidFill>
                <a:latin typeface="Abadi"/>
              </a:rPr>
              <a:t>  is considered the Capital Of M'Zab.</a:t>
            </a:r>
            <a:endParaRPr lang="fr-FR" sz="3600">
              <a:solidFill>
                <a:schemeClr val="bg1"/>
              </a:solidFill>
              <a:latin typeface="Abadi"/>
            </a:endParaRPr>
          </a:p>
          <a:p>
            <a:pPr marL="0" indent="0" algn="ctr">
              <a:buNone/>
            </a:pPr>
            <a:r>
              <a:rPr lang="en-US" sz="3600" dirty="0">
                <a:solidFill>
                  <a:schemeClr val="bg1"/>
                </a:solidFill>
                <a:latin typeface="Abadi"/>
              </a:rPr>
              <a:t>It is the most important Ksar in the Valley from the point of view Of social and economic structures and was founded in 1048.</a:t>
            </a:r>
            <a:endParaRPr lang="fr-FR" sz="3600">
              <a:solidFill>
                <a:schemeClr val="bg1"/>
              </a:solidFill>
              <a:latin typeface="Abadi"/>
            </a:endParaRPr>
          </a:p>
          <a:p>
            <a:pPr marL="0" indent="0" algn="ctr">
              <a:buNone/>
            </a:pPr>
            <a:r>
              <a:rPr lang="en-US" sz="3600" err="1">
                <a:solidFill>
                  <a:schemeClr val="bg1"/>
                </a:solidFill>
                <a:latin typeface="Abadi"/>
              </a:rPr>
              <a:t>Ghardaïa</a:t>
            </a:r>
            <a:r>
              <a:rPr lang="en-US" sz="3600" dirty="0">
                <a:solidFill>
                  <a:schemeClr val="bg1"/>
                </a:solidFill>
                <a:latin typeface="Abadi"/>
              </a:rPr>
              <a:t> is known for its Market Square, and some Mausoleums And buildings such as the Mausoleum "Ammi-Said El-Jerbi", "Baba-</a:t>
            </a:r>
            <a:r>
              <a:rPr lang="en-US" sz="3600" err="1">
                <a:solidFill>
                  <a:schemeClr val="bg1"/>
                </a:solidFill>
                <a:latin typeface="Abadi"/>
              </a:rPr>
              <a:t>Ouljemma</a:t>
            </a:r>
            <a:r>
              <a:rPr lang="en-US" sz="3600" dirty="0">
                <a:solidFill>
                  <a:schemeClr val="bg1"/>
                </a:solidFill>
                <a:latin typeface="Abadi"/>
              </a:rPr>
              <a:t>" And other Monuments.</a:t>
            </a:r>
            <a:endParaRPr lang="fr-FR" sz="3600">
              <a:solidFill>
                <a:schemeClr val="bg1"/>
              </a:solidFill>
              <a:latin typeface="Abadi"/>
            </a:endParaRPr>
          </a:p>
          <a:p>
            <a:endParaRPr lang="fr-FR" dirty="0">
              <a:solidFill>
                <a:schemeClr val="bg1"/>
              </a:solidFill>
            </a:endParaRPr>
          </a:p>
        </p:txBody>
      </p:sp>
      <p:grpSp>
        <p:nvGrpSpPr>
          <p:cNvPr id="10" name="Group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0E08DF7-911F-0E79-0E72-791736B9E02F}"/>
              </a:ext>
            </a:extLst>
          </p:cNvPr>
          <p:cNvGrpSpPr/>
          <p:nvPr/>
        </p:nvGrpSpPr>
        <p:grpSpPr>
          <a:xfrm>
            <a:off x="8261232" y="-986"/>
            <a:ext cx="3850255" cy="6858012"/>
            <a:chOff x="8620665" y="-986"/>
            <a:chExt cx="3490822" cy="6858012"/>
          </a:xfrm>
        </p:grpSpPr>
        <p:pic>
          <p:nvPicPr>
            <p:cNvPr id="3" name="Image 4" descr="Une image contenant vivre, meubles, pierr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B96F68D-5BCD-92FF-A956-52AF6C60F0ED}"/>
                </a:ext>
              </a:extLst>
            </p:cNvPr>
            <p:cNvPicPr>
              <a:picLocks noChangeAspect="1"/>
            </p:cNvPicPr>
            <p:nvPr/>
          </p:nvPicPr>
          <p:blipFill>
            <a:blip r:embed="rId2"/>
            <a:stretch>
              <a:fillRect/>
            </a:stretch>
          </p:blipFill>
          <p:spPr>
            <a:xfrm>
              <a:off x="8620665" y="-986"/>
              <a:ext cx="3490822" cy="3423783"/>
            </a:xfrm>
            <a:prstGeom prst="rect">
              <a:avLst/>
            </a:prstGeom>
            <a:ln>
              <a:noFill/>
            </a:ln>
            <a:effectLst>
              <a:softEdge rad="112500"/>
            </a:effectLst>
          </p:spPr>
        </p:pic>
        <p:pic>
          <p:nvPicPr>
            <p:cNvPr id="5" name="Image 8" descr="Une image contenant désordre, meubles, pierre, sal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EA614FB-2996-48B6-475C-11D0988CDBA3}"/>
                </a:ext>
              </a:extLst>
            </p:cNvPr>
            <p:cNvPicPr>
              <a:picLocks noChangeAspect="1"/>
            </p:cNvPicPr>
            <p:nvPr/>
          </p:nvPicPr>
          <p:blipFill>
            <a:blip r:embed="rId3"/>
            <a:stretch>
              <a:fillRect/>
            </a:stretch>
          </p:blipFill>
          <p:spPr>
            <a:xfrm>
              <a:off x="8620665" y="3422785"/>
              <a:ext cx="3490822" cy="3434241"/>
            </a:xfrm>
            <a:prstGeom prst="rect">
              <a:avLst/>
            </a:prstGeom>
            <a:ln>
              <a:noFill/>
            </a:ln>
            <a:effectLst>
              <a:softEdge rad="112500"/>
            </a:effec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7043169"/>
      </p:ext>
    </p:extLst>
  </p:cSld>
  <p:clrMapOvr>
    <a:masterClrMapping/>
  </p:clrMapOvr>
  <mc:AlternateContent>
    <mc:Choice xmlns:mc="http://schemas.openxmlformats.org/markup-compatibility/2006"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4F5F32-1792-B7BB-5BEB-A762A7F299A7}"/>
              </a:ext>
            </a:extLst>
          </p:cNvPr>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9326" y="0"/>
            <a:ext cx="12401326" cy="68580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3F38399-88C1-8E0A-A6A1-9A83E25214DF}"/>
              </a:ext>
            </a:extLst>
          </p:cNvPr>
          <p:cNvSpPr txBox="1"/>
          <p:nvPr/>
        </p:nvSpPr>
        <p:spPr>
          <a:xfrm>
            <a:off x="1590765" y="656857"/>
            <a:ext cx="8815344" cy="3046988"/>
          </a:xfrm>
          <a:prstGeom prst="rect">
            <a:avLst/>
          </a:prstGeom>
          <a:noFill/>
        </p:spPr>
        <p:txBody>
          <a:bodyPr wrap="square" lIns="91440" tIns="45720" rIns="91440" bIns="45720" rtlCol="0" anchor="t">
            <a:spAutoFit/>
          </a:bodyPr>
          <a:lstStyle/>
          <a:p>
            <a:pPr algn="ctr"/>
            <a:r>
              <a:rPr lang="x-none" sz="9600" b="1" dirty="0">
                <a:solidFill>
                  <a:schemeClr val="bg1"/>
                </a:solidFill>
                <a:latin typeface="Agency FB"/>
                <a:cs typeface="Tahoma"/>
              </a:rPr>
              <a:t>The traditional food in ghardaia </a:t>
            </a:r>
            <a:endParaRPr lang="en-US" sz="9600" b="1">
              <a:solidFill>
                <a:schemeClr val="bg1"/>
              </a:solidFill>
              <a:latin typeface="Agency FB"/>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010852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50">
        <p14:switch dir="r"/>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A43C67-E270-D664-F07E-F4BA2261207E}"/>
              </a:ext>
            </a:extLst>
          </p:cNvPr>
          <p:cNvSpPr txBox="1"/>
          <p:nvPr/>
        </p:nvSpPr>
        <p:spPr>
          <a:xfrm>
            <a:off x="5071474" y="5693152"/>
            <a:ext cx="1828800" cy="1828800"/>
          </a:xfrm>
          <a:prstGeom prst="rect">
            <a:avLst/>
          </a:prstGeom>
          <a:noFill/>
        </p:spPr>
        <p:txBody>
          <a:bodyPr wrap="square" rtlCol="0">
            <a:spAutoFit/>
          </a:bodyPr>
          <a:lstStyle/>
          <a:p>
            <a:pPr algn="l"/>
            <a:endParaRPr lang="en-US" dirty="0"/>
          </a:p>
        </p:txBody>
      </p:sp>
      <p:pic>
        <p:nvPicPr>
          <p:cNvPr id="9" name="Picture 6" descr="Une image contenant nourriture, plat, viande, ragoût&#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18BD7D-C2B5-375E-816A-2F27CCAA78E6}"/>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17732" y="2555991"/>
            <a:ext cx="7336407" cy="4169675"/>
          </a:xfrm>
          <a:prstGeom prst="rect">
            <a:avLst/>
          </a:prstGeom>
          <a:ln>
            <a:noFill/>
          </a:ln>
          <a:effectLst>
            <a:softEdge rad="112500"/>
          </a:effectLst>
        </p:spPr>
      </p:pic>
      <p:sp>
        <p:nvSpPr>
          <p:cNvPr id="15" name="ZoneText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0B736FE-C06F-1FC6-E239-5D7B482C53D8}"/>
              </a:ext>
            </a:extLst>
          </p:cNvPr>
          <p:cNvSpPr txBox="1"/>
          <p:nvPr/>
        </p:nvSpPr>
        <p:spPr>
          <a:xfrm>
            <a:off x="2610929" y="1072551"/>
            <a:ext cx="676885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x-none" sz="9600" b="1" dirty="0">
                <a:solidFill>
                  <a:schemeClr val="bg1"/>
                </a:solidFill>
                <a:latin typeface="Arabic Typesetting"/>
                <a:cs typeface="Arabic Typesetting"/>
              </a:rPr>
              <a:t>1st: COUSCOUS</a:t>
            </a:r>
            <a:r>
              <a:rPr lang="x-none" sz="4400" b="1" dirty="0">
                <a:solidFill>
                  <a:schemeClr val="bg1"/>
                </a:solidFill>
                <a:cs typeface="Tahoma"/>
              </a:rPr>
              <a:t> </a:t>
            </a:r>
            <a:r>
              <a:rPr lang="fr-FR" sz="4400" dirty="0">
                <a:solidFill>
                  <a:schemeClr val="bg1"/>
                </a:solidFill>
                <a:latin typeface="Agency FB"/>
              </a:rPr>
              <a:t>​</a:t>
            </a:r>
            <a:endParaRPr lang="fr-FR">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2068742"/>
      </p:ext>
    </p:extLst>
  </p:cSld>
  <p:clrMapOvr>
    <a:masterClrMapping/>
  </p:clrMapOvr>
  <mc:AlternateContent>
    <mc:Choice xmlns:mc="http://schemas.openxmlformats.org/markup-compatibility/2006" xmlns:p15="http://schemas.microsoft.com/office/powerpoint/2012/main" xmlns:p="http://schemas.openxmlformats.org/presentationml/2006/main" xmlns:r="http://schemas.openxmlformats.org/officeDocument/2006/relationships" xmlns:a="http://schemas.openxmlformats.org/drawingml/2006/main" xmlns="" Requires="p15">
      <p:transition xmlns:p14="http://schemas.microsoft.com/office/powerpoint/2010/main" spd="slow" p14:dur="2000">
        <p15:prstTrans prst="fallOver"/>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A43C67-E270-D664-F07E-F4BA2261207E}"/>
              </a:ext>
            </a:extLst>
          </p:cNvPr>
          <p:cNvSpPr txBox="1"/>
          <p:nvPr/>
        </p:nvSpPr>
        <p:spPr>
          <a:xfrm>
            <a:off x="5071474" y="5693152"/>
            <a:ext cx="1828800" cy="1828800"/>
          </a:xfrm>
          <a:prstGeom prst="rect">
            <a:avLst/>
          </a:prstGeom>
          <a:noFill/>
        </p:spPr>
        <p:txBody>
          <a:bodyPr wrap="square" rtlCol="0">
            <a:spAutoFit/>
          </a:bodyPr>
          <a:lstStyle/>
          <a:p>
            <a:pPr algn="l"/>
            <a:endParaRPr lang="en-US" dirty="0"/>
          </a:p>
        </p:txBody>
      </p:sp>
      <p:pic>
        <p:nvPicPr>
          <p:cNvPr id="6" name="Picture 4" descr="Une image contenant nourriture, repas&#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2BAAD94-300A-E08D-7390-41A7CC18CCB8}"/>
              </a:ext>
            </a:extLst>
          </p:cNvPr>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6080" y="1182135"/>
            <a:ext cx="4705518" cy="4296808"/>
          </a:xfrm>
          <a:prstGeom prst="rect">
            <a:avLst/>
          </a:prstGeom>
          <a:ln>
            <a:noFill/>
          </a:ln>
          <a:effectLst>
            <a:softEdge rad="112500"/>
          </a:effectLst>
        </p:spPr>
      </p:pic>
      <p:sp>
        <p:nvSpPr>
          <p:cNvPr id="2" name="ZoneText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7CCDB8-91D4-A785-7BF5-634E8672F334}"/>
              </a:ext>
            </a:extLst>
          </p:cNvPr>
          <p:cNvSpPr txBox="1"/>
          <p:nvPr/>
        </p:nvSpPr>
        <p:spPr>
          <a:xfrm>
            <a:off x="3818627" y="181154"/>
            <a:ext cx="8379123"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x-none" sz="4800" b="1" i="1" dirty="0" err="1">
                <a:solidFill>
                  <a:schemeClr val="bg1"/>
                </a:solidFill>
                <a:latin typeface="Angsana New"/>
                <a:cs typeface="Tahoma"/>
              </a:rPr>
              <a:t>Couscous</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is</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one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of</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the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most</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popular</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food</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in</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ghardaia</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and</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in</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Algeria</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generally</a:t>
            </a:r>
            <a:r>
              <a:rPr lang="x-none" sz="4800" b="1" i="1" dirty="0">
                <a:solidFill>
                  <a:schemeClr val="bg1"/>
                </a:solidFill>
                <a:latin typeface="Angsana New"/>
                <a:cs typeface="Tahoma"/>
              </a:rPr>
              <a:t>.,</a:t>
            </a:r>
            <a:r>
              <a:rPr lang="x-none" sz="4800" b="1" i="1" dirty="0" err="1">
                <a:solidFill>
                  <a:schemeClr val="bg1"/>
                </a:solidFill>
                <a:latin typeface="Angsana New"/>
                <a:cs typeface="Tahoma"/>
              </a:rPr>
              <a:t>we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cook</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it</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in</a:t>
            </a:r>
            <a:r>
              <a:rPr lang="x-none" sz="4800" b="1" i="1" dirty="0">
                <a:solidFill>
                  <a:schemeClr val="bg1"/>
                </a:solidFill>
                <a:latin typeface="Angsana New"/>
                <a:cs typeface="Tahoma"/>
              </a:rPr>
              <a:t> a </a:t>
            </a:r>
            <a:r>
              <a:rPr lang="x-none" sz="4800" b="1" i="1" dirty="0" err="1">
                <a:solidFill>
                  <a:schemeClr val="bg1"/>
                </a:solidFill>
                <a:latin typeface="Angsana New"/>
                <a:cs typeface="Tahoma"/>
              </a:rPr>
              <a:t>different</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ways</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with</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dates,red</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sauce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and</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white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sauce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the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one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with</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dates</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we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generally</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cook</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it</a:t>
            </a:r>
            <a:r>
              <a:rPr lang="x-none" sz="4800" b="1" i="1" dirty="0">
                <a:solidFill>
                  <a:schemeClr val="bg1"/>
                </a:solidFill>
                <a:latin typeface="Angsana New"/>
                <a:cs typeface="Tahoma"/>
              </a:rPr>
              <a:t> I </a:t>
            </a:r>
            <a:r>
              <a:rPr lang="x-none" sz="4800" b="1" i="1" dirty="0" err="1">
                <a:solidFill>
                  <a:schemeClr val="bg1"/>
                </a:solidFill>
                <a:latin typeface="Angsana New"/>
                <a:cs typeface="Tahoma"/>
              </a:rPr>
              <a:t>weeding</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because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it</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so</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delicious</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the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couscous</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is</a:t>
            </a:r>
            <a:r>
              <a:rPr lang="x-none" sz="4800" b="1" i="1" dirty="0">
                <a:solidFill>
                  <a:schemeClr val="bg1"/>
                </a:solidFill>
                <a:latin typeface="Angsana New"/>
                <a:cs typeface="Tahoma"/>
              </a:rPr>
              <a:t> a  </a:t>
            </a:r>
            <a:r>
              <a:rPr lang="x-none" sz="4800" b="1" i="1" dirty="0" err="1">
                <a:solidFill>
                  <a:schemeClr val="bg1"/>
                </a:solidFill>
                <a:latin typeface="Angsana New"/>
                <a:cs typeface="Tahoma"/>
              </a:rPr>
              <a:t>food</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special</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for</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the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weeke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friday</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when</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the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family</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meet</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in</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the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house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of</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the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grand</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father</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which</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we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call</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it</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the</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big</a:t>
            </a:r>
            <a:r>
              <a:rPr lang="x-none" sz="4800" b="1" i="1" dirty="0">
                <a:solidFill>
                  <a:schemeClr val="bg1"/>
                </a:solidFill>
                <a:latin typeface="Angsana New"/>
                <a:cs typeface="Tahoma"/>
              </a:rPr>
              <a:t> </a:t>
            </a:r>
            <a:r>
              <a:rPr lang="x-none" sz="4800" b="1" i="1" dirty="0" err="1">
                <a:solidFill>
                  <a:schemeClr val="bg1"/>
                </a:solidFill>
                <a:latin typeface="Angsana New"/>
                <a:cs typeface="Tahoma"/>
              </a:rPr>
              <a:t>house</a:t>
            </a:r>
            <a:r>
              <a:rPr lang="x-none" sz="4800" b="1" i="1" dirty="0">
                <a:solidFill>
                  <a:schemeClr val="bg1"/>
                </a:solidFill>
                <a:latin typeface="Angsana New"/>
                <a:cs typeface="Tahoma"/>
              </a:rPr>
              <a:t> </a:t>
            </a:r>
            <a:r>
              <a:rPr lang="fr-FR" sz="4800" b="1" i="1" dirty="0">
                <a:solidFill>
                  <a:schemeClr val="bg1"/>
                </a:solidFill>
                <a:latin typeface="Angsana New"/>
                <a:cs typeface="Angsana New"/>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6684068"/>
      </p:ext>
    </p:extLst>
  </p:cSld>
  <p:clrMapOvr>
    <a:masterClrMapping/>
  </p:clrMapOvr>
  <mc:AlternateContent>
    <mc:Choice xmlns:mc="http://schemas.openxmlformats.org/markup-compatibility/2006" xmlns:p15="http://schemas.microsoft.com/office/powerpoint/2012/main" xmlns:p="http://schemas.openxmlformats.org/presentationml/2006/main" xmlns:r="http://schemas.openxmlformats.org/officeDocument/2006/relationships" xmlns:a="http://schemas.openxmlformats.org/drawingml/2006/main" xmlns="" Requires="p15">
      <p:transition xmlns:p14="http://schemas.microsoft.com/office/powerpoint/2010/main" spd="slow" p14:dur="2000">
        <p15:prstTrans prst="drape"/>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A43C67-E270-D664-F07E-F4BA2261207E}"/>
              </a:ext>
            </a:extLst>
          </p:cNvPr>
          <p:cNvSpPr txBox="1"/>
          <p:nvPr/>
        </p:nvSpPr>
        <p:spPr>
          <a:xfrm>
            <a:off x="5071474" y="5693152"/>
            <a:ext cx="1828800" cy="1828800"/>
          </a:xfrm>
          <a:prstGeom prst="rect">
            <a:avLst/>
          </a:prstGeom>
          <a:noFill/>
        </p:spPr>
        <p:txBody>
          <a:bodyPr wrap="square" rtlCol="0">
            <a:spAutoFit/>
          </a:bodyPr>
          <a:lstStyle/>
          <a:p>
            <a:pPr algn="l"/>
            <a:endParaRPr lang="en-US" dirty="0"/>
          </a:p>
        </p:txBody>
      </p:sp>
      <p:pic>
        <p:nvPicPr>
          <p:cNvPr id="8" name="Picture 6" descr="Une image contenant nourriture, intérieur, assiett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E67383A-D707-45FC-7B79-49E23F7D4BBD}"/>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24276" y="2430572"/>
            <a:ext cx="6529361" cy="4167362"/>
          </a:xfrm>
          <a:prstGeom prst="rect">
            <a:avLst/>
          </a:prstGeom>
          <a:ln>
            <a:noFill/>
          </a:ln>
          <a:effectLst>
            <a:softEdge rad="112500"/>
          </a:effectLst>
        </p:spPr>
      </p:pic>
      <p:sp>
        <p:nvSpPr>
          <p:cNvPr id="9" name="ZoneText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E436DF5-6239-289F-3485-23E977ABEC78}"/>
              </a:ext>
            </a:extLst>
          </p:cNvPr>
          <p:cNvSpPr txBox="1"/>
          <p:nvPr/>
        </p:nvSpPr>
        <p:spPr>
          <a:xfrm>
            <a:off x="2380891" y="856891"/>
            <a:ext cx="744459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x-none" sz="9600" b="1" dirty="0">
                <a:solidFill>
                  <a:schemeClr val="bg1"/>
                </a:solidFill>
                <a:latin typeface="Arabic Typesetting"/>
                <a:cs typeface="Arabic Typesetting"/>
              </a:rPr>
              <a:t>2nd: MAGHLOGA</a:t>
            </a:r>
            <a:endParaRPr lang="fr-FR" sz="9600">
              <a:solidFill>
                <a:schemeClr val="bg1"/>
              </a:solidFill>
              <a:latin typeface="Arabic Typesetting"/>
              <a:cs typeface="Arabic Typesetting"/>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3044782"/>
      </p:ext>
    </p:extLst>
  </p:cSld>
  <p:clrMapOvr>
    <a:masterClrMapping/>
  </p:clrMapOvr>
  <mc:AlternateContent>
    <mc:Choice xmlns:mc="http://schemas.openxmlformats.org/markup-compatibility/2006" xmlns:p15="http://schemas.microsoft.com/office/powerpoint/2012/main" xmlns:p="http://schemas.openxmlformats.org/presentationml/2006/main" xmlns:r="http://schemas.openxmlformats.org/officeDocument/2006/relationships" xmlns:a="http://schemas.openxmlformats.org/drawingml/2006/main" xmlns="" Requires="p15">
      <p:transition xmlns:p14="http://schemas.microsoft.com/office/powerpoint/2010/main" spd="slow" p14:dur="2000">
        <p15:prstTrans prst="fallOver"/>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A43C67-E270-D664-F07E-F4BA2261207E}"/>
              </a:ext>
            </a:extLst>
          </p:cNvPr>
          <p:cNvSpPr txBox="1"/>
          <p:nvPr/>
        </p:nvSpPr>
        <p:spPr>
          <a:xfrm>
            <a:off x="5071474" y="5693152"/>
            <a:ext cx="1828800" cy="1828800"/>
          </a:xfrm>
          <a:prstGeom prst="rect">
            <a:avLst/>
          </a:prstGeom>
          <a:noFill/>
        </p:spPr>
        <p:txBody>
          <a:bodyPr wrap="square" rtlCol="0">
            <a:spAutoFit/>
          </a:bodyPr>
          <a:lstStyle/>
          <a:p>
            <a:pPr algn="l"/>
            <a:endParaRPr lang="en-US" dirty="0"/>
          </a:p>
        </p:txBody>
      </p:sp>
      <p:pic>
        <p:nvPicPr>
          <p:cNvPr id="3" name="Picture 7" descr="Une image contenant assiette, intérieur, plat&#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D9944D5-7D74-7B38-516E-CADA6F3ED69B}"/>
              </a:ext>
            </a:extLst>
          </p:cNvPr>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294" r="2752" b="418"/>
          <a:stretch/>
        </p:blipFill>
        <p:spPr>
          <a:xfrm>
            <a:off x="202666" y="1146915"/>
            <a:ext cx="4265619" cy="4435445"/>
          </a:xfrm>
          <a:prstGeom prst="rect">
            <a:avLst/>
          </a:prstGeom>
          <a:ln>
            <a:noFill/>
          </a:ln>
          <a:effectLst>
            <a:softEdge rad="112500"/>
          </a:effectLst>
        </p:spPr>
      </p:pic>
      <p:sp>
        <p:nvSpPr>
          <p:cNvPr id="5" name="ZoneText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1F6135C-0781-921D-2304-BCCBC80C881E}"/>
              </a:ext>
            </a:extLst>
          </p:cNvPr>
          <p:cNvSpPr txBox="1"/>
          <p:nvPr/>
        </p:nvSpPr>
        <p:spPr>
          <a:xfrm>
            <a:off x="3559834" y="598098"/>
            <a:ext cx="8580407" cy="5938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x-none" sz="5400" b="1" i="1" err="1">
                <a:solidFill>
                  <a:schemeClr val="bg1"/>
                </a:solidFill>
                <a:latin typeface="Angsana New"/>
                <a:cs typeface="Tahoma"/>
              </a:rPr>
              <a:t>Mhadjeed</a:t>
            </a:r>
            <a:r>
              <a:rPr lang="x-none" sz="5400" b="1" i="1" dirty="0">
                <a:solidFill>
                  <a:schemeClr val="bg1"/>
                </a:solidFill>
                <a:latin typeface="Angsana New"/>
                <a:cs typeface="Tahoma"/>
              </a:rPr>
              <a:t>, </a:t>
            </a:r>
            <a:r>
              <a:rPr lang="x-none" sz="5400" b="1" i="1" err="1">
                <a:solidFill>
                  <a:schemeClr val="bg1"/>
                </a:solidFill>
                <a:latin typeface="Angsana New"/>
                <a:cs typeface="Tahoma"/>
              </a:rPr>
              <a:t>or</a:t>
            </a:r>
            <a:r>
              <a:rPr lang="x-none" sz="5400" b="1" i="1" dirty="0">
                <a:solidFill>
                  <a:schemeClr val="bg1"/>
                </a:solidFill>
                <a:latin typeface="Angsana New"/>
                <a:cs typeface="Tahoma"/>
              </a:rPr>
              <a:t> </a:t>
            </a:r>
            <a:r>
              <a:rPr lang="x-none" sz="5400" b="1" i="1" err="1">
                <a:solidFill>
                  <a:schemeClr val="bg1"/>
                </a:solidFill>
                <a:latin typeface="Angsana New"/>
                <a:cs typeface="Tahoma"/>
              </a:rPr>
              <a:t>as</a:t>
            </a:r>
            <a:r>
              <a:rPr lang="x-none" sz="5400" b="1" i="1" dirty="0">
                <a:solidFill>
                  <a:schemeClr val="bg1"/>
                </a:solidFill>
                <a:latin typeface="Angsana New"/>
                <a:cs typeface="Tahoma"/>
              </a:rPr>
              <a:t>  </a:t>
            </a:r>
            <a:r>
              <a:rPr lang="x-none" sz="5400" b="1" i="1" err="1">
                <a:solidFill>
                  <a:schemeClr val="bg1"/>
                </a:solidFill>
                <a:latin typeface="Angsana New"/>
                <a:cs typeface="Tahoma"/>
              </a:rPr>
              <a:t>we</a:t>
            </a:r>
            <a:r>
              <a:rPr lang="x-none" sz="5400" b="1" i="1" dirty="0">
                <a:solidFill>
                  <a:schemeClr val="bg1"/>
                </a:solidFill>
                <a:latin typeface="Angsana New"/>
                <a:cs typeface="Tahoma"/>
              </a:rPr>
              <a:t> </a:t>
            </a:r>
            <a:r>
              <a:rPr lang="x-none" sz="5400" b="1" i="1" err="1">
                <a:solidFill>
                  <a:schemeClr val="bg1"/>
                </a:solidFill>
                <a:latin typeface="Angsana New"/>
                <a:cs typeface="Tahoma"/>
              </a:rPr>
              <a:t>call</a:t>
            </a:r>
            <a:r>
              <a:rPr lang="x-none" sz="5400" b="1" i="1" dirty="0">
                <a:solidFill>
                  <a:schemeClr val="bg1"/>
                </a:solidFill>
                <a:latin typeface="Angsana New"/>
                <a:cs typeface="Tahoma"/>
              </a:rPr>
              <a:t> </a:t>
            </a:r>
            <a:r>
              <a:rPr lang="x-none" sz="5400" b="1" i="1" err="1">
                <a:solidFill>
                  <a:schemeClr val="bg1"/>
                </a:solidFill>
                <a:latin typeface="Angsana New"/>
                <a:cs typeface="Tahoma"/>
              </a:rPr>
              <a:t>it</a:t>
            </a:r>
            <a:r>
              <a:rPr lang="x-none" sz="5400" b="1" i="1" dirty="0">
                <a:solidFill>
                  <a:schemeClr val="bg1"/>
                </a:solidFill>
                <a:latin typeface="Angsana New"/>
                <a:cs typeface="Tahoma"/>
              </a:rPr>
              <a:t> </a:t>
            </a:r>
            <a:r>
              <a:rPr lang="x-none" sz="5400" b="1" i="1" err="1">
                <a:solidFill>
                  <a:schemeClr val="bg1"/>
                </a:solidFill>
                <a:latin typeface="Angsana New"/>
                <a:cs typeface="Tahoma"/>
              </a:rPr>
              <a:t>in</a:t>
            </a:r>
            <a:r>
              <a:rPr lang="x-none" sz="5400" b="1" i="1" dirty="0">
                <a:solidFill>
                  <a:schemeClr val="bg1"/>
                </a:solidFill>
                <a:latin typeface="Angsana New"/>
                <a:cs typeface="Tahoma"/>
              </a:rPr>
              <a:t> </a:t>
            </a:r>
            <a:r>
              <a:rPr lang="x-none" sz="5400" b="1" i="1" err="1">
                <a:solidFill>
                  <a:schemeClr val="bg1"/>
                </a:solidFill>
                <a:latin typeface="Angsana New"/>
                <a:cs typeface="Tahoma"/>
              </a:rPr>
              <a:t>ghardaia</a:t>
            </a:r>
            <a:r>
              <a:rPr lang="x-none" sz="5400" b="1" i="1" dirty="0">
                <a:solidFill>
                  <a:schemeClr val="bg1"/>
                </a:solidFill>
                <a:latin typeface="Angsana New"/>
                <a:cs typeface="Tahoma"/>
              </a:rPr>
              <a:t> </a:t>
            </a:r>
            <a:r>
              <a:rPr lang="x-none" sz="5400" b="1" i="1" err="1">
                <a:solidFill>
                  <a:schemeClr val="bg1"/>
                </a:solidFill>
                <a:latin typeface="Angsana New"/>
                <a:cs typeface="Tahoma"/>
              </a:rPr>
              <a:t>maghloga</a:t>
            </a:r>
            <a:r>
              <a:rPr lang="x-none" sz="5400" b="1" i="1" dirty="0">
                <a:solidFill>
                  <a:schemeClr val="bg1"/>
                </a:solidFill>
                <a:latin typeface="Angsana New"/>
                <a:cs typeface="Tahoma"/>
              </a:rPr>
              <a:t>, </a:t>
            </a:r>
            <a:r>
              <a:rPr lang="x-none" sz="5400" b="1" i="1" err="1">
                <a:solidFill>
                  <a:schemeClr val="bg1"/>
                </a:solidFill>
                <a:latin typeface="Angsana New"/>
                <a:cs typeface="Tahoma"/>
              </a:rPr>
              <a:t>is</a:t>
            </a:r>
            <a:r>
              <a:rPr lang="x-none" sz="5400" b="1" i="1" dirty="0">
                <a:solidFill>
                  <a:schemeClr val="bg1"/>
                </a:solidFill>
                <a:latin typeface="Angsana New"/>
                <a:cs typeface="Tahoma"/>
              </a:rPr>
              <a:t> a </a:t>
            </a:r>
            <a:r>
              <a:rPr lang="x-none" sz="5400" b="1" i="1" err="1">
                <a:solidFill>
                  <a:schemeClr val="bg1"/>
                </a:solidFill>
                <a:latin typeface="Angsana New"/>
                <a:cs typeface="Tahoma"/>
              </a:rPr>
              <a:t>special</a:t>
            </a:r>
            <a:r>
              <a:rPr lang="x-none" sz="5400" b="1" i="1" dirty="0">
                <a:solidFill>
                  <a:schemeClr val="bg1"/>
                </a:solidFill>
                <a:latin typeface="Angsana New"/>
                <a:cs typeface="Tahoma"/>
              </a:rPr>
              <a:t> </a:t>
            </a:r>
            <a:r>
              <a:rPr lang="x-none" sz="5400" b="1" i="1" err="1">
                <a:solidFill>
                  <a:schemeClr val="bg1"/>
                </a:solidFill>
                <a:latin typeface="Angsana New"/>
                <a:cs typeface="Tahoma"/>
              </a:rPr>
              <a:t>food</a:t>
            </a:r>
            <a:r>
              <a:rPr lang="x-none" sz="5400" b="1" i="1" dirty="0">
                <a:solidFill>
                  <a:schemeClr val="bg1"/>
                </a:solidFill>
                <a:latin typeface="Angsana New"/>
                <a:cs typeface="Tahoma"/>
              </a:rPr>
              <a:t> </a:t>
            </a:r>
            <a:r>
              <a:rPr lang="x-none" sz="5400" b="1" i="1" err="1">
                <a:solidFill>
                  <a:schemeClr val="bg1"/>
                </a:solidFill>
                <a:latin typeface="Angsana New"/>
                <a:cs typeface="Tahoma"/>
              </a:rPr>
              <a:t>of</a:t>
            </a:r>
            <a:r>
              <a:rPr lang="x-none" sz="5400" b="1" i="1" dirty="0">
                <a:solidFill>
                  <a:schemeClr val="bg1"/>
                </a:solidFill>
                <a:latin typeface="Angsana New"/>
                <a:cs typeface="Tahoma"/>
              </a:rPr>
              <a:t> </a:t>
            </a:r>
            <a:r>
              <a:rPr lang="x-none" sz="5400" b="1" i="1" err="1">
                <a:solidFill>
                  <a:schemeClr val="bg1"/>
                </a:solidFill>
                <a:latin typeface="Angsana New"/>
                <a:cs typeface="Tahoma"/>
              </a:rPr>
              <a:t>ghardaia</a:t>
            </a:r>
            <a:r>
              <a:rPr lang="x-none" sz="5400" b="1" i="1" dirty="0">
                <a:solidFill>
                  <a:schemeClr val="bg1"/>
                </a:solidFill>
                <a:latin typeface="Angsana New"/>
                <a:cs typeface="Tahoma"/>
              </a:rPr>
              <a:t>, </a:t>
            </a:r>
            <a:r>
              <a:rPr lang="x-none" sz="5400" b="1" i="1" err="1">
                <a:solidFill>
                  <a:schemeClr val="bg1"/>
                </a:solidFill>
                <a:latin typeface="Angsana New"/>
                <a:cs typeface="Tahoma"/>
              </a:rPr>
              <a:t>its</a:t>
            </a:r>
            <a:r>
              <a:rPr lang="x-none" sz="5400" b="1" i="1" dirty="0">
                <a:solidFill>
                  <a:schemeClr val="bg1"/>
                </a:solidFill>
                <a:latin typeface="Angsana New"/>
                <a:cs typeface="Tahoma"/>
              </a:rPr>
              <a:t> </a:t>
            </a:r>
            <a:r>
              <a:rPr lang="x-none" sz="5400" b="1" i="1" err="1">
                <a:solidFill>
                  <a:schemeClr val="bg1"/>
                </a:solidFill>
                <a:latin typeface="Angsana New"/>
                <a:cs typeface="Tahoma"/>
              </a:rPr>
              <a:t>an</a:t>
            </a:r>
            <a:r>
              <a:rPr lang="x-none" sz="5400" b="1" i="1" dirty="0">
                <a:solidFill>
                  <a:schemeClr val="bg1"/>
                </a:solidFill>
                <a:latin typeface="Angsana New"/>
                <a:cs typeface="Tahoma"/>
              </a:rPr>
              <a:t> </a:t>
            </a:r>
            <a:r>
              <a:rPr lang="x-none" sz="5400" b="1" i="1" err="1">
                <a:solidFill>
                  <a:schemeClr val="bg1"/>
                </a:solidFill>
                <a:latin typeface="Angsana New"/>
                <a:cs typeface="Tahoma"/>
              </a:rPr>
              <a:t>Algeria</a:t>
            </a:r>
            <a:r>
              <a:rPr lang="x-none" sz="5400" b="1" i="1" dirty="0">
                <a:solidFill>
                  <a:schemeClr val="bg1"/>
                </a:solidFill>
                <a:latin typeface="Angsana New"/>
                <a:cs typeface="Tahoma"/>
              </a:rPr>
              <a:t>  </a:t>
            </a:r>
            <a:r>
              <a:rPr lang="x-none" sz="5400" b="1" i="1" err="1">
                <a:solidFill>
                  <a:schemeClr val="bg1"/>
                </a:solidFill>
                <a:latin typeface="Angsana New"/>
                <a:cs typeface="Tahoma"/>
              </a:rPr>
              <a:t>but</a:t>
            </a:r>
            <a:r>
              <a:rPr lang="x-none" sz="5400" b="1" i="1" dirty="0">
                <a:solidFill>
                  <a:schemeClr val="bg1"/>
                </a:solidFill>
                <a:latin typeface="Angsana New"/>
                <a:cs typeface="Tahoma"/>
              </a:rPr>
              <a:t> </a:t>
            </a:r>
            <a:r>
              <a:rPr lang="x-none" sz="5400" b="1" i="1" err="1">
                <a:solidFill>
                  <a:schemeClr val="bg1"/>
                </a:solidFill>
                <a:latin typeface="Angsana New"/>
                <a:cs typeface="Tahoma"/>
              </a:rPr>
              <a:t>we</a:t>
            </a:r>
            <a:r>
              <a:rPr lang="x-none" sz="5400" b="1" i="1" dirty="0">
                <a:solidFill>
                  <a:schemeClr val="bg1"/>
                </a:solidFill>
                <a:latin typeface="Angsana New"/>
                <a:cs typeface="Tahoma"/>
              </a:rPr>
              <a:t> </a:t>
            </a:r>
            <a:r>
              <a:rPr lang="x-none" sz="5400" b="1" i="1" err="1">
                <a:solidFill>
                  <a:schemeClr val="bg1"/>
                </a:solidFill>
                <a:latin typeface="Angsana New"/>
                <a:cs typeface="Tahoma"/>
              </a:rPr>
              <a:t>in</a:t>
            </a:r>
            <a:r>
              <a:rPr lang="x-none" sz="5400" b="1" i="1" dirty="0">
                <a:solidFill>
                  <a:schemeClr val="bg1"/>
                </a:solidFill>
                <a:latin typeface="Angsana New"/>
                <a:cs typeface="Tahoma"/>
              </a:rPr>
              <a:t> </a:t>
            </a:r>
            <a:r>
              <a:rPr lang="x-none" sz="5400" b="1" i="1" err="1">
                <a:solidFill>
                  <a:schemeClr val="bg1"/>
                </a:solidFill>
                <a:latin typeface="Angsana New"/>
                <a:cs typeface="Tahoma"/>
              </a:rPr>
              <a:t>ghardaia</a:t>
            </a:r>
            <a:r>
              <a:rPr lang="x-none" sz="5400" b="1" i="1" dirty="0">
                <a:solidFill>
                  <a:schemeClr val="bg1"/>
                </a:solidFill>
                <a:latin typeface="Angsana New"/>
                <a:cs typeface="Tahoma"/>
              </a:rPr>
              <a:t> </a:t>
            </a:r>
            <a:r>
              <a:rPr lang="x-none" sz="5400" b="1" i="1" err="1">
                <a:solidFill>
                  <a:schemeClr val="bg1"/>
                </a:solidFill>
                <a:latin typeface="Angsana New"/>
                <a:cs typeface="Tahoma"/>
              </a:rPr>
              <a:t>we</a:t>
            </a:r>
            <a:r>
              <a:rPr lang="x-none" sz="5400" b="1" i="1" dirty="0">
                <a:solidFill>
                  <a:schemeClr val="bg1"/>
                </a:solidFill>
                <a:latin typeface="Angsana New"/>
                <a:cs typeface="Tahoma"/>
              </a:rPr>
              <a:t> </a:t>
            </a:r>
            <a:r>
              <a:rPr lang="x-none" sz="5400" b="1" i="1" err="1">
                <a:solidFill>
                  <a:schemeClr val="bg1"/>
                </a:solidFill>
                <a:latin typeface="Angsana New"/>
                <a:cs typeface="Tahoma"/>
              </a:rPr>
              <a:t>cook</a:t>
            </a:r>
            <a:r>
              <a:rPr lang="x-none" sz="5400" b="1" i="1" dirty="0">
                <a:solidFill>
                  <a:schemeClr val="bg1"/>
                </a:solidFill>
                <a:latin typeface="Angsana New"/>
                <a:cs typeface="Tahoma"/>
              </a:rPr>
              <a:t> </a:t>
            </a:r>
            <a:r>
              <a:rPr lang="x-none" sz="5400" b="1" i="1" err="1">
                <a:solidFill>
                  <a:schemeClr val="bg1"/>
                </a:solidFill>
                <a:latin typeface="Angsana New"/>
                <a:cs typeface="Tahoma"/>
              </a:rPr>
              <a:t>it</a:t>
            </a:r>
            <a:r>
              <a:rPr lang="x-none" sz="5400" b="1" i="1" dirty="0">
                <a:solidFill>
                  <a:schemeClr val="bg1"/>
                </a:solidFill>
                <a:latin typeface="Angsana New"/>
                <a:cs typeface="Tahoma"/>
              </a:rPr>
              <a:t> a </a:t>
            </a:r>
            <a:r>
              <a:rPr lang="x-none" sz="5400" b="1" i="1" err="1">
                <a:solidFill>
                  <a:schemeClr val="bg1"/>
                </a:solidFill>
                <a:latin typeface="Angsana New"/>
                <a:cs typeface="Tahoma"/>
              </a:rPr>
              <a:t>different</a:t>
            </a:r>
            <a:r>
              <a:rPr lang="x-none" sz="5400" b="1" i="1" dirty="0">
                <a:solidFill>
                  <a:schemeClr val="bg1"/>
                </a:solidFill>
                <a:latin typeface="Angsana New"/>
                <a:cs typeface="Tahoma"/>
              </a:rPr>
              <a:t> </a:t>
            </a:r>
            <a:r>
              <a:rPr lang="x-none" sz="5400" b="1" i="1" err="1">
                <a:solidFill>
                  <a:schemeClr val="bg1"/>
                </a:solidFill>
                <a:latin typeface="Angsana New"/>
                <a:cs typeface="Tahoma"/>
              </a:rPr>
              <a:t>way</a:t>
            </a:r>
            <a:r>
              <a:rPr lang="x-none" sz="5400" b="1" i="1" dirty="0">
                <a:solidFill>
                  <a:schemeClr val="bg1"/>
                </a:solidFill>
                <a:latin typeface="Angsana New"/>
                <a:cs typeface="Tahoma"/>
              </a:rPr>
              <a:t> ,</a:t>
            </a:r>
            <a:r>
              <a:rPr lang="x-none" sz="5400" b="1" i="1" err="1">
                <a:solidFill>
                  <a:schemeClr val="bg1"/>
                </a:solidFill>
                <a:latin typeface="Angsana New"/>
                <a:cs typeface="Tahoma"/>
              </a:rPr>
              <a:t>we</a:t>
            </a:r>
            <a:r>
              <a:rPr lang="x-none" sz="5400" b="1" i="1" dirty="0">
                <a:solidFill>
                  <a:schemeClr val="bg1"/>
                </a:solidFill>
                <a:latin typeface="Angsana New"/>
                <a:cs typeface="Tahoma"/>
              </a:rPr>
              <a:t> </a:t>
            </a:r>
            <a:r>
              <a:rPr lang="x-none" sz="5400" b="1" i="1" err="1">
                <a:solidFill>
                  <a:schemeClr val="bg1"/>
                </a:solidFill>
                <a:latin typeface="Angsana New"/>
                <a:cs typeface="Tahoma"/>
              </a:rPr>
              <a:t>put</a:t>
            </a:r>
            <a:r>
              <a:rPr lang="x-none" sz="5400" b="1" i="1" dirty="0">
                <a:solidFill>
                  <a:schemeClr val="bg1"/>
                </a:solidFill>
                <a:latin typeface="Angsana New"/>
                <a:cs typeface="Tahoma"/>
              </a:rPr>
              <a:t> </a:t>
            </a:r>
            <a:r>
              <a:rPr lang="x-none" sz="5400" b="1" i="1" err="1">
                <a:solidFill>
                  <a:schemeClr val="bg1"/>
                </a:solidFill>
                <a:latin typeface="Angsana New"/>
                <a:cs typeface="Tahoma"/>
              </a:rPr>
              <a:t>inside</a:t>
            </a:r>
            <a:r>
              <a:rPr lang="x-none" sz="5400" b="1" i="1" dirty="0">
                <a:solidFill>
                  <a:schemeClr val="bg1"/>
                </a:solidFill>
                <a:latin typeface="Angsana New"/>
                <a:cs typeface="Tahoma"/>
              </a:rPr>
              <a:t> </a:t>
            </a:r>
            <a:r>
              <a:rPr lang="x-none" sz="5400" b="1" i="1" err="1">
                <a:solidFill>
                  <a:schemeClr val="bg1"/>
                </a:solidFill>
                <a:latin typeface="Angsana New"/>
                <a:cs typeface="Tahoma"/>
              </a:rPr>
              <a:t>the</a:t>
            </a:r>
            <a:r>
              <a:rPr lang="x-none" sz="5400" b="1" i="1" dirty="0">
                <a:solidFill>
                  <a:schemeClr val="bg1"/>
                </a:solidFill>
                <a:latin typeface="Angsana New"/>
                <a:cs typeface="Tahoma"/>
              </a:rPr>
              <a:t> </a:t>
            </a:r>
            <a:r>
              <a:rPr lang="x-none" sz="5400" b="1" i="1" err="1">
                <a:solidFill>
                  <a:schemeClr val="bg1"/>
                </a:solidFill>
                <a:latin typeface="Angsana New"/>
                <a:cs typeface="Tahoma"/>
              </a:rPr>
              <a:t>meal</a:t>
            </a:r>
            <a:r>
              <a:rPr lang="x-none" sz="5400" b="1" i="1" dirty="0">
                <a:solidFill>
                  <a:schemeClr val="bg1"/>
                </a:solidFill>
                <a:latin typeface="Angsana New"/>
                <a:cs typeface="Tahoma"/>
              </a:rPr>
              <a:t> </a:t>
            </a:r>
            <a:r>
              <a:rPr lang="x-none" sz="5400" b="1" i="1" err="1">
                <a:solidFill>
                  <a:schemeClr val="bg1"/>
                </a:solidFill>
                <a:latin typeface="Angsana New"/>
                <a:cs typeface="Tahoma"/>
              </a:rPr>
              <a:t>different</a:t>
            </a:r>
            <a:r>
              <a:rPr lang="x-none" sz="5400" b="1" i="1" dirty="0">
                <a:solidFill>
                  <a:schemeClr val="bg1"/>
                </a:solidFill>
                <a:latin typeface="Angsana New"/>
                <a:cs typeface="Tahoma"/>
              </a:rPr>
              <a:t> </a:t>
            </a:r>
            <a:r>
              <a:rPr lang="x-none" sz="5400" b="1" i="1" err="1">
                <a:solidFill>
                  <a:schemeClr val="bg1"/>
                </a:solidFill>
                <a:latin typeface="Angsana New"/>
                <a:cs typeface="Tahoma"/>
              </a:rPr>
              <a:t>vegetables</a:t>
            </a:r>
            <a:r>
              <a:rPr lang="x-none" sz="5400" b="1" i="1" dirty="0">
                <a:solidFill>
                  <a:schemeClr val="bg1"/>
                </a:solidFill>
                <a:latin typeface="Angsana New"/>
                <a:cs typeface="Tahoma"/>
              </a:rPr>
              <a:t> </a:t>
            </a:r>
            <a:r>
              <a:rPr lang="x-none" sz="5400" b="1" i="1" err="1">
                <a:solidFill>
                  <a:schemeClr val="bg1"/>
                </a:solidFill>
                <a:latin typeface="Angsana New"/>
                <a:cs typeface="Tahoma"/>
              </a:rPr>
              <a:t>and</a:t>
            </a:r>
            <a:r>
              <a:rPr lang="x-none" sz="5400" b="1" i="1" dirty="0">
                <a:solidFill>
                  <a:schemeClr val="bg1"/>
                </a:solidFill>
                <a:latin typeface="Angsana New"/>
                <a:cs typeface="Tahoma"/>
              </a:rPr>
              <a:t> </a:t>
            </a:r>
            <a:r>
              <a:rPr lang="x-none" sz="5400" b="1" i="1" err="1">
                <a:solidFill>
                  <a:schemeClr val="bg1"/>
                </a:solidFill>
                <a:latin typeface="Angsana New"/>
                <a:cs typeface="Tahoma"/>
              </a:rPr>
              <a:t>other</a:t>
            </a:r>
            <a:r>
              <a:rPr lang="x-none" sz="5400" b="1" i="1" dirty="0">
                <a:solidFill>
                  <a:schemeClr val="bg1"/>
                </a:solidFill>
                <a:latin typeface="Angsana New"/>
                <a:cs typeface="Tahoma"/>
              </a:rPr>
              <a:t> </a:t>
            </a:r>
            <a:r>
              <a:rPr lang="x-none" sz="5400" b="1" i="1" err="1">
                <a:solidFill>
                  <a:schemeClr val="bg1"/>
                </a:solidFill>
                <a:latin typeface="Angsana New"/>
                <a:cs typeface="Tahoma"/>
              </a:rPr>
              <a:t>foods</a:t>
            </a:r>
            <a:r>
              <a:rPr lang="x-none" sz="5400" b="1" i="1" dirty="0">
                <a:solidFill>
                  <a:schemeClr val="bg1"/>
                </a:solidFill>
                <a:latin typeface="Angsana New"/>
                <a:cs typeface="Tahoma"/>
              </a:rPr>
              <a:t> </a:t>
            </a:r>
            <a:r>
              <a:rPr lang="x-none" sz="5400" b="1" i="1" err="1">
                <a:solidFill>
                  <a:schemeClr val="bg1"/>
                </a:solidFill>
                <a:latin typeface="Angsana New"/>
                <a:cs typeface="Tahoma"/>
              </a:rPr>
              <a:t>and</a:t>
            </a:r>
            <a:r>
              <a:rPr lang="x-none" sz="5400" b="1" i="1" dirty="0">
                <a:solidFill>
                  <a:schemeClr val="bg1"/>
                </a:solidFill>
                <a:latin typeface="Angsana New"/>
                <a:cs typeface="Tahoma"/>
              </a:rPr>
              <a:t> </a:t>
            </a:r>
            <a:r>
              <a:rPr lang="x-none" sz="5400" b="1" i="1" err="1">
                <a:solidFill>
                  <a:schemeClr val="bg1"/>
                </a:solidFill>
                <a:latin typeface="Angsana New"/>
                <a:cs typeface="Tahoma"/>
              </a:rPr>
              <a:t>in</a:t>
            </a:r>
            <a:r>
              <a:rPr lang="x-none" sz="5400" b="1" i="1" dirty="0">
                <a:solidFill>
                  <a:schemeClr val="bg1"/>
                </a:solidFill>
                <a:latin typeface="Angsana New"/>
                <a:cs typeface="Tahoma"/>
              </a:rPr>
              <a:t> </a:t>
            </a:r>
            <a:r>
              <a:rPr lang="x-none" sz="5400" b="1" i="1" err="1">
                <a:solidFill>
                  <a:schemeClr val="bg1"/>
                </a:solidFill>
                <a:latin typeface="Angsana New"/>
                <a:cs typeface="Tahoma"/>
              </a:rPr>
              <a:t>each</a:t>
            </a:r>
            <a:r>
              <a:rPr lang="x-none" sz="5400" b="1" i="1" dirty="0">
                <a:solidFill>
                  <a:schemeClr val="bg1"/>
                </a:solidFill>
                <a:latin typeface="Angsana New"/>
                <a:cs typeface="Tahoma"/>
              </a:rPr>
              <a:t> </a:t>
            </a:r>
            <a:r>
              <a:rPr lang="x-none" sz="5400" b="1" i="1" err="1">
                <a:solidFill>
                  <a:schemeClr val="bg1"/>
                </a:solidFill>
                <a:latin typeface="Angsana New"/>
                <a:cs typeface="Tahoma"/>
              </a:rPr>
              <a:t>valley</a:t>
            </a:r>
            <a:r>
              <a:rPr lang="x-none" sz="5400" b="1" i="1" dirty="0">
                <a:solidFill>
                  <a:schemeClr val="bg1"/>
                </a:solidFill>
                <a:latin typeface="Angsana New"/>
                <a:cs typeface="Tahoma"/>
              </a:rPr>
              <a:t> </a:t>
            </a:r>
            <a:r>
              <a:rPr lang="x-none" sz="5400" b="1" i="1" err="1">
                <a:solidFill>
                  <a:schemeClr val="bg1"/>
                </a:solidFill>
                <a:latin typeface="Angsana New"/>
                <a:cs typeface="Tahoma"/>
              </a:rPr>
              <a:t>they</a:t>
            </a:r>
            <a:r>
              <a:rPr lang="x-none" sz="5400" b="1" i="1" dirty="0">
                <a:solidFill>
                  <a:schemeClr val="bg1"/>
                </a:solidFill>
                <a:latin typeface="Angsana New"/>
                <a:cs typeface="Tahoma"/>
              </a:rPr>
              <a:t> </a:t>
            </a:r>
            <a:r>
              <a:rPr lang="x-none" sz="5400" b="1" i="1" err="1">
                <a:solidFill>
                  <a:schemeClr val="bg1"/>
                </a:solidFill>
                <a:latin typeface="Angsana New"/>
                <a:cs typeface="Tahoma"/>
              </a:rPr>
              <a:t>have</a:t>
            </a:r>
            <a:r>
              <a:rPr lang="x-none" sz="5400" b="1" i="1" dirty="0">
                <a:solidFill>
                  <a:schemeClr val="bg1"/>
                </a:solidFill>
                <a:latin typeface="Angsana New"/>
                <a:cs typeface="Tahoma"/>
              </a:rPr>
              <a:t> </a:t>
            </a:r>
            <a:r>
              <a:rPr lang="x-none" sz="5400" b="1" i="1" err="1">
                <a:solidFill>
                  <a:schemeClr val="bg1"/>
                </a:solidFill>
                <a:latin typeface="Angsana New"/>
                <a:cs typeface="Tahoma"/>
              </a:rPr>
              <a:t>there</a:t>
            </a:r>
            <a:r>
              <a:rPr lang="x-none" sz="5400" b="1" i="1" dirty="0">
                <a:solidFill>
                  <a:schemeClr val="bg1"/>
                </a:solidFill>
                <a:latin typeface="Angsana New"/>
                <a:cs typeface="Tahoma"/>
              </a:rPr>
              <a:t> </a:t>
            </a:r>
            <a:r>
              <a:rPr lang="x-none" sz="5400" b="1" i="1" err="1">
                <a:solidFill>
                  <a:schemeClr val="bg1"/>
                </a:solidFill>
                <a:latin typeface="Angsana New"/>
                <a:cs typeface="Tahoma"/>
              </a:rPr>
              <a:t>favourite</a:t>
            </a:r>
            <a:r>
              <a:rPr lang="x-none" sz="5400" b="1" i="1" dirty="0">
                <a:solidFill>
                  <a:schemeClr val="bg1"/>
                </a:solidFill>
                <a:latin typeface="Angsana New"/>
                <a:cs typeface="Tahoma"/>
              </a:rPr>
              <a:t> </a:t>
            </a:r>
            <a:r>
              <a:rPr lang="x-none" sz="5400" b="1" i="1" err="1">
                <a:solidFill>
                  <a:schemeClr val="bg1"/>
                </a:solidFill>
                <a:latin typeface="Angsana New"/>
                <a:cs typeface="Tahoma"/>
              </a:rPr>
              <a:t>way</a:t>
            </a:r>
            <a:r>
              <a:rPr lang="x-none" sz="5400" b="1" i="1" dirty="0">
                <a:solidFill>
                  <a:schemeClr val="bg1"/>
                </a:solidFill>
                <a:latin typeface="Angsana New"/>
                <a:cs typeface="Tahoma"/>
              </a:rPr>
              <a:t> </a:t>
            </a:r>
            <a:r>
              <a:rPr lang="x-none" sz="5400" b="1" i="1" err="1">
                <a:solidFill>
                  <a:schemeClr val="bg1"/>
                </a:solidFill>
                <a:latin typeface="Angsana New"/>
                <a:cs typeface="Tahoma"/>
              </a:rPr>
              <a:t>how</a:t>
            </a:r>
            <a:r>
              <a:rPr lang="x-none" sz="5400" b="1" i="1" dirty="0">
                <a:solidFill>
                  <a:schemeClr val="bg1"/>
                </a:solidFill>
                <a:latin typeface="Angsana New"/>
                <a:cs typeface="Tahoma"/>
              </a:rPr>
              <a:t> </a:t>
            </a:r>
            <a:r>
              <a:rPr lang="x-none" sz="5400" b="1" i="1" err="1">
                <a:solidFill>
                  <a:schemeClr val="bg1"/>
                </a:solidFill>
                <a:latin typeface="Angsana New"/>
                <a:cs typeface="Tahoma"/>
              </a:rPr>
              <a:t>to</a:t>
            </a:r>
            <a:r>
              <a:rPr lang="x-none" sz="5400" b="1" i="1" dirty="0">
                <a:solidFill>
                  <a:schemeClr val="bg1"/>
                </a:solidFill>
                <a:latin typeface="Angsana New"/>
                <a:cs typeface="Tahoma"/>
              </a:rPr>
              <a:t> </a:t>
            </a:r>
            <a:r>
              <a:rPr lang="x-none" sz="5400" b="1" i="1" err="1">
                <a:solidFill>
                  <a:schemeClr val="bg1"/>
                </a:solidFill>
                <a:latin typeface="Angsana New"/>
                <a:cs typeface="Tahoma"/>
              </a:rPr>
              <a:t>cook</a:t>
            </a:r>
            <a:r>
              <a:rPr lang="x-none" sz="5400" b="1" i="1" dirty="0">
                <a:solidFill>
                  <a:schemeClr val="bg1"/>
                </a:solidFill>
                <a:latin typeface="Angsana New"/>
                <a:cs typeface="Tahoma"/>
              </a:rPr>
              <a:t> </a:t>
            </a:r>
            <a:r>
              <a:rPr lang="x-none" sz="5400" b="1" i="1" err="1">
                <a:solidFill>
                  <a:schemeClr val="bg1"/>
                </a:solidFill>
                <a:latin typeface="Angsana New"/>
                <a:cs typeface="Tahoma"/>
              </a:rPr>
              <a:t>it</a:t>
            </a:r>
            <a:r>
              <a:rPr lang="fr-FR" sz="5400" b="1" i="1" dirty="0">
                <a:solidFill>
                  <a:schemeClr val="bg1"/>
                </a:solidFill>
                <a:latin typeface="Angsana New"/>
                <a:cs typeface="Angsana New"/>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8165692"/>
      </p:ext>
    </p:extLst>
  </p:cSld>
  <p:clrMapOvr>
    <a:masterClrMapping/>
  </p:clrMapOvr>
  <mc:AlternateContent>
    <mc:Choice xmlns:mc="http://schemas.openxmlformats.org/markup-compatibility/2006" xmlns:p15="http://schemas.microsoft.com/office/powerpoint/2012/main" xmlns:p="http://schemas.openxmlformats.org/presentationml/2006/main" xmlns:r="http://schemas.openxmlformats.org/officeDocument/2006/relationships" xmlns:a="http://schemas.openxmlformats.org/drawingml/2006/main" xmlns="" Requires="p15">
      <p:transition xmlns:p14="http://schemas.microsoft.com/office/powerpoint/2010/main" spd="slow" p14:dur="2000">
        <p15:prstTrans prst="drape"/>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C1298A-6C25-64DE-4B52-8C8B76F036C6}"/>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88" y="0"/>
            <a:ext cx="12192000" cy="6858000"/>
          </a:xfrm>
          <a:prstGeom prst="rect">
            <a:avLst/>
          </a:prstGeom>
        </p:spPr>
      </p:pic>
      <p:sp>
        <p:nvSpPr>
          <p:cNvPr id="7" name="Conten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6D80055-98B4-2AC6-AD90-06026E36950C}"/>
              </a:ext>
            </a:extLst>
          </p:cNvPr>
          <p:cNvSpPr>
            <a:spLocks noGrp="1"/>
          </p:cNvSpPr>
          <p:nvPr>
            <p:ph idx="1"/>
          </p:nvPr>
        </p:nvSpPr>
        <p:spPr>
          <a:xfrm>
            <a:off x="230479" y="2414942"/>
            <a:ext cx="11358111" cy="3124201"/>
          </a:xfrm>
        </p:spPr>
        <p:txBody>
          <a:bodyPr>
            <a:normAutofit fontScale="92500" lnSpcReduction="10000"/>
          </a:bodyPr>
          <a:lstStyle/>
          <a:p>
            <a:pPr marL="0" indent="0" algn="ctr">
              <a:buNone/>
            </a:pPr>
            <a:r>
              <a:rPr lang="x-none" sz="9600" b="1" dirty="0">
                <a:latin typeface="Aharoni"/>
                <a:ea typeface="Aharoni" panose="02000000000000000000" pitchFamily="2" charset="0"/>
                <a:cs typeface="Tahoma"/>
              </a:rPr>
              <a:t>Selon‘s different styles</a:t>
            </a:r>
            <a:endParaRPr lang="en-GB" sz="9600" b="1">
              <a:effectLst/>
              <a:latin typeface="Century Gothic"/>
              <a:cs typeface="Tahoma"/>
            </a:endParaRPr>
          </a:p>
          <a:p>
            <a:r>
              <a:rPr lang="x-none" dirty="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7000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80">
                                          <p:stCondLst>
                                            <p:cond delay="0"/>
                                          </p:stCondLst>
                                        </p:cTn>
                                        <p:tgtEl>
                                          <p:spTgt spid="7">
                                            <p:txEl>
                                              <p:pRg st="1" end="1"/>
                                            </p:txEl>
                                          </p:spTgt>
                                        </p:tgtEl>
                                      </p:cBhvr>
                                    </p:animEffect>
                                    <p:anim calcmode="lin" valueType="num">
                                      <p:cBhvr>
                                        <p:cTn id="2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1" end="1"/>
                                            </p:txEl>
                                          </p:spTgt>
                                        </p:tgtEl>
                                      </p:cBhvr>
                                      <p:to x="100000" y="60000"/>
                                    </p:animScale>
                                    <p:animScale>
                                      <p:cBhvr>
                                        <p:cTn id="32" dur="166" decel="50000">
                                          <p:stCondLst>
                                            <p:cond delay="676"/>
                                          </p:stCondLst>
                                        </p:cTn>
                                        <p:tgtEl>
                                          <p:spTgt spid="7">
                                            <p:txEl>
                                              <p:pRg st="1" end="1"/>
                                            </p:txEl>
                                          </p:spTgt>
                                        </p:tgtEl>
                                      </p:cBhvr>
                                      <p:to x="100000" y="100000"/>
                                    </p:animScale>
                                    <p:animScale>
                                      <p:cBhvr>
                                        <p:cTn id="33" dur="26">
                                          <p:stCondLst>
                                            <p:cond delay="1312"/>
                                          </p:stCondLst>
                                        </p:cTn>
                                        <p:tgtEl>
                                          <p:spTgt spid="7">
                                            <p:txEl>
                                              <p:pRg st="1" end="1"/>
                                            </p:txEl>
                                          </p:spTgt>
                                        </p:tgtEl>
                                      </p:cBhvr>
                                      <p:to x="100000" y="80000"/>
                                    </p:animScale>
                                    <p:animScale>
                                      <p:cBhvr>
                                        <p:cTn id="34" dur="166" decel="50000">
                                          <p:stCondLst>
                                            <p:cond delay="1338"/>
                                          </p:stCondLst>
                                        </p:cTn>
                                        <p:tgtEl>
                                          <p:spTgt spid="7">
                                            <p:txEl>
                                              <p:pRg st="1" end="1"/>
                                            </p:txEl>
                                          </p:spTgt>
                                        </p:tgtEl>
                                      </p:cBhvr>
                                      <p:to x="100000" y="100000"/>
                                    </p:animScale>
                                    <p:animScale>
                                      <p:cBhvr>
                                        <p:cTn id="35" dur="26">
                                          <p:stCondLst>
                                            <p:cond delay="1642"/>
                                          </p:stCondLst>
                                        </p:cTn>
                                        <p:tgtEl>
                                          <p:spTgt spid="7">
                                            <p:txEl>
                                              <p:pRg st="1" end="1"/>
                                            </p:txEl>
                                          </p:spTgt>
                                        </p:tgtEl>
                                      </p:cBhvr>
                                      <p:to x="100000" y="90000"/>
                                    </p:animScale>
                                    <p:animScale>
                                      <p:cBhvr>
                                        <p:cTn id="36" dur="166" decel="50000">
                                          <p:stCondLst>
                                            <p:cond delay="1668"/>
                                          </p:stCondLst>
                                        </p:cTn>
                                        <p:tgtEl>
                                          <p:spTgt spid="7">
                                            <p:txEl>
                                              <p:pRg st="1" end="1"/>
                                            </p:txEl>
                                          </p:spTgt>
                                        </p:tgtEl>
                                      </p:cBhvr>
                                      <p:to x="100000" y="100000"/>
                                    </p:animScale>
                                    <p:animScale>
                                      <p:cBhvr>
                                        <p:cTn id="37" dur="26">
                                          <p:stCondLst>
                                            <p:cond delay="1808"/>
                                          </p:stCondLst>
                                        </p:cTn>
                                        <p:tgtEl>
                                          <p:spTgt spid="7">
                                            <p:txEl>
                                              <p:pRg st="1" end="1"/>
                                            </p:txEl>
                                          </p:spTgt>
                                        </p:tgtEl>
                                      </p:cBhvr>
                                      <p:to x="100000" y="95000"/>
                                    </p:animScale>
                                    <p:animScale>
                                      <p:cBhvr>
                                        <p:cTn id="38" dur="166" decel="50000">
                                          <p:stCondLst>
                                            <p:cond delay="1834"/>
                                          </p:stCondLst>
                                        </p:cTn>
                                        <p:tgtEl>
                                          <p:spTgt spid="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884A83F-EC26-72B4-EB13-FC139A21C31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EDCC105-5CB1-208E-157C-98827E9C8858}"/>
              </a:ext>
            </a:extLst>
          </p:cNvPr>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p:spPr>
      </p:pic>
      <p:sp>
        <p:nvSpPr>
          <p:cNvPr id="5" name="TextBox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D159B5-2832-0CBC-A252-4C05FB28042F}"/>
              </a:ext>
            </a:extLst>
          </p:cNvPr>
          <p:cNvSpPr txBox="1"/>
          <p:nvPr/>
        </p:nvSpPr>
        <p:spPr>
          <a:xfrm>
            <a:off x="1780852" y="3429000"/>
            <a:ext cx="8192643" cy="1200329"/>
          </a:xfrm>
          <a:prstGeom prst="rect">
            <a:avLst/>
          </a:prstGeom>
          <a:noFill/>
        </p:spPr>
        <p:txBody>
          <a:bodyPr wrap="square" rtlCol="0">
            <a:spAutoFit/>
          </a:bodyPr>
          <a:lstStyle/>
          <a:p>
            <a:pPr algn="ctr"/>
            <a:r>
              <a:rPr lang="x-none" sz="3600" b="1" dirty="0"/>
              <a:t>And all these styles are handmade by the woman</a:t>
            </a:r>
            <a:r>
              <a:rPr lang="x-none" dirty="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819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AA5B6B-2649-668F-A777-3ACA350D4EF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2ACC169-4012-97D7-17C3-E71896CCE4F0}"/>
              </a:ext>
            </a:extLst>
          </p:cNvPr>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88" y="0"/>
            <a:ext cx="12191999" cy="6858000"/>
          </a:xfrm>
        </p:spPr>
      </p:pic>
      <p:sp>
        <p:nvSpPr>
          <p:cNvPr id="5" name="TextBox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7D7537-4A23-D230-0EF1-214757B51BA6}"/>
              </a:ext>
            </a:extLst>
          </p:cNvPr>
          <p:cNvSpPr txBox="1"/>
          <p:nvPr/>
        </p:nvSpPr>
        <p:spPr>
          <a:xfrm>
            <a:off x="959514" y="3743236"/>
            <a:ext cx="6775939" cy="1200329"/>
          </a:xfrm>
          <a:prstGeom prst="rect">
            <a:avLst/>
          </a:prstGeom>
          <a:noFill/>
        </p:spPr>
        <p:txBody>
          <a:bodyPr wrap="square" rtlCol="0">
            <a:spAutoFit/>
          </a:bodyPr>
          <a:lstStyle/>
          <a:p>
            <a:pPr algn="l"/>
            <a:r>
              <a:rPr lang="x-none" sz="3600" b="1" dirty="0"/>
              <a:t>And each valley has its own and unique style of selon</a:t>
            </a:r>
            <a:r>
              <a:rPr lang="x-none" dirty="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9153364"/>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AAD0C4-D626-F94D-9C36-26E519BE2D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334455E-5640-0BD8-7D6F-98ED8B89BC59}"/>
              </a:ext>
            </a:extLst>
          </p:cNvPr>
          <p:cNvSpPr>
            <a:spLocks noGrp="1"/>
          </p:cNvSpPr>
          <p:nvPr>
            <p:ph idx="1"/>
          </p:nvPr>
        </p:nvSpPr>
        <p:spPr/>
        <p:txBody>
          <a:bodyPr/>
          <a:lstStyle/>
          <a:p>
            <a:endParaRPr lang="en-US"/>
          </a:p>
        </p:txBody>
      </p:sp>
      <p:pic>
        <p:nvPicPr>
          <p:cNvPr id="5" name="Picture 2" descr="C:\Users\petit chez soi\Desktop\iEARN\plan\festivals\ksour\Atteuf\Photo14.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6B11B11-2DF0-EE39-EE26-B85FABDA1057}"/>
              </a:ext>
            </a:extLst>
          </p:cNvPr>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2249" y="44624"/>
            <a:ext cx="11216631" cy="6731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9CA96BC-5059-9AC6-6332-802827DD3BAB}"/>
              </a:ext>
            </a:extLst>
          </p:cNvPr>
          <p:cNvSpPr txBox="1"/>
          <p:nvPr/>
        </p:nvSpPr>
        <p:spPr>
          <a:xfrm>
            <a:off x="3570210" y="82376"/>
            <a:ext cx="6092447" cy="769441"/>
          </a:xfrm>
          <a:prstGeom prst="rect">
            <a:avLst/>
          </a:prstGeom>
          <a:noFill/>
        </p:spPr>
        <p:txBody>
          <a:bodyPr wrap="square" rtlCol="0">
            <a:spAutoFit/>
          </a:bodyPr>
          <a:lstStyle/>
          <a:p>
            <a:pPr algn="l"/>
            <a:r>
              <a:rPr lang="x-none" sz="4400" b="1" dirty="0">
                <a:solidFill>
                  <a:schemeClr val="bg1"/>
                </a:solidFill>
                <a:latin typeface="Dreaming Outloud Script Pro" panose="03050502040304050704" pitchFamily="66" charset="0"/>
                <a:cs typeface="Dreaming Outloud Script Pro" panose="03050502040304050704" pitchFamily="66" charset="0"/>
              </a:rPr>
              <a:t>Traditional clothes</a:t>
            </a:r>
            <a:r>
              <a:rPr lang="x-none" sz="4400" b="1" dirty="0">
                <a:latin typeface="Dreaming Outloud Script Pro" panose="03050502040304050704" pitchFamily="66" charset="0"/>
                <a:cs typeface="Dreaming Outloud Script Pro" panose="03050502040304050704" pitchFamily="66" charset="0"/>
              </a:rPr>
              <a:t> </a:t>
            </a:r>
            <a:endParaRPr lang="en-US" sz="4400" b="1" dirty="0">
              <a:latin typeface="Dreaming Outloud Script Pro" panose="03050502040304050704" pitchFamily="66" charset="0"/>
              <a:cs typeface="Dreaming Outloud Script Pro" panose="03050502040304050704" pitchFamily="66" charset="0"/>
            </a:endParaRPr>
          </a:p>
        </p:txBody>
      </p:sp>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1E68E9B-B63E-3BF8-9102-F8FC5010B5AA}"/>
              </a:ext>
            </a:extLst>
          </p:cNvPr>
          <p:cNvSpPr txBox="1"/>
          <p:nvPr/>
        </p:nvSpPr>
        <p:spPr>
          <a:xfrm>
            <a:off x="4658502" y="1004216"/>
            <a:ext cx="3529890" cy="1938992"/>
          </a:xfrm>
          <a:prstGeom prst="rect">
            <a:avLst/>
          </a:prstGeom>
          <a:noFill/>
        </p:spPr>
        <p:txBody>
          <a:bodyPr wrap="square" rtlCol="0">
            <a:spAutoFit/>
          </a:bodyPr>
          <a:lstStyle/>
          <a:p>
            <a:pPr algn="l"/>
            <a:r>
              <a:rPr lang="x-none" sz="2400" b="1" dirty="0">
                <a:solidFill>
                  <a:schemeClr val="bg1"/>
                </a:solidFill>
                <a:latin typeface="Abadi" panose="020B0604020104020204" pitchFamily="34" charset="0"/>
              </a:rPr>
              <a:t>Maftoul is a woman traditional clothes which girls wear it in weddings and  traditional celebrations </a:t>
            </a:r>
            <a:endParaRPr lang="en-US" sz="2400" b="1" dirty="0">
              <a:solidFill>
                <a:schemeClr val="bg1"/>
              </a:solidFill>
              <a:latin typeface="Abadi" panose="020B0604020104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966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56C8AB-5C4A-E5C6-0E72-22594C00C081}"/>
              </a:ext>
            </a:extLst>
          </p:cNvPr>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133" y="-57508"/>
            <a:ext cx="12192000" cy="7903856"/>
          </a:xfrm>
          <a:prstGeom prst="rect">
            <a:avLst/>
          </a:prstGeom>
          <a:ln>
            <a:noFill/>
          </a:ln>
          <a:effectLst>
            <a:softEdge rad="112500"/>
          </a:effectLst>
        </p:spPr>
      </p:pic>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0681CF2-F46A-DAFE-C2E5-C1F9D5700EF5}"/>
              </a:ext>
            </a:extLst>
          </p:cNvPr>
          <p:cNvSpPr txBox="1"/>
          <p:nvPr/>
        </p:nvSpPr>
        <p:spPr>
          <a:xfrm>
            <a:off x="5182488" y="5613222"/>
            <a:ext cx="1828800" cy="1828800"/>
          </a:xfrm>
          <a:prstGeom prst="rect">
            <a:avLst/>
          </a:prstGeom>
          <a:noFill/>
        </p:spPr>
        <p:txBody>
          <a:bodyPr wrap="square" rtlCol="0">
            <a:spAutoFit/>
          </a:bodyPr>
          <a:lstStyle/>
          <a:p>
            <a:pPr algn="l"/>
            <a:endParaRPr lang="en-US" dirty="0"/>
          </a:p>
        </p:txBody>
      </p:sp>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037E42E-393E-D5D3-F43F-3D5B841D0250}"/>
              </a:ext>
            </a:extLst>
          </p:cNvPr>
          <p:cNvSpPr txBox="1"/>
          <p:nvPr/>
        </p:nvSpPr>
        <p:spPr>
          <a:xfrm>
            <a:off x="215660" y="623917"/>
            <a:ext cx="11675678" cy="2554545"/>
          </a:xfrm>
          <a:prstGeom prst="rect">
            <a:avLst/>
          </a:prstGeom>
          <a:noFill/>
        </p:spPr>
        <p:txBody>
          <a:bodyPr wrap="square" lIns="91440" tIns="45720" rIns="91440" bIns="45720" rtlCol="0" anchor="t">
            <a:spAutoFit/>
          </a:bodyPr>
          <a:lstStyle/>
          <a:p>
            <a:pPr algn="ctr"/>
            <a:r>
              <a:rPr lang="x-none" sz="8000" dirty="0">
                <a:latin typeface="Aharoni"/>
                <a:ea typeface="Dreaming Outloud Script Pro" panose="02000000000000000000" pitchFamily="2" charset="0"/>
              </a:rPr>
              <a:t>The valley’s of ghardaia :</a:t>
            </a:r>
            <a:endParaRPr lang="en-US" sz="8000" dirty="0">
              <a:latin typeface="Aharoni"/>
              <a:ea typeface="Dreaming Outloud Script Pro" panose="02000000000000000000" pitchFamily="2" charset="0"/>
              <a:cs typeface="Aharon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228411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7A19B9B-FAAF-C84F-9328-1976A49052B7}"/>
              </a:ext>
            </a:extLst>
          </p:cNvPr>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3613" y="117016"/>
            <a:ext cx="5554300" cy="6568426"/>
          </a:xfrm>
        </p:spPr>
      </p:pic>
      <p:sp>
        <p:nvSpPr>
          <p:cNvPr id="5" name="TextBox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C76B83-5630-5601-4878-B0912EDF1D19}"/>
              </a:ext>
            </a:extLst>
          </p:cNvPr>
          <p:cNvSpPr txBox="1"/>
          <p:nvPr/>
        </p:nvSpPr>
        <p:spPr>
          <a:xfrm>
            <a:off x="6219599" y="1039747"/>
            <a:ext cx="4374136" cy="1754326"/>
          </a:xfrm>
          <a:prstGeom prst="rect">
            <a:avLst/>
          </a:prstGeom>
          <a:noFill/>
        </p:spPr>
        <p:txBody>
          <a:bodyPr wrap="square" rtlCol="0">
            <a:spAutoFit/>
          </a:bodyPr>
          <a:lstStyle/>
          <a:p>
            <a:pPr algn="l"/>
            <a:r>
              <a:rPr lang="x-none" sz="3600" b="1" dirty="0">
                <a:solidFill>
                  <a:schemeClr val="bg1"/>
                </a:solidFill>
              </a:rPr>
              <a:t>Is an other type of woman’s clothes called mallhfa</a:t>
            </a:r>
            <a:r>
              <a:rPr lang="x-none" dirty="0"/>
              <a:t>, </a:t>
            </a:r>
            <a:endParaRPr lang="en-US" dirty="0"/>
          </a:p>
        </p:txBody>
      </p:sp>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E72E9A9-6034-A8CB-73F9-8BD4DB61F643}"/>
              </a:ext>
            </a:extLst>
          </p:cNvPr>
          <p:cNvSpPr txBox="1"/>
          <p:nvPr/>
        </p:nvSpPr>
        <p:spPr>
          <a:xfrm>
            <a:off x="6321012" y="2955931"/>
            <a:ext cx="4959209" cy="2862322"/>
          </a:xfrm>
          <a:prstGeom prst="rect">
            <a:avLst/>
          </a:prstGeom>
          <a:noFill/>
        </p:spPr>
        <p:txBody>
          <a:bodyPr wrap="square" rtlCol="0">
            <a:spAutoFit/>
          </a:bodyPr>
          <a:lstStyle/>
          <a:p>
            <a:pPr algn="l"/>
            <a:r>
              <a:rPr lang="x-none" sz="3600" b="1" dirty="0">
                <a:solidFill>
                  <a:schemeClr val="bg1"/>
                </a:solidFill>
              </a:rPr>
              <a:t>It’s in different colours white and red and it’s generally for womens and teenagers </a:t>
            </a:r>
            <a:endParaRPr lang="en-US" sz="3600" b="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513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8A52300-266B-D9A9-71BF-2E6CA19CFC6B}"/>
              </a:ext>
            </a:extLst>
          </p:cNvPr>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8810" y="1625290"/>
            <a:ext cx="3570210" cy="5436222"/>
          </a:xfrm>
        </p:spPr>
      </p:pic>
      <p:sp>
        <p:nvSpPr>
          <p:cNvPr id="5" name="TextBox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5687C35-51E6-FC51-57FC-9A5A1589A911}"/>
              </a:ext>
            </a:extLst>
          </p:cNvPr>
          <p:cNvSpPr txBox="1"/>
          <p:nvPr/>
        </p:nvSpPr>
        <p:spPr>
          <a:xfrm>
            <a:off x="3113187" y="324516"/>
            <a:ext cx="7597442" cy="769441"/>
          </a:xfrm>
          <a:prstGeom prst="rect">
            <a:avLst/>
          </a:prstGeom>
          <a:noFill/>
        </p:spPr>
        <p:txBody>
          <a:bodyPr wrap="square" rtlCol="0">
            <a:spAutoFit/>
          </a:bodyPr>
          <a:lstStyle/>
          <a:p>
            <a:pPr algn="l"/>
            <a:r>
              <a:rPr lang="x-none" sz="4400" b="1" dirty="0">
                <a:solidFill>
                  <a:schemeClr val="bg1"/>
                </a:solidFill>
              </a:rPr>
              <a:t>Different men’s clothes</a:t>
            </a:r>
            <a:r>
              <a:rPr lang="x-none" dirty="0"/>
              <a:t> </a:t>
            </a:r>
            <a:endParaRPr lang="en-US" dirty="0"/>
          </a:p>
        </p:txBody>
      </p:sp>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BD96580-7686-97A8-9A4D-269597F55DD2}"/>
              </a:ext>
            </a:extLst>
          </p:cNvPr>
          <p:cNvSpPr txBox="1"/>
          <p:nvPr/>
        </p:nvSpPr>
        <p:spPr>
          <a:xfrm>
            <a:off x="117853" y="4964901"/>
            <a:ext cx="2883965" cy="1200329"/>
          </a:xfrm>
          <a:prstGeom prst="rect">
            <a:avLst/>
          </a:prstGeom>
          <a:noFill/>
        </p:spPr>
        <p:txBody>
          <a:bodyPr wrap="square" rtlCol="0">
            <a:spAutoFit/>
          </a:bodyPr>
          <a:lstStyle/>
          <a:p>
            <a:pPr algn="l"/>
            <a:r>
              <a:rPr lang="x-none" dirty="0">
                <a:solidFill>
                  <a:schemeClr val="bg1"/>
                </a:solidFill>
              </a:rPr>
              <a:t>Al abaya the one they wear it and the one in there heads it’s el amaama</a:t>
            </a:r>
            <a:endParaRPr lang="en-US" dirty="0">
              <a:solidFill>
                <a:schemeClr val="bg1"/>
              </a:solidFill>
            </a:endParaRPr>
          </a:p>
        </p:txBody>
      </p:sp>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7958516-EAB1-FCBB-73BC-8AFC299A0A0D}"/>
              </a:ext>
            </a:extLst>
          </p:cNvPr>
          <p:cNvSpPr txBox="1"/>
          <p:nvPr/>
        </p:nvSpPr>
        <p:spPr>
          <a:xfrm>
            <a:off x="5138082" y="2615845"/>
            <a:ext cx="1828800" cy="1828800"/>
          </a:xfrm>
          <a:prstGeom prst="rect">
            <a:avLst/>
          </a:prstGeom>
          <a:noFill/>
        </p:spPr>
        <p:txBody>
          <a:bodyPr wrap="square" rtlCol="0">
            <a:spAutoFit/>
          </a:bodyPr>
          <a:lstStyle/>
          <a:p>
            <a:pPr algn="l"/>
            <a:endParaRPr lang="en-US" dirty="0"/>
          </a:p>
        </p:txBody>
      </p:sp>
      <p:pic>
        <p:nvPicPr>
          <p:cNvPr id="8" name="Pictur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32190D3-CB11-65F2-213D-9466875811CA}"/>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73580" y="1625290"/>
            <a:ext cx="4064000" cy="5232710"/>
          </a:xfrm>
          <a:prstGeom prst="rect">
            <a:avLst/>
          </a:prstGeom>
        </p:spPr>
      </p:pic>
      <p:sp>
        <p:nvSpPr>
          <p:cNvPr id="9" name="TextBox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CB783EE-4C0C-7BE2-64B0-898979DFC101}"/>
              </a:ext>
            </a:extLst>
          </p:cNvPr>
          <p:cNvSpPr txBox="1"/>
          <p:nvPr/>
        </p:nvSpPr>
        <p:spPr>
          <a:xfrm>
            <a:off x="4152810" y="5004991"/>
            <a:ext cx="2690980" cy="646331"/>
          </a:xfrm>
          <a:prstGeom prst="rect">
            <a:avLst/>
          </a:prstGeom>
          <a:noFill/>
        </p:spPr>
        <p:txBody>
          <a:bodyPr wrap="square" rtlCol="0">
            <a:spAutoFit/>
          </a:bodyPr>
          <a:lstStyle/>
          <a:p>
            <a:pPr algn="l"/>
            <a:r>
              <a:rPr lang="x-none" dirty="0">
                <a:solidFill>
                  <a:schemeClr val="bg1"/>
                </a:solidFill>
              </a:rPr>
              <a:t>The normally clothes )daily(</a:t>
            </a:r>
            <a:endParaRPr lang="en-US" dirty="0">
              <a:solidFill>
                <a:schemeClr val="bg1"/>
              </a:solidFill>
            </a:endParaRPr>
          </a:p>
        </p:txBody>
      </p:sp>
      <p:pic>
        <p:nvPicPr>
          <p:cNvPr id="10" name="Pictur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CE1A2A2-E052-F339-CBD7-600E776035E9}"/>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515200" y="1439333"/>
            <a:ext cx="4445926" cy="5418667"/>
          </a:xfrm>
          <a:prstGeom prst="rect">
            <a:avLst/>
          </a:prstGeom>
        </p:spPr>
      </p:pic>
      <p:sp>
        <p:nvSpPr>
          <p:cNvPr id="11" name="TextBox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A0169A9-D49F-CC11-1620-677F3FF8B7A8}"/>
              </a:ext>
            </a:extLst>
          </p:cNvPr>
          <p:cNvSpPr txBox="1"/>
          <p:nvPr/>
        </p:nvSpPr>
        <p:spPr>
          <a:xfrm>
            <a:off x="9257145" y="5418667"/>
            <a:ext cx="2570729" cy="646332"/>
          </a:xfrm>
          <a:prstGeom prst="rect">
            <a:avLst/>
          </a:prstGeom>
          <a:noFill/>
        </p:spPr>
        <p:txBody>
          <a:bodyPr wrap="square" rtlCol="0">
            <a:spAutoFit/>
          </a:bodyPr>
          <a:lstStyle/>
          <a:p>
            <a:pPr algn="ctr"/>
            <a:r>
              <a:rPr lang="x-none" dirty="0">
                <a:solidFill>
                  <a:schemeClr val="bg1"/>
                </a:solidFill>
              </a:rPr>
              <a:t>Special for the grooms </a:t>
            </a:r>
            <a:endParaRPr lang="en-US"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79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6B2ECDB-17D5-747D-5A60-6484CE6BC2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3253DF2-3915-0CFC-A060-2480BA550E7D}"/>
              </a:ext>
            </a:extLst>
          </p:cNvPr>
          <p:cNvSpPr>
            <a:spLocks noGrp="1"/>
          </p:cNvSpPr>
          <p:nvPr>
            <p:ph idx="1"/>
          </p:nvPr>
        </p:nvSpPr>
        <p:spPr/>
        <p:txBody>
          <a:bodyPr/>
          <a:lstStyle/>
          <a:p>
            <a:endParaRPr lang="en-US"/>
          </a:p>
        </p:txBody>
      </p:sp>
      <p:pic>
        <p:nvPicPr>
          <p:cNvPr id="5" name="Espace réservé du contenu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43B5ABE-60CF-B65C-473E-E670BCFB43A0}"/>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1520" y="0"/>
            <a:ext cx="11826802" cy="6927273"/>
          </a:xfrm>
          <a:prstGeom prst="rect">
            <a:avLst/>
          </a:prstGeom>
        </p:spPr>
      </p:pic>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64E2884-94B7-54C9-BDF4-CF17AD26C30C}"/>
              </a:ext>
            </a:extLst>
          </p:cNvPr>
          <p:cNvSpPr txBox="1"/>
          <p:nvPr/>
        </p:nvSpPr>
        <p:spPr>
          <a:xfrm>
            <a:off x="2971088" y="2114052"/>
            <a:ext cx="5430449" cy="1754326"/>
          </a:xfrm>
          <a:prstGeom prst="rect">
            <a:avLst/>
          </a:prstGeom>
          <a:noFill/>
        </p:spPr>
        <p:txBody>
          <a:bodyPr wrap="square" rtlCol="0">
            <a:spAutoFit/>
          </a:bodyPr>
          <a:lstStyle/>
          <a:p>
            <a:pPr algn="ctr"/>
            <a:r>
              <a:rPr lang="x-none" sz="5400" dirty="0">
                <a:solidFill>
                  <a:schemeClr val="bg1"/>
                </a:solidFill>
                <a:latin typeface="Matura MT Script Capitals" panose="02000000000000000000" pitchFamily="2" charset="0"/>
                <a:ea typeface="Matura MT Script Capitals" panose="02000000000000000000" pitchFamily="2" charset="0"/>
              </a:rPr>
              <a:t>Festivals in ghardaia</a:t>
            </a:r>
            <a:r>
              <a:rPr lang="x-none" dirty="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905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0990CB0-F93E-0185-E814-76AC7C5AD7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6ABBACC-F2F9-16F1-0F84-FDB303A3B93E}"/>
              </a:ext>
            </a:extLst>
          </p:cNvPr>
          <p:cNvSpPr>
            <a:spLocks noGrp="1"/>
          </p:cNvSpPr>
          <p:nvPr>
            <p:ph idx="1"/>
          </p:nvPr>
        </p:nvSpPr>
        <p:spPr/>
        <p:txBody>
          <a:bodyPr/>
          <a:lstStyle/>
          <a:p>
            <a:endParaRPr lang="en-US"/>
          </a:p>
        </p:txBody>
      </p:sp>
      <p:pic>
        <p:nvPicPr>
          <p:cNvPr id="5" name="Espace réservé du contenu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C505E7-3296-E3F3-78CB-632C9A543D5B}"/>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363" y="0"/>
            <a:ext cx="12007273" cy="6858000"/>
          </a:xfrm>
          <a:prstGeom prst="rect">
            <a:avLst/>
          </a:prstGeom>
          <a:ln>
            <a:noFill/>
          </a:ln>
          <a:effectLst>
            <a:softEdge rad="112500"/>
          </a:effectLst>
        </p:spPr>
      </p:pic>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5CE9537-FDAF-D3D3-FFA3-841B10480A7C}"/>
              </a:ext>
            </a:extLst>
          </p:cNvPr>
          <p:cNvSpPr txBox="1"/>
          <p:nvPr/>
        </p:nvSpPr>
        <p:spPr>
          <a:xfrm>
            <a:off x="1967523" y="874455"/>
            <a:ext cx="6922476" cy="2554545"/>
          </a:xfrm>
          <a:prstGeom prst="rect">
            <a:avLst/>
          </a:prstGeom>
          <a:noFill/>
        </p:spPr>
        <p:txBody>
          <a:bodyPr wrap="square" rtlCol="0">
            <a:spAutoFit/>
          </a:bodyPr>
          <a:lstStyle/>
          <a:p>
            <a:pPr algn="l"/>
            <a:r>
              <a:rPr lang="x-none" sz="3200" dirty="0">
                <a:latin typeface="Aharoni" panose="02010803020104030203" pitchFamily="2" charset="-79"/>
                <a:cs typeface="Aharoni" panose="02010803020104030203" pitchFamily="2" charset="-79"/>
              </a:rPr>
              <a:t>Carpets festival </a:t>
            </a:r>
          </a:p>
          <a:p>
            <a:pPr marL="457200" indent="-457200" algn="l">
              <a:buFont typeface="Arial" panose="020B0604020202020204" pitchFamily="34" charset="0"/>
              <a:buChar char="•"/>
            </a:pPr>
            <a:r>
              <a:rPr lang="x-none" sz="3200" dirty="0">
                <a:latin typeface="Aharoni" panose="02010803020104030203" pitchFamily="2" charset="-79"/>
                <a:cs typeface="Aharoni" panose="02010803020104030203" pitchFamily="2" charset="-79"/>
              </a:rPr>
              <a:t>We expose different styles of Carpets in the local bazaar souk  which are hand madeed by the woman of ghardaia </a:t>
            </a: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88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8203B2-201E-3109-28C7-D8CAE4D7E51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B72DA0A-0B3E-2C44-A461-62EA4291B932}"/>
              </a:ext>
            </a:extLst>
          </p:cNvPr>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4396153" cy="6858000"/>
          </a:xfrm>
        </p:spPr>
      </p:pic>
      <p:pic>
        <p:nvPicPr>
          <p:cNvPr id="5" name="Pictur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305B45A-9A96-A6DA-3872-7BA43EC1BD0A}"/>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96153" y="0"/>
            <a:ext cx="3832578" cy="6786950"/>
          </a:xfrm>
          <a:prstGeom prst="rect">
            <a:avLst/>
          </a:prstGeom>
        </p:spPr>
      </p:pic>
      <p:pic>
        <p:nvPicPr>
          <p:cNvPr id="6" name="Pictur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5872587-D3EF-3C01-3850-1C8070D1CE61}"/>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228731" y="71051"/>
            <a:ext cx="4027213" cy="6715900"/>
          </a:xfrm>
          <a:prstGeom prst="rect">
            <a:avLst/>
          </a:prstGeom>
        </p:spPr>
      </p:pic>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F684BE-D063-A07B-C5B2-DBBB13E60BEF}"/>
              </a:ext>
            </a:extLst>
          </p:cNvPr>
          <p:cNvSpPr txBox="1"/>
          <p:nvPr/>
        </p:nvSpPr>
        <p:spPr>
          <a:xfrm>
            <a:off x="3046579" y="865123"/>
            <a:ext cx="6225494" cy="3785652"/>
          </a:xfrm>
          <a:prstGeom prst="rect">
            <a:avLst/>
          </a:prstGeom>
          <a:noFill/>
        </p:spPr>
        <p:txBody>
          <a:bodyPr wrap="square" rtlCol="0">
            <a:spAutoFit/>
          </a:bodyPr>
          <a:lstStyle/>
          <a:p>
            <a:pPr algn="ctr"/>
            <a:r>
              <a:rPr lang="x-none" sz="4000" dirty="0">
                <a:solidFill>
                  <a:schemeClr val="bg1"/>
                </a:solidFill>
                <a:latin typeface="Abadi" panose="020B0604020104020204" pitchFamily="34" charset="0"/>
              </a:rPr>
              <a:t>El-eid </a:t>
            </a:r>
          </a:p>
          <a:p>
            <a:pPr algn="ctr"/>
            <a:r>
              <a:rPr lang="x-none" sz="4000" dirty="0">
                <a:solidFill>
                  <a:schemeClr val="bg1"/>
                </a:solidFill>
                <a:latin typeface="Abadi" panose="020B0604020104020204" pitchFamily="34" charset="0"/>
              </a:rPr>
              <a:t>It’s an Islamic occasion in which the muslims pray the eid salat and this was some photos from ghardaia in el-eid</a:t>
            </a:r>
            <a:endParaRPr lang="en-US" sz="4000" dirty="0">
              <a:solidFill>
                <a:schemeClr val="bg1"/>
              </a:solidFill>
              <a:latin typeface="Abadi" panose="020B0604020104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695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D36117F-1653-F162-87A4-F0704BC4AAD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3A96B63-B7F3-E2C3-B235-382AA427B3C3}"/>
              </a:ext>
            </a:extLst>
          </p:cNvPr>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15EED40-A877-A3F8-5B9D-1A1A5938E509}"/>
              </a:ext>
            </a:extLst>
          </p:cNvPr>
          <p:cNvSpPr txBox="1"/>
          <p:nvPr/>
        </p:nvSpPr>
        <p:spPr>
          <a:xfrm>
            <a:off x="3344096" y="3819236"/>
            <a:ext cx="4693316" cy="1446550"/>
          </a:xfrm>
          <a:prstGeom prst="rect">
            <a:avLst/>
          </a:prstGeom>
          <a:noFill/>
        </p:spPr>
        <p:txBody>
          <a:bodyPr wrap="square" rtlCol="0">
            <a:spAutoFit/>
          </a:bodyPr>
          <a:lstStyle/>
          <a:p>
            <a:pPr algn="ctr"/>
            <a:r>
              <a:rPr lang="x-none" sz="4400" b="1" dirty="0">
                <a:solidFill>
                  <a:schemeClr val="bg1"/>
                </a:solidFill>
                <a:latin typeface="Matura MT Script Capitals" panose="03020802060602070202" pitchFamily="66" charset="0"/>
              </a:rPr>
              <a:t>New berber year </a:t>
            </a:r>
            <a:endParaRPr lang="en-US" sz="4400" b="1" dirty="0">
              <a:solidFill>
                <a:schemeClr val="bg1"/>
              </a:solidFill>
              <a:latin typeface="Matura MT Script Capitals" panose="03020802060602070202" pitchFamily="66"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229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943CB4-FA2F-D820-F025-B9EEA79B67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81A3175-27B4-D373-3414-C74634EC4378}"/>
              </a:ext>
            </a:extLst>
          </p:cNvPr>
          <p:cNvSpPr>
            <a:spLocks noGrp="1"/>
          </p:cNvSpPr>
          <p:nvPr>
            <p:ph idx="1"/>
          </p:nvPr>
        </p:nvSpPr>
        <p:spPr/>
        <p:txBody>
          <a:bodyPr/>
          <a:lstStyle/>
          <a:p>
            <a:endParaRPr lang="en-US"/>
          </a:p>
        </p:txBody>
      </p:sp>
      <p:pic>
        <p:nvPicPr>
          <p:cNvPr id="5" name="Picture 2" descr="C:\Users\petit chez soi\Desktop\iEARN\plan\festivals\ksour\Ghardaia\Photo9.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BA29BD-9393-FA15-BBF4-03906D2B4140}"/>
              </a:ext>
            </a:extLst>
          </p:cNvPr>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2250" y="63500"/>
            <a:ext cx="11811666" cy="673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5A2C8E1-4E9A-5B4A-BDFF-B5B33AB0A134}"/>
              </a:ext>
            </a:extLst>
          </p:cNvPr>
          <p:cNvSpPr txBox="1"/>
          <p:nvPr/>
        </p:nvSpPr>
        <p:spPr>
          <a:xfrm>
            <a:off x="1005886" y="386426"/>
            <a:ext cx="5503974" cy="2554545"/>
          </a:xfrm>
          <a:prstGeom prst="rect">
            <a:avLst/>
          </a:prstGeom>
          <a:noFill/>
        </p:spPr>
        <p:txBody>
          <a:bodyPr wrap="square" rtlCol="0">
            <a:spAutoFit/>
          </a:bodyPr>
          <a:lstStyle/>
          <a:p>
            <a:pPr algn="ctr"/>
            <a:r>
              <a:rPr lang="x-none" sz="4000" dirty="0"/>
              <a:t>We invite you to visit our beautiful city ghardaia to know more about it</a:t>
            </a:r>
            <a:endParaRPr lang="en-US" sz="4000" dirty="0"/>
          </a:p>
        </p:txBody>
      </p:sp>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750146-ADA5-EAC5-DCEB-3DC2FFB7621D}"/>
              </a:ext>
            </a:extLst>
          </p:cNvPr>
          <p:cNvSpPr txBox="1"/>
          <p:nvPr/>
        </p:nvSpPr>
        <p:spPr>
          <a:xfrm>
            <a:off x="7320353" y="4343401"/>
            <a:ext cx="4849090" cy="2123658"/>
          </a:xfrm>
          <a:prstGeom prst="rect">
            <a:avLst/>
          </a:prstGeom>
          <a:noFill/>
        </p:spPr>
        <p:txBody>
          <a:bodyPr wrap="square" rtlCol="0">
            <a:spAutoFit/>
          </a:bodyPr>
          <a:lstStyle/>
          <a:p>
            <a:pPr algn="ctr"/>
            <a:r>
              <a:rPr lang="x-none" sz="4400" dirty="0">
                <a:latin typeface="Segoe Print" panose="02000000000000000000" pitchFamily="2" charset="0"/>
                <a:ea typeface="Segoe Print" panose="02000000000000000000" pitchFamily="2" charset="0"/>
              </a:rPr>
              <a:t>Thank you  With love from erridoune school</a:t>
            </a:r>
            <a:endParaRPr lang="en-US" sz="4400" dirty="0">
              <a:latin typeface="Segoe Print" panose="02000000000000000000" pitchFamily="2" charset="0"/>
              <a:ea typeface="Segoe Print" panose="02000000000000000000" pitchFamily="2"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78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E1893B-DBF5-2C87-F8B2-8366CA06F56B}"/>
              </a:ext>
            </a:extLst>
          </p:cNvPr>
          <p:cNvSpPr txBox="1"/>
          <p:nvPr/>
        </p:nvSpPr>
        <p:spPr>
          <a:xfrm>
            <a:off x="3723" y="2091664"/>
            <a:ext cx="5971193" cy="3046988"/>
          </a:xfrm>
          <a:prstGeom prst="rect">
            <a:avLst/>
          </a:prstGeom>
          <a:noFill/>
        </p:spPr>
        <p:txBody>
          <a:bodyPr wrap="square" lIns="91440" tIns="45720" rIns="91440" bIns="45720" rtlCol="0" anchor="t">
            <a:spAutoFit/>
          </a:bodyPr>
          <a:lstStyle/>
          <a:p>
            <a:pPr algn="ctr"/>
            <a:r>
              <a:rPr lang="x-none" sz="9600" b="1" i="1" dirty="0">
                <a:solidFill>
                  <a:schemeClr val="bg1"/>
                </a:solidFill>
                <a:latin typeface="Dreaming Outloud Script Pro"/>
                <a:ea typeface="Tahoma"/>
                <a:cs typeface="Tahoma"/>
              </a:rPr>
              <a:t>Al-atteuf place:</a:t>
            </a:r>
            <a:endParaRPr lang="en-US" sz="9600" b="1" i="1">
              <a:solidFill>
                <a:schemeClr val="bg1"/>
              </a:solidFill>
              <a:latin typeface="Dreaming Outloud Script Pro"/>
              <a:ea typeface="Tahoma"/>
              <a:cs typeface="Dreaming Outloud Script Pro"/>
            </a:endParaRPr>
          </a:p>
        </p:txBody>
      </p:sp>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0476BFF-59CD-C25A-1F6B-012679123A9E}"/>
              </a:ext>
            </a:extLst>
          </p:cNvPr>
          <p:cNvSpPr txBox="1"/>
          <p:nvPr/>
        </p:nvSpPr>
        <p:spPr>
          <a:xfrm>
            <a:off x="5182488" y="5333467"/>
            <a:ext cx="1828800" cy="1828800"/>
          </a:xfrm>
          <a:prstGeom prst="rect">
            <a:avLst/>
          </a:prstGeom>
          <a:noFill/>
        </p:spPr>
        <p:txBody>
          <a:bodyPr wrap="square" rtlCol="0">
            <a:spAutoFit/>
          </a:bodyPr>
          <a:lstStyle/>
          <a:p>
            <a:pPr algn="l"/>
            <a:endParaRPr lang="en-US" dirty="0"/>
          </a:p>
        </p:txBody>
      </p:sp>
      <p:sp>
        <p:nvSpPr>
          <p:cNvPr id="8" name="TextBox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4E8AEF6-00A6-45BE-CCFB-EEFE75E0F975}"/>
              </a:ext>
            </a:extLst>
          </p:cNvPr>
          <p:cNvSpPr txBox="1"/>
          <p:nvPr/>
        </p:nvSpPr>
        <p:spPr>
          <a:xfrm>
            <a:off x="5182488" y="5333467"/>
            <a:ext cx="1828800" cy="369332"/>
          </a:xfrm>
          <a:prstGeom prst="rect">
            <a:avLst/>
          </a:prstGeom>
          <a:noFill/>
        </p:spPr>
        <p:txBody>
          <a:bodyPr wrap="square" rtlCol="0">
            <a:spAutoFit/>
          </a:bodyPr>
          <a:lstStyle/>
          <a:p>
            <a:pPr algn="l"/>
            <a:r>
              <a:rPr lang="x-none" dirty="0"/>
              <a:t>..</a:t>
            </a:r>
            <a:endParaRPr lang="en-US" dirty="0"/>
          </a:p>
        </p:txBody>
      </p:sp>
      <p:pic>
        <p:nvPicPr>
          <p:cNvPr id="4" name="Image 8" descr="Une image contenant pierr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6EA623-DF30-6E1C-1E0D-C5EE0CD2F8A9}"/>
              </a:ext>
            </a:extLst>
          </p:cNvPr>
          <p:cNvPicPr>
            <a:picLocks noChangeAspect="1"/>
          </p:cNvPicPr>
          <p:nvPr/>
        </p:nvPicPr>
        <p:blipFill>
          <a:blip r:embed="rId2"/>
          <a:stretch>
            <a:fillRect/>
          </a:stretch>
        </p:blipFill>
        <p:spPr>
          <a:xfrm>
            <a:off x="5759571" y="7319"/>
            <a:ext cx="6438180" cy="6872115"/>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8821207"/>
      </p:ext>
    </p:extLst>
  </p:cSld>
  <p:clrMapOvr>
    <a:masterClrMapping/>
  </p:clrMapOvr>
  <mc:AlternateContent>
    <mc:Choice xmlns:mc="http://schemas.openxmlformats.org/markup-compatibility/2006"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Image 8" descr="Une image contenant pierr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6EA623-DF30-6E1C-1E0D-C5EE0CD2F8A9}"/>
              </a:ext>
            </a:extLst>
          </p:cNvPr>
          <p:cNvPicPr>
            <a:picLocks noChangeAspect="1"/>
          </p:cNvPicPr>
          <p:nvPr/>
        </p:nvPicPr>
        <p:blipFill>
          <a:blip r:embed="rId2"/>
          <a:stretch>
            <a:fillRect/>
          </a:stretch>
        </p:blipFill>
        <p:spPr>
          <a:xfrm>
            <a:off x="-5750" y="-7058"/>
            <a:ext cx="6438180" cy="6872115"/>
          </a:xfrm>
          <a:prstGeom prst="rect">
            <a:avLst/>
          </a:prstGeom>
          <a:ln>
            <a:noFill/>
          </a:ln>
          <a:effectLst>
            <a:softEdge rad="112500"/>
          </a:effectLst>
        </p:spPr>
      </p:pic>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0476BFF-59CD-C25A-1F6B-012679123A9E}"/>
              </a:ext>
            </a:extLst>
          </p:cNvPr>
          <p:cNvSpPr txBox="1"/>
          <p:nvPr/>
        </p:nvSpPr>
        <p:spPr>
          <a:xfrm>
            <a:off x="5182488" y="5333467"/>
            <a:ext cx="1828800" cy="1828800"/>
          </a:xfrm>
          <a:prstGeom prst="rect">
            <a:avLst/>
          </a:prstGeom>
          <a:noFill/>
        </p:spPr>
        <p:txBody>
          <a:bodyPr wrap="square" rtlCol="0">
            <a:spAutoFit/>
          </a:bodyPr>
          <a:lstStyle/>
          <a:p>
            <a:pPr algn="l"/>
            <a:endParaRPr lang="en-US" dirty="0"/>
          </a:p>
        </p:txBody>
      </p:sp>
      <p:sp>
        <p:nvSpPr>
          <p:cNvPr id="8" name="TextBox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4E8AEF6-00A6-45BE-CCFB-EEFE75E0F975}"/>
              </a:ext>
            </a:extLst>
          </p:cNvPr>
          <p:cNvSpPr txBox="1"/>
          <p:nvPr/>
        </p:nvSpPr>
        <p:spPr>
          <a:xfrm>
            <a:off x="5182488" y="5333467"/>
            <a:ext cx="1828800" cy="369332"/>
          </a:xfrm>
          <a:prstGeom prst="rect">
            <a:avLst/>
          </a:prstGeom>
          <a:noFill/>
        </p:spPr>
        <p:txBody>
          <a:bodyPr wrap="square" rtlCol="0">
            <a:spAutoFit/>
          </a:bodyPr>
          <a:lstStyle/>
          <a:p>
            <a:pPr algn="l"/>
            <a:r>
              <a:rPr lang="x-none" dirty="0"/>
              <a:t>..</a:t>
            </a:r>
            <a:endParaRPr lang="en-US" dirty="0"/>
          </a:p>
        </p:txBody>
      </p:sp>
      <p:sp>
        <p:nvSpPr>
          <p:cNvPr id="10"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29E7E49-BEF7-04E4-54B2-180DFB13F592}"/>
              </a:ext>
            </a:extLst>
          </p:cNvPr>
          <p:cNvSpPr txBox="1">
            <a:spLocks/>
          </p:cNvSpPr>
          <p:nvPr/>
        </p:nvSpPr>
        <p:spPr>
          <a:xfrm>
            <a:off x="6097380" y="628019"/>
            <a:ext cx="6005776" cy="51585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b="1" dirty="0">
                <a:solidFill>
                  <a:schemeClr val="bg1"/>
                </a:solidFill>
                <a:latin typeface="Abadi"/>
                <a:cs typeface="Dreaming Outloud Script Pro"/>
              </a:rPr>
              <a:t>El </a:t>
            </a:r>
            <a:r>
              <a:rPr lang="en-US" sz="4000" b="1" err="1">
                <a:solidFill>
                  <a:schemeClr val="bg1"/>
                </a:solidFill>
                <a:latin typeface="Abadi"/>
                <a:cs typeface="Dreaming Outloud Script Pro"/>
              </a:rPr>
              <a:t>Atteuf</a:t>
            </a:r>
            <a:r>
              <a:rPr lang="en-US" sz="4000" b="1" dirty="0">
                <a:solidFill>
                  <a:schemeClr val="bg1"/>
                </a:solidFill>
                <a:latin typeface="Abadi"/>
                <a:cs typeface="Dreaming Outloud Script Pro"/>
              </a:rPr>
              <a:t> (</a:t>
            </a:r>
            <a:r>
              <a:rPr lang="en-US" sz="4000" b="1" err="1">
                <a:solidFill>
                  <a:schemeClr val="bg1"/>
                </a:solidFill>
                <a:latin typeface="Abadi"/>
                <a:cs typeface="Dreaming Outloud Script Pro"/>
              </a:rPr>
              <a:t>Tajnint</a:t>
            </a:r>
            <a:r>
              <a:rPr lang="en-US" sz="4000" b="1" dirty="0">
                <a:solidFill>
                  <a:schemeClr val="bg1"/>
                </a:solidFill>
                <a:latin typeface="Abadi"/>
                <a:cs typeface="Dreaming Outloud Script Pro"/>
              </a:rPr>
              <a:t> in Berber) was founded in 1012 under the leadership Of Khalifa Ibn </a:t>
            </a:r>
            <a:r>
              <a:rPr lang="en-US" sz="4000" b="1" dirty="0" err="1">
                <a:solidFill>
                  <a:schemeClr val="bg1"/>
                </a:solidFill>
                <a:latin typeface="Abadi"/>
                <a:cs typeface="Dreaming Outloud Script Pro"/>
              </a:rPr>
              <a:t>Abghur</a:t>
            </a:r>
            <a:r>
              <a:rPr lang="en-US" sz="4000" b="1" dirty="0">
                <a:solidFill>
                  <a:schemeClr val="bg1"/>
                </a:solidFill>
                <a:latin typeface="Abadi"/>
                <a:cs typeface="Dreaming Outloud Script Pro"/>
              </a:rPr>
              <a:t>. It was the first step of an action Urbanization through the M'Zab Valley. An action based on Unique urban planning rules</a:t>
            </a:r>
            <a:r>
              <a:rPr lang="en-US" sz="2000" b="1" dirty="0">
                <a:solidFill>
                  <a:schemeClr val="bg1"/>
                </a:solidFill>
                <a:latin typeface="Dreaming Outloud Script Pro"/>
                <a:cs typeface="Dreaming Outloud Script Pro"/>
              </a:rPr>
              <a:t>.</a:t>
            </a:r>
            <a:endParaRPr lang="fr-FR" sz="2000" b="1">
              <a:solidFill>
                <a:schemeClr val="bg1"/>
              </a:solidFill>
              <a:latin typeface="Dreaming Outloud Script Pro"/>
              <a:cs typeface="Dreaming Outloud Script Pro"/>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1937541"/>
      </p:ext>
    </p:extLst>
  </p:cSld>
  <p:clrMapOvr>
    <a:masterClrMapping/>
  </p:clrMapOvr>
  <mc:AlternateContent>
    <mc:Choice xmlns:mc="http://schemas.openxmlformats.org/markup-compatibility/2006"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66FD35-D8B8-EA7C-7720-13D6F21519C6}"/>
              </a:ext>
            </a:extLst>
          </p:cNvPr>
          <p:cNvSpPr txBox="1"/>
          <p:nvPr/>
        </p:nvSpPr>
        <p:spPr>
          <a:xfrm>
            <a:off x="5562598" y="1783463"/>
            <a:ext cx="6782893" cy="3046988"/>
          </a:xfrm>
          <a:prstGeom prst="rect">
            <a:avLst/>
          </a:prstGeom>
          <a:noFill/>
        </p:spPr>
        <p:txBody>
          <a:bodyPr wrap="square" lIns="91440" tIns="45720" rIns="91440" bIns="45720" rtlCol="0" anchor="t">
            <a:spAutoFit/>
          </a:bodyPr>
          <a:lstStyle/>
          <a:p>
            <a:pPr algn="ctr"/>
            <a:r>
              <a:rPr lang="x-none" sz="9600" b="1" i="1" dirty="0">
                <a:solidFill>
                  <a:schemeClr val="bg1"/>
                </a:solidFill>
                <a:latin typeface="Dreaming Outloud Script Pro"/>
                <a:ea typeface="Tahoma"/>
                <a:cs typeface="Tahoma"/>
              </a:rPr>
              <a:t>Beni-isgn place:</a:t>
            </a:r>
            <a:endParaRPr lang="en-US" sz="9600" b="1" i="1">
              <a:solidFill>
                <a:schemeClr val="bg1"/>
              </a:solidFill>
              <a:latin typeface="Dreaming Outloud Script Pro"/>
              <a:ea typeface="Tahoma"/>
              <a:cs typeface="Dreaming Outloud Script Pro"/>
            </a:endParaRPr>
          </a:p>
        </p:txBody>
      </p:sp>
      <p:pic>
        <p:nvPicPr>
          <p:cNvPr id="7" name="Image 7" descr="Une image contenant plein air, chaise, place de marché&#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544B6B1-5AA0-3633-CFBA-4457BA47BAB4}"/>
              </a:ext>
            </a:extLst>
          </p:cNvPr>
          <p:cNvPicPr>
            <a:picLocks noChangeAspect="1"/>
          </p:cNvPicPr>
          <p:nvPr/>
        </p:nvPicPr>
        <p:blipFill>
          <a:blip r:embed="rId2"/>
          <a:stretch>
            <a:fillRect/>
          </a:stretch>
        </p:blipFill>
        <p:spPr>
          <a:xfrm>
            <a:off x="-5751" y="-1956"/>
            <a:ext cx="5791198" cy="6861912"/>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8830018"/>
      </p:ext>
    </p:extLst>
  </p:cSld>
  <p:clrMapOvr>
    <a:masterClrMapping/>
  </p:clrMapOvr>
  <mc:AlternateContent>
    <mc:Choice xmlns:mc="http://schemas.openxmlformats.org/markup-compatibility/2006"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7" name="Image 7" descr="Une image contenant plein air, chaise, place de marché&#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544B6B1-5AA0-3633-CFBA-4457BA47BAB4}"/>
              </a:ext>
            </a:extLst>
          </p:cNvPr>
          <p:cNvPicPr>
            <a:picLocks noChangeAspect="1"/>
          </p:cNvPicPr>
          <p:nvPr/>
        </p:nvPicPr>
        <p:blipFill>
          <a:blip r:embed="rId2"/>
          <a:stretch>
            <a:fillRect/>
          </a:stretch>
        </p:blipFill>
        <p:spPr>
          <a:xfrm>
            <a:off x="6406551" y="-1956"/>
            <a:ext cx="5791198" cy="6861912"/>
          </a:xfrm>
          <a:prstGeom prst="rect">
            <a:avLst/>
          </a:prstGeom>
          <a:ln>
            <a:noFill/>
          </a:ln>
          <a:effectLst>
            <a:softEdge rad="112500"/>
          </a:effectLst>
        </p:spPr>
      </p:pic>
      <p:sp>
        <p:nvSpPr>
          <p:cNvPr id="4" name="TextBox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502443A-F706-88C9-4FC3-1536E229ABEF}"/>
              </a:ext>
            </a:extLst>
          </p:cNvPr>
          <p:cNvSpPr txBox="1"/>
          <p:nvPr/>
        </p:nvSpPr>
        <p:spPr>
          <a:xfrm>
            <a:off x="-67573" y="425480"/>
            <a:ext cx="7114647" cy="6247864"/>
          </a:xfrm>
          <a:prstGeom prst="rect">
            <a:avLst/>
          </a:prstGeom>
          <a:noFill/>
        </p:spPr>
        <p:txBody>
          <a:bodyPr wrap="square" lIns="91440" tIns="45720" rIns="91440" bIns="45720" rtlCol="0" anchor="t">
            <a:spAutoFit/>
          </a:bodyPr>
          <a:lstStyle/>
          <a:p>
            <a:pPr algn="ctr"/>
            <a:r>
              <a:rPr lang="en-US" sz="4000" b="1" dirty="0">
                <a:solidFill>
                  <a:schemeClr val="bg1"/>
                </a:solidFill>
                <a:latin typeface="Abadi"/>
                <a:ea typeface="Abadi" panose="02000000000000000000" pitchFamily="2" charset="0"/>
              </a:rPr>
              <a:t>The Ksar of Beni-Isguen (At-</a:t>
            </a:r>
            <a:r>
              <a:rPr lang="en-US" sz="4000" b="1" err="1">
                <a:solidFill>
                  <a:schemeClr val="bg1"/>
                </a:solidFill>
                <a:latin typeface="Abadi"/>
                <a:ea typeface="Abadi" panose="02000000000000000000" pitchFamily="2" charset="0"/>
              </a:rPr>
              <a:t>isjèn</a:t>
            </a:r>
            <a:r>
              <a:rPr lang="en-US" sz="4000" b="1" dirty="0">
                <a:solidFill>
                  <a:schemeClr val="bg1"/>
                </a:solidFill>
                <a:latin typeface="Abadi"/>
                <a:ea typeface="Abadi" panose="02000000000000000000" pitchFamily="2" charset="0"/>
              </a:rPr>
              <a:t> in Berber) was founded in 1347 The Christian era. It is distinguished by its ancient mosque which keeps Always its initial architectural configuration, as well as its Defensive system across enclosure walls that surround the Ksar In full</a:t>
            </a:r>
            <a:endParaRPr lang="fr-FR" sz="4000" b="1">
              <a:solidFill>
                <a:schemeClr val="bg1"/>
              </a:solidFill>
              <a:latin typeface="Abad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963509"/>
      </p:ext>
    </p:extLst>
  </p:cSld>
  <p:clrMapOvr>
    <a:masterClrMapping/>
  </p:clrMapOvr>
  <mc:AlternateContent>
    <mc:Choice xmlns:mc="http://schemas.openxmlformats.org/markup-compatibility/2006"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5" name="Picture 2" descr="C:\Users\petit chez soi\Downloads\ghardaia-bni-yezguen-visoterra-20976.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250F832-68C6-1A91-038F-D5251B670A4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7966"/>
          <a:stretch/>
        </p:blipFill>
        <p:spPr bwMode="auto">
          <a:xfrm>
            <a:off x="6495063" y="0"/>
            <a:ext cx="5639427" cy="6862505"/>
          </a:xfrm>
          <a:prstGeom prst="rect">
            <a:avLst/>
          </a:prstGeom>
          <a:ln>
            <a:noFill/>
          </a:ln>
          <a:effectLst>
            <a:softEdge rad="112500"/>
          </a:effectLst>
        </p:spPr>
      </p:pic>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50093E2-976E-B8CB-B0D0-34B4F1C355B0}"/>
              </a:ext>
            </a:extLst>
          </p:cNvPr>
          <p:cNvSpPr txBox="1"/>
          <p:nvPr/>
        </p:nvSpPr>
        <p:spPr>
          <a:xfrm>
            <a:off x="277484" y="1903502"/>
            <a:ext cx="6487303" cy="3046988"/>
          </a:xfrm>
          <a:prstGeom prst="rect">
            <a:avLst/>
          </a:prstGeom>
          <a:noFill/>
        </p:spPr>
        <p:txBody>
          <a:bodyPr wrap="square" lIns="91440" tIns="45720" rIns="91440" bIns="45720" rtlCol="0" anchor="t">
            <a:spAutoFit/>
          </a:bodyPr>
          <a:lstStyle/>
          <a:p>
            <a:pPr algn="ctr"/>
            <a:r>
              <a:rPr lang="x-none" sz="9600" b="1" dirty="0">
                <a:solidFill>
                  <a:schemeClr val="bg1"/>
                </a:solidFill>
                <a:latin typeface="Dreaming Outloud Script Pro"/>
                <a:cs typeface="Dreaming Outloud Script Pro" panose="03050502040304050704" pitchFamily="66" charset="0"/>
              </a:rPr>
              <a:t>Bounoura  Place:</a:t>
            </a:r>
            <a:endParaRPr lang="en-US" sz="9600" b="1">
              <a:solidFill>
                <a:schemeClr val="bg1"/>
              </a:solidFill>
              <a:latin typeface="Dreaming Outloud Script Pro"/>
              <a:cs typeface="Dreaming Outloud Script Pro"/>
            </a:endParaRPr>
          </a:p>
        </p:txBody>
      </p:sp>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C8B66F7-CB8B-848A-DA75-794FDB37BA4B}"/>
              </a:ext>
            </a:extLst>
          </p:cNvPr>
          <p:cNvSpPr txBox="1"/>
          <p:nvPr/>
        </p:nvSpPr>
        <p:spPr>
          <a:xfrm>
            <a:off x="5191369" y="4929376"/>
            <a:ext cx="1828800" cy="369332"/>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1481308"/>
      </p:ext>
    </p:extLst>
  </p:cSld>
  <p:clrMapOvr>
    <a:masterClrMapping/>
  </p:clrMapOvr>
  <mc:AlternateContent>
    <mc:Choice xmlns:mc="http://schemas.openxmlformats.org/markup-compatibility/2006"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5" name="Picture 2" descr="C:\Users\petit chez soi\Downloads\ghardaia-bni-yezguen-visoterra-20976.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250F832-68C6-1A91-038F-D5251B670A4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7966"/>
          <a:stretch/>
        </p:blipFill>
        <p:spPr bwMode="auto">
          <a:xfrm>
            <a:off x="-3503" y="0"/>
            <a:ext cx="4848673" cy="6862505"/>
          </a:xfrm>
          <a:prstGeom prst="rect">
            <a:avLst/>
          </a:prstGeom>
          <a:ln>
            <a:noFill/>
          </a:ln>
          <a:effectLst>
            <a:softEdge rad="112500"/>
          </a:effectLst>
        </p:spPr>
      </p:pic>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C8B66F7-CB8B-848A-DA75-794FDB37BA4B}"/>
              </a:ext>
            </a:extLst>
          </p:cNvPr>
          <p:cNvSpPr txBox="1"/>
          <p:nvPr/>
        </p:nvSpPr>
        <p:spPr>
          <a:xfrm>
            <a:off x="5191369" y="4929376"/>
            <a:ext cx="1828800" cy="369332"/>
          </a:xfrm>
          <a:prstGeom prst="rect">
            <a:avLst/>
          </a:prstGeom>
          <a:noFill/>
        </p:spPr>
        <p:txBody>
          <a:bodyPr wrap="square" rtlCol="0">
            <a:spAutoFit/>
          </a:bodyPr>
          <a:lstStyle/>
          <a:p>
            <a:pPr algn="l"/>
            <a:endParaRPr lang="en-US"/>
          </a:p>
        </p:txBody>
      </p:sp>
      <p:sp>
        <p:nvSpPr>
          <p:cNvPr id="8"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2934F7B-392C-AE57-688B-BEEF19D885B3}"/>
              </a:ext>
            </a:extLst>
          </p:cNvPr>
          <p:cNvSpPr txBox="1">
            <a:spLocks/>
          </p:cNvSpPr>
          <p:nvPr/>
        </p:nvSpPr>
        <p:spPr>
          <a:xfrm>
            <a:off x="4723946" y="602605"/>
            <a:ext cx="7408806" cy="78500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latin typeface="Abadi"/>
                <a:cs typeface="Arabic Typesetting"/>
              </a:rPr>
              <a:t> </a:t>
            </a:r>
            <a:r>
              <a:rPr lang="en-US" sz="2600" b="1" err="1">
                <a:solidFill>
                  <a:schemeClr val="bg1"/>
                </a:solidFill>
                <a:latin typeface="Abadi"/>
                <a:cs typeface="Arabic Typesetting"/>
              </a:rPr>
              <a:t>Bounoura</a:t>
            </a:r>
            <a:r>
              <a:rPr lang="en-US" sz="2600" b="1" dirty="0">
                <a:solidFill>
                  <a:schemeClr val="bg1"/>
                </a:solidFill>
                <a:latin typeface="Abadi"/>
                <a:cs typeface="Arabic Typesetting"/>
              </a:rPr>
              <a:t> (At </a:t>
            </a:r>
            <a:r>
              <a:rPr lang="en-US" sz="2600" b="1" err="1">
                <a:solidFill>
                  <a:schemeClr val="bg1"/>
                </a:solidFill>
                <a:latin typeface="Abadi"/>
                <a:cs typeface="Arabic Typesetting"/>
              </a:rPr>
              <a:t>Bounour</a:t>
            </a:r>
            <a:r>
              <a:rPr lang="en-US" sz="2600" b="1" dirty="0">
                <a:solidFill>
                  <a:schemeClr val="bg1"/>
                </a:solidFill>
                <a:latin typeface="Abadi"/>
                <a:cs typeface="Arabic Typesetting"/>
              </a:rPr>
              <a:t> in Berber) was founded in 1046Christian era.</a:t>
            </a:r>
            <a:endParaRPr lang="fr-FR" sz="2600" b="1">
              <a:solidFill>
                <a:schemeClr val="bg1"/>
              </a:solidFill>
              <a:latin typeface="Abadi"/>
              <a:cs typeface="Arabic Typesetting"/>
            </a:endParaRPr>
          </a:p>
          <a:p>
            <a:pPr>
              <a:buFont typeface="Arial" panose="020B0604020202020204" pitchFamily="34" charset="0"/>
              <a:buNone/>
            </a:pPr>
            <a:r>
              <a:rPr lang="en-US" sz="2600" b="1" err="1">
                <a:solidFill>
                  <a:schemeClr val="bg1"/>
                </a:solidFill>
                <a:latin typeface="Abadi"/>
                <a:cs typeface="Arabic Typesetting"/>
              </a:rPr>
              <a:t>Bounoura</a:t>
            </a:r>
            <a:r>
              <a:rPr lang="en-US" sz="2600" b="1" dirty="0">
                <a:solidFill>
                  <a:schemeClr val="bg1"/>
                </a:solidFill>
                <a:latin typeface="Abadi"/>
                <a:cs typeface="Arabic Typesetting"/>
              </a:rPr>
              <a:t> is known for its old Mosque as well as its front And houses ramparts.</a:t>
            </a:r>
            <a:endParaRPr lang="fr-FR" sz="2600" b="1">
              <a:solidFill>
                <a:schemeClr val="bg1"/>
              </a:solidFill>
              <a:latin typeface="Abadi"/>
              <a:cs typeface="Arabic Typesetting"/>
            </a:endParaRPr>
          </a:p>
          <a:p>
            <a:pPr>
              <a:buFont typeface="Arial" panose="020B0604020202020204" pitchFamily="34" charset="0"/>
              <a:buNone/>
            </a:pPr>
            <a:r>
              <a:rPr lang="en-US" sz="2600" b="1" dirty="0">
                <a:solidFill>
                  <a:schemeClr val="bg1"/>
                </a:solidFill>
                <a:latin typeface="Abadi"/>
                <a:cs typeface="Arabic Typesetting"/>
              </a:rPr>
              <a:t>The Ksar saw its extension after the disappearance of its part Higher than the former Ksar.</a:t>
            </a:r>
            <a:endParaRPr lang="fr-FR" sz="2600" b="1">
              <a:solidFill>
                <a:schemeClr val="bg1"/>
              </a:solidFill>
              <a:latin typeface="Abadi"/>
              <a:cs typeface="Arabic Typesetting"/>
            </a:endParaRPr>
          </a:p>
          <a:p>
            <a:pPr>
              <a:buFont typeface="Arial" panose="020B0604020202020204" pitchFamily="34" charset="0"/>
              <a:buNone/>
            </a:pPr>
            <a:r>
              <a:rPr lang="en-US" sz="2600" b="1" dirty="0">
                <a:solidFill>
                  <a:schemeClr val="bg1"/>
                </a:solidFill>
                <a:latin typeface="Abadi"/>
                <a:cs typeface="Arabic Typesetting"/>
              </a:rPr>
              <a:t>Remnants of old Ksar still remain.</a:t>
            </a:r>
            <a:endParaRPr lang="fr-FR" sz="2600" b="1">
              <a:solidFill>
                <a:schemeClr val="bg1"/>
              </a:solidFill>
              <a:latin typeface="Abadi"/>
              <a:cs typeface="Arabic Typesetting"/>
            </a:endParaRPr>
          </a:p>
          <a:p>
            <a:pPr>
              <a:buFont typeface="Arial" panose="020B0604020202020204" pitchFamily="34" charset="0"/>
              <a:buNone/>
            </a:pPr>
            <a:r>
              <a:rPr lang="en-US" sz="2600" b="1" dirty="0">
                <a:solidFill>
                  <a:schemeClr val="bg1"/>
                </a:solidFill>
                <a:latin typeface="Abadi"/>
                <a:cs typeface="Arabic Typesetting"/>
              </a:rPr>
              <a:t>The old Ksar is protected by a wall of interruption interrupted this and There by watchtowers.</a:t>
            </a:r>
            <a:endParaRPr lang="fr-FR" sz="2600" b="1">
              <a:solidFill>
                <a:schemeClr val="bg1"/>
              </a:solidFill>
              <a:latin typeface="Abadi"/>
              <a:cs typeface="Arabic Typesetting"/>
            </a:endParaRPr>
          </a:p>
          <a:p>
            <a:pPr>
              <a:buFont typeface="Arial" panose="020B0604020202020204" pitchFamily="34" charset="0"/>
              <a:buNone/>
            </a:pPr>
            <a:r>
              <a:rPr lang="en-US" sz="2600" b="1" dirty="0">
                <a:solidFill>
                  <a:schemeClr val="bg1"/>
                </a:solidFill>
                <a:latin typeface="Abadi"/>
                <a:cs typeface="Arabic Typesetting"/>
              </a:rPr>
              <a:t>We find in the center of the Ksar an old mosque and a Minaret Which dominates a large square, as well as a Mausoleum "</a:t>
            </a:r>
            <a:r>
              <a:rPr lang="en-US" sz="2600" b="1" err="1">
                <a:solidFill>
                  <a:schemeClr val="bg1"/>
                </a:solidFill>
                <a:latin typeface="Abadi"/>
                <a:cs typeface="Arabic Typesetting"/>
              </a:rPr>
              <a:t>SheikhBâ</a:t>
            </a:r>
            <a:r>
              <a:rPr lang="en-US" sz="2600" b="1" dirty="0">
                <a:solidFill>
                  <a:schemeClr val="bg1"/>
                </a:solidFill>
                <a:latin typeface="Abadi"/>
                <a:cs typeface="Arabic Typesetting"/>
              </a:rPr>
              <a:t>-Dahmane ", and various other Mausoleums</a:t>
            </a:r>
            <a:r>
              <a:rPr lang="en-US" sz="2600" b="1" dirty="0">
                <a:latin typeface="Abadi"/>
                <a:cs typeface="Arabic Typesetting"/>
              </a:rPr>
              <a:t>.</a:t>
            </a:r>
            <a:endParaRPr lang="fr-FR" sz="2600" b="1">
              <a:latin typeface="Abadi"/>
              <a:cs typeface="Arabic Typesetting"/>
            </a:endParaRPr>
          </a:p>
          <a:p>
            <a:pPr>
              <a:buFont typeface="Arial" panose="020B0604020202020204" pitchFamily="34" charset="0"/>
              <a:buNone/>
            </a:pPr>
            <a:endParaRPr lang="fr-FR" b="1" dirty="0">
              <a:latin typeface="Abadi"/>
              <a:cs typeface="Arabic Typesetting" pitchFamily="66" charset="-7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5914848"/>
      </p:ext>
    </p:extLst>
  </p:cSld>
  <p:clrMapOvr>
    <a:masterClrMapping/>
  </p:clrMapOvr>
  <mc:AlternateContent>
    <mc:Choice xmlns:mc="http://schemas.openxmlformats.org/markup-compatibility/2006"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823A29-723A-A7D9-DB58-E7B9D19D1724}"/>
              </a:ext>
            </a:extLst>
          </p:cNvPr>
          <p:cNvSpPr txBox="1"/>
          <p:nvPr/>
        </p:nvSpPr>
        <p:spPr>
          <a:xfrm>
            <a:off x="6260856" y="1716597"/>
            <a:ext cx="5139851" cy="3046988"/>
          </a:xfrm>
          <a:prstGeom prst="rect">
            <a:avLst/>
          </a:prstGeom>
          <a:noFill/>
        </p:spPr>
        <p:txBody>
          <a:bodyPr wrap="square" lIns="91440" tIns="45720" rIns="91440" bIns="45720" rtlCol="0" anchor="t">
            <a:spAutoFit/>
          </a:bodyPr>
          <a:lstStyle/>
          <a:p>
            <a:pPr algn="ctr"/>
            <a:r>
              <a:rPr lang="x-none" sz="9600" b="1" dirty="0">
                <a:solidFill>
                  <a:schemeClr val="bg1"/>
                </a:solidFill>
                <a:latin typeface="Dreaming Outloud Script Pro"/>
                <a:cs typeface="Dreaming Outloud Script Pro" panose="03050502040304050704" pitchFamily="66" charset="0"/>
              </a:rPr>
              <a:t>Ghardaia place :</a:t>
            </a:r>
            <a:endParaRPr lang="en-US" sz="9600" b="1">
              <a:solidFill>
                <a:schemeClr val="bg1"/>
              </a:solidFill>
              <a:latin typeface="Dreaming Outloud Script Pro"/>
              <a:cs typeface="Dreaming Outloud Script Pro"/>
            </a:endParaRPr>
          </a:p>
        </p:txBody>
      </p:sp>
      <p:sp>
        <p:nvSpPr>
          <p:cNvPr id="4" name="TextBox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A43C67-E270-D664-F07E-F4BA2261207E}"/>
              </a:ext>
            </a:extLst>
          </p:cNvPr>
          <p:cNvSpPr txBox="1"/>
          <p:nvPr/>
        </p:nvSpPr>
        <p:spPr>
          <a:xfrm>
            <a:off x="5071474" y="5693152"/>
            <a:ext cx="1828800" cy="1828800"/>
          </a:xfrm>
          <a:prstGeom prst="rect">
            <a:avLst/>
          </a:prstGeom>
          <a:noFill/>
        </p:spPr>
        <p:txBody>
          <a:bodyPr wrap="square" rtlCol="0">
            <a:spAutoFit/>
          </a:bodyPr>
          <a:lstStyle/>
          <a:p>
            <a:pPr algn="l"/>
            <a:endParaRPr lang="en-US" dirty="0"/>
          </a:p>
        </p:txBody>
      </p:sp>
      <p:pic>
        <p:nvPicPr>
          <p:cNvPr id="7" name="Image 8" descr="Une image contenant sol, plein air&#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4380EF-3B86-645C-80FD-CF6917D35B4C}"/>
              </a:ext>
            </a:extLst>
          </p:cNvPr>
          <p:cNvPicPr>
            <a:picLocks noChangeAspect="1"/>
          </p:cNvPicPr>
          <p:nvPr/>
        </p:nvPicPr>
        <p:blipFill>
          <a:blip r:embed="rId2"/>
          <a:stretch>
            <a:fillRect/>
          </a:stretch>
        </p:blipFill>
        <p:spPr>
          <a:xfrm>
            <a:off x="-5751" y="5458"/>
            <a:ext cx="5086708" cy="6847084"/>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9383674"/>
      </p:ext>
    </p:extLst>
  </p:cSld>
  <p:clrMapOvr>
    <a:masterClrMapping/>
  </p:clrMapOvr>
  <mc:AlternateContent>
    <mc:Choice xmlns:mc="http://schemas.openxmlformats.org/markup-compatibility/2006" xmlns:p159="http://schemas.microsoft.com/office/powerpoint/2015/09/main" xmlns:p="http://schemas.openxmlformats.org/presentationml/2006/main" xmlns:r="http://schemas.openxmlformats.org/officeDocument/2006/relationships" xmlns:a="http://schemas.openxmlformats.org/drawingml/2006/main" xmlns="" Requires="p159">
      <p:transition xmlns:p14="http://schemas.microsoft.com/office/powerpoint/2010/main" spd="slow" p14:dur="2000">
        <p159:morph option="byObject"/>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a="http://schemas.openxmlformats.org/drawingml/2006/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0</TotalTime>
  <Words>483</Words>
  <Application>Microsoft Macintosh PowerPoint</Application>
  <PresentationFormat>Custom</PresentationFormat>
  <Paragraphs>45</Paragraphs>
  <Slides>26</Slides>
  <Notes>0</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Mesh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asa.yousra@gmail.com</dc:creator>
  <cp:lastModifiedBy>Barry Kramer</cp:lastModifiedBy>
  <cp:revision>448</cp:revision>
  <dcterms:created xsi:type="dcterms:W3CDTF">2023-05-20T01:19:32Z</dcterms:created>
  <dcterms:modified xsi:type="dcterms:W3CDTF">2023-05-20T01:20:09Z</dcterms:modified>
</cp:coreProperties>
</file>