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9" r:id="rId1"/>
  </p:sldMasterIdLst>
  <p:notesMasterIdLst>
    <p:notesMasterId r:id="rId42"/>
  </p:notesMasterIdLst>
  <p:sldIdLst>
    <p:sldId id="264"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56" r:id="rId18"/>
    <p:sldId id="257" r:id="rId19"/>
    <p:sldId id="258" r:id="rId20"/>
    <p:sldId id="259" r:id="rId21"/>
    <p:sldId id="260" r:id="rId22"/>
    <p:sldId id="261" r:id="rId23"/>
    <p:sldId id="262" r:id="rId24"/>
    <p:sldId id="263"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1812"/>
    <p:restoredTop sz="94679"/>
  </p:normalViewPr>
  <p:slideViewPr>
    <p:cSldViewPr snapToGrid="0">
      <p:cViewPr varScale="1">
        <p:scale>
          <a:sx n="99" d="100"/>
          <a:sy n="99" d="100"/>
        </p:scale>
        <p:origin x="-120" y="-32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9"/>
        <p:cNvGrpSpPr/>
        <p:nvPr/>
      </p:nvGrpSpPr>
      <p:grpSpPr>
        <a:xfrm>
          <a:off x="0" y="0"/>
          <a:ext cx="0" cy="0"/>
          <a:chOff x="0" y="0"/>
          <a:chExt cx="0" cy="0"/>
        </a:xfrm>
      </p:grpSpPr>
      <p:sp>
        <p:nvSpPr>
          <p:cNvPr id="320" name="Google Shape;320;g2374998ae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374998ae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2"/>
        <p:cNvGrpSpPr/>
        <p:nvPr/>
      </p:nvGrpSpPr>
      <p:grpSpPr>
        <a:xfrm>
          <a:off x="0" y="0"/>
          <a:ext cx="0" cy="0"/>
          <a:chOff x="0" y="0"/>
          <a:chExt cx="0" cy="0"/>
        </a:xfrm>
      </p:grpSpPr>
      <p:sp>
        <p:nvSpPr>
          <p:cNvPr id="343" name="Google Shape;3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0"/>
        <p:cNvGrpSpPr/>
        <p:nvPr/>
      </p:nvGrpSpPr>
      <p:grpSpPr>
        <a:xfrm>
          <a:off x="0" y="0"/>
          <a:ext cx="0" cy="0"/>
          <a:chOff x="0" y="0"/>
          <a:chExt cx="0" cy="0"/>
        </a:xfrm>
      </p:grpSpPr>
      <p:sp>
        <p:nvSpPr>
          <p:cNvPr id="351" name="Google Shape;3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9"/>
        <p:cNvGrpSpPr/>
        <p:nvPr/>
      </p:nvGrpSpPr>
      <p:grpSpPr>
        <a:xfrm>
          <a:off x="0" y="0"/>
          <a:ext cx="0" cy="0"/>
          <a:chOff x="0" y="0"/>
          <a:chExt cx="0" cy="0"/>
        </a:xfrm>
      </p:grpSpPr>
      <p:sp>
        <p:nvSpPr>
          <p:cNvPr id="360" name="Google Shape;3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7"/>
        <p:cNvGrpSpPr/>
        <p:nvPr/>
      </p:nvGrpSpPr>
      <p:grpSpPr>
        <a:xfrm>
          <a:off x="0" y="0"/>
          <a:ext cx="0" cy="0"/>
          <a:chOff x="0" y="0"/>
          <a:chExt cx="0" cy="0"/>
        </a:xfrm>
      </p:grpSpPr>
      <p:sp>
        <p:nvSpPr>
          <p:cNvPr id="368" name="Google Shape;368;g2374998ae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374998ae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Google Shape;51;g21804f0bd9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1804f0bd9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6"/>
        <p:cNvGrpSpPr/>
        <p:nvPr/>
      </p:nvGrpSpPr>
      <p:grpSpPr>
        <a:xfrm>
          <a:off x="0" y="0"/>
          <a:ext cx="0" cy="0"/>
          <a:chOff x="0" y="0"/>
          <a:chExt cx="0" cy="0"/>
        </a:xfrm>
      </p:grpSpPr>
      <p:sp>
        <p:nvSpPr>
          <p:cNvPr id="57" name="Google Shape;57;g21975c785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975c785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
        <p:cNvGrpSpPr/>
        <p:nvPr/>
      </p:nvGrpSpPr>
      <p:grpSpPr>
        <a:xfrm>
          <a:off x="0" y="0"/>
          <a:ext cx="0" cy="0"/>
          <a:chOff x="0" y="0"/>
          <a:chExt cx="0" cy="0"/>
        </a:xfrm>
      </p:grpSpPr>
      <p:sp>
        <p:nvSpPr>
          <p:cNvPr id="65" name="Google Shape;65;g209b2a9e861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09b2a9e86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Google Shape;74;g22dd75dd1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2dd75dd1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
        <p:cNvGrpSpPr/>
        <p:nvPr/>
      </p:nvGrpSpPr>
      <p:grpSpPr>
        <a:xfrm>
          <a:off x="0" y="0"/>
          <a:ext cx="0" cy="0"/>
          <a:chOff x="0" y="0"/>
          <a:chExt cx="0" cy="0"/>
        </a:xfrm>
      </p:grpSpPr>
      <p:sp>
        <p:nvSpPr>
          <p:cNvPr id="82" name="Google Shape;82;g22dd75dd1f6_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2dd75dd1f6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Google Shape;90;g22dd75dd1f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2dd75dd1f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
        <p:cNvGrpSpPr/>
        <p:nvPr/>
      </p:nvGrpSpPr>
      <p:grpSpPr>
        <a:xfrm>
          <a:off x="0" y="0"/>
          <a:ext cx="0" cy="0"/>
          <a:chOff x="0" y="0"/>
          <a:chExt cx="0" cy="0"/>
        </a:xfrm>
      </p:grpSpPr>
      <p:sp>
        <p:nvSpPr>
          <p:cNvPr id="99" name="Google Shape;99;g237481656ea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37481656ea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
        <p:cNvGrpSpPr/>
        <p:nvPr/>
      </p:nvGrpSpPr>
      <p:grpSpPr>
        <a:xfrm>
          <a:off x="0" y="0"/>
          <a:ext cx="0" cy="0"/>
          <a:chOff x="0" y="0"/>
          <a:chExt cx="0" cy="0"/>
        </a:xfrm>
      </p:grpSpPr>
      <p:sp>
        <p:nvSpPr>
          <p:cNvPr id="106" name="Google Shape;106;g237481656ea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37481656ea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4"/>
        <p:cNvGrpSpPr/>
        <p:nvPr/>
      </p:nvGrpSpPr>
      <p:grpSpPr>
        <a:xfrm>
          <a:off x="0" y="0"/>
          <a:ext cx="0" cy="0"/>
          <a:chOff x="0" y="0"/>
          <a:chExt cx="0" cy="0"/>
        </a:xfrm>
      </p:grpSpPr>
      <p:sp>
        <p:nvSpPr>
          <p:cNvPr id="105" name="Google Shape;105;g203b1dd775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03b1dd77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1"/>
        <p:cNvGrpSpPr/>
        <p:nvPr/>
      </p:nvGrpSpPr>
      <p:grpSpPr>
        <a:xfrm>
          <a:off x="0" y="0"/>
          <a:ext cx="0" cy="0"/>
          <a:chOff x="0" y="0"/>
          <a:chExt cx="0" cy="0"/>
        </a:xfrm>
      </p:grpSpPr>
      <p:sp>
        <p:nvSpPr>
          <p:cNvPr id="112" name="Google Shape;112;g203b1dd775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03b1dd775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1"/>
        <p:cNvGrpSpPr/>
        <p:nvPr/>
      </p:nvGrpSpPr>
      <p:grpSpPr>
        <a:xfrm>
          <a:off x="0" y="0"/>
          <a:ext cx="0" cy="0"/>
          <a:chOff x="0" y="0"/>
          <a:chExt cx="0" cy="0"/>
        </a:xfrm>
      </p:grpSpPr>
      <p:sp>
        <p:nvSpPr>
          <p:cNvPr id="122" name="Google Shape;122;g22bd4aec40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bd4aec40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
        <p:cNvGrpSpPr/>
        <p:nvPr/>
      </p:nvGrpSpPr>
      <p:grpSpPr>
        <a:xfrm>
          <a:off x="0" y="0"/>
          <a:ext cx="0" cy="0"/>
          <a:chOff x="0" y="0"/>
          <a:chExt cx="0" cy="0"/>
        </a:xfrm>
      </p:grpSpPr>
      <p:sp>
        <p:nvSpPr>
          <p:cNvPr id="132" name="Google Shape;132;g22dd825011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dd825011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1"/>
        <p:cNvGrpSpPr/>
        <p:nvPr/>
      </p:nvGrpSpPr>
      <p:grpSpPr>
        <a:xfrm>
          <a:off x="0" y="0"/>
          <a:ext cx="0" cy="0"/>
          <a:chOff x="0" y="0"/>
          <a:chExt cx="0" cy="0"/>
        </a:xfrm>
      </p:grpSpPr>
      <p:sp>
        <p:nvSpPr>
          <p:cNvPr id="302" name="Google Shape;3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8"/>
        <p:cNvGrpSpPr/>
        <p:nvPr/>
      </p:nvGrpSpPr>
      <p:grpSpPr>
        <a:xfrm>
          <a:off x="0" y="0"/>
          <a:ext cx="0" cy="0"/>
          <a:chOff x="0" y="0"/>
          <a:chExt cx="0" cy="0"/>
        </a:xfrm>
      </p:grpSpPr>
      <p:sp>
        <p:nvSpPr>
          <p:cNvPr id="309" name="Google Shape;309;g2374998ae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374998ae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6"/>
        <p:cNvGrpSpPr/>
        <p:nvPr/>
      </p:nvGrpSpPr>
      <p:grpSpPr>
        <a:xfrm>
          <a:off x="0" y="0"/>
          <a:ext cx="0" cy="0"/>
          <a:chOff x="0" y="0"/>
          <a:chExt cx="0" cy="0"/>
        </a:xfrm>
      </p:grpSpPr>
      <p:sp>
        <p:nvSpPr>
          <p:cNvPr id="327" name="Google Shape;3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標題及物件" type="obj">
  <p:cSld name="標題及物件">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028700" y="514350"/>
            <a:ext cx="7200900" cy="1114425"/>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028700" y="1714500"/>
            <a:ext cx="7200900" cy="2686050"/>
          </a:xfrm>
          <a:prstGeom prst="rect">
            <a:avLst/>
          </a:prstGeom>
          <a:noFill/>
          <a:ln>
            <a:noFill/>
          </a:ln>
        </p:spPr>
        <p:txBody>
          <a:bodyPr spcFirstLastPara="1" wrap="square" lIns="91425" tIns="45700" rIns="91425" bIns="45700" anchor="t" anchorCtr="0">
            <a:normAutofit/>
          </a:bodyPr>
          <a:lstStyle>
            <a:lvl1pPr marL="342900" lvl="0" indent="-257175" algn="l">
              <a:lnSpc>
                <a:spcPct val="94000"/>
              </a:lnSpc>
              <a:spcBef>
                <a:spcPts val="750"/>
              </a:spcBef>
              <a:spcAft>
                <a:spcPts val="0"/>
              </a:spcAft>
              <a:buClr>
                <a:schemeClr val="dk2"/>
              </a:buClr>
              <a:buSzPts val="1800"/>
              <a:buChar char="■"/>
              <a:defRPr/>
            </a:lvl1pPr>
            <a:lvl2pPr marL="685800" lvl="1" indent="-257175" algn="l">
              <a:lnSpc>
                <a:spcPct val="94000"/>
              </a:lnSpc>
              <a:spcBef>
                <a:spcPts val="375"/>
              </a:spcBef>
              <a:spcAft>
                <a:spcPts val="0"/>
              </a:spcAft>
              <a:buClr>
                <a:schemeClr val="dk2"/>
              </a:buClr>
              <a:buSzPts val="1800"/>
              <a:buChar char="–"/>
              <a:defRPr/>
            </a:lvl2pPr>
            <a:lvl3pPr marL="1028700" lvl="2" indent="-257175" algn="l">
              <a:lnSpc>
                <a:spcPct val="94000"/>
              </a:lnSpc>
              <a:spcBef>
                <a:spcPts val="375"/>
              </a:spcBef>
              <a:spcAft>
                <a:spcPts val="0"/>
              </a:spcAft>
              <a:buClr>
                <a:schemeClr val="dk2"/>
              </a:buClr>
              <a:buSzPts val="1800"/>
              <a:buChar char="■"/>
              <a:defRPr/>
            </a:lvl3pPr>
            <a:lvl4pPr marL="1371600" lvl="3" indent="-257175" algn="l">
              <a:lnSpc>
                <a:spcPct val="94000"/>
              </a:lnSpc>
              <a:spcBef>
                <a:spcPts val="375"/>
              </a:spcBef>
              <a:spcAft>
                <a:spcPts val="0"/>
              </a:spcAft>
              <a:buClr>
                <a:schemeClr val="dk2"/>
              </a:buClr>
              <a:buSzPts val="1800"/>
              <a:buChar char="–"/>
              <a:defRPr/>
            </a:lvl4pPr>
            <a:lvl5pPr marL="1714500" lvl="4" indent="-257175" algn="l">
              <a:lnSpc>
                <a:spcPct val="94000"/>
              </a:lnSpc>
              <a:spcBef>
                <a:spcPts val="375"/>
              </a:spcBef>
              <a:spcAft>
                <a:spcPts val="0"/>
              </a:spcAft>
              <a:buClr>
                <a:schemeClr val="dk2"/>
              </a:buClr>
              <a:buSzPts val="1800"/>
              <a:buChar char="■"/>
              <a:defRPr/>
            </a:lvl5pPr>
            <a:lvl6pPr marL="2057400" lvl="5" indent="-257175" algn="l">
              <a:lnSpc>
                <a:spcPct val="94000"/>
              </a:lnSpc>
              <a:spcBef>
                <a:spcPts val="375"/>
              </a:spcBef>
              <a:spcAft>
                <a:spcPts val="0"/>
              </a:spcAft>
              <a:buClr>
                <a:schemeClr val="dk2"/>
              </a:buClr>
              <a:buSzPts val="1800"/>
              <a:buChar char="–"/>
              <a:defRPr/>
            </a:lvl6pPr>
            <a:lvl7pPr marL="2400300" lvl="6" indent="-257175" algn="l">
              <a:lnSpc>
                <a:spcPct val="94000"/>
              </a:lnSpc>
              <a:spcBef>
                <a:spcPts val="375"/>
              </a:spcBef>
              <a:spcAft>
                <a:spcPts val="0"/>
              </a:spcAft>
              <a:buClr>
                <a:schemeClr val="dk2"/>
              </a:buClr>
              <a:buSzPts val="1800"/>
              <a:buChar char="■"/>
              <a:defRPr/>
            </a:lvl7pPr>
            <a:lvl8pPr marL="2743200" lvl="7" indent="-257175" algn="l">
              <a:lnSpc>
                <a:spcPct val="94000"/>
              </a:lnSpc>
              <a:spcBef>
                <a:spcPts val="375"/>
              </a:spcBef>
              <a:spcAft>
                <a:spcPts val="0"/>
              </a:spcAft>
              <a:buClr>
                <a:schemeClr val="dk2"/>
              </a:buClr>
              <a:buSzPts val="1800"/>
              <a:buChar char="–"/>
              <a:defRPr/>
            </a:lvl8pPr>
            <a:lvl9pPr marL="3086100" lvl="8" indent="-257175" algn="l">
              <a:lnSpc>
                <a:spcPct val="94000"/>
              </a:lnSpc>
              <a:spcBef>
                <a:spcPts val="375"/>
              </a:spcBef>
              <a:spcAft>
                <a:spcPts val="150"/>
              </a:spcAft>
              <a:buClr>
                <a:schemeClr val="dk2"/>
              </a:buClr>
              <a:buSzPts val="1800"/>
              <a:buChar char="■"/>
              <a:defRPr/>
            </a:lvl9pPr>
          </a:lstStyle>
          <a:p>
            <a:endParaRPr/>
          </a:p>
        </p:txBody>
      </p:sp>
      <p:sp>
        <p:nvSpPr>
          <p:cNvPr id="24" name="Google Shape;24;p3"/>
          <p:cNvSpPr txBox="1">
            <a:spLocks noGrp="1"/>
          </p:cNvSpPr>
          <p:nvPr>
            <p:ph type="dt" idx="10"/>
          </p:nvPr>
        </p:nvSpPr>
        <p:spPr>
          <a:xfrm>
            <a:off x="1042987" y="4840039"/>
            <a:ext cx="903429" cy="30346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2170173" y="4840039"/>
            <a:ext cx="4710623" cy="30346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7104552" y="4840039"/>
            <a:ext cx="1197219" cy="30346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925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自訂版面配置">
  <p:cSld name="自訂版面配置">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ctrTitle"/>
          </p:nvPr>
        </p:nvSpPr>
        <p:spPr>
          <a:xfrm>
            <a:off x="320625" y="2240300"/>
            <a:ext cx="5871300" cy="1921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Clr>
                <a:srgbClr val="FFFFFF"/>
              </a:buClr>
              <a:buSzPts val="3600"/>
              <a:buNone/>
              <a:defRPr sz="3600" b="1">
                <a:solidFill>
                  <a:srgbClr val="FFFFFF"/>
                </a:solidFill>
              </a:defRPr>
            </a:lvl2pPr>
            <a:lvl3pPr lvl="2" algn="l">
              <a:lnSpc>
                <a:spcPct val="100000"/>
              </a:lnSpc>
              <a:spcBef>
                <a:spcPts val="0"/>
              </a:spcBef>
              <a:spcAft>
                <a:spcPts val="0"/>
              </a:spcAft>
              <a:buClr>
                <a:srgbClr val="FFFFFF"/>
              </a:buClr>
              <a:buSzPts val="3600"/>
              <a:buNone/>
              <a:defRPr sz="3600" b="1">
                <a:solidFill>
                  <a:srgbClr val="FFFFFF"/>
                </a:solidFill>
              </a:defRPr>
            </a:lvl3pPr>
            <a:lvl4pPr lvl="3" algn="l">
              <a:lnSpc>
                <a:spcPct val="100000"/>
              </a:lnSpc>
              <a:spcBef>
                <a:spcPts val="0"/>
              </a:spcBef>
              <a:spcAft>
                <a:spcPts val="0"/>
              </a:spcAft>
              <a:buClr>
                <a:srgbClr val="FFFFFF"/>
              </a:buClr>
              <a:buSzPts val="3600"/>
              <a:buNone/>
              <a:defRPr sz="3600" b="1">
                <a:solidFill>
                  <a:srgbClr val="FFFFFF"/>
                </a:solidFill>
              </a:defRPr>
            </a:lvl4pPr>
            <a:lvl5pPr lvl="4" algn="l">
              <a:lnSpc>
                <a:spcPct val="100000"/>
              </a:lnSpc>
              <a:spcBef>
                <a:spcPts val="0"/>
              </a:spcBef>
              <a:spcAft>
                <a:spcPts val="0"/>
              </a:spcAft>
              <a:buClr>
                <a:srgbClr val="FFFFFF"/>
              </a:buClr>
              <a:buSzPts val="3600"/>
              <a:buNone/>
              <a:defRPr sz="3600" b="1">
                <a:solidFill>
                  <a:srgbClr val="FFFFFF"/>
                </a:solidFill>
              </a:defRPr>
            </a:lvl5pPr>
            <a:lvl6pPr lvl="5" algn="l">
              <a:lnSpc>
                <a:spcPct val="100000"/>
              </a:lnSpc>
              <a:spcBef>
                <a:spcPts val="0"/>
              </a:spcBef>
              <a:spcAft>
                <a:spcPts val="0"/>
              </a:spcAft>
              <a:buClr>
                <a:srgbClr val="FFFFFF"/>
              </a:buClr>
              <a:buSzPts val="3600"/>
              <a:buNone/>
              <a:defRPr sz="3600" b="1">
                <a:solidFill>
                  <a:srgbClr val="FFFFFF"/>
                </a:solidFill>
              </a:defRPr>
            </a:lvl6pPr>
            <a:lvl7pPr lvl="6" algn="l">
              <a:lnSpc>
                <a:spcPct val="100000"/>
              </a:lnSpc>
              <a:spcBef>
                <a:spcPts val="0"/>
              </a:spcBef>
              <a:spcAft>
                <a:spcPts val="0"/>
              </a:spcAft>
              <a:buClr>
                <a:srgbClr val="FFFFFF"/>
              </a:buClr>
              <a:buSzPts val="3600"/>
              <a:buNone/>
              <a:defRPr sz="3600" b="1">
                <a:solidFill>
                  <a:srgbClr val="FFFFFF"/>
                </a:solidFill>
              </a:defRPr>
            </a:lvl7pPr>
            <a:lvl8pPr lvl="7" algn="l">
              <a:lnSpc>
                <a:spcPct val="100000"/>
              </a:lnSpc>
              <a:spcBef>
                <a:spcPts val="0"/>
              </a:spcBef>
              <a:spcAft>
                <a:spcPts val="0"/>
              </a:spcAft>
              <a:buClr>
                <a:srgbClr val="FFFFFF"/>
              </a:buClr>
              <a:buSzPts val="3600"/>
              <a:buNone/>
              <a:defRPr sz="3600" b="1">
                <a:solidFill>
                  <a:srgbClr val="FFFFFF"/>
                </a:solidFill>
              </a:defRPr>
            </a:lvl8pPr>
            <a:lvl9pPr lvl="8" algn="l">
              <a:lnSpc>
                <a:spcPct val="100000"/>
              </a:lnSpc>
              <a:spcBef>
                <a:spcPts val="0"/>
              </a:spcBef>
              <a:spcAft>
                <a:spcPts val="0"/>
              </a:spcAft>
              <a:buClr>
                <a:srgbClr val="FFFFFF"/>
              </a:buClr>
              <a:buSzPts val="3600"/>
              <a:buNone/>
              <a:defRPr sz="3600" b="1">
                <a:solidFill>
                  <a:srgbClr val="FFFFFF"/>
                </a:solidFill>
              </a:defRPr>
            </a:lvl9pPr>
          </a:lstStyle>
          <a:p>
            <a:endParaRPr/>
          </a:p>
        </p:txBody>
      </p:sp>
      <p:sp>
        <p:nvSpPr>
          <p:cNvPr id="12" name="Google Shape;12;p2"/>
          <p:cNvSpPr txBox="1">
            <a:spLocks noGrp="1"/>
          </p:cNvSpPr>
          <p:nvPr>
            <p:ph type="subTitle" idx="1"/>
          </p:nvPr>
        </p:nvSpPr>
        <p:spPr>
          <a:xfrm>
            <a:off x="320625" y="4314000"/>
            <a:ext cx="5871300" cy="362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455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自訂版面配置 1">
  <p:cSld name="自訂版面配置 1">
    <p:spTree>
      <p:nvGrpSpPr>
        <p:cNvPr id="1" name="Shape 32"/>
        <p:cNvGrpSpPr/>
        <p:nvPr/>
      </p:nvGrpSpPr>
      <p:grpSpPr>
        <a:xfrm>
          <a:off x="0" y="0"/>
          <a:ext cx="0" cy="0"/>
          <a:chOff x="0" y="0"/>
          <a:chExt cx="0" cy="0"/>
        </a:xfrm>
      </p:grpSpPr>
      <p:sp>
        <p:nvSpPr>
          <p:cNvPr id="33" name="Google Shape;33;p5"/>
          <p:cNvSpPr/>
          <p:nvPr/>
        </p:nvSpPr>
        <p:spPr>
          <a:xfrm>
            <a:off x="0" y="0"/>
            <a:ext cx="9144000" cy="5143500"/>
          </a:xfrm>
          <a:prstGeom prst="rect">
            <a:avLst/>
          </a:prstGeom>
          <a:solidFill>
            <a:srgbClr val="F1EAE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 name="Google Shape;34;p5"/>
          <p:cNvCxnSpPr/>
          <p:nvPr/>
        </p:nvCxnSpPr>
        <p:spPr>
          <a:xfrm rot="10800000">
            <a:off x="398200" y="977175"/>
            <a:ext cx="505800" cy="0"/>
          </a:xfrm>
          <a:prstGeom prst="straightConnector1">
            <a:avLst/>
          </a:prstGeom>
          <a:noFill/>
          <a:ln w="19050" cap="flat" cmpd="sng">
            <a:solidFill>
              <a:srgbClr val="FF5822"/>
            </a:solidFill>
            <a:prstDash val="solid"/>
            <a:round/>
            <a:headEnd type="none" w="sm" len="sm"/>
            <a:tailEnd type="none" w="sm" len="sm"/>
          </a:ln>
        </p:spPr>
      </p:cxnSp>
      <p:sp>
        <p:nvSpPr>
          <p:cNvPr id="35" name="Google Shape;35;p5"/>
          <p:cNvSpPr txBox="1">
            <a:spLocks noGrp="1"/>
          </p:cNvSpPr>
          <p:nvPr>
            <p:ph type="title"/>
          </p:nvPr>
        </p:nvSpPr>
        <p:spPr>
          <a:xfrm>
            <a:off x="311700" y="1153900"/>
            <a:ext cx="2655000" cy="858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sz="2400" b="1">
                <a:solidFill>
                  <a:srgbClr val="000000"/>
                </a:solidFill>
              </a:defRPr>
            </a:lvl1pPr>
            <a:lvl2pPr lvl="1" algn="l">
              <a:lnSpc>
                <a:spcPct val="100000"/>
              </a:lnSpc>
              <a:spcBef>
                <a:spcPts val="0"/>
              </a:spcBef>
              <a:spcAft>
                <a:spcPts val="0"/>
              </a:spcAft>
              <a:buSzPts val="2800"/>
              <a:buNone/>
              <a:defRPr sz="2400" b="1">
                <a:solidFill>
                  <a:srgbClr val="000000"/>
                </a:solidFill>
              </a:defRPr>
            </a:lvl2pPr>
            <a:lvl3pPr lvl="2" algn="l">
              <a:lnSpc>
                <a:spcPct val="100000"/>
              </a:lnSpc>
              <a:spcBef>
                <a:spcPts val="0"/>
              </a:spcBef>
              <a:spcAft>
                <a:spcPts val="0"/>
              </a:spcAft>
              <a:buSzPts val="2800"/>
              <a:buNone/>
              <a:defRPr sz="2400" b="1">
                <a:solidFill>
                  <a:srgbClr val="000000"/>
                </a:solidFill>
              </a:defRPr>
            </a:lvl3pPr>
            <a:lvl4pPr lvl="3" algn="l">
              <a:lnSpc>
                <a:spcPct val="100000"/>
              </a:lnSpc>
              <a:spcBef>
                <a:spcPts val="0"/>
              </a:spcBef>
              <a:spcAft>
                <a:spcPts val="0"/>
              </a:spcAft>
              <a:buSzPts val="2800"/>
              <a:buNone/>
              <a:defRPr sz="2400" b="1">
                <a:solidFill>
                  <a:srgbClr val="000000"/>
                </a:solidFill>
              </a:defRPr>
            </a:lvl4pPr>
            <a:lvl5pPr lvl="4" algn="l">
              <a:lnSpc>
                <a:spcPct val="100000"/>
              </a:lnSpc>
              <a:spcBef>
                <a:spcPts val="0"/>
              </a:spcBef>
              <a:spcAft>
                <a:spcPts val="0"/>
              </a:spcAft>
              <a:buSzPts val="2800"/>
              <a:buNone/>
              <a:defRPr sz="2400" b="1">
                <a:solidFill>
                  <a:srgbClr val="000000"/>
                </a:solidFill>
              </a:defRPr>
            </a:lvl5pPr>
            <a:lvl6pPr lvl="5" algn="l">
              <a:lnSpc>
                <a:spcPct val="100000"/>
              </a:lnSpc>
              <a:spcBef>
                <a:spcPts val="0"/>
              </a:spcBef>
              <a:spcAft>
                <a:spcPts val="0"/>
              </a:spcAft>
              <a:buSzPts val="2800"/>
              <a:buNone/>
              <a:defRPr sz="2400" b="1">
                <a:solidFill>
                  <a:srgbClr val="000000"/>
                </a:solidFill>
              </a:defRPr>
            </a:lvl6pPr>
            <a:lvl7pPr lvl="6" algn="l">
              <a:lnSpc>
                <a:spcPct val="100000"/>
              </a:lnSpc>
              <a:spcBef>
                <a:spcPts val="0"/>
              </a:spcBef>
              <a:spcAft>
                <a:spcPts val="0"/>
              </a:spcAft>
              <a:buSzPts val="2800"/>
              <a:buNone/>
              <a:defRPr sz="2400" b="1">
                <a:solidFill>
                  <a:srgbClr val="000000"/>
                </a:solidFill>
              </a:defRPr>
            </a:lvl7pPr>
            <a:lvl8pPr lvl="7" algn="l">
              <a:lnSpc>
                <a:spcPct val="100000"/>
              </a:lnSpc>
              <a:spcBef>
                <a:spcPts val="0"/>
              </a:spcBef>
              <a:spcAft>
                <a:spcPts val="0"/>
              </a:spcAft>
              <a:buSzPts val="2800"/>
              <a:buNone/>
              <a:defRPr sz="2400" b="1">
                <a:solidFill>
                  <a:srgbClr val="000000"/>
                </a:solidFill>
              </a:defRPr>
            </a:lvl8pPr>
            <a:lvl9pPr lvl="8" algn="l">
              <a:lnSpc>
                <a:spcPct val="100000"/>
              </a:lnSpc>
              <a:spcBef>
                <a:spcPts val="0"/>
              </a:spcBef>
              <a:spcAft>
                <a:spcPts val="0"/>
              </a:spcAft>
              <a:buSzPts val="2800"/>
              <a:buNone/>
              <a:defRPr sz="2400" b="1">
                <a:solidFill>
                  <a:srgbClr val="000000"/>
                </a:solidFill>
              </a:defRPr>
            </a:lvl9pPr>
          </a:lstStyle>
          <a:p>
            <a:endParaRPr/>
          </a:p>
        </p:txBody>
      </p:sp>
      <p:sp>
        <p:nvSpPr>
          <p:cNvPr id="36" name="Google Shape;36;p5"/>
          <p:cNvSpPr txBox="1">
            <a:spLocks noGrp="1"/>
          </p:cNvSpPr>
          <p:nvPr>
            <p:ph type="body" idx="1"/>
          </p:nvPr>
        </p:nvSpPr>
        <p:spPr>
          <a:xfrm>
            <a:off x="311700" y="2022050"/>
            <a:ext cx="2655000" cy="2928300"/>
          </a:xfrm>
          <a:prstGeom prst="rect">
            <a:avLst/>
          </a:prstGeom>
          <a:noFill/>
          <a:ln>
            <a:noFill/>
          </a:ln>
        </p:spPr>
        <p:txBody>
          <a:bodyPr spcFirstLastPara="1" wrap="square" lIns="91425" tIns="91425" rIns="91425" bIns="91425" anchor="t" anchorCtr="0">
            <a:normAutofit/>
          </a:bodyPr>
          <a:lstStyle>
            <a:lvl1pPr marL="457189" lvl="0" indent="-292093" algn="l">
              <a:lnSpc>
                <a:spcPct val="115000"/>
              </a:lnSpc>
              <a:spcBef>
                <a:spcPts val="0"/>
              </a:spcBef>
              <a:spcAft>
                <a:spcPts val="0"/>
              </a:spcAft>
              <a:buClr>
                <a:srgbClr val="434343"/>
              </a:buClr>
              <a:buSzPts val="1000"/>
              <a:buChar char="●"/>
              <a:defRPr sz="1000">
                <a:solidFill>
                  <a:srgbClr val="434343"/>
                </a:solidFill>
              </a:defRPr>
            </a:lvl1pPr>
            <a:lvl2pPr marL="914378" lvl="1" indent="-292093" algn="l">
              <a:lnSpc>
                <a:spcPct val="115000"/>
              </a:lnSpc>
              <a:spcBef>
                <a:spcPts val="0"/>
              </a:spcBef>
              <a:spcAft>
                <a:spcPts val="0"/>
              </a:spcAft>
              <a:buClr>
                <a:srgbClr val="434343"/>
              </a:buClr>
              <a:buSzPts val="1000"/>
              <a:buChar char="○"/>
              <a:defRPr sz="1000">
                <a:solidFill>
                  <a:srgbClr val="434343"/>
                </a:solidFill>
              </a:defRPr>
            </a:lvl2pPr>
            <a:lvl3pPr marL="1371566" lvl="2" indent="-292093" algn="l">
              <a:lnSpc>
                <a:spcPct val="115000"/>
              </a:lnSpc>
              <a:spcBef>
                <a:spcPts val="0"/>
              </a:spcBef>
              <a:spcAft>
                <a:spcPts val="0"/>
              </a:spcAft>
              <a:buClr>
                <a:srgbClr val="434343"/>
              </a:buClr>
              <a:buSzPts val="1000"/>
              <a:buChar char="■"/>
              <a:defRPr sz="1000">
                <a:solidFill>
                  <a:srgbClr val="434343"/>
                </a:solidFill>
              </a:defRPr>
            </a:lvl3pPr>
            <a:lvl4pPr marL="1828754" lvl="3" indent="-292093" algn="l">
              <a:lnSpc>
                <a:spcPct val="115000"/>
              </a:lnSpc>
              <a:spcBef>
                <a:spcPts val="0"/>
              </a:spcBef>
              <a:spcAft>
                <a:spcPts val="0"/>
              </a:spcAft>
              <a:buClr>
                <a:srgbClr val="434343"/>
              </a:buClr>
              <a:buSzPts val="1000"/>
              <a:buChar char="●"/>
              <a:defRPr sz="1000">
                <a:solidFill>
                  <a:srgbClr val="434343"/>
                </a:solidFill>
              </a:defRPr>
            </a:lvl4pPr>
            <a:lvl5pPr marL="2285943" lvl="4" indent="-292093" algn="l">
              <a:lnSpc>
                <a:spcPct val="115000"/>
              </a:lnSpc>
              <a:spcBef>
                <a:spcPts val="0"/>
              </a:spcBef>
              <a:spcAft>
                <a:spcPts val="0"/>
              </a:spcAft>
              <a:buClr>
                <a:srgbClr val="434343"/>
              </a:buClr>
              <a:buSzPts val="1000"/>
              <a:buChar char="○"/>
              <a:defRPr sz="1000">
                <a:solidFill>
                  <a:srgbClr val="434343"/>
                </a:solidFill>
              </a:defRPr>
            </a:lvl5pPr>
            <a:lvl6pPr marL="2743132" lvl="5" indent="-292093" algn="l">
              <a:lnSpc>
                <a:spcPct val="115000"/>
              </a:lnSpc>
              <a:spcBef>
                <a:spcPts val="0"/>
              </a:spcBef>
              <a:spcAft>
                <a:spcPts val="0"/>
              </a:spcAft>
              <a:buClr>
                <a:srgbClr val="434343"/>
              </a:buClr>
              <a:buSzPts val="1000"/>
              <a:buChar char="■"/>
              <a:defRPr sz="1000">
                <a:solidFill>
                  <a:srgbClr val="434343"/>
                </a:solidFill>
              </a:defRPr>
            </a:lvl6pPr>
            <a:lvl7pPr marL="3200320" lvl="6" indent="-292093" algn="l">
              <a:lnSpc>
                <a:spcPct val="115000"/>
              </a:lnSpc>
              <a:spcBef>
                <a:spcPts val="0"/>
              </a:spcBef>
              <a:spcAft>
                <a:spcPts val="0"/>
              </a:spcAft>
              <a:buClr>
                <a:srgbClr val="434343"/>
              </a:buClr>
              <a:buSzPts val="1000"/>
              <a:buChar char="●"/>
              <a:defRPr sz="1000">
                <a:solidFill>
                  <a:srgbClr val="434343"/>
                </a:solidFill>
              </a:defRPr>
            </a:lvl7pPr>
            <a:lvl8pPr marL="3657509" lvl="7" indent="-292093" algn="l">
              <a:lnSpc>
                <a:spcPct val="115000"/>
              </a:lnSpc>
              <a:spcBef>
                <a:spcPts val="0"/>
              </a:spcBef>
              <a:spcAft>
                <a:spcPts val="0"/>
              </a:spcAft>
              <a:buClr>
                <a:srgbClr val="434343"/>
              </a:buClr>
              <a:buSzPts val="1000"/>
              <a:buChar char="○"/>
              <a:defRPr sz="1000">
                <a:solidFill>
                  <a:srgbClr val="434343"/>
                </a:solidFill>
              </a:defRPr>
            </a:lvl8pPr>
            <a:lvl9pPr marL="4114697" lvl="8" indent="-292093" algn="l">
              <a:lnSpc>
                <a:spcPct val="115000"/>
              </a:lnSpc>
              <a:spcBef>
                <a:spcPts val="0"/>
              </a:spcBef>
              <a:spcAft>
                <a:spcPts val="0"/>
              </a:spcAft>
              <a:buClr>
                <a:srgbClr val="434343"/>
              </a:buClr>
              <a:buSzPts val="1000"/>
              <a:buChar char="■"/>
              <a:defRPr sz="1000">
                <a:solidFill>
                  <a:srgbClr val="434343"/>
                </a:solidFill>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Nunito"/>
                <a:ea typeface="Nunito"/>
                <a:cs typeface="Nunito"/>
                <a:sym typeface="Nunito"/>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7587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自訂版面配置 2">
  <p:cSld name="自訂版面配置 2">
    <p:bg>
      <p:bgPr>
        <a:solidFill>
          <a:srgbClr val="FFFFFF"/>
        </a:solidFill>
        <a:effectLst/>
      </p:bgPr>
    </p:bg>
    <p:spTree>
      <p:nvGrpSpPr>
        <p:cNvPr id="1" name="Shape 21"/>
        <p:cNvGrpSpPr/>
        <p:nvPr/>
      </p:nvGrpSpPr>
      <p:grpSpPr>
        <a:xfrm>
          <a:off x="0" y="0"/>
          <a:ext cx="0" cy="0"/>
          <a:chOff x="0" y="0"/>
          <a:chExt cx="0" cy="0"/>
        </a:xfrm>
      </p:grpSpPr>
      <p:sp>
        <p:nvSpPr>
          <p:cNvPr id="22" name="Google Shape;22;p4"/>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 name="Google Shape;24;p4"/>
          <p:cNvGrpSpPr/>
          <p:nvPr/>
        </p:nvGrpSpPr>
        <p:grpSpPr>
          <a:xfrm>
            <a:off x="3" y="4713898"/>
            <a:ext cx="3047923" cy="429600"/>
            <a:chOff x="-73" y="4713898"/>
            <a:chExt cx="3047923" cy="429600"/>
          </a:xfrm>
        </p:grpSpPr>
        <p:sp>
          <p:nvSpPr>
            <p:cNvPr id="25" name="Google Shape;25;p4"/>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4"/>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4"/>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 name="Google Shape;29;p4"/>
          <p:cNvSpPr txBox="1">
            <a:spLocks noGrp="1"/>
          </p:cNvSpPr>
          <p:nvPr>
            <p:ph type="title"/>
          </p:nvPr>
        </p:nvSpPr>
        <p:spPr>
          <a:xfrm>
            <a:off x="185350" y="679625"/>
            <a:ext cx="2683200" cy="1042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sz="2400" b="1">
                <a:solidFill>
                  <a:srgbClr val="212121"/>
                </a:solidFill>
              </a:defRPr>
            </a:lvl1pPr>
            <a:lvl2pPr lvl="1" algn="l">
              <a:lnSpc>
                <a:spcPct val="100000"/>
              </a:lnSpc>
              <a:spcBef>
                <a:spcPts val="0"/>
              </a:spcBef>
              <a:spcAft>
                <a:spcPts val="0"/>
              </a:spcAft>
              <a:buSzPts val="2800"/>
              <a:buNone/>
              <a:defRPr sz="2400" b="1">
                <a:solidFill>
                  <a:srgbClr val="212121"/>
                </a:solidFill>
              </a:defRPr>
            </a:lvl2pPr>
            <a:lvl3pPr lvl="2" algn="l">
              <a:lnSpc>
                <a:spcPct val="100000"/>
              </a:lnSpc>
              <a:spcBef>
                <a:spcPts val="0"/>
              </a:spcBef>
              <a:spcAft>
                <a:spcPts val="0"/>
              </a:spcAft>
              <a:buSzPts val="2800"/>
              <a:buNone/>
              <a:defRPr sz="2400" b="1">
                <a:solidFill>
                  <a:srgbClr val="212121"/>
                </a:solidFill>
              </a:defRPr>
            </a:lvl3pPr>
            <a:lvl4pPr lvl="3" algn="l">
              <a:lnSpc>
                <a:spcPct val="100000"/>
              </a:lnSpc>
              <a:spcBef>
                <a:spcPts val="0"/>
              </a:spcBef>
              <a:spcAft>
                <a:spcPts val="0"/>
              </a:spcAft>
              <a:buSzPts val="2800"/>
              <a:buNone/>
              <a:defRPr sz="2400" b="1">
                <a:solidFill>
                  <a:srgbClr val="212121"/>
                </a:solidFill>
              </a:defRPr>
            </a:lvl4pPr>
            <a:lvl5pPr lvl="4" algn="l">
              <a:lnSpc>
                <a:spcPct val="100000"/>
              </a:lnSpc>
              <a:spcBef>
                <a:spcPts val="0"/>
              </a:spcBef>
              <a:spcAft>
                <a:spcPts val="0"/>
              </a:spcAft>
              <a:buSzPts val="2800"/>
              <a:buNone/>
              <a:defRPr sz="2400" b="1">
                <a:solidFill>
                  <a:srgbClr val="212121"/>
                </a:solidFill>
              </a:defRPr>
            </a:lvl5pPr>
            <a:lvl6pPr lvl="5" algn="l">
              <a:lnSpc>
                <a:spcPct val="100000"/>
              </a:lnSpc>
              <a:spcBef>
                <a:spcPts val="0"/>
              </a:spcBef>
              <a:spcAft>
                <a:spcPts val="0"/>
              </a:spcAft>
              <a:buSzPts val="2800"/>
              <a:buNone/>
              <a:defRPr sz="2400" b="1">
                <a:solidFill>
                  <a:srgbClr val="212121"/>
                </a:solidFill>
              </a:defRPr>
            </a:lvl6pPr>
            <a:lvl7pPr lvl="6" algn="l">
              <a:lnSpc>
                <a:spcPct val="100000"/>
              </a:lnSpc>
              <a:spcBef>
                <a:spcPts val="0"/>
              </a:spcBef>
              <a:spcAft>
                <a:spcPts val="0"/>
              </a:spcAft>
              <a:buSzPts val="2800"/>
              <a:buNone/>
              <a:defRPr sz="2400" b="1">
                <a:solidFill>
                  <a:srgbClr val="212121"/>
                </a:solidFill>
              </a:defRPr>
            </a:lvl7pPr>
            <a:lvl8pPr lvl="7" algn="l">
              <a:lnSpc>
                <a:spcPct val="100000"/>
              </a:lnSpc>
              <a:spcBef>
                <a:spcPts val="0"/>
              </a:spcBef>
              <a:spcAft>
                <a:spcPts val="0"/>
              </a:spcAft>
              <a:buSzPts val="2800"/>
              <a:buNone/>
              <a:defRPr sz="2400" b="1">
                <a:solidFill>
                  <a:srgbClr val="212121"/>
                </a:solidFill>
              </a:defRPr>
            </a:lvl8pPr>
            <a:lvl9pPr lvl="8" algn="l">
              <a:lnSpc>
                <a:spcPct val="100000"/>
              </a:lnSpc>
              <a:spcBef>
                <a:spcPts val="0"/>
              </a:spcBef>
              <a:spcAft>
                <a:spcPts val="0"/>
              </a:spcAft>
              <a:buSzPts val="2800"/>
              <a:buNone/>
              <a:defRPr sz="2400" b="1">
                <a:solidFill>
                  <a:srgbClr val="212121"/>
                </a:solidFill>
              </a:defRPr>
            </a:lvl9pPr>
          </a:lstStyle>
          <a:p>
            <a:endParaRPr/>
          </a:p>
        </p:txBody>
      </p:sp>
      <p:sp>
        <p:nvSpPr>
          <p:cNvPr id="30" name="Google Shape;30;p4"/>
          <p:cNvSpPr txBox="1">
            <a:spLocks noGrp="1"/>
          </p:cNvSpPr>
          <p:nvPr>
            <p:ph type="body" idx="1"/>
          </p:nvPr>
        </p:nvSpPr>
        <p:spPr>
          <a:xfrm>
            <a:off x="185350" y="1798300"/>
            <a:ext cx="2683200" cy="25401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rgbClr val="616161"/>
              </a:buClr>
              <a:buSzPts val="1600"/>
              <a:buChar char="●"/>
              <a:defRPr sz="1600">
                <a:solidFill>
                  <a:srgbClr val="616161"/>
                </a:solidFill>
              </a:defRPr>
            </a:lvl1pPr>
            <a:lvl2pPr marL="914378" lvl="1" indent="-298442" algn="l">
              <a:lnSpc>
                <a:spcPct val="115000"/>
              </a:lnSpc>
              <a:spcBef>
                <a:spcPts val="0"/>
              </a:spcBef>
              <a:spcAft>
                <a:spcPts val="0"/>
              </a:spcAft>
              <a:buClr>
                <a:srgbClr val="616161"/>
              </a:buClr>
              <a:buSzPts val="1100"/>
              <a:buChar char="○"/>
              <a:defRPr sz="1400">
                <a:solidFill>
                  <a:srgbClr val="616161"/>
                </a:solidFill>
              </a:defRPr>
            </a:lvl2pPr>
            <a:lvl3pPr marL="1371566" lvl="2" indent="-298442" algn="l">
              <a:lnSpc>
                <a:spcPct val="115000"/>
              </a:lnSpc>
              <a:spcBef>
                <a:spcPts val="0"/>
              </a:spcBef>
              <a:spcAft>
                <a:spcPts val="0"/>
              </a:spcAft>
              <a:buClr>
                <a:srgbClr val="616161"/>
              </a:buClr>
              <a:buSzPts val="1100"/>
              <a:buChar char="■"/>
              <a:defRPr sz="1400">
                <a:solidFill>
                  <a:srgbClr val="616161"/>
                </a:solidFill>
              </a:defRPr>
            </a:lvl3pPr>
            <a:lvl4pPr marL="1828754" lvl="3" indent="-298442" algn="l">
              <a:lnSpc>
                <a:spcPct val="115000"/>
              </a:lnSpc>
              <a:spcBef>
                <a:spcPts val="0"/>
              </a:spcBef>
              <a:spcAft>
                <a:spcPts val="0"/>
              </a:spcAft>
              <a:buClr>
                <a:srgbClr val="616161"/>
              </a:buClr>
              <a:buSzPts val="1100"/>
              <a:buChar char="●"/>
              <a:defRPr sz="1400">
                <a:solidFill>
                  <a:srgbClr val="616161"/>
                </a:solidFill>
              </a:defRPr>
            </a:lvl4pPr>
            <a:lvl5pPr marL="2285943" lvl="4" indent="-298442" algn="l">
              <a:lnSpc>
                <a:spcPct val="115000"/>
              </a:lnSpc>
              <a:spcBef>
                <a:spcPts val="0"/>
              </a:spcBef>
              <a:spcAft>
                <a:spcPts val="0"/>
              </a:spcAft>
              <a:buClr>
                <a:srgbClr val="616161"/>
              </a:buClr>
              <a:buSzPts val="1100"/>
              <a:buChar char="○"/>
              <a:defRPr sz="1400">
                <a:solidFill>
                  <a:srgbClr val="616161"/>
                </a:solidFill>
              </a:defRPr>
            </a:lvl5pPr>
            <a:lvl6pPr marL="2743132" lvl="5" indent="-298442" algn="l">
              <a:lnSpc>
                <a:spcPct val="115000"/>
              </a:lnSpc>
              <a:spcBef>
                <a:spcPts val="0"/>
              </a:spcBef>
              <a:spcAft>
                <a:spcPts val="0"/>
              </a:spcAft>
              <a:buClr>
                <a:srgbClr val="616161"/>
              </a:buClr>
              <a:buSzPts val="1100"/>
              <a:buChar char="■"/>
              <a:defRPr sz="1400">
                <a:solidFill>
                  <a:srgbClr val="616161"/>
                </a:solidFill>
              </a:defRPr>
            </a:lvl6pPr>
            <a:lvl7pPr marL="3200320" lvl="6" indent="-298442" algn="l">
              <a:lnSpc>
                <a:spcPct val="115000"/>
              </a:lnSpc>
              <a:spcBef>
                <a:spcPts val="0"/>
              </a:spcBef>
              <a:spcAft>
                <a:spcPts val="0"/>
              </a:spcAft>
              <a:buClr>
                <a:srgbClr val="616161"/>
              </a:buClr>
              <a:buSzPts val="1100"/>
              <a:buChar char="●"/>
              <a:defRPr sz="1400">
                <a:solidFill>
                  <a:srgbClr val="616161"/>
                </a:solidFill>
              </a:defRPr>
            </a:lvl7pPr>
            <a:lvl8pPr marL="3657509" lvl="7" indent="-298442" algn="l">
              <a:lnSpc>
                <a:spcPct val="115000"/>
              </a:lnSpc>
              <a:spcBef>
                <a:spcPts val="0"/>
              </a:spcBef>
              <a:spcAft>
                <a:spcPts val="0"/>
              </a:spcAft>
              <a:buClr>
                <a:srgbClr val="616161"/>
              </a:buClr>
              <a:buSzPts val="1100"/>
              <a:buChar char="○"/>
              <a:defRPr sz="1400">
                <a:solidFill>
                  <a:srgbClr val="616161"/>
                </a:solidFill>
              </a:defRPr>
            </a:lvl8pPr>
            <a:lvl9pPr marL="4114697" lvl="8" indent="-298442" algn="l">
              <a:lnSpc>
                <a:spcPct val="115000"/>
              </a:lnSpc>
              <a:spcBef>
                <a:spcPts val="0"/>
              </a:spcBef>
              <a:spcAft>
                <a:spcPts val="0"/>
              </a:spcAft>
              <a:buClr>
                <a:srgbClr val="616161"/>
              </a:buClr>
              <a:buSzPts val="1100"/>
              <a:buChar char="■"/>
              <a:defRPr sz="1400">
                <a:solidFill>
                  <a:srgbClr val="616161"/>
                </a:solidFill>
              </a:defRPr>
            </a:lvl9pPr>
          </a:lstStyle>
          <a:p>
            <a:endParaRPr/>
          </a:p>
        </p:txBody>
      </p:sp>
      <p:sp>
        <p:nvSpPr>
          <p:cNvPr id="31" name="Google Shape;3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2314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自訂版面配置 3">
  <p:cSld name="自訂版面配置 3">
    <p:bg>
      <p:bgPr>
        <a:solidFill>
          <a:srgbClr val="FFFFFF"/>
        </a:solidFill>
        <a:effectLst/>
      </p:bgPr>
    </p:bg>
    <p:spTree>
      <p:nvGrpSpPr>
        <p:cNvPr id="1" name="Shape 38"/>
        <p:cNvGrpSpPr/>
        <p:nvPr/>
      </p:nvGrpSpPr>
      <p:grpSpPr>
        <a:xfrm>
          <a:off x="0" y="0"/>
          <a:ext cx="0" cy="0"/>
          <a:chOff x="0" y="0"/>
          <a:chExt cx="0" cy="0"/>
        </a:xfrm>
      </p:grpSpPr>
      <p:sp>
        <p:nvSpPr>
          <p:cNvPr id="39" name="Google Shape;39;p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6"/>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6"/>
          <p:cNvSpPr txBox="1">
            <a:spLocks noGrp="1"/>
          </p:cNvSpPr>
          <p:nvPr>
            <p:ph type="title"/>
          </p:nvPr>
        </p:nvSpPr>
        <p:spPr>
          <a:xfrm>
            <a:off x="311700" y="307825"/>
            <a:ext cx="2631900" cy="4316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42" name="Google Shape;42;p6"/>
          <p:cNvSpPr txBox="1">
            <a:spLocks noGrp="1"/>
          </p:cNvSpPr>
          <p:nvPr>
            <p:ph type="body" idx="1"/>
          </p:nvPr>
        </p:nvSpPr>
        <p:spPr>
          <a:xfrm>
            <a:off x="4011825" y="364950"/>
            <a:ext cx="4850400" cy="42597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Clr>
                <a:schemeClr val="dk2"/>
              </a:buClr>
              <a:buSzPts val="1800"/>
              <a:buChar char="●"/>
              <a:defRPr sz="1800">
                <a:solidFill>
                  <a:schemeClr val="dk2"/>
                </a:solidFill>
              </a:defRPr>
            </a:lvl1pPr>
            <a:lvl2pPr marL="914378" lvl="1" indent="-298442" algn="l">
              <a:lnSpc>
                <a:spcPct val="115000"/>
              </a:lnSpc>
              <a:spcBef>
                <a:spcPts val="1600"/>
              </a:spcBef>
              <a:spcAft>
                <a:spcPts val="0"/>
              </a:spcAft>
              <a:buClr>
                <a:schemeClr val="dk2"/>
              </a:buClr>
              <a:buSzPts val="1100"/>
              <a:buChar char="○"/>
              <a:defRPr sz="1400">
                <a:solidFill>
                  <a:schemeClr val="dk2"/>
                </a:solidFill>
              </a:defRPr>
            </a:lvl2pPr>
            <a:lvl3pPr marL="1371566" lvl="2" indent="-298442" algn="l">
              <a:lnSpc>
                <a:spcPct val="115000"/>
              </a:lnSpc>
              <a:spcBef>
                <a:spcPts val="1600"/>
              </a:spcBef>
              <a:spcAft>
                <a:spcPts val="0"/>
              </a:spcAft>
              <a:buClr>
                <a:schemeClr val="dk2"/>
              </a:buClr>
              <a:buSzPts val="1100"/>
              <a:buChar char="■"/>
              <a:defRPr sz="1400">
                <a:solidFill>
                  <a:schemeClr val="dk2"/>
                </a:solidFill>
              </a:defRPr>
            </a:lvl3pPr>
            <a:lvl4pPr marL="1828754" lvl="3" indent="-298442" algn="l">
              <a:lnSpc>
                <a:spcPct val="115000"/>
              </a:lnSpc>
              <a:spcBef>
                <a:spcPts val="1600"/>
              </a:spcBef>
              <a:spcAft>
                <a:spcPts val="0"/>
              </a:spcAft>
              <a:buClr>
                <a:schemeClr val="dk2"/>
              </a:buClr>
              <a:buSzPts val="1100"/>
              <a:buChar char="●"/>
              <a:defRPr sz="1400">
                <a:solidFill>
                  <a:schemeClr val="dk2"/>
                </a:solidFill>
              </a:defRPr>
            </a:lvl4pPr>
            <a:lvl5pPr marL="2285943" lvl="4" indent="-298442" algn="l">
              <a:lnSpc>
                <a:spcPct val="115000"/>
              </a:lnSpc>
              <a:spcBef>
                <a:spcPts val="1600"/>
              </a:spcBef>
              <a:spcAft>
                <a:spcPts val="0"/>
              </a:spcAft>
              <a:buClr>
                <a:schemeClr val="dk2"/>
              </a:buClr>
              <a:buSzPts val="1100"/>
              <a:buChar char="○"/>
              <a:defRPr sz="1400">
                <a:solidFill>
                  <a:schemeClr val="dk2"/>
                </a:solidFill>
              </a:defRPr>
            </a:lvl5pPr>
            <a:lvl6pPr marL="2743132" lvl="5" indent="-298442" algn="l">
              <a:lnSpc>
                <a:spcPct val="115000"/>
              </a:lnSpc>
              <a:spcBef>
                <a:spcPts val="1600"/>
              </a:spcBef>
              <a:spcAft>
                <a:spcPts val="0"/>
              </a:spcAft>
              <a:buClr>
                <a:schemeClr val="dk2"/>
              </a:buClr>
              <a:buSzPts val="1100"/>
              <a:buChar char="■"/>
              <a:defRPr sz="1400">
                <a:solidFill>
                  <a:schemeClr val="dk2"/>
                </a:solidFill>
              </a:defRPr>
            </a:lvl6pPr>
            <a:lvl7pPr marL="3200320" lvl="6" indent="-298442" algn="l">
              <a:lnSpc>
                <a:spcPct val="115000"/>
              </a:lnSpc>
              <a:spcBef>
                <a:spcPts val="1600"/>
              </a:spcBef>
              <a:spcAft>
                <a:spcPts val="0"/>
              </a:spcAft>
              <a:buClr>
                <a:schemeClr val="dk2"/>
              </a:buClr>
              <a:buSzPts val="1100"/>
              <a:buChar char="●"/>
              <a:defRPr sz="1400">
                <a:solidFill>
                  <a:schemeClr val="dk2"/>
                </a:solidFill>
              </a:defRPr>
            </a:lvl7pPr>
            <a:lvl8pPr marL="3657509" lvl="7" indent="-298442" algn="l">
              <a:lnSpc>
                <a:spcPct val="115000"/>
              </a:lnSpc>
              <a:spcBef>
                <a:spcPts val="1600"/>
              </a:spcBef>
              <a:spcAft>
                <a:spcPts val="0"/>
              </a:spcAft>
              <a:buClr>
                <a:schemeClr val="dk2"/>
              </a:buClr>
              <a:buSzPts val="1100"/>
              <a:buChar char="○"/>
              <a:defRPr sz="1400">
                <a:solidFill>
                  <a:schemeClr val="dk2"/>
                </a:solidFill>
              </a:defRPr>
            </a:lvl8pPr>
            <a:lvl9pPr marL="4114697" lvl="8" indent="-298442"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43" name="Google Shape;43;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966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000">
        <p14:gallery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27QEupdgzYU4CkMCsz4zdk_hn7ibyVzq/view" TargetMode="External"/><Relationship Id="rId4"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hyperlink" Target="http://drive.google.com/file/d/1E_8pD1cg3zXUzIewsulWwKElFPlwoERH/view" TargetMode="External"/><Relationship Id="rId6"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
        <p:cNvGrpSpPr/>
        <p:nvPr/>
      </p:nvGrpSpPr>
      <p:grpSpPr>
        <a:xfrm>
          <a:off x="0" y="0"/>
          <a:ext cx="0" cy="0"/>
          <a:chOff x="0" y="0"/>
          <a:chExt cx="0" cy="0"/>
        </a:xfrm>
      </p:grpSpPr>
      <p:sp>
        <p:nvSpPr>
          <p:cNvPr id="93" name="Google Shape;93;p13"/>
          <p:cNvSpPr txBox="1">
            <a:spLocks noGrp="1"/>
          </p:cNvSpPr>
          <p:nvPr>
            <p:ph type="ctrTitle"/>
          </p:nvPr>
        </p:nvSpPr>
        <p:spPr>
          <a:xfrm>
            <a:off x="1335497" y="293914"/>
            <a:ext cx="6472620" cy="2449286"/>
          </a:xfrm>
          <a:prstGeom prst="rect">
            <a:avLst/>
          </a:prstGeom>
          <a:noFill/>
          <a:ln>
            <a:noFill/>
          </a:ln>
        </p:spPr>
        <p:txBody>
          <a:bodyPr spcFirstLastPara="1" wrap="square" lIns="68569" tIns="34275" rIns="68569" bIns="34275" anchor="b" anchorCtr="0">
            <a:noAutofit/>
          </a:bodyPr>
          <a:lstStyle/>
          <a:p>
            <a:pPr>
              <a:buClr>
                <a:srgbClr val="262626"/>
              </a:buClr>
              <a:buSzPts val="9600"/>
            </a:pPr>
            <a:r>
              <a:rPr lang="en-US" sz="7200" dirty="0">
                <a:latin typeface="Overlock"/>
                <a:ea typeface="Overlock"/>
                <a:cs typeface="Overlock"/>
                <a:sym typeface="Overlock"/>
              </a:rPr>
              <a:t>CLIMATE in South Taiwan</a:t>
            </a:r>
            <a:endParaRPr sz="7200" dirty="0">
              <a:latin typeface="Overlock"/>
              <a:ea typeface="Overlock"/>
              <a:cs typeface="Overlock"/>
              <a:sym typeface="Overlock"/>
            </a:endParaRPr>
          </a:p>
        </p:txBody>
      </p:sp>
      <p:sp>
        <p:nvSpPr>
          <p:cNvPr id="94" name="Google Shape;94;p13"/>
          <p:cNvSpPr txBox="1">
            <a:spLocks noGrp="1"/>
          </p:cNvSpPr>
          <p:nvPr>
            <p:ph type="subTitle" idx="1"/>
          </p:nvPr>
        </p:nvSpPr>
        <p:spPr>
          <a:xfrm>
            <a:off x="1772393" y="2967209"/>
            <a:ext cx="5530932" cy="1022900"/>
          </a:xfrm>
          <a:prstGeom prst="rect">
            <a:avLst/>
          </a:prstGeom>
          <a:noFill/>
          <a:ln>
            <a:noFill/>
          </a:ln>
        </p:spPr>
        <p:txBody>
          <a:bodyPr spcFirstLastPara="1" wrap="square" lIns="68569" tIns="34275" rIns="68569" bIns="34275" anchor="t" anchorCtr="0">
            <a:normAutofit/>
          </a:bodyPr>
          <a:lstStyle/>
          <a:p>
            <a:pPr marL="0" indent="0">
              <a:buClr>
                <a:schemeClr val="dk1"/>
              </a:buClr>
              <a:buSzPts val="7590"/>
            </a:pPr>
            <a:r>
              <a:rPr lang="en-US" sz="4950" dirty="0" err="1">
                <a:solidFill>
                  <a:schemeClr val="dk1"/>
                </a:solidFill>
                <a:latin typeface="華康少女文字W5" panose="040F0509000000000000" pitchFamily="81" charset="-120"/>
                <a:ea typeface="華康少女文字W5" panose="040F0509000000000000" pitchFamily="81" charset="-120"/>
              </a:rPr>
              <a:t>氣候</a:t>
            </a:r>
            <a:endParaRPr dirty="0">
              <a:solidFill>
                <a:schemeClr val="dk1"/>
              </a:solidFill>
              <a:latin typeface="華康少女文字W5" panose="040F0509000000000000" pitchFamily="81" charset="-120"/>
              <a:ea typeface="華康少女文字W5" panose="040F0509000000000000" pitchFamily="81" charset="-12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down)">
                                      <p:cBhvr>
                                        <p:cTn id="7" dur="580">
                                          <p:stCondLst>
                                            <p:cond delay="0"/>
                                          </p:stCondLst>
                                        </p:cTn>
                                        <p:tgtEl>
                                          <p:spTgt spid="93"/>
                                        </p:tgtEl>
                                      </p:cBhvr>
                                    </p:animEffect>
                                    <p:anim calcmode="lin" valueType="num">
                                      <p:cBhvr>
                                        <p:cTn id="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13" dur="26">
                                          <p:stCondLst>
                                            <p:cond delay="650"/>
                                          </p:stCondLst>
                                        </p:cTn>
                                        <p:tgtEl>
                                          <p:spTgt spid="93"/>
                                        </p:tgtEl>
                                      </p:cBhvr>
                                      <p:to x="100000" y="60000"/>
                                    </p:animScale>
                                    <p:animScale>
                                      <p:cBhvr>
                                        <p:cTn id="14" dur="166" decel="50000">
                                          <p:stCondLst>
                                            <p:cond delay="676"/>
                                          </p:stCondLst>
                                        </p:cTn>
                                        <p:tgtEl>
                                          <p:spTgt spid="93"/>
                                        </p:tgtEl>
                                      </p:cBhvr>
                                      <p:to x="100000" y="100000"/>
                                    </p:animScale>
                                    <p:animScale>
                                      <p:cBhvr>
                                        <p:cTn id="15" dur="26">
                                          <p:stCondLst>
                                            <p:cond delay="1312"/>
                                          </p:stCondLst>
                                        </p:cTn>
                                        <p:tgtEl>
                                          <p:spTgt spid="93"/>
                                        </p:tgtEl>
                                      </p:cBhvr>
                                      <p:to x="100000" y="80000"/>
                                    </p:animScale>
                                    <p:animScale>
                                      <p:cBhvr>
                                        <p:cTn id="16" dur="166" decel="50000">
                                          <p:stCondLst>
                                            <p:cond delay="1338"/>
                                          </p:stCondLst>
                                        </p:cTn>
                                        <p:tgtEl>
                                          <p:spTgt spid="93"/>
                                        </p:tgtEl>
                                      </p:cBhvr>
                                      <p:to x="100000" y="100000"/>
                                    </p:animScale>
                                    <p:animScale>
                                      <p:cBhvr>
                                        <p:cTn id="17" dur="26">
                                          <p:stCondLst>
                                            <p:cond delay="1642"/>
                                          </p:stCondLst>
                                        </p:cTn>
                                        <p:tgtEl>
                                          <p:spTgt spid="93"/>
                                        </p:tgtEl>
                                      </p:cBhvr>
                                      <p:to x="100000" y="90000"/>
                                    </p:animScale>
                                    <p:animScale>
                                      <p:cBhvr>
                                        <p:cTn id="18" dur="166" decel="50000">
                                          <p:stCondLst>
                                            <p:cond delay="1668"/>
                                          </p:stCondLst>
                                        </p:cTn>
                                        <p:tgtEl>
                                          <p:spTgt spid="93"/>
                                        </p:tgtEl>
                                      </p:cBhvr>
                                      <p:to x="100000" y="100000"/>
                                    </p:animScale>
                                    <p:animScale>
                                      <p:cBhvr>
                                        <p:cTn id="19" dur="26">
                                          <p:stCondLst>
                                            <p:cond delay="1808"/>
                                          </p:stCondLst>
                                        </p:cTn>
                                        <p:tgtEl>
                                          <p:spTgt spid="93"/>
                                        </p:tgtEl>
                                      </p:cBhvr>
                                      <p:to x="100000" y="95000"/>
                                    </p:animScale>
                                    <p:animScale>
                                      <p:cBhvr>
                                        <p:cTn id="20" dur="166" decel="50000">
                                          <p:stCondLst>
                                            <p:cond delay="1834"/>
                                          </p:stCondLst>
                                        </p:cTn>
                                        <p:tgtEl>
                                          <p:spTgt spid="9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4">
                                            <p:txEl>
                                              <p:pRg st="0" end="0"/>
                                            </p:txEl>
                                          </p:spTgt>
                                        </p:tgtEl>
                                        <p:attrNameLst>
                                          <p:attrName>style.visibility</p:attrName>
                                        </p:attrNameLst>
                                      </p:cBhvr>
                                      <p:to>
                                        <p:strVal val="visible"/>
                                      </p:to>
                                    </p:set>
                                    <p:animEffect transition="in" filter="wheel(1)">
                                      <p:cBhvr>
                                        <p:cTn id="25" dur="20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build="p"/>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9"/>
        <p:cNvGrpSpPr/>
        <p:nvPr/>
      </p:nvGrpSpPr>
      <p:grpSpPr>
        <a:xfrm>
          <a:off x="0" y="0"/>
          <a:ext cx="0" cy="0"/>
          <a:chOff x="0" y="0"/>
          <a:chExt cx="0" cy="0"/>
        </a:xfrm>
      </p:grpSpPr>
      <p:sp>
        <p:nvSpPr>
          <p:cNvPr id="330" name="Google Shape;330;p20"/>
          <p:cNvSpPr txBox="1">
            <a:spLocks noGrp="1"/>
          </p:cNvSpPr>
          <p:nvPr>
            <p:ph type="body" idx="1"/>
          </p:nvPr>
        </p:nvSpPr>
        <p:spPr>
          <a:xfrm>
            <a:off x="90525" y="181075"/>
            <a:ext cx="4237500" cy="4384800"/>
          </a:xfrm>
          <a:prstGeom prst="rect">
            <a:avLst/>
          </a:prstGeom>
          <a:noFill/>
          <a:ln>
            <a:noFill/>
          </a:ln>
        </p:spPr>
        <p:txBody>
          <a:bodyPr spcFirstLastPara="1" wrap="square" lIns="91425" tIns="91425" rIns="91425" bIns="91425" anchor="t" anchorCtr="0">
            <a:normAutofit fontScale="92500" lnSpcReduction="20000"/>
          </a:bodyPr>
          <a:lstStyle/>
          <a:p>
            <a:pPr marL="0" marR="38099" indent="0">
              <a:lnSpc>
                <a:spcPct val="128571"/>
              </a:lnSpc>
              <a:buSzPct val="51143"/>
              <a:buNone/>
            </a:pPr>
            <a:r>
              <a:rPr lang="en-US" altLang="zh-TW" sz="2748">
                <a:solidFill>
                  <a:srgbClr val="202124"/>
                </a:solidFill>
                <a:highlight>
                  <a:srgbClr val="F8F9FA"/>
                </a:highlight>
              </a:rPr>
              <a:t>Formosan flying fox</a:t>
            </a:r>
            <a:endParaRPr sz="2748">
              <a:solidFill>
                <a:srgbClr val="202124"/>
              </a:solidFill>
              <a:highlight>
                <a:srgbClr val="F8F9FA"/>
              </a:highlight>
            </a:endParaRPr>
          </a:p>
          <a:p>
            <a:pPr marL="0" marR="38099" indent="0">
              <a:lnSpc>
                <a:spcPct val="128571"/>
              </a:lnSpc>
              <a:buSzPct val="66924"/>
              <a:buNone/>
            </a:pPr>
            <a:endParaRPr sz="2100">
              <a:solidFill>
                <a:srgbClr val="202124"/>
              </a:solidFill>
              <a:highlight>
                <a:srgbClr val="F8F9FA"/>
              </a:highlight>
            </a:endParaRPr>
          </a:p>
          <a:p>
            <a:pPr marL="0" marR="38099" indent="0">
              <a:lnSpc>
                <a:spcPct val="128571"/>
              </a:lnSpc>
              <a:buSzPct val="66924"/>
              <a:buNone/>
            </a:pPr>
            <a:r>
              <a:rPr lang="en-US" altLang="zh-TW" sz="2100">
                <a:solidFill>
                  <a:srgbClr val="202124"/>
                </a:solidFill>
                <a:highlight>
                  <a:srgbClr val="F8F9FA"/>
                </a:highlight>
              </a:rPr>
              <a:t>The Taiwanese flying fox, which is a unique subspecies of Taiwan, is the largest bat in Taiwan. They feed on plant fruits. They have been found in Green Island, Orchid Island, Hualien, Taitung and Kaohsiung. They inhabited Green Island in the 1960s The number can reach thousands, and the population lives in the primeval broad-leaved forest.</a:t>
            </a:r>
            <a:endParaRPr sz="2100">
              <a:solidFill>
                <a:srgbClr val="202124"/>
              </a:solidFill>
              <a:highlight>
                <a:srgbClr val="F8F9FA"/>
              </a:highlight>
            </a:endParaRPr>
          </a:p>
          <a:p>
            <a:pPr marL="0" marR="38099" indent="0">
              <a:lnSpc>
                <a:spcPct val="128571"/>
              </a:lnSpc>
              <a:buSzPct val="124253"/>
              <a:buNone/>
            </a:pPr>
            <a:endParaRPr sz="1350">
              <a:solidFill>
                <a:srgbClr val="333333"/>
              </a:solidFill>
              <a:highlight>
                <a:srgbClr val="FFFFFF"/>
              </a:highlight>
              <a:latin typeface="Microsoft JhengHei"/>
              <a:ea typeface="Microsoft JhengHei"/>
              <a:cs typeface="Microsoft JhengHei"/>
              <a:sym typeface="Microsoft JhengHei"/>
            </a:endParaRPr>
          </a:p>
        </p:txBody>
      </p:sp>
      <p:pic>
        <p:nvPicPr>
          <p:cNvPr id="331" name="Google Shape;331;p20"/>
          <p:cNvPicPr preferRelativeResize="0"/>
          <p:nvPr/>
        </p:nvPicPr>
        <p:blipFill rotWithShape="1">
          <a:blip r:embed="rId3">
            <a:alphaModFix/>
          </a:blip>
          <a:srcRect/>
          <a:stretch/>
        </p:blipFill>
        <p:spPr>
          <a:xfrm>
            <a:off x="4255575" y="1078022"/>
            <a:ext cx="4625850" cy="3203829"/>
          </a:xfrm>
          <a:prstGeom prst="rect">
            <a:avLst/>
          </a:prstGeom>
          <a:noFill/>
          <a:ln>
            <a:noFill/>
          </a:ln>
        </p:spPr>
      </p:pic>
      <p:sp>
        <p:nvSpPr>
          <p:cNvPr id="332" name="Google Shape;332;p20"/>
          <p:cNvSpPr txBox="1"/>
          <p:nvPr/>
        </p:nvSpPr>
        <p:spPr>
          <a:xfrm>
            <a:off x="4581050" y="525101"/>
            <a:ext cx="4581000" cy="400079"/>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by:Evan</a:t>
            </a:r>
            <a:endParaRPr>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sp>
        <p:nvSpPr>
          <p:cNvPr id="323" name="Google Shape;323;p19"/>
          <p:cNvSpPr txBox="1">
            <a:spLocks noGrp="1"/>
          </p:cNvSpPr>
          <p:nvPr>
            <p:ph type="title"/>
          </p:nvPr>
        </p:nvSpPr>
        <p:spPr>
          <a:xfrm>
            <a:off x="179750" y="216025"/>
            <a:ext cx="7030500" cy="999300"/>
          </a:xfrm>
          <a:prstGeom prst="rect">
            <a:avLst/>
          </a:prstGeom>
        </p:spPr>
        <p:txBody>
          <a:bodyPr spcFirstLastPara="1" wrap="square" lIns="91425" tIns="91425" rIns="91425" bIns="91425" anchor="t" anchorCtr="0">
            <a:normAutofit fontScale="90000"/>
          </a:bodyPr>
          <a:lstStyle/>
          <a:p>
            <a:pPr marR="38099">
              <a:lnSpc>
                <a:spcPct val="128571"/>
              </a:lnSpc>
            </a:pPr>
            <a:r>
              <a:rPr lang="en-US" altLang="zh-TW" sz="3500">
                <a:solidFill>
                  <a:srgbClr val="202124"/>
                </a:solidFill>
                <a:highlight>
                  <a:srgbClr val="F8F9FA"/>
                </a:highlight>
              </a:rPr>
              <a:t>Shoushan experience                         by:Wilson</a:t>
            </a:r>
            <a:endParaRPr sz="3500">
              <a:solidFill>
                <a:srgbClr val="202124"/>
              </a:solidFill>
              <a:highlight>
                <a:srgbClr val="F8F9FA"/>
              </a:highlight>
            </a:endParaRPr>
          </a:p>
        </p:txBody>
      </p:sp>
      <p:sp>
        <p:nvSpPr>
          <p:cNvPr id="324" name="Google Shape;324;p19"/>
          <p:cNvSpPr txBox="1">
            <a:spLocks noGrp="1"/>
          </p:cNvSpPr>
          <p:nvPr>
            <p:ph type="body" idx="1"/>
          </p:nvPr>
        </p:nvSpPr>
        <p:spPr>
          <a:xfrm>
            <a:off x="420624" y="1587900"/>
            <a:ext cx="3397176" cy="2594550"/>
          </a:xfrm>
          <a:prstGeom prst="rect">
            <a:avLst/>
          </a:prstGeom>
        </p:spPr>
        <p:txBody>
          <a:bodyPr spcFirstLastPara="1" wrap="square" lIns="91425" tIns="91425" rIns="91425" bIns="91425" anchor="t" anchorCtr="0">
            <a:noAutofit/>
          </a:bodyPr>
          <a:lstStyle/>
          <a:p>
            <a:pPr marL="0" marR="38099" indent="0">
              <a:lnSpc>
                <a:spcPct val="128571"/>
              </a:lnSpc>
              <a:buSzPts val="254"/>
              <a:buNone/>
            </a:pPr>
            <a:r>
              <a:rPr lang="en-US" altLang="zh-TW" sz="1510" dirty="0">
                <a:solidFill>
                  <a:srgbClr val="202124"/>
                </a:solidFill>
                <a:highlight>
                  <a:srgbClr val="F8F9FA"/>
                </a:highlight>
              </a:rPr>
              <a:t>O</a:t>
            </a:r>
            <a:r>
              <a:rPr lang="en-US" altLang="zh-TW" sz="1675" dirty="0">
                <a:solidFill>
                  <a:srgbClr val="202124"/>
                </a:solidFill>
                <a:highlight>
                  <a:srgbClr val="F8F9FA"/>
                </a:highlight>
              </a:rPr>
              <a:t>nce I went to </a:t>
            </a:r>
            <a:r>
              <a:rPr lang="en-US" altLang="zh-TW" sz="1675" dirty="0" err="1">
                <a:solidFill>
                  <a:srgbClr val="202124"/>
                </a:solidFill>
                <a:highlight>
                  <a:srgbClr val="F8F9FA"/>
                </a:highlight>
              </a:rPr>
              <a:t>Shoushan</a:t>
            </a:r>
            <a:r>
              <a:rPr lang="en-US" altLang="zh-TW" sz="1675" dirty="0">
                <a:solidFill>
                  <a:srgbClr val="202124"/>
                </a:solidFill>
                <a:highlight>
                  <a:srgbClr val="F8F9FA"/>
                </a:highlight>
              </a:rPr>
              <a:t> for outdoor teaching and walked along the road. On the side of the road, I could see many monkeys crawling around. That day we saw monkeys fighting. The teacher over there also took us to play some small games and chat about monkeys. expression behavior</a:t>
            </a:r>
            <a:endParaRPr sz="1675" dirty="0">
              <a:solidFill>
                <a:srgbClr val="202124"/>
              </a:solidFill>
              <a:highlight>
                <a:srgbClr val="F8F9FA"/>
              </a:highlight>
            </a:endParaRPr>
          </a:p>
          <a:p>
            <a:pPr marL="0" indent="0">
              <a:buSzPts val="254"/>
              <a:buNone/>
            </a:pPr>
            <a:endParaRPr sz="485" dirty="0">
              <a:solidFill>
                <a:srgbClr val="202124"/>
              </a:solidFill>
              <a:highlight>
                <a:srgbClr val="F8F9FA"/>
              </a:highlight>
            </a:endParaRPr>
          </a:p>
        </p:txBody>
      </p:sp>
      <p:pic>
        <p:nvPicPr>
          <p:cNvPr id="325" name="Google Shape;325;p19">
            <a:hlinkClick r:id="rId3"/>
          </p:cNvPr>
          <p:cNvPicPr preferRelativeResize="0"/>
          <p:nvPr/>
        </p:nvPicPr>
        <p:blipFill>
          <a:blip r:embed="rId4">
            <a:alphaModFix/>
          </a:blip>
          <a:stretch>
            <a:fillRect/>
          </a:stretch>
        </p:blipFill>
        <p:spPr>
          <a:xfrm>
            <a:off x="4334926" y="1587900"/>
            <a:ext cx="4263800" cy="319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1176950" y="344025"/>
            <a:ext cx="10670100" cy="869100"/>
          </a:xfrm>
          <a:prstGeom prst="rect">
            <a:avLst/>
          </a:prstGeom>
          <a:noFill/>
          <a:ln>
            <a:noFill/>
          </a:ln>
        </p:spPr>
        <p:txBody>
          <a:bodyPr spcFirstLastPara="1" wrap="square" lIns="91425" tIns="91425" rIns="91425" bIns="91425" anchor="t" anchorCtr="0">
            <a:normAutofit/>
          </a:bodyPr>
          <a:lstStyle/>
          <a:p>
            <a:r>
              <a:rPr lang="zh-TW"/>
              <a:t>Rare animals</a:t>
            </a:r>
            <a:endParaRPr/>
          </a:p>
        </p:txBody>
      </p:sp>
      <p:sp>
        <p:nvSpPr>
          <p:cNvPr id="338" name="Google Shape;338;p21"/>
          <p:cNvSpPr txBox="1">
            <a:spLocks noGrp="1"/>
          </p:cNvSpPr>
          <p:nvPr>
            <p:ph type="body" idx="1"/>
          </p:nvPr>
        </p:nvSpPr>
        <p:spPr>
          <a:xfrm>
            <a:off x="371099" y="914401"/>
            <a:ext cx="3140525" cy="2075688"/>
          </a:xfrm>
          <a:prstGeom prst="rect">
            <a:avLst/>
          </a:prstGeom>
          <a:noFill/>
          <a:ln>
            <a:noFill/>
          </a:ln>
        </p:spPr>
        <p:txBody>
          <a:bodyPr spcFirstLastPara="1" wrap="square" lIns="91425" tIns="91425" rIns="91425" bIns="91425" anchor="t" anchorCtr="0">
            <a:normAutofit fontScale="92500" lnSpcReduction="10000"/>
          </a:bodyPr>
          <a:lstStyle/>
          <a:p>
            <a:pPr marL="0" indent="0">
              <a:buSzPct val="61904"/>
              <a:buNone/>
            </a:pPr>
            <a:r>
              <a:rPr lang="en-US" altLang="zh-TW" sz="2100" dirty="0">
                <a:solidFill>
                  <a:srgbClr val="202124"/>
                </a:solidFill>
                <a:highlight>
                  <a:srgbClr val="F8F9FA"/>
                </a:highlight>
              </a:rPr>
              <a:t>1.giant panda...</a:t>
            </a:r>
            <a:endParaRPr sz="2100" dirty="0">
              <a:solidFill>
                <a:srgbClr val="202124"/>
              </a:solidFill>
              <a:highlight>
                <a:srgbClr val="F8F9FA"/>
              </a:highlight>
            </a:endParaRPr>
          </a:p>
          <a:p>
            <a:pPr marL="0" indent="0">
              <a:buSzPct val="61904"/>
              <a:buNone/>
            </a:pPr>
            <a:r>
              <a:rPr lang="en-US" altLang="zh-TW" sz="2100" dirty="0">
                <a:solidFill>
                  <a:srgbClr val="202124"/>
                </a:solidFill>
                <a:highlight>
                  <a:srgbClr val="F8F9FA"/>
                </a:highlight>
              </a:rPr>
              <a:t>2.green sea turtle...</a:t>
            </a:r>
            <a:endParaRPr sz="2100" dirty="0">
              <a:solidFill>
                <a:srgbClr val="202124"/>
              </a:solidFill>
              <a:highlight>
                <a:srgbClr val="F8F9FA"/>
              </a:highlight>
            </a:endParaRPr>
          </a:p>
          <a:p>
            <a:pPr marL="0" indent="0">
              <a:buSzPct val="61904"/>
              <a:buNone/>
            </a:pPr>
            <a:r>
              <a:rPr lang="en-US" altLang="zh-TW" sz="2100" dirty="0">
                <a:solidFill>
                  <a:srgbClr val="202124"/>
                </a:solidFill>
                <a:highlight>
                  <a:srgbClr val="F8F9FA"/>
                </a:highlight>
              </a:rPr>
              <a:t>3.Chinese white dolphin...</a:t>
            </a:r>
            <a:endParaRPr sz="2100" dirty="0">
              <a:solidFill>
                <a:srgbClr val="202124"/>
              </a:solidFill>
              <a:highlight>
                <a:srgbClr val="F8F9FA"/>
              </a:highlight>
            </a:endParaRPr>
          </a:p>
          <a:p>
            <a:pPr marL="0" indent="0">
              <a:buSzPct val="61904"/>
              <a:buNone/>
            </a:pPr>
            <a:r>
              <a:rPr lang="en-US" altLang="zh-TW" sz="2100" dirty="0">
                <a:solidFill>
                  <a:srgbClr val="202124"/>
                </a:solidFill>
                <a:highlight>
                  <a:srgbClr val="F8F9FA"/>
                </a:highlight>
              </a:rPr>
              <a:t>4.Black-faced Spoonbill...</a:t>
            </a:r>
            <a:endParaRPr sz="2100" dirty="0">
              <a:solidFill>
                <a:srgbClr val="202124"/>
              </a:solidFill>
              <a:highlight>
                <a:srgbClr val="F8F9FA"/>
              </a:highlight>
            </a:endParaRPr>
          </a:p>
          <a:p>
            <a:pPr marL="0" indent="0">
              <a:buSzPct val="61904"/>
              <a:buNone/>
            </a:pPr>
            <a:r>
              <a:rPr lang="en-US" altLang="zh-TW" sz="2100" dirty="0">
                <a:solidFill>
                  <a:srgbClr val="202124"/>
                </a:solidFill>
                <a:highlight>
                  <a:srgbClr val="F8F9FA"/>
                </a:highlight>
              </a:rPr>
              <a:t>5.shark ...</a:t>
            </a:r>
            <a:endParaRPr sz="2100" dirty="0">
              <a:solidFill>
                <a:srgbClr val="202124"/>
              </a:solidFill>
              <a:highlight>
                <a:srgbClr val="F8F9FA"/>
              </a:highlight>
            </a:endParaRPr>
          </a:p>
          <a:p>
            <a:pPr marL="0" marR="38099" indent="0">
              <a:lnSpc>
                <a:spcPct val="128571"/>
              </a:lnSpc>
              <a:buSzPct val="61904"/>
              <a:buNone/>
            </a:pPr>
            <a:r>
              <a:rPr lang="en-US" altLang="zh-TW" sz="2100" dirty="0">
                <a:solidFill>
                  <a:srgbClr val="202124"/>
                </a:solidFill>
                <a:highlight>
                  <a:srgbClr val="F8F9FA"/>
                </a:highlight>
              </a:rPr>
              <a:t>6.bluefin tuna</a:t>
            </a:r>
            <a:endParaRPr sz="2100" dirty="0">
              <a:solidFill>
                <a:srgbClr val="202124"/>
              </a:solidFill>
              <a:highlight>
                <a:srgbClr val="F8F9FA"/>
              </a:highlight>
            </a:endParaRPr>
          </a:p>
          <a:p>
            <a:pPr marL="0" indent="0">
              <a:buSzPct val="100000"/>
              <a:buNone/>
            </a:pPr>
            <a:endParaRPr dirty="0"/>
          </a:p>
        </p:txBody>
      </p:sp>
      <p:sp>
        <p:nvSpPr>
          <p:cNvPr id="339" name="Google Shape;339;p21"/>
          <p:cNvSpPr txBox="1"/>
          <p:nvPr/>
        </p:nvSpPr>
        <p:spPr>
          <a:xfrm>
            <a:off x="4771200" y="666376"/>
            <a:ext cx="4001700" cy="3460148"/>
          </a:xfrm>
          <a:prstGeom prst="rect">
            <a:avLst/>
          </a:prstGeom>
          <a:noFill/>
          <a:ln>
            <a:noFill/>
          </a:ln>
        </p:spPr>
        <p:txBody>
          <a:bodyPr spcFirstLastPara="1" wrap="square" lIns="91425" tIns="91425" rIns="91425" bIns="91425" anchor="t" anchorCtr="0">
            <a:spAutoFit/>
          </a:bodyPr>
          <a:lstStyle/>
          <a:p>
            <a:pPr marR="38099">
              <a:lnSpc>
                <a:spcPct val="128571"/>
              </a:lnSpc>
            </a:pPr>
            <a:r>
              <a:rPr lang="en-US" altLang="zh-TW" sz="1500">
                <a:solidFill>
                  <a:srgbClr val="202124"/>
                </a:solidFill>
                <a:highlight>
                  <a:srgbClr val="F8F9FA"/>
                </a:highlight>
              </a:rPr>
              <a:t>The reasons for their extinction are 1. Animals became extinct because they could not adapt to changes in climate or environment, such as dinosaurs. 2. At present, the rapid decline of wild animals and the increasing number of endangered animals are mainly due to the destruction and deterioration of habitats and the wanton capture and killing by humans, taking their meat or horns, skins, hairs,. for food, profit or as animals.</a:t>
            </a:r>
            <a:endParaRPr sz="1500">
              <a:solidFill>
                <a:srgbClr val="202124"/>
              </a:solidFill>
              <a:highlight>
                <a:srgbClr val="F8F9FA"/>
              </a:highlight>
            </a:endParaRPr>
          </a:p>
        </p:txBody>
      </p:sp>
      <p:pic>
        <p:nvPicPr>
          <p:cNvPr id="340" name="Google Shape;340;p21"/>
          <p:cNvPicPr preferRelativeResize="0"/>
          <p:nvPr/>
        </p:nvPicPr>
        <p:blipFill>
          <a:blip r:embed="rId3">
            <a:alphaModFix/>
          </a:blip>
          <a:stretch>
            <a:fillRect/>
          </a:stretch>
        </p:blipFill>
        <p:spPr>
          <a:xfrm>
            <a:off x="262526" y="3213976"/>
            <a:ext cx="3140525" cy="1766551"/>
          </a:xfrm>
          <a:prstGeom prst="rect">
            <a:avLst/>
          </a:prstGeom>
          <a:noFill/>
          <a:ln>
            <a:noFill/>
          </a:ln>
        </p:spPr>
      </p:pic>
      <p:sp>
        <p:nvSpPr>
          <p:cNvPr id="341" name="Google Shape;341;p21"/>
          <p:cNvSpPr txBox="1"/>
          <p:nvPr/>
        </p:nvSpPr>
        <p:spPr>
          <a:xfrm>
            <a:off x="5069950" y="4599150"/>
            <a:ext cx="4092300" cy="400079"/>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by:Zoe</a:t>
            </a:r>
            <a:endParaRPr>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5"/>
        <p:cNvGrpSpPr/>
        <p:nvPr/>
      </p:nvGrpSpPr>
      <p:grpSpPr>
        <a:xfrm>
          <a:off x="0" y="0"/>
          <a:ext cx="0" cy="0"/>
          <a:chOff x="0" y="0"/>
          <a:chExt cx="0" cy="0"/>
        </a:xfrm>
      </p:grpSpPr>
      <p:pic>
        <p:nvPicPr>
          <p:cNvPr id="346" name="Google Shape;346;p22"/>
          <p:cNvPicPr preferRelativeResize="0"/>
          <p:nvPr/>
        </p:nvPicPr>
        <p:blipFill rotWithShape="1">
          <a:blip r:embed="rId3">
            <a:alphaModFix/>
          </a:blip>
          <a:srcRect l="7235" r="7235"/>
          <a:stretch/>
        </p:blipFill>
        <p:spPr>
          <a:xfrm>
            <a:off x="3278400" y="0"/>
            <a:ext cx="5865600" cy="5143500"/>
          </a:xfrm>
          <a:prstGeom prst="rect">
            <a:avLst/>
          </a:prstGeom>
          <a:noFill/>
          <a:ln>
            <a:noFill/>
          </a:ln>
        </p:spPr>
      </p:pic>
      <p:sp>
        <p:nvSpPr>
          <p:cNvPr id="347" name="Google Shape;347;p22"/>
          <p:cNvSpPr txBox="1">
            <a:spLocks noGrp="1"/>
          </p:cNvSpPr>
          <p:nvPr>
            <p:ph type="title"/>
          </p:nvPr>
        </p:nvSpPr>
        <p:spPr>
          <a:xfrm rot="-439">
            <a:off x="-62" y="-105272"/>
            <a:ext cx="2347200" cy="858600"/>
          </a:xfrm>
          <a:prstGeom prst="rect">
            <a:avLst/>
          </a:prstGeom>
          <a:noFill/>
          <a:ln>
            <a:noFill/>
          </a:ln>
        </p:spPr>
        <p:txBody>
          <a:bodyPr spcFirstLastPara="1" wrap="square" lIns="91425" tIns="91425" rIns="91425" bIns="91425" anchor="ctr" anchorCtr="0">
            <a:normAutofit/>
          </a:bodyPr>
          <a:lstStyle/>
          <a:p>
            <a:r>
              <a:rPr lang="zh-TW"/>
              <a:t>Stone Tiger </a:t>
            </a:r>
            <a:endParaRPr/>
          </a:p>
        </p:txBody>
      </p:sp>
      <p:sp>
        <p:nvSpPr>
          <p:cNvPr id="348" name="Google Shape;348;p22"/>
          <p:cNvSpPr txBox="1">
            <a:spLocks noGrp="1"/>
          </p:cNvSpPr>
          <p:nvPr>
            <p:ph type="body" idx="1"/>
          </p:nvPr>
        </p:nvSpPr>
        <p:spPr>
          <a:xfrm>
            <a:off x="38350" y="467650"/>
            <a:ext cx="3287700" cy="4522800"/>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US" altLang="zh-TW" sz="2000"/>
              <a:t>At present, the number is scarce, and there are only a few records in the north and south. The current situation of the wild population is unclear, and it seems to be distributed in small populations. Nantou and Taichung Miaoli. they are small They tail only 15 to 18 semi-circular markings.</a:t>
            </a:r>
            <a:r>
              <a:rPr lang="zh-TW" altLang="en-US" sz="1800"/>
              <a:t> </a:t>
            </a:r>
            <a:endParaRPr sz="1800"/>
          </a:p>
        </p:txBody>
      </p:sp>
      <p:sp>
        <p:nvSpPr>
          <p:cNvPr id="349" name="Google Shape;349;p22"/>
          <p:cNvSpPr txBox="1"/>
          <p:nvPr/>
        </p:nvSpPr>
        <p:spPr>
          <a:xfrm>
            <a:off x="3278400" y="4590101"/>
            <a:ext cx="5214900" cy="400079"/>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by:James</a:t>
            </a:r>
            <a:endParaRPr>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3"/>
        <p:cNvGrpSpPr/>
        <p:nvPr/>
      </p:nvGrpSpPr>
      <p:grpSpPr>
        <a:xfrm>
          <a:off x="0" y="0"/>
          <a:ext cx="0" cy="0"/>
          <a:chOff x="0" y="0"/>
          <a:chExt cx="0" cy="0"/>
        </a:xfrm>
      </p:grpSpPr>
      <p:sp>
        <p:nvSpPr>
          <p:cNvPr id="354" name="Google Shape;354;p23"/>
          <p:cNvSpPr txBox="1">
            <a:spLocks noGrp="1"/>
          </p:cNvSpPr>
          <p:nvPr>
            <p:ph type="title"/>
          </p:nvPr>
        </p:nvSpPr>
        <p:spPr>
          <a:xfrm>
            <a:off x="185350" y="679625"/>
            <a:ext cx="2683200" cy="1042500"/>
          </a:xfrm>
          <a:prstGeom prst="rect">
            <a:avLst/>
          </a:prstGeom>
          <a:noFill/>
          <a:ln>
            <a:noFill/>
          </a:ln>
        </p:spPr>
        <p:txBody>
          <a:bodyPr spcFirstLastPara="1" wrap="square" lIns="91425" tIns="91425" rIns="91425" bIns="91425" anchor="b" anchorCtr="0">
            <a:normAutofit/>
          </a:bodyPr>
          <a:lstStyle/>
          <a:p>
            <a:pPr>
              <a:buSzPct val="129629"/>
            </a:pPr>
            <a:r>
              <a:rPr lang="zh-TW"/>
              <a:t>Formosan black bear</a:t>
            </a:r>
            <a:endParaRPr/>
          </a:p>
          <a:p>
            <a:pPr>
              <a:buSzPct val="129629"/>
            </a:pPr>
            <a:endParaRPr/>
          </a:p>
        </p:txBody>
      </p:sp>
      <p:pic>
        <p:nvPicPr>
          <p:cNvPr id="355" name="Google Shape;355;p23" descr="經社群驗證圖示"/>
          <p:cNvPicPr preferRelativeResize="0"/>
          <p:nvPr/>
        </p:nvPicPr>
        <p:blipFill rotWithShape="1">
          <a:blip r:embed="rId3">
            <a:alphaModFix/>
          </a:blip>
          <a:srcRect/>
          <a:stretch/>
        </p:blipFill>
        <p:spPr>
          <a:xfrm>
            <a:off x="152400" y="4490800"/>
            <a:ext cx="152400" cy="152400"/>
          </a:xfrm>
          <a:prstGeom prst="rect">
            <a:avLst/>
          </a:prstGeom>
          <a:noFill/>
          <a:ln>
            <a:noFill/>
          </a:ln>
        </p:spPr>
      </p:pic>
      <p:sp>
        <p:nvSpPr>
          <p:cNvPr id="356" name="Google Shape;356;p23"/>
          <p:cNvSpPr txBox="1"/>
          <p:nvPr/>
        </p:nvSpPr>
        <p:spPr>
          <a:xfrm>
            <a:off x="185350" y="1491475"/>
            <a:ext cx="2862300" cy="2999400"/>
          </a:xfrm>
          <a:prstGeom prst="rect">
            <a:avLst/>
          </a:prstGeom>
          <a:noFill/>
          <a:ln>
            <a:noFill/>
          </a:ln>
        </p:spPr>
        <p:txBody>
          <a:bodyPr spcFirstLastPara="1" wrap="square" lIns="91425" tIns="91425" rIns="91425" bIns="91425" anchor="ctr" anchorCtr="0">
            <a:noAutofit/>
          </a:bodyPr>
          <a:lstStyle/>
          <a:p>
            <a:pPr marR="38099">
              <a:lnSpc>
                <a:spcPct val="128571"/>
              </a:lnSpc>
              <a:buSzPts val="1300"/>
            </a:pPr>
            <a:r>
              <a:rPr lang="en-US" altLang="zh-TW" sz="1300"/>
              <a:t>The only bear species native to Taiwan, the Taiwan black bear is an endangered species of wild animal. At present, there are only about 200~600 left in Taiwan. The body is stout, the head is round and the neck is short, the eyes are small and the snout is long, the hips are round and the tail is short. The weight is about 60-150 kg, and the body length is 130-180 cm.</a:t>
            </a:r>
            <a:endParaRPr sz="1300"/>
          </a:p>
          <a:p>
            <a:pPr>
              <a:lnSpc>
                <a:spcPct val="115000"/>
              </a:lnSpc>
              <a:buSzPts val="1100"/>
            </a:pPr>
            <a:endParaRPr sz="1100"/>
          </a:p>
        </p:txBody>
      </p:sp>
      <p:pic>
        <p:nvPicPr>
          <p:cNvPr id="357" name="Google Shape;357;p23"/>
          <p:cNvPicPr preferRelativeResize="0"/>
          <p:nvPr/>
        </p:nvPicPr>
        <p:blipFill rotWithShape="1">
          <a:blip r:embed="rId4">
            <a:alphaModFix/>
          </a:blip>
          <a:srcRect/>
          <a:stretch/>
        </p:blipFill>
        <p:spPr>
          <a:xfrm>
            <a:off x="2976350" y="679627"/>
            <a:ext cx="5805225" cy="4068050"/>
          </a:xfrm>
          <a:prstGeom prst="rect">
            <a:avLst/>
          </a:prstGeom>
          <a:noFill/>
          <a:ln>
            <a:noFill/>
          </a:ln>
        </p:spPr>
      </p:pic>
      <p:sp>
        <p:nvSpPr>
          <p:cNvPr id="358" name="Google Shape;358;p23"/>
          <p:cNvSpPr txBox="1"/>
          <p:nvPr/>
        </p:nvSpPr>
        <p:spPr>
          <a:xfrm>
            <a:off x="3621375" y="407400"/>
            <a:ext cx="5214900" cy="400079"/>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by:Zoe</a:t>
            </a:r>
            <a:endParaRPr>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2"/>
        <p:cNvGrpSpPr/>
        <p:nvPr/>
      </p:nvGrpSpPr>
      <p:grpSpPr>
        <a:xfrm>
          <a:off x="0" y="0"/>
          <a:ext cx="0" cy="0"/>
          <a:chOff x="0" y="0"/>
          <a:chExt cx="0" cy="0"/>
        </a:xfrm>
      </p:grpSpPr>
      <p:pic>
        <p:nvPicPr>
          <p:cNvPr id="363" name="Google Shape;363;p24"/>
          <p:cNvPicPr preferRelativeResize="0"/>
          <p:nvPr/>
        </p:nvPicPr>
        <p:blipFill rotWithShape="1">
          <a:blip r:embed="rId3">
            <a:alphaModFix amt="60000"/>
          </a:blip>
          <a:srcRect l="27273" r="27278"/>
          <a:stretch/>
        </p:blipFill>
        <p:spPr>
          <a:xfrm>
            <a:off x="1" y="1"/>
            <a:ext cx="3512599" cy="5143497"/>
          </a:xfrm>
          <a:prstGeom prst="rect">
            <a:avLst/>
          </a:prstGeom>
          <a:noFill/>
          <a:ln>
            <a:noFill/>
          </a:ln>
        </p:spPr>
      </p:pic>
      <p:sp>
        <p:nvSpPr>
          <p:cNvPr id="364" name="Google Shape;364;p24"/>
          <p:cNvSpPr txBox="1">
            <a:spLocks noGrp="1"/>
          </p:cNvSpPr>
          <p:nvPr>
            <p:ph type="title"/>
          </p:nvPr>
        </p:nvSpPr>
        <p:spPr>
          <a:xfrm>
            <a:off x="311700" y="307825"/>
            <a:ext cx="2631900" cy="4316700"/>
          </a:xfrm>
          <a:prstGeom prst="rect">
            <a:avLst/>
          </a:prstGeom>
          <a:noFill/>
          <a:ln>
            <a:noFill/>
          </a:ln>
        </p:spPr>
        <p:txBody>
          <a:bodyPr spcFirstLastPara="1" wrap="square" lIns="91425" tIns="91425" rIns="91425" bIns="91425" anchor="t" anchorCtr="0">
            <a:normAutofit/>
          </a:bodyPr>
          <a:lstStyle/>
          <a:p>
            <a:pPr marR="38099"/>
            <a:r>
              <a:rPr lang="zh-TW" b="0">
                <a:solidFill>
                  <a:schemeClr val="lt1"/>
                </a:solidFill>
              </a:rPr>
              <a:t>Golden silk snake</a:t>
            </a:r>
            <a:endParaRPr>
              <a:solidFill>
                <a:schemeClr val="lt1"/>
              </a:solidFill>
            </a:endParaRPr>
          </a:p>
          <a:p>
            <a:pPr marR="38099"/>
            <a:endParaRPr b="0"/>
          </a:p>
        </p:txBody>
      </p:sp>
      <p:sp>
        <p:nvSpPr>
          <p:cNvPr id="365" name="Google Shape;365;p24"/>
          <p:cNvSpPr txBox="1">
            <a:spLocks noGrp="1"/>
          </p:cNvSpPr>
          <p:nvPr>
            <p:ph type="body" idx="1"/>
          </p:nvPr>
        </p:nvSpPr>
        <p:spPr>
          <a:xfrm>
            <a:off x="4011825" y="364950"/>
            <a:ext cx="4850400" cy="4259700"/>
          </a:xfrm>
          <a:prstGeom prst="rect">
            <a:avLst/>
          </a:prstGeom>
          <a:noFill/>
          <a:ln>
            <a:noFill/>
          </a:ln>
        </p:spPr>
        <p:txBody>
          <a:bodyPr spcFirstLastPara="1" wrap="square" lIns="91425" tIns="91425" rIns="91425" bIns="91425" anchor="t" anchorCtr="0">
            <a:noAutofit/>
          </a:bodyPr>
          <a:lstStyle/>
          <a:p>
            <a:pPr marL="0" marR="38099" indent="0">
              <a:lnSpc>
                <a:spcPct val="128571"/>
              </a:lnSpc>
              <a:buNone/>
            </a:pPr>
            <a:r>
              <a:rPr lang="en-US" altLang="zh-TW" sz="2203">
                <a:solidFill>
                  <a:srgbClr val="202124"/>
                </a:solidFill>
                <a:highlight>
                  <a:srgbClr val="F8F9FA"/>
                </a:highlight>
              </a:rPr>
              <a:t>Gold snakes are small in size and move slowly. They are particularly easy to be killed by roads on the way across the road. As a result, as many as 80% of the records of gold snakes are killed by road kills. There are only 110 official records of Taiwan's endemic species of golden snake</a:t>
            </a:r>
            <a:endParaRPr sz="2203">
              <a:solidFill>
                <a:srgbClr val="202124"/>
              </a:solidFill>
              <a:highlight>
                <a:srgbClr val="F8F9FA"/>
              </a:highlight>
            </a:endParaRPr>
          </a:p>
          <a:p>
            <a:pPr marL="0" marR="38099" indent="0">
              <a:lnSpc>
                <a:spcPct val="128571"/>
              </a:lnSpc>
              <a:buNone/>
            </a:pPr>
            <a:endParaRPr sz="1403">
              <a:solidFill>
                <a:srgbClr val="202124"/>
              </a:solidFill>
              <a:highlight>
                <a:srgbClr val="F8F9FA"/>
              </a:highlight>
            </a:endParaRPr>
          </a:p>
          <a:p>
            <a:pPr marL="0" indent="0">
              <a:buNone/>
            </a:pPr>
            <a:endParaRPr sz="1650">
              <a:solidFill>
                <a:srgbClr val="202124"/>
              </a:solidFill>
              <a:highlight>
                <a:schemeClr val="lt1"/>
              </a:highlight>
            </a:endParaRPr>
          </a:p>
          <a:p>
            <a:pPr marL="0" indent="0">
              <a:spcBef>
                <a:spcPts val="1600"/>
              </a:spcBef>
              <a:spcAft>
                <a:spcPts val="1600"/>
              </a:spcAft>
              <a:buNone/>
            </a:pPr>
            <a:endParaRPr sz="2203">
              <a:solidFill>
                <a:srgbClr val="202124"/>
              </a:solidFill>
              <a:highlight>
                <a:srgbClr val="F8F9FA"/>
              </a:highlight>
            </a:endParaRPr>
          </a:p>
        </p:txBody>
      </p:sp>
      <p:sp>
        <p:nvSpPr>
          <p:cNvPr id="366" name="Google Shape;366;p24"/>
          <p:cNvSpPr txBox="1"/>
          <p:nvPr/>
        </p:nvSpPr>
        <p:spPr>
          <a:xfrm>
            <a:off x="4517675" y="4762125"/>
            <a:ext cx="4644300" cy="400079"/>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by:Wilson</a:t>
            </a:r>
            <a:endParaRPr>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0"/>
        <p:cNvGrpSpPr/>
        <p:nvPr/>
      </p:nvGrpSpPr>
      <p:grpSpPr>
        <a:xfrm>
          <a:off x="0" y="0"/>
          <a:ext cx="0" cy="0"/>
          <a:chOff x="0" y="0"/>
          <a:chExt cx="0" cy="0"/>
        </a:xfrm>
      </p:grpSpPr>
      <p:sp>
        <p:nvSpPr>
          <p:cNvPr id="371" name="Google Shape;371;p25"/>
          <p:cNvSpPr txBox="1">
            <a:spLocks noGrp="1"/>
          </p:cNvSpPr>
          <p:nvPr>
            <p:ph type="title"/>
          </p:nvPr>
        </p:nvSpPr>
        <p:spPr>
          <a:xfrm>
            <a:off x="486100" y="144875"/>
            <a:ext cx="2631900" cy="4316700"/>
          </a:xfrm>
          <a:prstGeom prst="rect">
            <a:avLst/>
          </a:prstGeom>
        </p:spPr>
        <p:txBody>
          <a:bodyPr spcFirstLastPara="1" wrap="square" lIns="91425" tIns="91425" rIns="91425" bIns="91425" anchor="t" anchorCtr="0">
            <a:normAutofit/>
          </a:bodyPr>
          <a:lstStyle/>
          <a:p>
            <a:r>
              <a:rPr lang="zh-TW"/>
              <a:t>squirrel</a:t>
            </a:r>
            <a:endParaRPr/>
          </a:p>
        </p:txBody>
      </p:sp>
      <p:sp>
        <p:nvSpPr>
          <p:cNvPr id="372" name="Google Shape;372;p25"/>
          <p:cNvSpPr txBox="1">
            <a:spLocks noGrp="1"/>
          </p:cNvSpPr>
          <p:nvPr>
            <p:ph type="body" idx="1"/>
          </p:nvPr>
        </p:nvSpPr>
        <p:spPr>
          <a:xfrm>
            <a:off x="3570650" y="47925"/>
            <a:ext cx="5365200" cy="4641900"/>
          </a:xfrm>
          <a:prstGeom prst="rect">
            <a:avLst/>
          </a:prstGeom>
        </p:spPr>
        <p:txBody>
          <a:bodyPr spcFirstLastPara="1" wrap="square" lIns="91425" tIns="91425" rIns="91425" bIns="91425" anchor="t" anchorCtr="0">
            <a:noAutofit/>
          </a:bodyPr>
          <a:lstStyle/>
          <a:p>
            <a:pPr marL="0" marR="38099" indent="0">
              <a:lnSpc>
                <a:spcPct val="128571"/>
              </a:lnSpc>
              <a:buNone/>
            </a:pPr>
            <a:r>
              <a:rPr lang="en-US" altLang="zh-TW" sz="2000">
                <a:solidFill>
                  <a:srgbClr val="202124"/>
                </a:solidFill>
                <a:highlight>
                  <a:srgbClr val="F8F9FA"/>
                </a:highlight>
              </a:rPr>
              <a:t>The red-bellied squirrel in Taiwan is a unique subspecies called thaiwanensis. It is the most adaptable mammal to the human environment except rats. It is alert but not afraid of humans. They live and build nests in trees, and use leafy twigs to weave spherical nests hanging high on the treetops. The nests are larger than footballs, and the inner core is made of soft bark, fibers and other more comfortable materials. Both male and female red-bellied squirrels have their own tree nests, sometimes more than one.</a:t>
            </a:r>
            <a:endParaRPr sz="2000">
              <a:solidFill>
                <a:srgbClr val="202124"/>
              </a:solidFill>
              <a:highlight>
                <a:srgbClr val="F8F9FA"/>
              </a:highlight>
            </a:endParaRPr>
          </a:p>
          <a:p>
            <a:pPr marL="0" indent="0">
              <a:lnSpc>
                <a:spcPct val="95000"/>
              </a:lnSpc>
              <a:buSzPts val="770"/>
              <a:buNone/>
            </a:pPr>
            <a:endParaRPr sz="1660"/>
          </a:p>
        </p:txBody>
      </p:sp>
      <p:pic>
        <p:nvPicPr>
          <p:cNvPr id="373" name="Google Shape;373;p25"/>
          <p:cNvPicPr preferRelativeResize="0"/>
          <p:nvPr/>
        </p:nvPicPr>
        <p:blipFill>
          <a:blip r:embed="rId3">
            <a:alphaModFix/>
          </a:blip>
          <a:stretch>
            <a:fillRect/>
          </a:stretch>
        </p:blipFill>
        <p:spPr>
          <a:xfrm>
            <a:off x="183600" y="1018399"/>
            <a:ext cx="2934400" cy="2684475"/>
          </a:xfrm>
          <a:prstGeom prst="rect">
            <a:avLst/>
          </a:prstGeom>
          <a:noFill/>
          <a:ln>
            <a:noFill/>
          </a:ln>
        </p:spPr>
      </p:pic>
      <p:sp>
        <p:nvSpPr>
          <p:cNvPr id="374" name="Google Shape;374;p25"/>
          <p:cNvSpPr txBox="1"/>
          <p:nvPr/>
        </p:nvSpPr>
        <p:spPr>
          <a:xfrm>
            <a:off x="560500" y="4796075"/>
            <a:ext cx="5214900" cy="400079"/>
          </a:xfrm>
          <a:prstGeom prst="rect">
            <a:avLst/>
          </a:prstGeom>
          <a:noFill/>
          <a:ln>
            <a:noFill/>
          </a:ln>
        </p:spPr>
        <p:txBody>
          <a:bodyPr spcFirstLastPara="1" wrap="square" lIns="91425" tIns="91425" rIns="91425" bIns="91425" anchor="t" anchorCtr="0">
            <a:spAutoFit/>
          </a:bodyPr>
          <a:lstStyle/>
          <a:p>
            <a:r>
              <a:rPr lang="en-US" altLang="zh-TW">
                <a:solidFill>
                  <a:schemeClr val="lt1"/>
                </a:solidFill>
                <a:latin typeface="Nunito"/>
                <a:ea typeface="Nunito"/>
                <a:cs typeface="Nunito"/>
                <a:sym typeface="Nunito"/>
              </a:rPr>
              <a:t>by:Evan</a:t>
            </a:r>
            <a:endParaRPr>
              <a:solidFill>
                <a:schemeClr val="lt1"/>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 y="0"/>
            <a:ext cx="9344025" cy="7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zh-TW" sz="3900" b="1" dirty="0">
                <a:solidFill>
                  <a:schemeClr val="dk1"/>
                </a:solidFill>
                <a:latin typeface="Georgia"/>
                <a:ea typeface="Georgia"/>
                <a:cs typeface="Georgia"/>
                <a:sym typeface="Georgia"/>
              </a:rPr>
              <a:t>The birds of Kaohsiung</a:t>
            </a:r>
            <a:endParaRPr sz="3900" dirty="0">
              <a:solidFill>
                <a:srgbClr val="0000FF"/>
              </a:solidFill>
              <a:highlight>
                <a:schemeClr val="lt1"/>
              </a:highlight>
            </a:endParaRPr>
          </a:p>
        </p:txBody>
      </p:sp>
      <p:sp>
        <p:nvSpPr>
          <p:cNvPr id="55" name="Google Shape;55;p13"/>
          <p:cNvSpPr txBox="1"/>
          <p:nvPr/>
        </p:nvSpPr>
        <p:spPr>
          <a:xfrm>
            <a:off x="6437150" y="4485900"/>
            <a:ext cx="2668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a:latin typeface="Comic Sans MS"/>
                <a:ea typeface="Comic Sans MS"/>
                <a:cs typeface="Comic Sans MS"/>
                <a:sym typeface="Comic Sans MS"/>
              </a:rPr>
              <a:t>by:Kiki</a:t>
            </a:r>
            <a:r>
              <a:rPr lang="zh-TW" sz="1700">
                <a:solidFill>
                  <a:schemeClr val="dk1"/>
                </a:solidFill>
                <a:latin typeface="Comic Sans MS"/>
                <a:ea typeface="Comic Sans MS"/>
                <a:cs typeface="Comic Sans MS"/>
                <a:sym typeface="Comic Sans MS"/>
              </a:rPr>
              <a:t>,</a:t>
            </a:r>
            <a:r>
              <a:rPr lang="zh-TW" sz="1700">
                <a:latin typeface="Comic Sans MS"/>
                <a:ea typeface="Comic Sans MS"/>
                <a:cs typeface="Comic Sans MS"/>
                <a:sym typeface="Comic Sans MS"/>
              </a:rPr>
              <a:t>Elsa</a:t>
            </a:r>
            <a:r>
              <a:rPr lang="zh-TW" sz="1700">
                <a:solidFill>
                  <a:schemeClr val="dk1"/>
                </a:solidFill>
                <a:latin typeface="Comic Sans MS"/>
                <a:ea typeface="Comic Sans MS"/>
                <a:cs typeface="Comic Sans MS"/>
                <a:sym typeface="Comic Sans MS"/>
              </a:rPr>
              <a:t>,</a:t>
            </a:r>
            <a:r>
              <a:rPr lang="zh-TW" sz="1700">
                <a:latin typeface="Comic Sans MS"/>
                <a:ea typeface="Comic Sans MS"/>
                <a:cs typeface="Comic Sans MS"/>
                <a:sym typeface="Comic Sans MS"/>
              </a:rPr>
              <a:t>lucas,Allen</a:t>
            </a:r>
            <a:endParaRPr sz="1700">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dk1"/>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4748775" y="1312200"/>
            <a:ext cx="4187011" cy="3143223"/>
          </a:xfrm>
          <a:prstGeom prst="rect">
            <a:avLst/>
          </a:prstGeom>
          <a:noFill/>
          <a:ln>
            <a:noFill/>
          </a:ln>
        </p:spPr>
      </p:pic>
      <p:sp>
        <p:nvSpPr>
          <p:cNvPr id="61" name="Google Shape;61;p14"/>
          <p:cNvSpPr txBox="1"/>
          <p:nvPr/>
        </p:nvSpPr>
        <p:spPr>
          <a:xfrm>
            <a:off x="217275" y="199175"/>
            <a:ext cx="88089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zh-TW" sz="4500">
                <a:solidFill>
                  <a:schemeClr val="lt1"/>
                </a:solidFill>
                <a:latin typeface="Comic Sans MS"/>
                <a:ea typeface="Comic Sans MS"/>
                <a:cs typeface="Comic Sans MS"/>
                <a:sym typeface="Comic Sans MS"/>
              </a:rPr>
              <a:t>Spotted Dove</a:t>
            </a:r>
            <a:endParaRPr>
              <a:solidFill>
                <a:schemeClr val="lt1"/>
              </a:solidFill>
            </a:endParaRPr>
          </a:p>
        </p:txBody>
      </p:sp>
      <p:sp>
        <p:nvSpPr>
          <p:cNvPr id="62" name="Google Shape;62;p14"/>
          <p:cNvSpPr txBox="1"/>
          <p:nvPr/>
        </p:nvSpPr>
        <p:spPr>
          <a:xfrm>
            <a:off x="316875" y="1095475"/>
            <a:ext cx="3612300" cy="3931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zh-TW" sz="2000">
                <a:solidFill>
                  <a:srgbClr val="202124"/>
                </a:solidFill>
                <a:highlight>
                  <a:srgbClr val="F8F9FA"/>
                </a:highlight>
              </a:rPr>
              <a:t>Spotted Dove are the most common birds in Taiwan. You can usually see them on the road. Unless the air pollution in that area is too serious,or you can definitely see them․ They outside look like have black and white markings on their necks</a:t>
            </a:r>
            <a:endParaRPr sz="2000">
              <a:solidFill>
                <a:srgbClr val="202124"/>
              </a:solidFill>
              <a:highlight>
                <a:srgbClr val="F8F9FA"/>
              </a:highlight>
            </a:endParaRPr>
          </a:p>
          <a:p>
            <a:pPr marL="0" lvl="0" indent="0" algn="l" rtl="0">
              <a:spcBef>
                <a:spcPts val="0"/>
              </a:spcBef>
              <a:spcAft>
                <a:spcPts val="0"/>
              </a:spcAft>
              <a:buNone/>
            </a:pPr>
            <a:endParaRPr sz="1200"/>
          </a:p>
        </p:txBody>
      </p:sp>
      <p:sp>
        <p:nvSpPr>
          <p:cNvPr id="63" name="Google Shape;63;p14"/>
          <p:cNvSpPr txBox="1"/>
          <p:nvPr/>
        </p:nvSpPr>
        <p:spPr>
          <a:xfrm>
            <a:off x="2399175" y="4526750"/>
            <a:ext cx="133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zh-TW" sz="1800">
                <a:solidFill>
                  <a:schemeClr val="lt1"/>
                </a:solidFill>
              </a:rPr>
              <a:t>by:Lucas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dk1"/>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210100" y="3083700"/>
            <a:ext cx="3596400" cy="1917000"/>
          </a:xfrm>
          <a:prstGeom prst="rect">
            <a:avLst/>
          </a:prstGeom>
        </p:spPr>
        <p:txBody>
          <a:bodyPr spcFirstLastPara="1" wrap="square" lIns="91425" tIns="91425" rIns="91425" bIns="91425" anchor="b" anchorCtr="0">
            <a:noAutofit/>
          </a:bodyPr>
          <a:lstStyle/>
          <a:p>
            <a:pPr marL="0" marR="38100" lvl="0" indent="0" algn="l" rtl="0">
              <a:lnSpc>
                <a:spcPct val="128571"/>
              </a:lnSpc>
              <a:spcBef>
                <a:spcPts val="0"/>
              </a:spcBef>
              <a:spcAft>
                <a:spcPts val="0"/>
              </a:spcAft>
              <a:buClr>
                <a:schemeClr val="dk1"/>
              </a:buClr>
              <a:buSzPts val="1100"/>
              <a:buFont typeface="Arial"/>
              <a:buNone/>
            </a:pPr>
            <a:r>
              <a:rPr lang="zh-TW" sz="2150">
                <a:highlight>
                  <a:schemeClr val="lt1"/>
                </a:highlight>
              </a:rPr>
              <a:t>Collared Bush Robin is </a:t>
            </a:r>
            <a:r>
              <a:rPr lang="zh-TW" sz="2100">
                <a:solidFill>
                  <a:srgbClr val="202124"/>
                </a:solidFill>
                <a:highlight>
                  <a:srgbClr val="F8F9FA"/>
                </a:highlight>
              </a:rPr>
              <a:t>only appears in Taiwan, usually only seen on the mountains, and it will not live in places with pollution. At present, they are about to disappear, so we must protect them so that the only birds in Taiwan can thrive on the mountains</a:t>
            </a:r>
            <a:endParaRPr sz="2100">
              <a:solidFill>
                <a:srgbClr val="202124"/>
              </a:solidFill>
              <a:highlight>
                <a:srgbClr val="F8F9FA"/>
              </a:highlight>
            </a:endParaRPr>
          </a:p>
          <a:p>
            <a:pPr marL="0" lvl="0" indent="0" algn="l" rtl="0">
              <a:spcBef>
                <a:spcPts val="0"/>
              </a:spcBef>
              <a:spcAft>
                <a:spcPts val="0"/>
              </a:spcAft>
              <a:buClr>
                <a:schemeClr val="dk1"/>
              </a:buClr>
              <a:buSzPts val="1100"/>
              <a:buFont typeface="Arial"/>
              <a:buNone/>
            </a:pPr>
            <a:endParaRPr sz="1166">
              <a:highlight>
                <a:schemeClr val="lt1"/>
              </a:highlight>
            </a:endParaRPr>
          </a:p>
          <a:p>
            <a:pPr marL="0" lvl="0" indent="0" algn="ctr" rtl="0">
              <a:spcBef>
                <a:spcPts val="0"/>
              </a:spcBef>
              <a:spcAft>
                <a:spcPts val="0"/>
              </a:spcAft>
              <a:buNone/>
            </a:pPr>
            <a:endParaRPr sz="2000">
              <a:solidFill>
                <a:schemeClr val="lt1"/>
              </a:solidFill>
            </a:endParaRPr>
          </a:p>
        </p:txBody>
      </p:sp>
      <p:sp>
        <p:nvSpPr>
          <p:cNvPr id="69" name="Google Shape;69;p15"/>
          <p:cNvSpPr txBox="1">
            <a:spLocks noGrp="1"/>
          </p:cNvSpPr>
          <p:nvPr>
            <p:ph type="subTitle" idx="1"/>
          </p:nvPr>
        </p:nvSpPr>
        <p:spPr>
          <a:xfrm>
            <a:off x="4572000" y="28790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0" name="Google Shape;70;p15"/>
          <p:cNvPicPr preferRelativeResize="0"/>
          <p:nvPr/>
        </p:nvPicPr>
        <p:blipFill>
          <a:blip r:embed="rId3">
            <a:alphaModFix/>
          </a:blip>
          <a:stretch>
            <a:fillRect/>
          </a:stretch>
        </p:blipFill>
        <p:spPr>
          <a:xfrm>
            <a:off x="3950275" y="0"/>
            <a:ext cx="5193725" cy="5143500"/>
          </a:xfrm>
          <a:prstGeom prst="rect">
            <a:avLst/>
          </a:prstGeom>
          <a:noFill/>
          <a:ln>
            <a:noFill/>
          </a:ln>
        </p:spPr>
      </p:pic>
      <p:sp>
        <p:nvSpPr>
          <p:cNvPr id="71" name="Google Shape;71;p15"/>
          <p:cNvSpPr txBox="1"/>
          <p:nvPr/>
        </p:nvSpPr>
        <p:spPr>
          <a:xfrm>
            <a:off x="250900" y="64775"/>
            <a:ext cx="3596400" cy="6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750">
                <a:solidFill>
                  <a:schemeClr val="lt1"/>
                </a:solidFill>
                <a:latin typeface="Comic Sans MS"/>
                <a:ea typeface="Comic Sans MS"/>
                <a:cs typeface="Comic Sans MS"/>
                <a:sym typeface="Comic Sans MS"/>
              </a:rPr>
              <a:t>Collared Bush Robin</a:t>
            </a:r>
            <a:endParaRPr sz="2500">
              <a:solidFill>
                <a:schemeClr val="lt1"/>
              </a:solidFill>
              <a:latin typeface="Comic Sans MS"/>
              <a:ea typeface="Comic Sans MS"/>
              <a:cs typeface="Comic Sans MS"/>
              <a:sym typeface="Comic Sans MS"/>
            </a:endParaRPr>
          </a:p>
        </p:txBody>
      </p:sp>
      <p:sp>
        <p:nvSpPr>
          <p:cNvPr id="72" name="Google Shape;72;p15"/>
          <p:cNvSpPr txBox="1"/>
          <p:nvPr/>
        </p:nvSpPr>
        <p:spPr>
          <a:xfrm>
            <a:off x="2300150" y="4606075"/>
            <a:ext cx="11046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lt1"/>
                </a:solidFill>
              </a:rPr>
              <a:t>by:Lucas</a:t>
            </a:r>
            <a:endParaRPr sz="1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975946" y="140192"/>
            <a:ext cx="4208319" cy="1861457"/>
          </a:xfrm>
          <a:prstGeom prst="rect">
            <a:avLst/>
          </a:prstGeom>
          <a:noFill/>
          <a:ln>
            <a:noFill/>
          </a:ln>
        </p:spPr>
        <p:txBody>
          <a:bodyPr spcFirstLastPara="1" wrap="square" lIns="68569" tIns="34275" rIns="68569" bIns="34275" anchor="t" anchorCtr="0">
            <a:normAutofit fontScale="90000"/>
          </a:bodyPr>
          <a:lstStyle/>
          <a:p>
            <a:pPr>
              <a:buSzPct val="100000"/>
            </a:pPr>
            <a:r>
              <a:rPr lang="en-US" sz="3600" dirty="0">
                <a:latin typeface="Arial Black"/>
                <a:ea typeface="Arial Black"/>
                <a:cs typeface="Arial Black"/>
                <a:sym typeface="Arial Black"/>
              </a:rPr>
              <a:t/>
            </a:r>
            <a:br>
              <a:rPr lang="en-US" sz="3600" dirty="0">
                <a:latin typeface="Arial Black"/>
                <a:ea typeface="Arial Black"/>
                <a:cs typeface="Arial Black"/>
                <a:sym typeface="Arial Black"/>
              </a:rPr>
            </a:br>
            <a:r>
              <a:rPr lang="en-US" sz="3600" dirty="0">
                <a:latin typeface="Arial Black"/>
                <a:ea typeface="Arial Black"/>
                <a:cs typeface="Arial Black"/>
                <a:sym typeface="Arial Black"/>
              </a:rPr>
              <a:t>Kaohsiung Metropolitan Park</a:t>
            </a:r>
            <a:endParaRPr sz="3600" dirty="0">
              <a:latin typeface="Arial Black"/>
              <a:ea typeface="Arial Black"/>
              <a:cs typeface="Arial Black"/>
              <a:sym typeface="Arial Black"/>
            </a:endParaRPr>
          </a:p>
        </p:txBody>
      </p:sp>
      <p:sp>
        <p:nvSpPr>
          <p:cNvPr id="100" name="Google Shape;100;p14"/>
          <p:cNvSpPr txBox="1">
            <a:spLocks noGrp="1"/>
          </p:cNvSpPr>
          <p:nvPr>
            <p:ph type="body" idx="1"/>
          </p:nvPr>
        </p:nvSpPr>
        <p:spPr>
          <a:xfrm>
            <a:off x="613264" y="1558636"/>
            <a:ext cx="8462453" cy="3835445"/>
          </a:xfrm>
          <a:prstGeom prst="rect">
            <a:avLst/>
          </a:prstGeom>
          <a:noFill/>
          <a:ln>
            <a:noFill/>
          </a:ln>
        </p:spPr>
        <p:txBody>
          <a:bodyPr spcFirstLastPara="1" wrap="square" lIns="68569" tIns="34275" rIns="68569" bIns="34275" anchor="t" anchorCtr="0">
            <a:normAutofit fontScale="92500" lnSpcReduction="10000"/>
          </a:bodyPr>
          <a:lstStyle/>
          <a:p>
            <a:pPr marL="288036" indent="-288036">
              <a:spcBef>
                <a:spcPts val="0"/>
              </a:spcBef>
              <a:buSzPts val="2000"/>
            </a:pPr>
            <a:r>
              <a:rPr lang="en-US" sz="2100" dirty="0">
                <a:latin typeface="Minion Pro Cond" panose="02040706060306020203" pitchFamily="18" charset="0"/>
              </a:rPr>
              <a:t>We went to the metropolitan park to observe the ecology</a:t>
            </a:r>
            <a:r>
              <a:rPr lang="zh-TW" altLang="en-US" sz="2100" dirty="0">
                <a:latin typeface="Minion Pro Cond" panose="02040706060306020203" pitchFamily="18" charset="0"/>
              </a:rPr>
              <a:t> </a:t>
            </a:r>
            <a:r>
              <a:rPr lang="en-US" altLang="zh-TW" sz="2100" dirty="0">
                <a:latin typeface="Minion Pro Cond" panose="02040706060306020203" pitchFamily="18" charset="0"/>
              </a:rPr>
              <a:t>in April 23. </a:t>
            </a:r>
            <a:r>
              <a:rPr lang="en-US" sz="2100" dirty="0">
                <a:latin typeface="Minion Pro Cond" panose="02040706060306020203" pitchFamily="18" charset="0"/>
              </a:rPr>
              <a:t>The weather was fine that day.</a:t>
            </a:r>
          </a:p>
          <a:p>
            <a:pPr marL="288036" indent="-288036">
              <a:spcBef>
                <a:spcPts val="0"/>
              </a:spcBef>
              <a:buSzPts val="2000"/>
            </a:pPr>
            <a:r>
              <a:rPr lang="en-US" sz="2100" dirty="0">
                <a:latin typeface="Minion Pro Cond" panose="02040706060306020203" pitchFamily="18" charset="0"/>
              </a:rPr>
              <a:t>The hot season lasts for four to six mouths from May 17 to October 5,with an average daily high.</a:t>
            </a:r>
          </a:p>
          <a:p>
            <a:pPr marL="288036" indent="-288036">
              <a:spcBef>
                <a:spcPts val="0"/>
              </a:spcBef>
              <a:buSzPts val="2000"/>
            </a:pPr>
            <a:r>
              <a:rPr lang="en-US" sz="2100" dirty="0">
                <a:latin typeface="Minion Pro Cond" panose="02040706060306020203" pitchFamily="18" charset="0"/>
              </a:rPr>
              <a:t>The hottest month of the year in Kaohsiung City is July with an average high temperature.</a:t>
            </a:r>
          </a:p>
          <a:p>
            <a:pPr marL="288036" indent="-288036">
              <a:spcBef>
                <a:spcPts val="0"/>
              </a:spcBef>
              <a:buSzPts val="2000"/>
            </a:pPr>
            <a:endParaRPr lang="en-US" sz="2100" dirty="0">
              <a:latin typeface="Minion Pro Cond" panose="02040706060306020203" pitchFamily="18" charset="0"/>
            </a:endParaRPr>
          </a:p>
          <a:p>
            <a:pPr marL="288036" indent="-288036">
              <a:spcBef>
                <a:spcPts val="0"/>
              </a:spcBef>
              <a:buSzPts val="2000"/>
            </a:pPr>
            <a:endParaRPr lang="en-US" sz="2100" dirty="0">
              <a:latin typeface="Minion Pro Cond" panose="02040706060306020203" pitchFamily="18" charset="0"/>
            </a:endParaRPr>
          </a:p>
          <a:p>
            <a:pPr marL="288036" indent="-288036">
              <a:spcBef>
                <a:spcPts val="0"/>
              </a:spcBef>
              <a:buSzPts val="2000"/>
            </a:pPr>
            <a:endParaRPr lang="en-US" sz="2100" dirty="0">
              <a:latin typeface="Minion Pro Cond" panose="02040706060306020203" pitchFamily="18" charset="0"/>
            </a:endParaRPr>
          </a:p>
          <a:p>
            <a:pPr marL="0" indent="0">
              <a:spcBef>
                <a:spcPts val="0"/>
              </a:spcBef>
              <a:buSzPts val="2000"/>
              <a:buNone/>
            </a:pPr>
            <a:r>
              <a:rPr lang="en-US" sz="2100" dirty="0">
                <a:latin typeface="Minion Pro Cond" panose="02040706060306020203" pitchFamily="18" charset="0"/>
              </a:rPr>
              <a:t>                                                                                                                                                     </a:t>
            </a:r>
          </a:p>
          <a:p>
            <a:pPr marL="0" indent="0">
              <a:spcBef>
                <a:spcPts val="0"/>
              </a:spcBef>
              <a:buSzPts val="2000"/>
              <a:buNone/>
            </a:pPr>
            <a:endParaRPr lang="en-US" sz="2100" dirty="0">
              <a:latin typeface="Minion Pro Cond" panose="02040706060306020203" pitchFamily="18" charset="0"/>
            </a:endParaRPr>
          </a:p>
          <a:p>
            <a:pPr marL="0" indent="0">
              <a:spcBef>
                <a:spcPts val="0"/>
              </a:spcBef>
              <a:buSzPts val="2000"/>
              <a:buNone/>
            </a:pPr>
            <a:r>
              <a:rPr lang="en-US" sz="2100" dirty="0">
                <a:latin typeface="Minion Pro Cond" panose="02040706060306020203" pitchFamily="18" charset="0"/>
              </a:rPr>
              <a:t>                                                                                                                                                            Cindy</a:t>
            </a:r>
          </a:p>
          <a:p>
            <a:pPr marL="288036" indent="-288036">
              <a:spcBef>
                <a:spcPts val="0"/>
              </a:spcBef>
              <a:buSzPts val="2000"/>
            </a:pPr>
            <a:endParaRPr lang="en-US" sz="2100" dirty="0">
              <a:latin typeface="Minion Pro Cond" panose="02040706060306020203" pitchFamily="18" charset="0"/>
            </a:endParaRPr>
          </a:p>
          <a:p>
            <a:pPr marL="0" indent="0">
              <a:spcBef>
                <a:spcPts val="0"/>
              </a:spcBef>
              <a:buSzPts val="2000"/>
              <a:buNone/>
            </a:pPr>
            <a:r>
              <a:rPr lang="en-US" sz="2100" dirty="0">
                <a:latin typeface="Segoe Print" panose="02000600000000000000" pitchFamily="2" charset="0"/>
              </a:rPr>
              <a:t>                                                                                                                                                                             </a:t>
            </a:r>
            <a:endParaRPr sz="2100" dirty="0">
              <a:latin typeface="Segoe Print" panose="02000600000000000000" pitchFamily="2" charset="0"/>
            </a:endParaRPr>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fallOver"/>
      </p:transition>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80">
                                          <p:stCondLst>
                                            <p:cond delay="0"/>
                                          </p:stCondLst>
                                        </p:cTn>
                                        <p:tgtEl>
                                          <p:spTgt spid="99"/>
                                        </p:tgtEl>
                                      </p:cBhvr>
                                    </p:animEffect>
                                    <p:anim calcmode="lin" valueType="num">
                                      <p:cBhvr>
                                        <p:cTn id="8"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13" dur="26">
                                          <p:stCondLst>
                                            <p:cond delay="650"/>
                                          </p:stCondLst>
                                        </p:cTn>
                                        <p:tgtEl>
                                          <p:spTgt spid="99"/>
                                        </p:tgtEl>
                                      </p:cBhvr>
                                      <p:to x="100000" y="60000"/>
                                    </p:animScale>
                                    <p:animScale>
                                      <p:cBhvr>
                                        <p:cTn id="14" dur="166" decel="50000">
                                          <p:stCondLst>
                                            <p:cond delay="676"/>
                                          </p:stCondLst>
                                        </p:cTn>
                                        <p:tgtEl>
                                          <p:spTgt spid="99"/>
                                        </p:tgtEl>
                                      </p:cBhvr>
                                      <p:to x="100000" y="100000"/>
                                    </p:animScale>
                                    <p:animScale>
                                      <p:cBhvr>
                                        <p:cTn id="15" dur="26">
                                          <p:stCondLst>
                                            <p:cond delay="1312"/>
                                          </p:stCondLst>
                                        </p:cTn>
                                        <p:tgtEl>
                                          <p:spTgt spid="99"/>
                                        </p:tgtEl>
                                      </p:cBhvr>
                                      <p:to x="100000" y="80000"/>
                                    </p:animScale>
                                    <p:animScale>
                                      <p:cBhvr>
                                        <p:cTn id="16" dur="166" decel="50000">
                                          <p:stCondLst>
                                            <p:cond delay="1338"/>
                                          </p:stCondLst>
                                        </p:cTn>
                                        <p:tgtEl>
                                          <p:spTgt spid="99"/>
                                        </p:tgtEl>
                                      </p:cBhvr>
                                      <p:to x="100000" y="100000"/>
                                    </p:animScale>
                                    <p:animScale>
                                      <p:cBhvr>
                                        <p:cTn id="17" dur="26">
                                          <p:stCondLst>
                                            <p:cond delay="1642"/>
                                          </p:stCondLst>
                                        </p:cTn>
                                        <p:tgtEl>
                                          <p:spTgt spid="99"/>
                                        </p:tgtEl>
                                      </p:cBhvr>
                                      <p:to x="100000" y="90000"/>
                                    </p:animScale>
                                    <p:animScale>
                                      <p:cBhvr>
                                        <p:cTn id="18" dur="166" decel="50000">
                                          <p:stCondLst>
                                            <p:cond delay="1668"/>
                                          </p:stCondLst>
                                        </p:cTn>
                                        <p:tgtEl>
                                          <p:spTgt spid="99"/>
                                        </p:tgtEl>
                                      </p:cBhvr>
                                      <p:to x="100000" y="100000"/>
                                    </p:animScale>
                                    <p:animScale>
                                      <p:cBhvr>
                                        <p:cTn id="19" dur="26">
                                          <p:stCondLst>
                                            <p:cond delay="1808"/>
                                          </p:stCondLst>
                                        </p:cTn>
                                        <p:tgtEl>
                                          <p:spTgt spid="99"/>
                                        </p:tgtEl>
                                      </p:cBhvr>
                                      <p:to x="100000" y="95000"/>
                                    </p:animScale>
                                    <p:animScale>
                                      <p:cBhvr>
                                        <p:cTn id="20" dur="166" decel="50000">
                                          <p:stCondLst>
                                            <p:cond delay="1834"/>
                                          </p:stCondLst>
                                        </p:cTn>
                                        <p:tgtEl>
                                          <p:spTgt spid="9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0">
                                            <p:txEl>
                                              <p:pRg st="0" end="0"/>
                                            </p:txEl>
                                          </p:spTgt>
                                        </p:tgtEl>
                                        <p:attrNameLst>
                                          <p:attrName>style.visibility</p:attrName>
                                        </p:attrNameLst>
                                      </p:cBhvr>
                                      <p:to>
                                        <p:strVal val="visible"/>
                                      </p:to>
                                    </p:set>
                                    <p:animEffect transition="in" filter="fade">
                                      <p:cBhvr>
                                        <p:cTn id="25" dur="1000"/>
                                        <p:tgtEl>
                                          <p:spTgt spid="100">
                                            <p:txEl>
                                              <p:pRg st="0" end="0"/>
                                            </p:txEl>
                                          </p:spTgt>
                                        </p:tgtEl>
                                      </p:cBhvr>
                                    </p:animEffect>
                                    <p:anim calcmode="lin" valueType="num">
                                      <p:cBhvr>
                                        <p:cTn id="26" dur="10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0">
                                            <p:txEl>
                                              <p:pRg st="1" end="1"/>
                                            </p:txEl>
                                          </p:spTgt>
                                        </p:tgtEl>
                                        <p:attrNameLst>
                                          <p:attrName>style.visibility</p:attrName>
                                        </p:attrNameLst>
                                      </p:cBhvr>
                                      <p:to>
                                        <p:strVal val="visible"/>
                                      </p:to>
                                    </p:set>
                                    <p:animEffect transition="in" filter="fade">
                                      <p:cBhvr>
                                        <p:cTn id="32" dur="1000"/>
                                        <p:tgtEl>
                                          <p:spTgt spid="100">
                                            <p:txEl>
                                              <p:pRg st="1" end="1"/>
                                            </p:txEl>
                                          </p:spTgt>
                                        </p:tgtEl>
                                      </p:cBhvr>
                                    </p:animEffect>
                                    <p:anim calcmode="lin" valueType="num">
                                      <p:cBhvr>
                                        <p:cTn id="33" dur="1000" fill="hold"/>
                                        <p:tgtEl>
                                          <p:spTgt spid="100">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0">
                                            <p:txEl>
                                              <p:pRg st="2" end="2"/>
                                            </p:txEl>
                                          </p:spTgt>
                                        </p:tgtEl>
                                        <p:attrNameLst>
                                          <p:attrName>style.visibility</p:attrName>
                                        </p:attrNameLst>
                                      </p:cBhvr>
                                      <p:to>
                                        <p:strVal val="visible"/>
                                      </p:to>
                                    </p:set>
                                    <p:animEffect transition="in" filter="fade">
                                      <p:cBhvr>
                                        <p:cTn id="39" dur="1000"/>
                                        <p:tgtEl>
                                          <p:spTgt spid="100">
                                            <p:txEl>
                                              <p:pRg st="2" end="2"/>
                                            </p:txEl>
                                          </p:spTgt>
                                        </p:tgtEl>
                                      </p:cBhvr>
                                    </p:animEffect>
                                    <p:anim calcmode="lin" valueType="num">
                                      <p:cBhvr>
                                        <p:cTn id="40" dur="1000" fill="hold"/>
                                        <p:tgtEl>
                                          <p:spTgt spid="100">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0">
                                            <p:txEl>
                                              <p:pRg st="6" end="6"/>
                                            </p:txEl>
                                          </p:spTgt>
                                        </p:tgtEl>
                                        <p:attrNameLst>
                                          <p:attrName>style.visibility</p:attrName>
                                        </p:attrNameLst>
                                      </p:cBhvr>
                                      <p:to>
                                        <p:strVal val="visible"/>
                                      </p:to>
                                    </p:set>
                                    <p:animEffect transition="in" filter="fade">
                                      <p:cBhvr>
                                        <p:cTn id="46" dur="1000"/>
                                        <p:tgtEl>
                                          <p:spTgt spid="100">
                                            <p:txEl>
                                              <p:pRg st="6" end="6"/>
                                            </p:txEl>
                                          </p:spTgt>
                                        </p:tgtEl>
                                      </p:cBhvr>
                                    </p:animEffect>
                                    <p:anim calcmode="lin" valueType="num">
                                      <p:cBhvr>
                                        <p:cTn id="47" dur="1000" fill="hold"/>
                                        <p:tgtEl>
                                          <p:spTgt spid="100">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10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0">
                                            <p:txEl>
                                              <p:pRg st="8" end="8"/>
                                            </p:txEl>
                                          </p:spTgt>
                                        </p:tgtEl>
                                        <p:attrNameLst>
                                          <p:attrName>style.visibility</p:attrName>
                                        </p:attrNameLst>
                                      </p:cBhvr>
                                      <p:to>
                                        <p:strVal val="visible"/>
                                      </p:to>
                                    </p:set>
                                    <p:animEffect transition="in" filter="fade">
                                      <p:cBhvr>
                                        <p:cTn id="53" dur="1000"/>
                                        <p:tgtEl>
                                          <p:spTgt spid="100">
                                            <p:txEl>
                                              <p:pRg st="8" end="8"/>
                                            </p:txEl>
                                          </p:spTgt>
                                        </p:tgtEl>
                                      </p:cBhvr>
                                    </p:animEffect>
                                    <p:anim calcmode="lin" valueType="num">
                                      <p:cBhvr>
                                        <p:cTn id="54" dur="1000" fill="hold"/>
                                        <p:tgtEl>
                                          <p:spTgt spid="100">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10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0">
                                            <p:txEl>
                                              <p:pRg st="10" end="10"/>
                                            </p:txEl>
                                          </p:spTgt>
                                        </p:tgtEl>
                                        <p:attrNameLst>
                                          <p:attrName>style.visibility</p:attrName>
                                        </p:attrNameLst>
                                      </p:cBhvr>
                                      <p:to>
                                        <p:strVal val="visible"/>
                                      </p:to>
                                    </p:set>
                                    <p:animEffect transition="in" filter="fade">
                                      <p:cBhvr>
                                        <p:cTn id="60" dur="1000"/>
                                        <p:tgtEl>
                                          <p:spTgt spid="100">
                                            <p:txEl>
                                              <p:pRg st="10" end="10"/>
                                            </p:txEl>
                                          </p:spTgt>
                                        </p:tgtEl>
                                      </p:cBhvr>
                                    </p:animEffect>
                                    <p:anim calcmode="lin" valueType="num">
                                      <p:cBhvr>
                                        <p:cTn id="61" dur="1000" fill="hold"/>
                                        <p:tgtEl>
                                          <p:spTgt spid="100">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10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175900" y="117700"/>
            <a:ext cx="4305600" cy="59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endParaRPr sz="1400">
              <a:highlight>
                <a:schemeClr val="lt1"/>
              </a:highlight>
              <a:latin typeface="Comic Sans MS"/>
              <a:ea typeface="Comic Sans MS"/>
              <a:cs typeface="Comic Sans MS"/>
              <a:sym typeface="Comic Sans MS"/>
            </a:endParaRPr>
          </a:p>
          <a:p>
            <a:pPr marL="0" lvl="0" indent="0" algn="l" rtl="0">
              <a:spcBef>
                <a:spcPts val="0"/>
              </a:spcBef>
              <a:spcAft>
                <a:spcPts val="0"/>
              </a:spcAft>
              <a:buSzPts val="990"/>
              <a:buNone/>
            </a:pPr>
            <a:r>
              <a:rPr lang="zh-TW" sz="2270">
                <a:latin typeface="Comic Sans MS"/>
                <a:ea typeface="Comic Sans MS"/>
                <a:cs typeface="Comic Sans MS"/>
                <a:sym typeface="Comic Sans MS"/>
              </a:rPr>
              <a:t>white-bellied blue flycatcher</a:t>
            </a:r>
            <a:endParaRPr sz="2270">
              <a:latin typeface="Comic Sans MS"/>
              <a:ea typeface="Comic Sans MS"/>
              <a:cs typeface="Comic Sans MS"/>
              <a:sym typeface="Comic Sans MS"/>
            </a:endParaRPr>
          </a:p>
        </p:txBody>
      </p:sp>
      <p:sp>
        <p:nvSpPr>
          <p:cNvPr id="78" name="Google Shape;78;p16"/>
          <p:cNvSpPr txBox="1">
            <a:spLocks noGrp="1"/>
          </p:cNvSpPr>
          <p:nvPr>
            <p:ph type="subTitle" idx="1"/>
          </p:nvPr>
        </p:nvSpPr>
        <p:spPr>
          <a:xfrm>
            <a:off x="302650" y="715000"/>
            <a:ext cx="3264300" cy="4273500"/>
          </a:xfrm>
          <a:prstGeom prst="rect">
            <a:avLst/>
          </a:prstGeom>
          <a:solidFill>
            <a:srgbClr val="CFE2F3"/>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sz="1400">
                <a:solidFill>
                  <a:schemeClr val="dk1"/>
                </a:solidFill>
                <a:highlight>
                  <a:srgbClr val="FFFFFF"/>
                </a:highlight>
                <a:latin typeface="Comic Sans MS"/>
                <a:ea typeface="Comic Sans MS"/>
                <a:cs typeface="Comic Sans MS"/>
                <a:sym typeface="Comic Sans MS"/>
              </a:rPr>
              <a:t>In winter and spring every year, birds come from afar, and some of them are rare and precious, one of which is the white-bellied blue flycatcher.</a:t>
            </a:r>
            <a:endParaRPr sz="1400">
              <a:solidFill>
                <a:schemeClr val="dk1"/>
              </a:solidFill>
              <a:highlight>
                <a:srgbClr val="FFFFFF"/>
              </a:highlight>
              <a:latin typeface="Comic Sans MS"/>
              <a:ea typeface="Comic Sans MS"/>
              <a:cs typeface="Comic Sans MS"/>
              <a:sym typeface="Comic Sans MS"/>
            </a:endParaRPr>
          </a:p>
          <a:p>
            <a:pPr marL="0" lvl="0" indent="0" algn="ctr" rtl="0">
              <a:spcBef>
                <a:spcPts val="0"/>
              </a:spcBef>
              <a:spcAft>
                <a:spcPts val="0"/>
              </a:spcAft>
              <a:buClr>
                <a:schemeClr val="dk1"/>
              </a:buClr>
              <a:buSzPts val="1100"/>
              <a:buFont typeface="Arial"/>
              <a:buNone/>
            </a:pPr>
            <a:r>
              <a:rPr lang="zh-TW" sz="1400">
                <a:solidFill>
                  <a:schemeClr val="dk1"/>
                </a:solidFill>
                <a:highlight>
                  <a:srgbClr val="FFFFFF"/>
                </a:highlight>
                <a:latin typeface="Comic Sans MS"/>
                <a:ea typeface="Comic Sans MS"/>
                <a:cs typeface="Comic Sans MS"/>
                <a:sym typeface="Comic Sans MS"/>
              </a:rPr>
              <a:t>The white-bellied blue flycatcher breeds in Japan, South Korea, China, and Russia, and migrates to Southeast Asia for the winter. Vietnam, Cambodia, and Thailand are the countries they visit most often. They are rare in Taiwan, and they are rare transit birds. In recent years, almost every year in the late winter and early spring, the male bird has metallic blue feathers, shining like glass in the sunlight.</a:t>
            </a:r>
            <a:endParaRPr sz="1400">
              <a:solidFill>
                <a:srgbClr val="9FC5E8"/>
              </a:solidFill>
              <a:highlight>
                <a:srgbClr val="FFFFFF"/>
              </a:highlight>
              <a:latin typeface="Comic Sans MS"/>
              <a:ea typeface="Comic Sans MS"/>
              <a:cs typeface="Comic Sans MS"/>
              <a:sym typeface="Comic Sans MS"/>
            </a:endParaRPr>
          </a:p>
          <a:p>
            <a:pPr marL="0" lvl="0" indent="0" algn="ctr" rtl="0">
              <a:spcBef>
                <a:spcPts val="0"/>
              </a:spcBef>
              <a:spcAft>
                <a:spcPts val="0"/>
              </a:spcAft>
              <a:buNone/>
            </a:pPr>
            <a:endParaRPr sz="1400">
              <a:solidFill>
                <a:schemeClr val="dk1"/>
              </a:solidFill>
              <a:highlight>
                <a:srgbClr val="FFFFFF"/>
              </a:highlight>
              <a:latin typeface="Comic Sans MS"/>
              <a:ea typeface="Comic Sans MS"/>
              <a:cs typeface="Comic Sans MS"/>
              <a:sym typeface="Comic Sans MS"/>
            </a:endParaRPr>
          </a:p>
        </p:txBody>
      </p:sp>
      <p:pic>
        <p:nvPicPr>
          <p:cNvPr id="79" name="Google Shape;79;p16"/>
          <p:cNvPicPr preferRelativeResize="0"/>
          <p:nvPr/>
        </p:nvPicPr>
        <p:blipFill rotWithShape="1">
          <a:blip r:embed="rId3">
            <a:alphaModFix/>
          </a:blip>
          <a:srcRect t="-2210" b="2209"/>
          <a:stretch/>
        </p:blipFill>
        <p:spPr>
          <a:xfrm>
            <a:off x="3864325" y="778600"/>
            <a:ext cx="5143500" cy="4101225"/>
          </a:xfrm>
          <a:prstGeom prst="rect">
            <a:avLst/>
          </a:prstGeom>
          <a:noFill/>
          <a:ln>
            <a:noFill/>
          </a:ln>
        </p:spPr>
      </p:pic>
      <p:sp>
        <p:nvSpPr>
          <p:cNvPr id="80" name="Google Shape;80;p16"/>
          <p:cNvSpPr txBox="1"/>
          <p:nvPr/>
        </p:nvSpPr>
        <p:spPr>
          <a:xfrm>
            <a:off x="2716050" y="4517700"/>
            <a:ext cx="76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by:Kiki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
        <p:cNvGrpSpPr/>
        <p:nvPr/>
      </p:nvGrpSpPr>
      <p:grpSpPr>
        <a:xfrm>
          <a:off x="0" y="0"/>
          <a:ext cx="0" cy="0"/>
          <a:chOff x="0" y="0"/>
          <a:chExt cx="0" cy="0"/>
        </a:xfrm>
      </p:grpSpPr>
      <p:sp>
        <p:nvSpPr>
          <p:cNvPr id="85" name="Google Shape;85;p17"/>
          <p:cNvSpPr txBox="1">
            <a:spLocks noGrp="1"/>
          </p:cNvSpPr>
          <p:nvPr>
            <p:ph type="ctrTitle"/>
          </p:nvPr>
        </p:nvSpPr>
        <p:spPr>
          <a:xfrm>
            <a:off x="270525" y="679000"/>
            <a:ext cx="3771300" cy="3403800"/>
          </a:xfrm>
          <a:prstGeom prst="rect">
            <a:avLst/>
          </a:prstGeom>
          <a:solidFill>
            <a:srgbClr val="D0E0E3"/>
          </a:solidFill>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zh-TW" sz="1788">
                <a:latin typeface="Comic Sans MS"/>
                <a:ea typeface="Comic Sans MS"/>
                <a:cs typeface="Comic Sans MS"/>
                <a:sym typeface="Comic Sans MS"/>
              </a:rPr>
              <a:t>One of the birds of predators in the forests of Taiwan. likes to eat reptiles,</a:t>
            </a:r>
            <a:endParaRPr sz="1788">
              <a:latin typeface="Comic Sans MS"/>
              <a:ea typeface="Comic Sans MS"/>
              <a:cs typeface="Comic Sans MS"/>
              <a:sym typeface="Comic Sans MS"/>
            </a:endParaRPr>
          </a:p>
          <a:p>
            <a:pPr marL="0" lvl="0" indent="0" algn="ctr" rtl="0">
              <a:spcBef>
                <a:spcPts val="0"/>
              </a:spcBef>
              <a:spcAft>
                <a:spcPts val="0"/>
              </a:spcAft>
              <a:buClr>
                <a:schemeClr val="dk1"/>
              </a:buClr>
              <a:buSzPts val="1100"/>
              <a:buFont typeface="Arial"/>
              <a:buNone/>
            </a:pPr>
            <a:r>
              <a:rPr lang="zh-TW" sz="1788">
                <a:latin typeface="Comic Sans MS"/>
                <a:ea typeface="Comic Sans MS"/>
                <a:cs typeface="Comic Sans MS"/>
                <a:sym typeface="Comic Sans MS"/>
              </a:rPr>
              <a:t>They are birds of predators that often make chirping sounds when they fly. Its majestic flying attitude hovers over the emerald green mountains of Baodao, just like mountain rangers sheltering the </a:t>
            </a:r>
            <a:r>
              <a:rPr lang="zh-TW" sz="1755">
                <a:latin typeface="Comic Sans MS"/>
                <a:ea typeface="Comic Sans MS"/>
                <a:cs typeface="Comic Sans MS"/>
                <a:sym typeface="Comic Sans MS"/>
              </a:rPr>
              <a:t>mountains.</a:t>
            </a:r>
            <a:endParaRPr sz="1755">
              <a:latin typeface="Comic Sans MS"/>
              <a:ea typeface="Comic Sans MS"/>
              <a:cs typeface="Comic Sans MS"/>
              <a:sym typeface="Comic Sans MS"/>
            </a:endParaRPr>
          </a:p>
          <a:p>
            <a:pPr marL="0" lvl="0" indent="0" algn="ctr" rtl="0">
              <a:spcBef>
                <a:spcPts val="0"/>
              </a:spcBef>
              <a:spcAft>
                <a:spcPts val="0"/>
              </a:spcAft>
              <a:buNone/>
            </a:pPr>
            <a:endParaRPr sz="3788">
              <a:latin typeface="Comic Sans MS"/>
              <a:ea typeface="Comic Sans MS"/>
              <a:cs typeface="Comic Sans MS"/>
              <a:sym typeface="Comic Sans MS"/>
            </a:endParaRPr>
          </a:p>
        </p:txBody>
      </p:sp>
      <p:sp>
        <p:nvSpPr>
          <p:cNvPr id="86" name="Google Shape;86;p17"/>
          <p:cNvSpPr txBox="1">
            <a:spLocks noGrp="1"/>
          </p:cNvSpPr>
          <p:nvPr>
            <p:ph type="subTitle" idx="1"/>
          </p:nvPr>
        </p:nvSpPr>
        <p:spPr>
          <a:xfrm>
            <a:off x="148725" y="81850"/>
            <a:ext cx="38931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zh-TW" sz="2450">
                <a:solidFill>
                  <a:srgbClr val="1D2129"/>
                </a:solidFill>
                <a:highlight>
                  <a:srgbClr val="FFFFFF"/>
                </a:highlight>
                <a:latin typeface="Comic Sans MS"/>
                <a:ea typeface="Comic Sans MS"/>
                <a:cs typeface="Comic Sans MS"/>
                <a:sym typeface="Comic Sans MS"/>
              </a:rPr>
              <a:t>Crested Serpent Eagle</a:t>
            </a:r>
            <a:endParaRPr sz="4100">
              <a:latin typeface="Comic Sans MS"/>
              <a:ea typeface="Comic Sans MS"/>
              <a:cs typeface="Comic Sans MS"/>
              <a:sym typeface="Comic Sans MS"/>
            </a:endParaRPr>
          </a:p>
        </p:txBody>
      </p:sp>
      <p:pic>
        <p:nvPicPr>
          <p:cNvPr id="87" name="Google Shape;87;p17"/>
          <p:cNvPicPr preferRelativeResize="0"/>
          <p:nvPr/>
        </p:nvPicPr>
        <p:blipFill>
          <a:blip r:embed="rId3">
            <a:alphaModFix/>
          </a:blip>
          <a:stretch>
            <a:fillRect/>
          </a:stretch>
        </p:blipFill>
        <p:spPr>
          <a:xfrm>
            <a:off x="4235400" y="488875"/>
            <a:ext cx="4756198" cy="3684776"/>
          </a:xfrm>
          <a:prstGeom prst="rect">
            <a:avLst/>
          </a:prstGeom>
          <a:noFill/>
          <a:ln>
            <a:noFill/>
          </a:ln>
        </p:spPr>
      </p:pic>
      <p:sp>
        <p:nvSpPr>
          <p:cNvPr id="88" name="Google Shape;88;p17"/>
          <p:cNvSpPr txBox="1"/>
          <p:nvPr/>
        </p:nvSpPr>
        <p:spPr>
          <a:xfrm>
            <a:off x="2815625" y="3413125"/>
            <a:ext cx="1167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1"/>
                </a:solidFill>
              </a:rPr>
              <a:t>by:Kiki</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sz="3000">
                <a:highlight>
                  <a:srgbClr val="FFFFFF"/>
                </a:highlight>
              </a:rPr>
              <a:t>White-rumped Shama</a:t>
            </a:r>
            <a:endParaRPr sz="3000"/>
          </a:p>
        </p:txBody>
      </p:sp>
      <p:sp>
        <p:nvSpPr>
          <p:cNvPr id="94" name="Google Shape;94;p1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1400">
                <a:solidFill>
                  <a:schemeClr val="dk1"/>
                </a:solidFill>
              </a:rPr>
              <a:t>The White-rumped Shama is an exotic species from South East Asia and China, and Yunnan and Hainan in mainland China.It is an alien species in Taiwan.Common in valley woods and ridges south of Kaohsiung.We saw a lot of these birds in the mountains</a:t>
            </a:r>
            <a:endParaRPr sz="1400">
              <a:solidFill>
                <a:schemeClr val="dk1"/>
              </a:solidFill>
            </a:endParaRPr>
          </a:p>
        </p:txBody>
      </p:sp>
      <p:pic>
        <p:nvPicPr>
          <p:cNvPr id="95" name="Google Shape;95;p18"/>
          <p:cNvPicPr preferRelativeResize="0"/>
          <p:nvPr/>
        </p:nvPicPr>
        <p:blipFill>
          <a:blip r:embed="rId3">
            <a:alphaModFix/>
          </a:blip>
          <a:stretch>
            <a:fillRect/>
          </a:stretch>
        </p:blipFill>
        <p:spPr>
          <a:xfrm>
            <a:off x="6249848" y="268375"/>
            <a:ext cx="2894150" cy="3860075"/>
          </a:xfrm>
          <a:prstGeom prst="rect">
            <a:avLst/>
          </a:prstGeom>
          <a:noFill/>
          <a:ln>
            <a:noFill/>
          </a:ln>
        </p:spPr>
      </p:pic>
      <p:pic>
        <p:nvPicPr>
          <p:cNvPr id="96" name="Google Shape;96;p18"/>
          <p:cNvPicPr preferRelativeResize="0"/>
          <p:nvPr/>
        </p:nvPicPr>
        <p:blipFill>
          <a:blip r:embed="rId4">
            <a:alphaModFix/>
          </a:blip>
          <a:stretch>
            <a:fillRect/>
          </a:stretch>
        </p:blipFill>
        <p:spPr>
          <a:xfrm>
            <a:off x="3965075" y="268375"/>
            <a:ext cx="2324663" cy="3860075"/>
          </a:xfrm>
          <a:prstGeom prst="rect">
            <a:avLst/>
          </a:prstGeom>
          <a:noFill/>
          <a:ln>
            <a:noFill/>
          </a:ln>
        </p:spPr>
      </p:pic>
      <p:sp>
        <p:nvSpPr>
          <p:cNvPr id="97" name="Google Shape;97;p18"/>
          <p:cNvSpPr txBox="1"/>
          <p:nvPr/>
        </p:nvSpPr>
        <p:spPr>
          <a:xfrm>
            <a:off x="2553100" y="4436175"/>
            <a:ext cx="153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by:Elsa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793200"/>
            <a:ext cx="2808000" cy="518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chemeClr val="dk1"/>
              </a:buClr>
              <a:buSzPct val="45833"/>
              <a:buFont typeface="Arial"/>
              <a:buNone/>
            </a:pPr>
            <a:endParaRPr/>
          </a:p>
          <a:p>
            <a:pPr marL="152400" marR="190500" lvl="0" indent="0" algn="l" rtl="0">
              <a:lnSpc>
                <a:spcPct val="128571"/>
              </a:lnSpc>
              <a:spcBef>
                <a:spcPts val="0"/>
              </a:spcBef>
              <a:spcAft>
                <a:spcPts val="0"/>
              </a:spcAft>
              <a:buClr>
                <a:schemeClr val="dk1"/>
              </a:buClr>
              <a:buSzPct val="52380"/>
              <a:buFont typeface="Arial"/>
              <a:buNone/>
            </a:pPr>
            <a:endParaRPr sz="2100">
              <a:solidFill>
                <a:srgbClr val="202124"/>
              </a:solidFill>
              <a:highlight>
                <a:srgbClr val="F8F9FA"/>
              </a:highlight>
            </a:endParaRPr>
          </a:p>
          <a:p>
            <a:pPr marL="0" lvl="0" indent="0" algn="l" rtl="0">
              <a:spcBef>
                <a:spcPts val="0"/>
              </a:spcBef>
              <a:spcAft>
                <a:spcPts val="0"/>
              </a:spcAft>
              <a:buNone/>
            </a:pPr>
            <a:r>
              <a:rPr lang="zh-TW"/>
              <a:t>Forest carving</a:t>
            </a:r>
            <a:endParaRPr/>
          </a:p>
        </p:txBody>
      </p:sp>
      <p:sp>
        <p:nvSpPr>
          <p:cNvPr id="103" name="Google Shape;10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fontScale="92500"/>
          </a:bodyPr>
          <a:lstStyle/>
          <a:p>
            <a:pPr marL="0" marR="38100" lvl="0" indent="0" algn="l" rtl="0">
              <a:lnSpc>
                <a:spcPct val="128571"/>
              </a:lnSpc>
              <a:spcBef>
                <a:spcPts val="0"/>
              </a:spcBef>
              <a:spcAft>
                <a:spcPts val="0"/>
              </a:spcAft>
              <a:buNone/>
            </a:pPr>
            <a:r>
              <a:rPr lang="zh-TW" sz="2100">
                <a:solidFill>
                  <a:srgbClr val="202124"/>
                </a:solidFill>
                <a:highlight>
                  <a:srgbClr val="F8F9FA"/>
                </a:highlight>
              </a:rPr>
              <a:t>The forest eagle is a large raptor with a body length of about 67 to 81 centimeters and a wingspan of about 180 centimeters</a:t>
            </a:r>
            <a:endParaRPr sz="2100">
              <a:solidFill>
                <a:srgbClr val="202124"/>
              </a:solidFill>
              <a:highlight>
                <a:srgbClr val="F8F9FA"/>
              </a:highlight>
            </a:endParaRPr>
          </a:p>
          <a:p>
            <a:pPr marL="0" marR="38100" lvl="0" indent="0" algn="l" rtl="0">
              <a:lnSpc>
                <a:spcPct val="128571"/>
              </a:lnSpc>
              <a:spcBef>
                <a:spcPts val="0"/>
              </a:spcBef>
              <a:spcAft>
                <a:spcPts val="0"/>
              </a:spcAft>
              <a:buNone/>
            </a:pPr>
            <a:endParaRPr sz="2100">
              <a:solidFill>
                <a:srgbClr val="202124"/>
              </a:solidFill>
              <a:highlight>
                <a:srgbClr val="F8F9FA"/>
              </a:highlight>
            </a:endParaRPr>
          </a:p>
          <a:p>
            <a:pPr marL="0" marR="38100" lvl="0" indent="0" algn="l" rtl="0">
              <a:lnSpc>
                <a:spcPct val="128571"/>
              </a:lnSpc>
              <a:spcBef>
                <a:spcPts val="0"/>
              </a:spcBef>
              <a:spcAft>
                <a:spcPts val="0"/>
              </a:spcAft>
              <a:buClr>
                <a:schemeClr val="dk1"/>
              </a:buClr>
              <a:buSzPct val="52380"/>
              <a:buFont typeface="Arial"/>
              <a:buNone/>
            </a:pPr>
            <a:r>
              <a:rPr lang="zh-TW" sz="2100">
                <a:solidFill>
                  <a:srgbClr val="202124"/>
                </a:solidFill>
                <a:highlight>
                  <a:srgbClr val="F8F9FA"/>
                </a:highlight>
              </a:rPr>
              <a:t>by:Allen</a:t>
            </a:r>
            <a:endParaRPr sz="2100">
              <a:solidFill>
                <a:srgbClr val="202124"/>
              </a:solidFill>
              <a:highlight>
                <a:srgbClr val="F8F9FA"/>
              </a:highlight>
            </a:endParaRPr>
          </a:p>
          <a:p>
            <a:pPr marL="0" lvl="0" indent="0" algn="l" rtl="0">
              <a:spcBef>
                <a:spcPts val="0"/>
              </a:spcBef>
              <a:spcAft>
                <a:spcPts val="1200"/>
              </a:spcAft>
              <a:buNone/>
            </a:pPr>
            <a:endParaRPr/>
          </a:p>
        </p:txBody>
      </p:sp>
      <p:pic>
        <p:nvPicPr>
          <p:cNvPr id="104" name="Google Shape;104;p19"/>
          <p:cNvPicPr preferRelativeResize="0"/>
          <p:nvPr/>
        </p:nvPicPr>
        <p:blipFill>
          <a:blip r:embed="rId3">
            <a:alphaModFix/>
          </a:blip>
          <a:stretch>
            <a:fillRect/>
          </a:stretch>
        </p:blipFill>
        <p:spPr>
          <a:xfrm>
            <a:off x="3272100" y="152400"/>
            <a:ext cx="5719500" cy="38153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226775"/>
            <a:ext cx="2808000" cy="505500"/>
          </a:xfrm>
          <a:prstGeom prst="rect">
            <a:avLst/>
          </a:prstGeom>
        </p:spPr>
        <p:txBody>
          <a:bodyPr spcFirstLastPara="1" wrap="square" lIns="91425" tIns="91425" rIns="102300" bIns="91425" anchor="b" anchorCtr="0">
            <a:noAutofit/>
          </a:bodyPr>
          <a:lstStyle/>
          <a:p>
            <a:pPr marL="0" lvl="0" indent="0" algn="l" rtl="0">
              <a:spcBef>
                <a:spcPts val="0"/>
              </a:spcBef>
              <a:spcAft>
                <a:spcPts val="0"/>
              </a:spcAft>
              <a:buSzPts val="990"/>
              <a:buNone/>
            </a:pPr>
            <a:r>
              <a:rPr lang="zh-TW" sz="2660"/>
              <a:t>  our field trip</a:t>
            </a:r>
            <a:endParaRPr sz="2660"/>
          </a:p>
        </p:txBody>
      </p:sp>
      <p:sp>
        <p:nvSpPr>
          <p:cNvPr id="110" name="Google Shape;110;p20"/>
          <p:cNvSpPr txBox="1">
            <a:spLocks noGrp="1"/>
          </p:cNvSpPr>
          <p:nvPr>
            <p:ph type="body" idx="1"/>
          </p:nvPr>
        </p:nvSpPr>
        <p:spPr>
          <a:xfrm>
            <a:off x="311700" y="732275"/>
            <a:ext cx="2808000" cy="1444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TW" sz="1500"/>
              <a:t>For this activity, climbing the mountain was really tired, but we saw different kinds of birds in the middle of mountain, that was very interesting.by:Elsa</a:t>
            </a:r>
            <a:endParaRPr sz="1500"/>
          </a:p>
          <a:p>
            <a:pPr marL="0" lvl="0" indent="0" algn="l" rtl="0">
              <a:spcBef>
                <a:spcPts val="1200"/>
              </a:spcBef>
              <a:spcAft>
                <a:spcPts val="1200"/>
              </a:spcAft>
              <a:buNone/>
            </a:pPr>
            <a:endParaRPr sz="1500"/>
          </a:p>
        </p:txBody>
      </p:sp>
      <p:pic>
        <p:nvPicPr>
          <p:cNvPr id="111" name="Google Shape;111;p20"/>
          <p:cNvPicPr preferRelativeResize="0"/>
          <p:nvPr/>
        </p:nvPicPr>
        <p:blipFill>
          <a:blip r:embed="rId3">
            <a:alphaModFix/>
          </a:blip>
          <a:stretch>
            <a:fillRect/>
          </a:stretch>
        </p:blipFill>
        <p:spPr>
          <a:xfrm>
            <a:off x="3757200" y="57675"/>
            <a:ext cx="5266698" cy="3581825"/>
          </a:xfrm>
          <a:prstGeom prst="rect">
            <a:avLst/>
          </a:prstGeom>
          <a:noFill/>
          <a:ln>
            <a:noFill/>
          </a:ln>
        </p:spPr>
      </p:pic>
      <p:sp>
        <p:nvSpPr>
          <p:cNvPr id="112" name="Google Shape;112;p20"/>
          <p:cNvSpPr txBox="1"/>
          <p:nvPr/>
        </p:nvSpPr>
        <p:spPr>
          <a:xfrm>
            <a:off x="-45150" y="2023550"/>
            <a:ext cx="3521700" cy="157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zh-TW" sz="1500">
                <a:solidFill>
                  <a:schemeClr val="dk2"/>
                </a:solidFill>
              </a:rPr>
              <a:t>              </a:t>
            </a:r>
            <a:r>
              <a:rPr lang="zh-TW" sz="1300">
                <a:solidFill>
                  <a:schemeClr val="dk2"/>
                </a:solidFill>
              </a:rPr>
              <a:t>Although this field trip was tired, it was very interesting. It made me know many birds and let me appreciate the beautiful places of those birds. We went climbing this time not only to see these birds, but also to know many plants.                         Kiki</a:t>
            </a:r>
            <a:endParaRPr sz="1300">
              <a:solidFill>
                <a:schemeClr val="dk2"/>
              </a:solidFill>
            </a:endParaRPr>
          </a:p>
        </p:txBody>
      </p:sp>
      <p:sp>
        <p:nvSpPr>
          <p:cNvPr id="113" name="Google Shape;113;p20"/>
          <p:cNvSpPr txBox="1"/>
          <p:nvPr/>
        </p:nvSpPr>
        <p:spPr>
          <a:xfrm>
            <a:off x="124625" y="3594350"/>
            <a:ext cx="2942700" cy="13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zh-TW" sz="1300">
                <a:solidFill>
                  <a:schemeClr val="dk2"/>
                </a:solidFill>
              </a:rPr>
              <a:t>This outdoor teaching is very interesing I have see a lot of bird i haven seen before and let me know have so many kind of bird are live in Taiwan.                                 Lucas</a:t>
            </a:r>
            <a:endParaRPr sz="1300">
              <a:solidFill>
                <a:schemeClr val="dk2"/>
              </a:solidFill>
            </a:endParaRPr>
          </a:p>
        </p:txBody>
      </p:sp>
      <p:sp>
        <p:nvSpPr>
          <p:cNvPr id="114" name="Google Shape;114;p20"/>
          <p:cNvSpPr txBox="1">
            <a:spLocks noGrp="1"/>
          </p:cNvSpPr>
          <p:nvPr>
            <p:ph type="title"/>
          </p:nvPr>
        </p:nvSpPr>
        <p:spPr>
          <a:xfrm>
            <a:off x="3227750" y="3716425"/>
            <a:ext cx="2808000" cy="1183200"/>
          </a:xfrm>
          <a:prstGeom prst="rect">
            <a:avLst/>
          </a:prstGeom>
        </p:spPr>
        <p:txBody>
          <a:bodyPr spcFirstLastPara="1" wrap="square" lIns="91425" tIns="91425" rIns="102300" bIns="91425" anchor="b" anchorCtr="0">
            <a:noAutofit/>
          </a:bodyPr>
          <a:lstStyle/>
          <a:p>
            <a:pPr marL="0" lvl="0" indent="0" algn="l" rtl="0">
              <a:spcBef>
                <a:spcPts val="0"/>
              </a:spcBef>
              <a:spcAft>
                <a:spcPts val="0"/>
              </a:spcAft>
              <a:buSzPts val="990"/>
              <a:buNone/>
            </a:pPr>
            <a:r>
              <a:rPr lang="zh-TW" sz="1560"/>
              <a:t>Doing this report let me know about the birds in Shoushan,and is tiring but also very interesting</a:t>
            </a:r>
            <a:r>
              <a:rPr lang="zh-TW" sz="2660"/>
              <a:t>  </a:t>
            </a:r>
            <a:r>
              <a:rPr lang="zh-TW" sz="1260"/>
              <a:t>Allen</a:t>
            </a:r>
            <a:endParaRPr sz="96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Plants</a:t>
            </a:r>
            <a:endParaRPr lang="zh-TW" altLang="en-US" dirty="0"/>
          </a:p>
        </p:txBody>
      </p:sp>
      <p:sp>
        <p:nvSpPr>
          <p:cNvPr id="3" name="副標題 2"/>
          <p:cNvSpPr>
            <a:spLocks noGrp="1"/>
          </p:cNvSpPr>
          <p:nvPr>
            <p:ph type="subTitle" idx="1"/>
          </p:nvPr>
        </p:nvSpPr>
        <p:spPr/>
        <p:txBody>
          <a:bodyPr>
            <a:normAutofit fontScale="85000" lnSpcReduction="20000"/>
          </a:bodyPr>
          <a:lstStyle/>
          <a:p>
            <a:r>
              <a:rPr lang="en-US" altLang="zh-TW" dirty="0"/>
              <a:t>Team leader: Steven</a:t>
            </a:r>
          </a:p>
          <a:p>
            <a:r>
              <a:rPr lang="en-US" altLang="zh-TW" dirty="0"/>
              <a:t>Team members: </a:t>
            </a:r>
            <a:r>
              <a:rPr lang="en-US" altLang="zh-TW" dirty="0" err="1"/>
              <a:t>Lenith</a:t>
            </a:r>
            <a:r>
              <a:rPr lang="en-US" altLang="zh-TW" dirty="0"/>
              <a:t>, Mike, Daniel</a:t>
            </a:r>
            <a:endParaRPr lang="zh-TW"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8499420"/>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427434" y="514351"/>
            <a:ext cx="6400800" cy="1130300"/>
          </a:xfrm>
        </p:spPr>
        <p:txBody>
          <a:bodyPr>
            <a:normAutofit fontScale="90000"/>
          </a:bodyPr>
          <a:lstStyle/>
          <a:p>
            <a:r>
              <a:rPr lang="en-US" altLang="zh-TW" b="1" dirty="0"/>
              <a:t>Natural Park </a:t>
            </a:r>
            <a:r>
              <a:rPr lang="en-US" altLang="zh-TW" b="1" dirty="0" err="1"/>
              <a:t>Shoushan</a:t>
            </a:r>
            <a:r>
              <a:rPr lang="en-US" altLang="zh-TW" b="1" dirty="0"/>
              <a:t> National have about 400plants.</a:t>
            </a:r>
            <a:br>
              <a:rPr lang="en-US" altLang="zh-TW" b="1" dirty="0"/>
            </a:br>
            <a:endParaRPr lang="zh-TW" altLang="en-US" dirty="0"/>
          </a:p>
        </p:txBody>
      </p:sp>
      <p:sp>
        <p:nvSpPr>
          <p:cNvPr id="3" name="內容版面配置區 2"/>
          <p:cNvSpPr>
            <a:spLocks noGrp="1"/>
          </p:cNvSpPr>
          <p:nvPr>
            <p:ph idx="1"/>
          </p:nvPr>
        </p:nvSpPr>
        <p:spPr>
          <a:xfrm>
            <a:off x="617934" y="1714501"/>
            <a:ext cx="2353866" cy="2711450"/>
          </a:xfrm>
        </p:spPr>
        <p:txBody>
          <a:bodyPr>
            <a:normAutofit/>
          </a:bodyPr>
          <a:lstStyle/>
          <a:p>
            <a:pPr marL="0" indent="0">
              <a:buNone/>
            </a:pPr>
            <a:r>
              <a:rPr lang="en-US" altLang="zh-TW" sz="2100" dirty="0"/>
              <a:t>Acacia </a:t>
            </a:r>
            <a:r>
              <a:rPr lang="en-US" altLang="zh-TW" sz="2100" dirty="0" err="1"/>
              <a:t>confusa</a:t>
            </a:r>
            <a:r>
              <a:rPr lang="en-US" altLang="zh-TW" sz="2100" dirty="0"/>
              <a:t> is a perennial tree native to South-East Asia. Some common names for it Formosan </a:t>
            </a:r>
            <a:r>
              <a:rPr lang="en-US" altLang="zh-TW" sz="2100" dirty="0" err="1"/>
              <a:t>koa</a:t>
            </a:r>
            <a:r>
              <a:rPr lang="en-US" altLang="zh-TW" sz="2100" dirty="0"/>
              <a:t>. It grows to a height of 15 m.  </a:t>
            </a:r>
            <a:endParaRPr lang="zh-TW" altLang="en-US" sz="2100" dirty="0"/>
          </a:p>
        </p:txBody>
      </p:sp>
      <p:pic>
        <p:nvPicPr>
          <p:cNvPr id="4" name="圖片 3"/>
          <p:cNvPicPr>
            <a:picLocks noChangeAspect="1"/>
          </p:cNvPicPr>
          <p:nvPr/>
        </p:nvPicPr>
        <p:blipFill>
          <a:blip r:embed="rId2"/>
          <a:stretch>
            <a:fillRect/>
          </a:stretch>
        </p:blipFill>
        <p:spPr>
          <a:xfrm>
            <a:off x="4294584" y="1789126"/>
            <a:ext cx="3420666" cy="2562198"/>
          </a:xfrm>
          <a:prstGeom prst="rect">
            <a:avLst/>
          </a:prstGeom>
        </p:spPr>
      </p:pic>
      <p:sp>
        <p:nvSpPr>
          <p:cNvPr id="5" name="文字方塊 4"/>
          <p:cNvSpPr txBox="1"/>
          <p:nvPr/>
        </p:nvSpPr>
        <p:spPr>
          <a:xfrm>
            <a:off x="7172325" y="4676775"/>
            <a:ext cx="2790825" cy="253916"/>
          </a:xfrm>
          <a:prstGeom prst="rect">
            <a:avLst/>
          </a:prstGeom>
          <a:noFill/>
        </p:spPr>
        <p:txBody>
          <a:bodyPr wrap="square" rtlCol="0">
            <a:spAutoFit/>
          </a:bodyPr>
          <a:lstStyle/>
          <a:p>
            <a:r>
              <a:rPr lang="en-US" altLang="zh-TW" sz="1050" dirty="0"/>
              <a:t>Steven</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071883"/>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514350" y="430405"/>
            <a:ext cx="6457950" cy="969771"/>
          </a:xfrm>
        </p:spPr>
        <p:txBody>
          <a:bodyPr>
            <a:normAutofit/>
          </a:bodyPr>
          <a:lstStyle/>
          <a:p>
            <a:r>
              <a:rPr lang="en-US" altLang="zh-TW" dirty="0"/>
              <a:t>Casuarina </a:t>
            </a:r>
            <a:r>
              <a:rPr lang="en-US" altLang="zh-TW" dirty="0" err="1"/>
              <a:t>equisetifolia</a:t>
            </a:r>
            <a:r>
              <a:rPr lang="en-US" altLang="zh-TW" dirty="0"/>
              <a:t>, </a:t>
            </a:r>
            <a:r>
              <a:rPr lang="zh-TW" altLang="en-US" dirty="0"/>
              <a:t/>
            </a:r>
            <a:br>
              <a:rPr lang="zh-TW" altLang="en-US" dirty="0"/>
            </a:br>
            <a:endParaRPr lang="zh-TW" altLang="en-US" dirty="0"/>
          </a:p>
        </p:txBody>
      </p:sp>
      <p:pic>
        <p:nvPicPr>
          <p:cNvPr id="5" name="內容版面配置區 4"/>
          <p:cNvPicPr>
            <a:picLocks noGrp="1" noChangeAspect="1"/>
          </p:cNvPicPr>
          <p:nvPr>
            <p:ph idx="1"/>
          </p:nvPr>
        </p:nvPicPr>
        <p:blipFill>
          <a:blip r:embed="rId2"/>
          <a:stretch>
            <a:fillRect/>
          </a:stretch>
        </p:blipFill>
        <p:spPr>
          <a:xfrm>
            <a:off x="4914900" y="1295401"/>
            <a:ext cx="2933700" cy="3164593"/>
          </a:xfrm>
          <a:prstGeom prst="rect">
            <a:avLst/>
          </a:prstGeom>
        </p:spPr>
      </p:pic>
      <p:sp>
        <p:nvSpPr>
          <p:cNvPr id="3" name="矩形 2"/>
          <p:cNvSpPr/>
          <p:nvPr/>
        </p:nvSpPr>
        <p:spPr>
          <a:xfrm>
            <a:off x="581025" y="1960589"/>
            <a:ext cx="3857625" cy="1938992"/>
          </a:xfrm>
          <a:prstGeom prst="rect">
            <a:avLst/>
          </a:prstGeom>
        </p:spPr>
        <p:txBody>
          <a:bodyPr wrap="square">
            <a:spAutoFit/>
          </a:bodyPr>
          <a:lstStyle/>
          <a:p>
            <a:r>
              <a:rPr lang="en-US" altLang="zh-TW" sz="2400" dirty="0"/>
              <a:t>Casuarina </a:t>
            </a:r>
            <a:r>
              <a:rPr lang="en-US" altLang="zh-TW" sz="2400" dirty="0" err="1"/>
              <a:t>equisetifolia</a:t>
            </a:r>
            <a:r>
              <a:rPr lang="en-US" altLang="zh-TW" sz="2400" dirty="0"/>
              <a:t>, common names Coastal She-oak or Horsetail, is a she-oak species of the genus Casuarina.</a:t>
            </a:r>
            <a:endParaRPr lang="zh-TW" altLang="en-US" sz="2400" dirty="0"/>
          </a:p>
        </p:txBody>
      </p:sp>
      <p:sp>
        <p:nvSpPr>
          <p:cNvPr id="4" name="文字方塊 3"/>
          <p:cNvSpPr txBox="1"/>
          <p:nvPr/>
        </p:nvSpPr>
        <p:spPr>
          <a:xfrm>
            <a:off x="6972300" y="4743450"/>
            <a:ext cx="981075" cy="253916"/>
          </a:xfrm>
          <a:prstGeom prst="rect">
            <a:avLst/>
          </a:prstGeom>
          <a:noFill/>
        </p:spPr>
        <p:txBody>
          <a:bodyPr wrap="square" rtlCol="0">
            <a:spAutoFit/>
          </a:bodyPr>
          <a:lstStyle/>
          <a:p>
            <a:r>
              <a:rPr lang="en-US" altLang="zh-TW" sz="1050" dirty="0" err="1"/>
              <a:t>steven</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8052175"/>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1343025" y="676149"/>
            <a:ext cx="6457950" cy="969771"/>
          </a:xfrm>
        </p:spPr>
        <p:txBody>
          <a:bodyPr>
            <a:normAutofit/>
          </a:bodyPr>
          <a:lstStyle/>
          <a:p>
            <a:r>
              <a:rPr lang="en-US" altLang="zh-TW" dirty="0" err="1"/>
              <a:t>Leucaena</a:t>
            </a:r>
            <a:r>
              <a:rPr lang="en-US" altLang="zh-TW" dirty="0"/>
              <a:t> </a:t>
            </a:r>
            <a:r>
              <a:rPr lang="en-US" altLang="zh-TW" dirty="0" err="1"/>
              <a:t>leucocephala</a:t>
            </a:r>
            <a:r>
              <a:rPr lang="en-US" altLang="zh-TW" dirty="0"/>
              <a:t> </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4962525" y="1511935"/>
            <a:ext cx="2430066" cy="3227626"/>
          </a:xfrm>
          <a:prstGeom prst="rect">
            <a:avLst/>
          </a:prstGeom>
        </p:spPr>
      </p:pic>
      <p:sp>
        <p:nvSpPr>
          <p:cNvPr id="3" name="矩形 2"/>
          <p:cNvSpPr/>
          <p:nvPr/>
        </p:nvSpPr>
        <p:spPr>
          <a:xfrm>
            <a:off x="962025" y="2047875"/>
            <a:ext cx="3400425" cy="2031325"/>
          </a:xfrm>
          <a:prstGeom prst="rect">
            <a:avLst/>
          </a:prstGeom>
        </p:spPr>
        <p:txBody>
          <a:bodyPr wrap="square">
            <a:spAutoFit/>
          </a:bodyPr>
          <a:lstStyle/>
          <a:p>
            <a:r>
              <a:rPr lang="en-US" altLang="zh-TW" sz="1800" dirty="0" err="1"/>
              <a:t>Leucaena</a:t>
            </a:r>
            <a:r>
              <a:rPr lang="en-US" altLang="zh-TW" sz="1800" dirty="0"/>
              <a:t> </a:t>
            </a:r>
            <a:r>
              <a:rPr lang="en-US" altLang="zh-TW" sz="1800" dirty="0" err="1"/>
              <a:t>leucocephala</a:t>
            </a:r>
            <a:r>
              <a:rPr lang="en-US" altLang="zh-TW" sz="1800" dirty="0"/>
              <a:t> is a small fast-growing </a:t>
            </a:r>
            <a:r>
              <a:rPr lang="en-US" altLang="zh-TW" sz="1800" dirty="0" err="1"/>
              <a:t>mimosoid</a:t>
            </a:r>
            <a:r>
              <a:rPr lang="en-US" altLang="zh-TW" sz="1800" dirty="0"/>
              <a:t> tree native to southern Mexico and northern Central America and is now naturalized throughout the tropics including parts of Asia.</a:t>
            </a:r>
            <a:endParaRPr lang="zh-TW" altLang="en-US" sz="1800" dirty="0"/>
          </a:p>
        </p:txBody>
      </p:sp>
      <p:sp>
        <p:nvSpPr>
          <p:cNvPr id="5" name="文字方塊 4"/>
          <p:cNvSpPr txBox="1"/>
          <p:nvPr/>
        </p:nvSpPr>
        <p:spPr>
          <a:xfrm>
            <a:off x="7992666" y="4739561"/>
            <a:ext cx="952500" cy="253916"/>
          </a:xfrm>
          <a:prstGeom prst="rect">
            <a:avLst/>
          </a:prstGeom>
          <a:noFill/>
        </p:spPr>
        <p:txBody>
          <a:bodyPr wrap="square" rtlCol="0">
            <a:spAutoFit/>
          </a:bodyPr>
          <a:lstStyle/>
          <a:p>
            <a:r>
              <a:rPr lang="en-US" altLang="zh-TW" sz="1050" dirty="0"/>
              <a:t>Steven</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629805"/>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stretch>
            <a:fillRect/>
          </a:stretch>
        </p:blipFill>
        <p:spPr>
          <a:xfrm>
            <a:off x="4781550" y="1543051"/>
            <a:ext cx="3333750" cy="2500313"/>
          </a:xfrm>
          <a:prstGeom prst="rect">
            <a:avLst/>
          </a:prstGeom>
        </p:spPr>
      </p:pic>
      <p:sp>
        <p:nvSpPr>
          <p:cNvPr id="4" name="AutoShape 2" descr="「Calocedrus formosana」的圖片搜尋結果"/>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spcFirstLastPara="1" vert="horz" wrap="square" lIns="68580" tIns="34290" rIns="68580" bIns="34290" numCol="1" anchor="t" anchorCtr="0" compatLnSpc="1">
            <a:prstTxWarp prst="textNoShape">
              <a:avLst/>
            </a:prstTxWarp>
            <a:normAutofit/>
          </a:bodyPr>
          <a:lstStyle/>
          <a:p>
            <a:r>
              <a:rPr lang="en-US" altLang="zh-TW" dirty="0" err="1"/>
              <a:t>Calocedrus</a:t>
            </a:r>
            <a:r>
              <a:rPr lang="en-US" altLang="zh-TW" dirty="0"/>
              <a:t> </a:t>
            </a:r>
            <a:r>
              <a:rPr lang="en-US" altLang="zh-TW" dirty="0" err="1"/>
              <a:t>formosana</a:t>
            </a:r>
            <a:endParaRPr lang="zh-TW" altLang="en-US" dirty="0"/>
          </a:p>
        </p:txBody>
      </p:sp>
      <p:sp>
        <p:nvSpPr>
          <p:cNvPr id="2" name="矩形 1"/>
          <p:cNvSpPr/>
          <p:nvPr/>
        </p:nvSpPr>
        <p:spPr>
          <a:xfrm>
            <a:off x="762000" y="1893927"/>
            <a:ext cx="3371850" cy="2308324"/>
          </a:xfrm>
          <a:prstGeom prst="rect">
            <a:avLst/>
          </a:prstGeom>
        </p:spPr>
        <p:txBody>
          <a:bodyPr wrap="square">
            <a:spAutoFit/>
          </a:bodyPr>
          <a:lstStyle/>
          <a:p>
            <a:r>
              <a:rPr lang="en-US" altLang="zh-TW" sz="1800" dirty="0"/>
              <a:t>It is a medium-size tree to 20–25 m tall, with a trunk up to 3 meters in diameter. The bark is orange-brown weathering greyish, smooth at first, becoming fissured and exfoliating in long strips on the lower trunk on old trees.</a:t>
            </a:r>
            <a:endParaRPr lang="zh-TW" altLang="en-US" sz="1800" dirty="0"/>
          </a:p>
        </p:txBody>
      </p:sp>
      <p:sp>
        <p:nvSpPr>
          <p:cNvPr id="3" name="文字方塊 2"/>
          <p:cNvSpPr txBox="1"/>
          <p:nvPr/>
        </p:nvSpPr>
        <p:spPr>
          <a:xfrm>
            <a:off x="5924550" y="4448175"/>
            <a:ext cx="2057400" cy="253916"/>
          </a:xfrm>
          <a:prstGeom prst="rect">
            <a:avLst/>
          </a:prstGeom>
          <a:noFill/>
        </p:spPr>
        <p:txBody>
          <a:bodyPr wrap="square" rtlCol="0">
            <a:spAutoFit/>
          </a:bodyPr>
          <a:lstStyle/>
          <a:p>
            <a:r>
              <a:rPr lang="en-US" altLang="zh-TW" sz="1050" dirty="0"/>
              <a:t>Steven</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1317221"/>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500" dirty="0">
                <a:latin typeface="Kozuka Mincho Pr6N H" panose="02020900000000000000" pitchFamily="18" charset="-128"/>
                <a:ea typeface="Kozuka Mincho Pr6N H" panose="02020900000000000000" pitchFamily="18" charset="-128"/>
              </a:rPr>
              <a:t>Drought</a:t>
            </a:r>
            <a:endParaRPr lang="zh-TW" altLang="en-US" sz="4500" dirty="0">
              <a:latin typeface="Kozuka Mincho Pr6N H" panose="02020900000000000000" pitchFamily="18" charset="-128"/>
              <a:ea typeface="Kozuka Mincho Pr6N H" panose="02020900000000000000" pitchFamily="18" charset="-128"/>
            </a:endParaRPr>
          </a:p>
        </p:txBody>
      </p:sp>
      <p:sp>
        <p:nvSpPr>
          <p:cNvPr id="3" name="文字版面配置區 2"/>
          <p:cNvSpPr>
            <a:spLocks noGrp="1"/>
          </p:cNvSpPr>
          <p:nvPr>
            <p:ph type="body" idx="1"/>
          </p:nvPr>
        </p:nvSpPr>
        <p:spPr>
          <a:xfrm>
            <a:off x="552204" y="1193471"/>
            <a:ext cx="7677397" cy="3207080"/>
          </a:xfrm>
        </p:spPr>
        <p:txBody>
          <a:bodyPr>
            <a:normAutofit/>
          </a:bodyPr>
          <a:lstStyle/>
          <a:p>
            <a:r>
              <a:rPr lang="en-US" altLang="zh-TW" sz="2100" dirty="0">
                <a:latin typeface="Kozuka Mincho Pr6N B" panose="02020800000000000000" pitchFamily="18" charset="-128"/>
                <a:ea typeface="Kozuka Mincho Pr6N B" panose="02020800000000000000" pitchFamily="18" charset="-128"/>
              </a:rPr>
              <a:t>The teacher said that there is no rain in Kaohsiung</a:t>
            </a:r>
          </a:p>
          <a:p>
            <a:r>
              <a:rPr lang="en-US" altLang="zh-TW" sz="2100" dirty="0">
                <a:latin typeface="Kozuka Mincho Pr6N B" panose="02020800000000000000" pitchFamily="18" charset="-128"/>
                <a:ea typeface="Kozuka Mincho Pr6N B" panose="02020800000000000000" pitchFamily="18" charset="-128"/>
              </a:rPr>
              <a:t>So the well has dried up...</a:t>
            </a:r>
          </a:p>
          <a:p>
            <a:pPr marL="85725" indent="0">
              <a:buNone/>
            </a:pPr>
            <a:endParaRPr lang="en-US" altLang="zh-TW" sz="2100" dirty="0">
              <a:latin typeface="Kozuka Mincho Pr6N B" panose="02020800000000000000" pitchFamily="18" charset="-128"/>
              <a:ea typeface="Kozuka Mincho Pr6N B" panose="02020800000000000000" pitchFamily="18" charset="-128"/>
            </a:endParaRPr>
          </a:p>
        </p:txBody>
      </p:sp>
      <p:pic>
        <p:nvPicPr>
          <p:cNvPr id="1026" name="Picture 2" descr="未提供說明。"/>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9150" y="2111467"/>
            <a:ext cx="4479966" cy="303203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398409"/>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2490787" y="1706755"/>
            <a:ext cx="4614863" cy="969771"/>
          </a:xfrm>
        </p:spPr>
        <p:txBody>
          <a:bodyPr>
            <a:noAutofit/>
          </a:bodyPr>
          <a:lstStyle/>
          <a:p>
            <a:r>
              <a:rPr lang="en-US" altLang="zh-TW" sz="4950" dirty="0"/>
              <a:t>Rare plants</a:t>
            </a:r>
            <a:endParaRPr lang="zh-TW" altLang="en-US" sz="49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9060669"/>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1724025" y="239905"/>
            <a:ext cx="5953125" cy="969771"/>
          </a:xfrm>
        </p:spPr>
        <p:txBody>
          <a:bodyPr/>
          <a:lstStyle/>
          <a:p>
            <a:r>
              <a:rPr lang="en-US" altLang="zh-TW" dirty="0"/>
              <a:t>The year of the monkey sees the monkey face orchid</a:t>
            </a:r>
            <a:endParaRPr lang="zh-TW" altLang="en-US" dirty="0"/>
          </a:p>
        </p:txBody>
      </p:sp>
      <p:pic>
        <p:nvPicPr>
          <p:cNvPr id="1026" name="Picture 2" descr="https://lh4.googleusercontent.com/iXH9vBptjmwwcIAS7rO5btwgmjtIJvhkP6-KMmnsniMGDSBNoKS2N9IW9N9IIxQDJPYjMmc48QW0B-jBo3nfDL5KHhRISv7g1Tl2zcUXKNM5d_vkD_EvmL_WyM65YRZiBD0hvimZKBwu3CKbQJlp8R_ehe4n8G8J=s2048"/>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706" y="1819275"/>
            <a:ext cx="4590361" cy="256520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矩形 3"/>
          <p:cNvSpPr/>
          <p:nvPr/>
        </p:nvSpPr>
        <p:spPr>
          <a:xfrm>
            <a:off x="4981575" y="2371725"/>
            <a:ext cx="4010025" cy="2192908"/>
          </a:xfrm>
          <a:prstGeom prst="rect">
            <a:avLst/>
          </a:prstGeom>
        </p:spPr>
        <p:txBody>
          <a:bodyPr wrap="square">
            <a:spAutoFit/>
          </a:bodyPr>
          <a:lstStyle/>
          <a:p>
            <a:r>
              <a:rPr lang="en-US" altLang="zh-TW" sz="1800" dirty="0"/>
              <a:t>The "monkey face" of the monkey-faced dragon orchid is formed by different parts of its flower: for example, the "monkey face" and "monkey mouth" are the innermost lip of the flower, and the color can be dark or light.</a:t>
            </a:r>
          </a:p>
          <a:p>
            <a:endParaRPr lang="en-US" altLang="zh-TW" sz="1050" dirty="0"/>
          </a:p>
        </p:txBody>
      </p:sp>
      <p:sp>
        <p:nvSpPr>
          <p:cNvPr id="5" name="文字方塊 4"/>
          <p:cNvSpPr txBox="1"/>
          <p:nvPr/>
        </p:nvSpPr>
        <p:spPr>
          <a:xfrm>
            <a:off x="7115175" y="4384477"/>
            <a:ext cx="1123950" cy="253916"/>
          </a:xfrm>
          <a:prstGeom prst="rect">
            <a:avLst/>
          </a:prstGeom>
          <a:noFill/>
        </p:spPr>
        <p:txBody>
          <a:bodyPr wrap="square" rtlCol="0">
            <a:spAutoFit/>
          </a:bodyPr>
          <a:lstStyle/>
          <a:p>
            <a:r>
              <a:rPr lang="en-US" altLang="zh-TW" sz="1050" dirty="0"/>
              <a:t>By: Daniel</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6450007"/>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標題 1"/>
          <p:cNvSpPr>
            <a:spLocks noGrp="1"/>
          </p:cNvSpPr>
          <p:nvPr>
            <p:ph type="title"/>
          </p:nvPr>
        </p:nvSpPr>
        <p:spPr>
          <a:xfrm>
            <a:off x="1552575" y="155243"/>
            <a:ext cx="5505450" cy="969771"/>
          </a:xfrm>
        </p:spPr>
        <p:txBody>
          <a:bodyPr>
            <a:normAutofit fontScale="90000"/>
          </a:bodyPr>
          <a:lstStyle/>
          <a:p>
            <a:r>
              <a:rPr lang="en-US" altLang="zh-TW" dirty="0"/>
              <a:t/>
            </a:r>
            <a:br>
              <a:rPr lang="en-US" altLang="zh-TW" dirty="0"/>
            </a:br>
            <a:r>
              <a:rPr lang="en-US" altLang="zh-TW" dirty="0"/>
              <a:t/>
            </a:r>
            <a:br>
              <a:rPr lang="en-US" altLang="zh-TW" dirty="0"/>
            </a:br>
            <a:r>
              <a:rPr lang="zh-TW" altLang="en-US" dirty="0"/>
              <a:t>紅星杜鵑      </a:t>
            </a:r>
            <a:r>
              <a:rPr lang="en-US" altLang="zh-TW" dirty="0"/>
              <a:t>Rhododendron </a:t>
            </a:r>
            <a:r>
              <a:rPr lang="en-US" altLang="zh-TW" dirty="0" err="1"/>
              <a:t>hyperythrum</a:t>
            </a:r>
            <a:r>
              <a:rPr lang="en-US" altLang="zh-TW" dirty="0"/>
              <a:t/>
            </a:r>
            <a:br>
              <a:rPr lang="en-US" altLang="zh-TW" dirty="0"/>
            </a:br>
            <a:endParaRPr lang="zh-TW" altLang="en-US" dirty="0"/>
          </a:p>
        </p:txBody>
      </p:sp>
      <p:pic>
        <p:nvPicPr>
          <p:cNvPr id="2050" name="Picture 2" descr="https://lh4.googleusercontent.com/LScKYAh8E1I-bN-7Lu5pIZcpB-9KUF_YFBDmgvvNRnsaxZT_z5lyCqVHX9LAoE_IsyNtPMHfZH79_MP0mervjM9WeT8JEEDn1RD1CREM4llUuqESDLvvOnBwdzMtW8_3CHxuebzn_Cwl8AVnQMrxgr2Tv9RIDb3U=s2048"/>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7154" y="1848276"/>
            <a:ext cx="4293993" cy="242207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矩形 3"/>
          <p:cNvSpPr/>
          <p:nvPr/>
        </p:nvSpPr>
        <p:spPr>
          <a:xfrm>
            <a:off x="5124450" y="1704975"/>
            <a:ext cx="3590925" cy="2862322"/>
          </a:xfrm>
          <a:prstGeom prst="rect">
            <a:avLst/>
          </a:prstGeom>
        </p:spPr>
        <p:txBody>
          <a:bodyPr wrap="square">
            <a:spAutoFit/>
          </a:bodyPr>
          <a:lstStyle/>
          <a:p>
            <a:r>
              <a:rPr lang="en-US" altLang="zh-TW" sz="1800" dirty="0"/>
              <a:t>The underside of the leaves is densely covered with reddish-brown star-shaped hairs, and the corolla is purple-red at the beginning, and fades after blooming. The flowering period is from the end of March to the beginning of May every </a:t>
            </a:r>
            <a:r>
              <a:rPr lang="en-US" altLang="zh-TW" sz="1800" dirty="0" err="1"/>
              <a:t>year.Rare</a:t>
            </a:r>
            <a:r>
              <a:rPr lang="en-US" altLang="zh-TW" sz="1800" dirty="0"/>
              <a:t> plants once classified as conservation.</a:t>
            </a:r>
          </a:p>
        </p:txBody>
      </p:sp>
      <p:sp>
        <p:nvSpPr>
          <p:cNvPr id="5" name="文字方塊 4"/>
          <p:cNvSpPr txBox="1"/>
          <p:nvPr/>
        </p:nvSpPr>
        <p:spPr>
          <a:xfrm>
            <a:off x="6362700" y="4657725"/>
            <a:ext cx="2266950" cy="253916"/>
          </a:xfrm>
          <a:prstGeom prst="rect">
            <a:avLst/>
          </a:prstGeom>
          <a:noFill/>
        </p:spPr>
        <p:txBody>
          <a:bodyPr wrap="square" rtlCol="0">
            <a:spAutoFit/>
          </a:bodyPr>
          <a:lstStyle/>
          <a:p>
            <a:r>
              <a:rPr lang="en-US" altLang="zh-TW" sz="1050" dirty="0"/>
              <a:t>By: </a:t>
            </a:r>
            <a:r>
              <a:rPr lang="en-US" altLang="zh-TW" sz="1050" dirty="0" err="1"/>
              <a:t>Lenith</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4443398"/>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590675" y="1504950"/>
            <a:ext cx="5107367" cy="2336495"/>
          </a:xfrm>
          <a:prstGeom prst="rect">
            <a:avLst/>
          </a:prstGeom>
        </p:spPr>
      </p:pic>
      <p:sp>
        <p:nvSpPr>
          <p:cNvPr id="3" name="內容版面配置區 2"/>
          <p:cNvSpPr>
            <a:spLocks noGrp="1"/>
          </p:cNvSpPr>
          <p:nvPr>
            <p:ph idx="1"/>
          </p:nvPr>
        </p:nvSpPr>
        <p:spPr>
          <a:xfrm>
            <a:off x="86708" y="3914775"/>
            <a:ext cx="8115300" cy="977839"/>
          </a:xfrm>
        </p:spPr>
        <p:txBody>
          <a:bodyPr/>
          <a:lstStyle/>
          <a:p>
            <a:r>
              <a:rPr lang="en-US" altLang="zh-TW" dirty="0"/>
              <a:t>Yale fir is only produced in Taiwan and China. Taiwan oil fir is a unique species in Taiwan and belongs to the hereditary plant of </a:t>
            </a:r>
            <a:r>
              <a:rPr lang="en-US" altLang="zh-TW" dirty="0" err="1"/>
              <a:t>Binghe</a:t>
            </a:r>
            <a:r>
              <a:rPr lang="en-US" altLang="zh-TW" dirty="0"/>
              <a:t> County. Only in </a:t>
            </a:r>
            <a:r>
              <a:rPr lang="en-US" altLang="zh-TW" dirty="0" err="1"/>
              <a:t>Pinglin</a:t>
            </a:r>
            <a:r>
              <a:rPr lang="en-US" altLang="zh-TW" dirty="0"/>
              <a:t> area in the north and </a:t>
            </a:r>
            <a:r>
              <a:rPr lang="en-US" altLang="zh-TW" dirty="0" err="1"/>
              <a:t>Dawu</a:t>
            </a:r>
            <a:r>
              <a:rPr lang="en-US" altLang="zh-TW" dirty="0"/>
              <a:t> Mountain in the south</a:t>
            </a:r>
            <a:endParaRPr lang="zh-TW" altLang="en-US" dirty="0"/>
          </a:p>
          <a:p>
            <a:endParaRPr lang="zh-TW" altLang="en-US" dirty="0"/>
          </a:p>
        </p:txBody>
      </p:sp>
      <p:sp>
        <p:nvSpPr>
          <p:cNvPr id="5" name="矩形 4"/>
          <p:cNvSpPr/>
          <p:nvPr/>
        </p:nvSpPr>
        <p:spPr>
          <a:xfrm>
            <a:off x="1590675" y="643212"/>
            <a:ext cx="4621778" cy="646331"/>
          </a:xfrm>
          <a:prstGeom prst="rect">
            <a:avLst/>
          </a:prstGeom>
        </p:spPr>
        <p:txBody>
          <a:bodyPr wrap="none">
            <a:spAutoFit/>
          </a:bodyPr>
          <a:lstStyle/>
          <a:p>
            <a:r>
              <a:rPr lang="en-US" altLang="zh-TW" sz="3600" dirty="0"/>
              <a:t>Taiwanese cow-tail fir</a:t>
            </a:r>
            <a:endParaRPr lang="zh-TW" altLang="en-US" sz="3600" dirty="0"/>
          </a:p>
        </p:txBody>
      </p:sp>
      <p:sp>
        <p:nvSpPr>
          <p:cNvPr id="2" name="文字方塊 1"/>
          <p:cNvSpPr txBox="1"/>
          <p:nvPr/>
        </p:nvSpPr>
        <p:spPr>
          <a:xfrm>
            <a:off x="7687658" y="4615615"/>
            <a:ext cx="1028700" cy="253916"/>
          </a:xfrm>
          <a:prstGeom prst="rect">
            <a:avLst/>
          </a:prstGeom>
          <a:noFill/>
        </p:spPr>
        <p:txBody>
          <a:bodyPr wrap="square" rtlCol="0">
            <a:spAutoFit/>
          </a:bodyPr>
          <a:lstStyle/>
          <a:p>
            <a:r>
              <a:rPr lang="en-US" altLang="zh-TW" sz="1050" dirty="0"/>
              <a:t>By</a:t>
            </a:r>
            <a:r>
              <a:rPr lang="en-US" altLang="zh-TW" sz="1050"/>
              <a:t>: Mike</a:t>
            </a:r>
            <a:endParaRPr lang="zh-TW" altLang="en-US" sz="105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1983721"/>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466725" y="1006187"/>
            <a:ext cx="2076525" cy="2234700"/>
          </a:xfrm>
          <a:prstGeom prst="rect">
            <a:avLst/>
          </a:prstGeom>
          <a:noFill/>
          <a:ln>
            <a:noFill/>
          </a:ln>
        </p:spPr>
        <p:txBody>
          <a:bodyPr spcFirstLastPara="1" wrap="square" lIns="68569" tIns="34275" rIns="68569" bIns="34275" anchor="b" anchorCtr="0">
            <a:normAutofit fontScale="90000"/>
          </a:bodyPr>
          <a:lstStyle/>
          <a:p>
            <a:pPr>
              <a:lnSpc>
                <a:spcPct val="90000"/>
              </a:lnSpc>
              <a:buSzPts val="6000"/>
            </a:pPr>
            <a:r>
              <a:rPr lang="en-US" sz="4950"/>
              <a:t>Insects</a:t>
            </a:r>
            <a:br>
              <a:rPr lang="en-US" sz="4950"/>
            </a:br>
            <a:r>
              <a:rPr lang="en-US" sz="4950"/>
              <a:t>昆蟲</a:t>
            </a:r>
            <a:br>
              <a:rPr lang="en-US" sz="4950"/>
            </a:br>
            <a:endParaRPr sz="4950"/>
          </a:p>
        </p:txBody>
      </p:sp>
      <p:sp>
        <p:nvSpPr>
          <p:cNvPr id="85" name="Google Shape;85;p13"/>
          <p:cNvSpPr txBox="1">
            <a:spLocks noGrp="1"/>
          </p:cNvSpPr>
          <p:nvPr>
            <p:ph type="subTitle" idx="1"/>
          </p:nvPr>
        </p:nvSpPr>
        <p:spPr>
          <a:xfrm>
            <a:off x="1143000" y="2701528"/>
            <a:ext cx="6858000" cy="1241822"/>
          </a:xfrm>
          <a:prstGeom prst="rect">
            <a:avLst/>
          </a:prstGeom>
          <a:noFill/>
          <a:ln>
            <a:noFill/>
          </a:ln>
        </p:spPr>
        <p:txBody>
          <a:bodyPr spcFirstLastPara="1" wrap="square" lIns="68569" tIns="34275" rIns="68569" bIns="34275" anchor="t" anchorCtr="0">
            <a:normAutofit/>
          </a:bodyPr>
          <a:lstStyle/>
          <a:p>
            <a:pPr marL="0" indent="0">
              <a:lnSpc>
                <a:spcPct val="90000"/>
              </a:lnSpc>
              <a:buClr>
                <a:schemeClr val="dk1"/>
              </a:buClr>
              <a:buSzPts val="2400"/>
            </a:pPr>
            <a:r>
              <a:rPr lang="en-US"/>
              <a:t>組員:13號 馮泰格</a:t>
            </a:r>
            <a:endParaRPr/>
          </a:p>
          <a:p>
            <a:pPr marL="0" indent="0">
              <a:lnSpc>
                <a:spcPct val="90000"/>
              </a:lnSpc>
              <a:spcBef>
                <a:spcPts val="750"/>
              </a:spcBef>
              <a:buClr>
                <a:schemeClr val="dk1"/>
              </a:buClr>
              <a:buSzPts val="2400"/>
            </a:pPr>
            <a:r>
              <a:rPr lang="en-US"/>
              <a:t>/6</a:t>
            </a:r>
            <a:endParaRPr/>
          </a:p>
        </p:txBody>
      </p:sp>
      <p:pic>
        <p:nvPicPr>
          <p:cNvPr id="86" name="Google Shape;86;p13"/>
          <p:cNvPicPr preferRelativeResize="0"/>
          <p:nvPr/>
        </p:nvPicPr>
        <p:blipFill rotWithShape="1">
          <a:blip r:embed="rId3">
            <a:alphaModFix/>
          </a:blip>
          <a:srcRect/>
          <a:stretch/>
        </p:blipFill>
        <p:spPr>
          <a:xfrm>
            <a:off x="2942661" y="0"/>
            <a:ext cx="6201340" cy="4136245"/>
          </a:xfrm>
          <a:prstGeom prst="rect">
            <a:avLst/>
          </a:prstGeom>
          <a:noFill/>
          <a:ln>
            <a:noFill/>
          </a:ln>
        </p:spPr>
      </p:pic>
      <p:sp>
        <p:nvSpPr>
          <p:cNvPr id="87" name="Google Shape;87;p13"/>
          <p:cNvSpPr/>
          <p:nvPr/>
        </p:nvSpPr>
        <p:spPr>
          <a:xfrm>
            <a:off x="5551363" y="4329140"/>
            <a:ext cx="3451474" cy="276999"/>
          </a:xfrm>
          <a:prstGeom prst="rect">
            <a:avLst/>
          </a:prstGeom>
          <a:noFill/>
          <a:ln>
            <a:noFill/>
          </a:ln>
        </p:spPr>
        <p:txBody>
          <a:bodyPr spcFirstLastPara="1" wrap="square" lIns="68569" tIns="34275" rIns="68569" bIns="34275" anchor="t" anchorCtr="0">
            <a:noAutofit/>
          </a:bodyPr>
          <a:lstStyle/>
          <a:p>
            <a:r>
              <a:rPr lang="en-US" sz="1350">
                <a:solidFill>
                  <a:schemeClr val="dk1"/>
                </a:solidFill>
                <a:latin typeface="Calibri"/>
                <a:ea typeface="Calibri"/>
                <a:cs typeface="Calibri"/>
                <a:sym typeface="Calibri"/>
              </a:rPr>
              <a:t>https://khh.travel/zh-tw/attractions/detail/102</a:t>
            </a:r>
            <a:endParaRPr sz="1350">
              <a:solidFill>
                <a:schemeClr val="dk1"/>
              </a:solidFill>
              <a:latin typeface="Calibri"/>
              <a:ea typeface="Calibri"/>
              <a:cs typeface="Calibri"/>
              <a:sym typeface="Calibri"/>
            </a:endParaRPr>
          </a:p>
        </p:txBody>
      </p:sp>
      <p:sp>
        <p:nvSpPr>
          <p:cNvPr id="88" name="Google Shape;88;p13"/>
          <p:cNvSpPr txBox="1"/>
          <p:nvPr/>
        </p:nvSpPr>
        <p:spPr>
          <a:xfrm>
            <a:off x="0" y="4136250"/>
            <a:ext cx="3105225" cy="323135"/>
          </a:xfrm>
          <a:prstGeom prst="rect">
            <a:avLst/>
          </a:prstGeom>
          <a:noFill/>
          <a:ln>
            <a:noFill/>
          </a:ln>
        </p:spPr>
        <p:txBody>
          <a:bodyPr spcFirstLastPara="1" wrap="square" lIns="68569" tIns="34275" rIns="68569" bIns="34275" anchor="t" anchorCtr="0">
            <a:spAutoFit/>
          </a:bodyPr>
          <a:lstStyle/>
          <a:p>
            <a:r>
              <a:rPr lang="en-US" sz="1650">
                <a:solidFill>
                  <a:schemeClr val="dk1"/>
                </a:solidFill>
                <a:latin typeface="Calibri"/>
                <a:ea typeface="Calibri"/>
                <a:cs typeface="Calibri"/>
                <a:sym typeface="Calibri"/>
              </a:rPr>
              <a:t>By:Tiger Jasper</a:t>
            </a:r>
            <a:r>
              <a:rPr lang="en-US" sz="1350"/>
              <a:t> </a:t>
            </a:r>
            <a:r>
              <a:rPr lang="en-US" sz="1650">
                <a:solidFill>
                  <a:schemeClr val="dk1"/>
                </a:solidFill>
                <a:latin typeface="Calibri"/>
                <a:ea typeface="Calibri"/>
                <a:cs typeface="Calibri"/>
                <a:sym typeface="Calibri"/>
              </a:rPr>
              <a:t>Liu Tiffany</a:t>
            </a:r>
            <a:endParaRPr sz="165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2410350" y="0"/>
            <a:ext cx="6733650" cy="5143500"/>
          </a:xfrm>
          <a:prstGeom prst="rect">
            <a:avLst/>
          </a:prstGeom>
          <a:noFill/>
          <a:ln>
            <a:noFill/>
          </a:ln>
        </p:spPr>
      </p:pic>
      <p:sp>
        <p:nvSpPr>
          <p:cNvPr id="94" name="Google Shape;94;p14"/>
          <p:cNvSpPr txBox="1"/>
          <p:nvPr/>
        </p:nvSpPr>
        <p:spPr>
          <a:xfrm>
            <a:off x="128100" y="742763"/>
            <a:ext cx="2008575" cy="3947212"/>
          </a:xfrm>
          <a:prstGeom prst="rect">
            <a:avLst/>
          </a:prstGeom>
          <a:noFill/>
          <a:ln>
            <a:noFill/>
          </a:ln>
        </p:spPr>
        <p:txBody>
          <a:bodyPr spcFirstLastPara="1" wrap="square" lIns="68569" tIns="68569" rIns="68569" bIns="68569" anchor="t" anchorCtr="0">
            <a:spAutoFit/>
          </a:bodyPr>
          <a:lstStyle/>
          <a:p>
            <a:r>
              <a:rPr lang="en-US" sz="1650">
                <a:latin typeface="Calibri"/>
                <a:ea typeface="Calibri"/>
                <a:cs typeface="Calibri"/>
                <a:sym typeface="Calibri"/>
              </a:rPr>
              <a:t>Lepidoptera also known as Butterflies is the second largest order in Insecta, including various butterflies and moths. Lepidoptera are complete metamorphosis have (egg, larva, pupa, adult). Adults have two pairs of wings covered with scales and mouthparts that are straw-shaped. </a:t>
            </a:r>
            <a:endParaRPr sz="1650">
              <a:latin typeface="Calibri"/>
              <a:ea typeface="Calibri"/>
              <a:cs typeface="Calibri"/>
              <a:sym typeface="Calibri"/>
            </a:endParaRPr>
          </a:p>
        </p:txBody>
      </p:sp>
      <p:sp>
        <p:nvSpPr>
          <p:cNvPr id="95" name="Google Shape;95;p14"/>
          <p:cNvSpPr txBox="1"/>
          <p:nvPr/>
        </p:nvSpPr>
        <p:spPr>
          <a:xfrm>
            <a:off x="280650" y="235388"/>
            <a:ext cx="1856025" cy="392393"/>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US" sz="1650">
                <a:solidFill>
                  <a:schemeClr val="dk1"/>
                </a:solidFill>
                <a:latin typeface="Calibri"/>
                <a:ea typeface="Calibri"/>
                <a:cs typeface="Calibri"/>
                <a:sym typeface="Calibri"/>
              </a:rPr>
              <a:t>Lepidoptera</a:t>
            </a:r>
            <a:endParaRPr sz="1050">
              <a:latin typeface="Calibri"/>
              <a:ea typeface="Calibri"/>
              <a:cs typeface="Calibri"/>
              <a:sym typeface="Calibri"/>
            </a:endParaRPr>
          </a:p>
        </p:txBody>
      </p:sp>
      <p:sp>
        <p:nvSpPr>
          <p:cNvPr id="96" name="Google Shape;96;p14"/>
          <p:cNvSpPr txBox="1"/>
          <p:nvPr/>
        </p:nvSpPr>
        <p:spPr>
          <a:xfrm>
            <a:off x="959700" y="4617282"/>
            <a:ext cx="1176975" cy="473184"/>
          </a:xfrm>
          <a:prstGeom prst="rect">
            <a:avLst/>
          </a:prstGeom>
          <a:noFill/>
          <a:ln>
            <a:noFill/>
          </a:ln>
        </p:spPr>
        <p:txBody>
          <a:bodyPr spcFirstLastPara="1" wrap="square" lIns="68569" tIns="68569" rIns="68569" bIns="68569" anchor="t" anchorCtr="0">
            <a:spAutoFit/>
          </a:bodyPr>
          <a:lstStyle/>
          <a:p>
            <a:r>
              <a:rPr lang="en-US" sz="2175">
                <a:latin typeface="Calibri"/>
                <a:ea typeface="Calibri"/>
                <a:cs typeface="Calibri"/>
                <a:sym typeface="Calibri"/>
              </a:rPr>
              <a:t>16 Liu</a:t>
            </a:r>
            <a:endParaRPr sz="2175">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0"/>
        <p:cNvGrpSpPr/>
        <p:nvPr/>
      </p:nvGrpSpPr>
      <p:grpSpPr>
        <a:xfrm>
          <a:off x="0" y="0"/>
          <a:ext cx="0" cy="0"/>
          <a:chOff x="0" y="0"/>
          <a:chExt cx="0" cy="0"/>
        </a:xfrm>
      </p:grpSpPr>
      <p:pic>
        <p:nvPicPr>
          <p:cNvPr id="101" name="Google Shape;101;p15"/>
          <p:cNvPicPr preferRelativeResize="0"/>
          <p:nvPr/>
        </p:nvPicPr>
        <p:blipFill>
          <a:blip r:embed="rId3">
            <a:alphaModFix/>
          </a:blip>
          <a:stretch>
            <a:fillRect/>
          </a:stretch>
        </p:blipFill>
        <p:spPr>
          <a:xfrm>
            <a:off x="2477307" y="0"/>
            <a:ext cx="6666694" cy="5143500"/>
          </a:xfrm>
          <a:prstGeom prst="rect">
            <a:avLst/>
          </a:prstGeom>
          <a:noFill/>
          <a:ln>
            <a:noFill/>
          </a:ln>
        </p:spPr>
      </p:pic>
      <p:sp>
        <p:nvSpPr>
          <p:cNvPr id="102" name="Google Shape;102;p15"/>
          <p:cNvSpPr txBox="1"/>
          <p:nvPr/>
        </p:nvSpPr>
        <p:spPr>
          <a:xfrm>
            <a:off x="172163" y="320625"/>
            <a:ext cx="1792350" cy="4178045"/>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US" sz="1875">
                <a:latin typeface="Calibri"/>
                <a:ea typeface="Calibri"/>
                <a:cs typeface="Calibri"/>
                <a:sym typeface="Calibri"/>
              </a:rPr>
              <a:t>This is ladybug and is a very common family of small beetles with a wide distribution. They can be seen in all tropical to temperate areas where crops are grown - including the Lingnan area </a:t>
            </a:r>
            <a:endParaRPr sz="1875">
              <a:latin typeface="Calibri"/>
              <a:ea typeface="Calibri"/>
              <a:cs typeface="Calibri"/>
              <a:sym typeface="Calibri"/>
            </a:endParaRPr>
          </a:p>
        </p:txBody>
      </p:sp>
      <p:sp>
        <p:nvSpPr>
          <p:cNvPr id="103" name="Google Shape;103;p15"/>
          <p:cNvSpPr txBox="1"/>
          <p:nvPr/>
        </p:nvSpPr>
        <p:spPr>
          <a:xfrm>
            <a:off x="841969" y="4499550"/>
            <a:ext cx="1330875" cy="427018"/>
          </a:xfrm>
          <a:prstGeom prst="rect">
            <a:avLst/>
          </a:prstGeom>
          <a:noFill/>
          <a:ln>
            <a:noFill/>
          </a:ln>
        </p:spPr>
        <p:txBody>
          <a:bodyPr spcFirstLastPara="1" wrap="square" lIns="68569" tIns="68569" rIns="68569" bIns="68569" anchor="t" anchorCtr="0">
            <a:spAutoFit/>
          </a:bodyPr>
          <a:lstStyle/>
          <a:p>
            <a:r>
              <a:rPr lang="en-US" sz="1875">
                <a:latin typeface="Calibri"/>
                <a:ea typeface="Calibri"/>
                <a:cs typeface="Calibri"/>
                <a:sym typeface="Calibri"/>
              </a:rPr>
              <a:t>14 Tiffany</a:t>
            </a:r>
            <a:endParaRPr sz="1875">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2553825" y="0"/>
            <a:ext cx="6590175" cy="5143500"/>
          </a:xfrm>
          <a:prstGeom prst="rect">
            <a:avLst/>
          </a:prstGeom>
          <a:noFill/>
          <a:ln>
            <a:noFill/>
          </a:ln>
        </p:spPr>
      </p:pic>
      <p:sp>
        <p:nvSpPr>
          <p:cNvPr id="109" name="Google Shape;109;p16"/>
          <p:cNvSpPr txBox="1"/>
          <p:nvPr/>
        </p:nvSpPr>
        <p:spPr>
          <a:xfrm>
            <a:off x="268350" y="393038"/>
            <a:ext cx="2027700" cy="4016462"/>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US" sz="1800">
                <a:latin typeface="Calibri"/>
                <a:ea typeface="Calibri"/>
                <a:cs typeface="Calibri"/>
                <a:sym typeface="Calibri"/>
              </a:rPr>
              <a:t>Firefly, hotaru; </a:t>
            </a:r>
            <a:endParaRPr sz="1800">
              <a:latin typeface="Calibri"/>
              <a:ea typeface="Calibri"/>
              <a:cs typeface="Calibri"/>
              <a:sym typeface="Calibri"/>
            </a:endParaRPr>
          </a:p>
          <a:p>
            <a:pPr>
              <a:buClr>
                <a:schemeClr val="dk1"/>
              </a:buClr>
              <a:buSzPts val="1100"/>
            </a:pPr>
            <a:r>
              <a:rPr lang="en-US" sz="1800">
                <a:latin typeface="Calibri"/>
                <a:ea typeface="Calibri"/>
                <a:cs typeface="Calibri"/>
                <a:sym typeface="Calibri"/>
              </a:rPr>
              <a:t> it is also known as "light-emitting insects". It is a family under the suborder of beetles, including more than 2,000 species, mainly distributed in temperate and tropical regions. area. There are also many species of fireflies in Taiwan</a:t>
            </a:r>
            <a:endParaRPr sz="1575">
              <a:latin typeface="Calibri"/>
              <a:ea typeface="Calibri"/>
              <a:cs typeface="Calibri"/>
              <a:sym typeface="Calibri"/>
            </a:endParaRPr>
          </a:p>
        </p:txBody>
      </p:sp>
      <p:sp>
        <p:nvSpPr>
          <p:cNvPr id="110" name="Google Shape;110;p16"/>
          <p:cNvSpPr txBox="1"/>
          <p:nvPr/>
        </p:nvSpPr>
        <p:spPr>
          <a:xfrm>
            <a:off x="1104506" y="4410413"/>
            <a:ext cx="1367100" cy="427018"/>
          </a:xfrm>
          <a:prstGeom prst="rect">
            <a:avLst/>
          </a:prstGeom>
          <a:noFill/>
          <a:ln>
            <a:noFill/>
          </a:ln>
        </p:spPr>
        <p:txBody>
          <a:bodyPr spcFirstLastPara="1" wrap="square" lIns="68569" tIns="68569" rIns="68569" bIns="68569" anchor="t" anchorCtr="0">
            <a:spAutoFit/>
          </a:bodyPr>
          <a:lstStyle/>
          <a:p>
            <a:r>
              <a:rPr lang="en-US" sz="1875">
                <a:latin typeface="Calibri"/>
                <a:ea typeface="Calibri"/>
                <a:cs typeface="Calibri"/>
                <a:sym typeface="Calibri"/>
              </a:rPr>
              <a:t>13Tiger</a:t>
            </a:r>
            <a:endParaRPr sz="1875">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4"/>
        <p:cNvGrpSpPr/>
        <p:nvPr/>
      </p:nvGrpSpPr>
      <p:grpSpPr>
        <a:xfrm>
          <a:off x="0" y="0"/>
          <a:ext cx="0" cy="0"/>
          <a:chOff x="0" y="0"/>
          <a:chExt cx="0" cy="0"/>
        </a:xfrm>
      </p:grpSpPr>
      <p:sp>
        <p:nvSpPr>
          <p:cNvPr id="115" name="Google Shape;115;p17"/>
          <p:cNvSpPr txBox="1"/>
          <p:nvPr/>
        </p:nvSpPr>
        <p:spPr>
          <a:xfrm>
            <a:off x="746063" y="889537"/>
            <a:ext cx="3797325" cy="300060"/>
          </a:xfrm>
          <a:prstGeom prst="rect">
            <a:avLst/>
          </a:prstGeom>
          <a:noFill/>
          <a:ln>
            <a:noFill/>
          </a:ln>
        </p:spPr>
        <p:txBody>
          <a:bodyPr spcFirstLastPara="1" wrap="square" lIns="68569" tIns="68569" rIns="68569" bIns="68569" anchor="t" anchorCtr="0">
            <a:spAutoFit/>
          </a:bodyPr>
          <a:lstStyle/>
          <a:p>
            <a:endParaRPr sz="1050">
              <a:latin typeface="Calibri"/>
              <a:ea typeface="Calibri"/>
              <a:cs typeface="Calibri"/>
              <a:sym typeface="Calibri"/>
            </a:endParaRPr>
          </a:p>
        </p:txBody>
      </p:sp>
      <p:sp>
        <p:nvSpPr>
          <p:cNvPr id="116" name="Google Shape;116;p17"/>
          <p:cNvSpPr txBox="1"/>
          <p:nvPr/>
        </p:nvSpPr>
        <p:spPr>
          <a:xfrm>
            <a:off x="392963" y="210601"/>
            <a:ext cx="3452850" cy="900224"/>
          </a:xfrm>
          <a:prstGeom prst="rect">
            <a:avLst/>
          </a:prstGeom>
          <a:noFill/>
          <a:ln>
            <a:noFill/>
          </a:ln>
        </p:spPr>
        <p:txBody>
          <a:bodyPr spcFirstLastPara="1" wrap="square" lIns="68569" tIns="68569" rIns="68569" bIns="68569" anchor="t" anchorCtr="0">
            <a:spAutoFit/>
          </a:bodyPr>
          <a:lstStyle/>
          <a:p>
            <a:r>
              <a:rPr lang="en-US" sz="2475">
                <a:latin typeface="Calibri"/>
                <a:ea typeface="Calibri"/>
                <a:cs typeface="Calibri"/>
                <a:sym typeface="Calibri"/>
              </a:rPr>
              <a:t>Conserved insects or extinct insects in Taiwan</a:t>
            </a:r>
            <a:endParaRPr sz="2475">
              <a:latin typeface="Calibri"/>
              <a:ea typeface="Calibri"/>
              <a:cs typeface="Calibri"/>
              <a:sym typeface="Calibri"/>
            </a:endParaRPr>
          </a:p>
        </p:txBody>
      </p:sp>
      <p:sp>
        <p:nvSpPr>
          <p:cNvPr id="117" name="Google Shape;117;p17"/>
          <p:cNvSpPr txBox="1"/>
          <p:nvPr/>
        </p:nvSpPr>
        <p:spPr>
          <a:xfrm>
            <a:off x="162000" y="1111050"/>
            <a:ext cx="3914775" cy="3462464"/>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US" sz="1350">
                <a:latin typeface="Calibri"/>
                <a:ea typeface="Calibri"/>
                <a:cs typeface="Calibri"/>
                <a:sym typeface="Calibri"/>
              </a:rPr>
              <a:t>  </a:t>
            </a:r>
            <a:r>
              <a:rPr lang="en-US" sz="1800">
                <a:latin typeface="Calibri"/>
                <a:ea typeface="Calibri"/>
                <a:cs typeface="Calibri"/>
                <a:sym typeface="Calibri"/>
              </a:rPr>
              <a:t>Taiwan's conservation insects include broad-tailed swallowtail butterfly, yellow-clothed swallowtail butterfly, pearl swallowtail butterfly, Taiwan cicada, Taiwan long-arm beetle, long-horned beetle, Wushe blood-spotted katydid, Lanyu big leaf katydid, Taiwan snail-eating beetle, Tsuda big head Stick insects etc. Most of these conservation insects are large and beautiful, and some are endangered, such as the broad-tailed swallowtail butterfly.</a:t>
            </a:r>
            <a:endParaRPr sz="1800">
              <a:latin typeface="Calibri"/>
              <a:ea typeface="Calibri"/>
              <a:cs typeface="Calibri"/>
              <a:sym typeface="Calibri"/>
            </a:endParaRPr>
          </a:p>
        </p:txBody>
      </p:sp>
      <p:pic>
        <p:nvPicPr>
          <p:cNvPr id="118" name="Google Shape;118;p17"/>
          <p:cNvPicPr preferRelativeResize="0"/>
          <p:nvPr/>
        </p:nvPicPr>
        <p:blipFill>
          <a:blip r:embed="rId3">
            <a:alphaModFix/>
          </a:blip>
          <a:stretch>
            <a:fillRect/>
          </a:stretch>
        </p:blipFill>
        <p:spPr>
          <a:xfrm>
            <a:off x="4345669" y="0"/>
            <a:ext cx="4798331" cy="2544019"/>
          </a:xfrm>
          <a:prstGeom prst="rect">
            <a:avLst/>
          </a:prstGeom>
          <a:noFill/>
          <a:ln>
            <a:noFill/>
          </a:ln>
        </p:spPr>
      </p:pic>
      <p:pic>
        <p:nvPicPr>
          <p:cNvPr id="119" name="Google Shape;119;p17"/>
          <p:cNvPicPr preferRelativeResize="0"/>
          <p:nvPr/>
        </p:nvPicPr>
        <p:blipFill>
          <a:blip r:embed="rId4">
            <a:alphaModFix/>
          </a:blip>
          <a:stretch>
            <a:fillRect/>
          </a:stretch>
        </p:blipFill>
        <p:spPr>
          <a:xfrm>
            <a:off x="4345669" y="2544019"/>
            <a:ext cx="4798331" cy="2599481"/>
          </a:xfrm>
          <a:prstGeom prst="rect">
            <a:avLst/>
          </a:prstGeom>
          <a:noFill/>
          <a:ln>
            <a:noFill/>
          </a:ln>
        </p:spPr>
      </p:pic>
      <p:sp>
        <p:nvSpPr>
          <p:cNvPr id="120" name="Google Shape;120;p17"/>
          <p:cNvSpPr txBox="1"/>
          <p:nvPr/>
        </p:nvSpPr>
        <p:spPr>
          <a:xfrm>
            <a:off x="2507813" y="4653488"/>
            <a:ext cx="1747350" cy="461643"/>
          </a:xfrm>
          <a:prstGeom prst="rect">
            <a:avLst/>
          </a:prstGeom>
          <a:noFill/>
          <a:ln>
            <a:noFill/>
          </a:ln>
        </p:spPr>
        <p:txBody>
          <a:bodyPr spcFirstLastPara="1" wrap="square" lIns="68569" tIns="68569" rIns="68569" bIns="68569" anchor="t" anchorCtr="0">
            <a:spAutoFit/>
          </a:bodyPr>
          <a:lstStyle/>
          <a:p>
            <a:r>
              <a:rPr lang="en-US" sz="2100">
                <a:latin typeface="Calibri"/>
                <a:ea typeface="Calibri"/>
                <a:cs typeface="Calibri"/>
                <a:sym typeface="Calibri"/>
              </a:rPr>
              <a:t>15 Jasper</a:t>
            </a:r>
            <a:endParaRPr sz="21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4"/>
        <p:cNvGrpSpPr/>
        <p:nvPr/>
      </p:nvGrpSpPr>
      <p:grpSpPr>
        <a:xfrm>
          <a:off x="0" y="0"/>
          <a:ext cx="0" cy="0"/>
          <a:chOff x="0" y="0"/>
          <a:chExt cx="0" cy="0"/>
        </a:xfrm>
      </p:grpSpPr>
      <p:sp>
        <p:nvSpPr>
          <p:cNvPr id="125" name="Google Shape;125;p18"/>
          <p:cNvSpPr txBox="1"/>
          <p:nvPr/>
        </p:nvSpPr>
        <p:spPr>
          <a:xfrm>
            <a:off x="199163" y="126769"/>
            <a:ext cx="3078225" cy="450101"/>
          </a:xfrm>
          <a:prstGeom prst="rect">
            <a:avLst/>
          </a:prstGeom>
          <a:noFill/>
          <a:ln>
            <a:noFill/>
          </a:ln>
        </p:spPr>
        <p:txBody>
          <a:bodyPr spcFirstLastPara="1" wrap="square" lIns="68569" tIns="68569" rIns="68569" bIns="68569" anchor="t" anchorCtr="0">
            <a:spAutoFit/>
          </a:bodyPr>
          <a:lstStyle/>
          <a:p>
            <a:r>
              <a:rPr lang="en-US" sz="2025">
                <a:latin typeface="Calibri"/>
                <a:ea typeface="Calibri"/>
                <a:cs typeface="Calibri"/>
                <a:sym typeface="Calibri"/>
              </a:rPr>
              <a:t>Kaohsiung Butterfly Garden</a:t>
            </a:r>
            <a:endParaRPr sz="2025">
              <a:latin typeface="Calibri"/>
              <a:ea typeface="Calibri"/>
              <a:cs typeface="Calibri"/>
              <a:sym typeface="Calibri"/>
            </a:endParaRPr>
          </a:p>
        </p:txBody>
      </p:sp>
      <p:sp>
        <p:nvSpPr>
          <p:cNvPr id="126" name="Google Shape;126;p18"/>
          <p:cNvSpPr txBox="1"/>
          <p:nvPr/>
        </p:nvSpPr>
        <p:spPr>
          <a:xfrm>
            <a:off x="217275" y="669957"/>
            <a:ext cx="3042000" cy="415476"/>
          </a:xfrm>
          <a:prstGeom prst="rect">
            <a:avLst/>
          </a:prstGeom>
          <a:noFill/>
          <a:ln>
            <a:noFill/>
          </a:ln>
        </p:spPr>
        <p:txBody>
          <a:bodyPr spcFirstLastPara="1" wrap="square" lIns="68569" tIns="68569" rIns="68569" bIns="68569" anchor="t" anchorCtr="0">
            <a:spAutoFit/>
          </a:bodyPr>
          <a:lstStyle/>
          <a:p>
            <a:endParaRPr sz="1800">
              <a:latin typeface="Calibri"/>
              <a:ea typeface="Calibri"/>
              <a:cs typeface="Calibri"/>
              <a:sym typeface="Calibri"/>
            </a:endParaRPr>
          </a:p>
        </p:txBody>
      </p:sp>
      <p:pic>
        <p:nvPicPr>
          <p:cNvPr id="127" name="Google Shape;127;p18"/>
          <p:cNvPicPr preferRelativeResize="0"/>
          <p:nvPr/>
        </p:nvPicPr>
        <p:blipFill>
          <a:blip r:embed="rId3">
            <a:alphaModFix/>
          </a:blip>
          <a:stretch>
            <a:fillRect/>
          </a:stretch>
        </p:blipFill>
        <p:spPr>
          <a:xfrm>
            <a:off x="3259275" y="0"/>
            <a:ext cx="5821331" cy="5143500"/>
          </a:xfrm>
          <a:prstGeom prst="rect">
            <a:avLst/>
          </a:prstGeom>
          <a:noFill/>
          <a:ln>
            <a:noFill/>
          </a:ln>
        </p:spPr>
      </p:pic>
      <p:pic>
        <p:nvPicPr>
          <p:cNvPr id="128" name="Google Shape;128;p18" descr="經社群驗證圖示"/>
          <p:cNvPicPr preferRelativeResize="0"/>
          <p:nvPr/>
        </p:nvPicPr>
        <p:blipFill>
          <a:blip r:embed="rId4">
            <a:alphaModFix/>
          </a:blip>
          <a:stretch>
            <a:fillRect/>
          </a:stretch>
        </p:blipFill>
        <p:spPr>
          <a:xfrm>
            <a:off x="217275" y="2761988"/>
            <a:ext cx="114300" cy="114300"/>
          </a:xfrm>
          <a:prstGeom prst="rect">
            <a:avLst/>
          </a:prstGeom>
          <a:noFill/>
          <a:ln>
            <a:noFill/>
          </a:ln>
        </p:spPr>
      </p:pic>
      <p:sp>
        <p:nvSpPr>
          <p:cNvPr id="129" name="Google Shape;129;p18"/>
          <p:cNvSpPr txBox="1"/>
          <p:nvPr/>
        </p:nvSpPr>
        <p:spPr>
          <a:xfrm>
            <a:off x="280669" y="576994"/>
            <a:ext cx="3078225" cy="4566600"/>
          </a:xfrm>
          <a:prstGeom prst="rect">
            <a:avLst/>
          </a:prstGeom>
          <a:noFill/>
          <a:ln>
            <a:noFill/>
          </a:ln>
        </p:spPr>
        <p:txBody>
          <a:bodyPr spcFirstLastPara="1" wrap="square" lIns="68569" tIns="68569" rIns="68569" bIns="68569" anchor="ctr" anchorCtr="0">
            <a:noAutofit/>
          </a:bodyPr>
          <a:lstStyle/>
          <a:p>
            <a:pPr marR="28575">
              <a:lnSpc>
                <a:spcPct val="128571"/>
              </a:lnSpc>
            </a:pPr>
            <a:r>
              <a:rPr lang="en-US" sz="1800"/>
              <a:t>The Butterfly Garden is located on the east side of the Golden Lion Lake Scenic Area. It is the largest net room butterfly garden in the country. There are many kinds of butterflies. From the bridge, you can overlook the flying posture of butterflies. There is an indoor commentary room on the second floor.</a:t>
            </a:r>
            <a:endParaRPr sz="1800"/>
          </a:p>
          <a:p>
            <a:pPr>
              <a:lnSpc>
                <a:spcPct val="115000"/>
              </a:lnSpc>
            </a:pPr>
            <a:endParaRPr sz="1125"/>
          </a:p>
        </p:txBody>
      </p:sp>
      <p:sp>
        <p:nvSpPr>
          <p:cNvPr id="130" name="Google Shape;130;p18"/>
          <p:cNvSpPr txBox="1"/>
          <p:nvPr/>
        </p:nvSpPr>
        <p:spPr>
          <a:xfrm>
            <a:off x="1964606" y="4544832"/>
            <a:ext cx="959625" cy="415476"/>
          </a:xfrm>
          <a:prstGeom prst="rect">
            <a:avLst/>
          </a:prstGeom>
          <a:noFill/>
          <a:ln>
            <a:noFill/>
          </a:ln>
        </p:spPr>
        <p:txBody>
          <a:bodyPr spcFirstLastPara="1" wrap="square" lIns="68569" tIns="68569" rIns="68569" bIns="68569" anchor="t" anchorCtr="0">
            <a:spAutoFit/>
          </a:bodyPr>
          <a:lstStyle/>
          <a:p>
            <a:r>
              <a:rPr lang="en-US" sz="1800">
                <a:latin typeface="Calibri"/>
                <a:ea typeface="Calibri"/>
                <a:cs typeface="Calibri"/>
                <a:sym typeface="Calibri"/>
              </a:rPr>
              <a:t>13 Tiger</a:t>
            </a: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1008917" y="514350"/>
            <a:ext cx="7200900" cy="1114425"/>
          </a:xfrm>
          <a:prstGeom prst="rect">
            <a:avLst/>
          </a:prstGeom>
          <a:noFill/>
          <a:ln>
            <a:noFill/>
          </a:ln>
        </p:spPr>
        <p:txBody>
          <a:bodyPr spcFirstLastPara="1" wrap="square" lIns="68569" tIns="34275" rIns="68569" bIns="34275" anchor="t" anchorCtr="0">
            <a:normAutofit/>
          </a:bodyPr>
          <a:lstStyle/>
          <a:p>
            <a:pPr>
              <a:buSzPts val="4400"/>
            </a:pPr>
            <a:r>
              <a:rPr lang="en-US" dirty="0" err="1">
                <a:latin typeface="Kozuka Mincho Pr6N B" panose="02020800000000000000" pitchFamily="18" charset="-128"/>
                <a:ea typeface="Kozuka Mincho Pr6N B" panose="02020800000000000000" pitchFamily="18" charset="-128"/>
              </a:rPr>
              <a:t>Poinciana鳳凰木</a:t>
            </a:r>
            <a:endParaRPr dirty="0">
              <a:latin typeface="Kozuka Mincho Pr6N B" panose="02020800000000000000" pitchFamily="18" charset="-128"/>
              <a:ea typeface="Kozuka Mincho Pr6N B" panose="02020800000000000000" pitchFamily="18" charset="-128"/>
            </a:endParaRPr>
          </a:p>
        </p:txBody>
      </p:sp>
      <p:sp>
        <p:nvSpPr>
          <p:cNvPr id="106" name="Google Shape;106;p15"/>
          <p:cNvSpPr txBox="1">
            <a:spLocks noGrp="1"/>
          </p:cNvSpPr>
          <p:nvPr>
            <p:ph type="body" idx="1"/>
          </p:nvPr>
        </p:nvSpPr>
        <p:spPr>
          <a:xfrm>
            <a:off x="681347" y="1071562"/>
            <a:ext cx="8462653" cy="4223605"/>
          </a:xfrm>
          <a:prstGeom prst="rect">
            <a:avLst/>
          </a:prstGeom>
          <a:noFill/>
          <a:ln>
            <a:noFill/>
          </a:ln>
        </p:spPr>
        <p:txBody>
          <a:bodyPr spcFirstLastPara="1" wrap="square" lIns="68569" tIns="34275" rIns="68569" bIns="34275" anchor="t" anchorCtr="0">
            <a:normAutofit/>
          </a:bodyPr>
          <a:lstStyle/>
          <a:p>
            <a:pPr marL="288036" indent="-288036">
              <a:spcBef>
                <a:spcPts val="0"/>
              </a:spcBef>
              <a:buSzPts val="2000"/>
            </a:pPr>
            <a:r>
              <a:rPr lang="en-US" dirty="0">
                <a:latin typeface="Kozuka Mincho Pr6N L" panose="02020300000000000000" pitchFamily="18" charset="-128"/>
                <a:ea typeface="Kozuka Mincho Pr6N L" panose="02020300000000000000" pitchFamily="18" charset="-128"/>
              </a:rPr>
              <a:t>bright red or orange flowers with bright green pinnate leaves it very beautiful.</a:t>
            </a:r>
          </a:p>
          <a:p>
            <a:pPr marL="288036" indent="-288036">
              <a:spcBef>
                <a:spcPts val="0"/>
              </a:spcBef>
              <a:buSzPts val="2000"/>
            </a:pPr>
            <a:r>
              <a:rPr lang="en-US" dirty="0" err="1">
                <a:latin typeface="Kozuka Mincho Pr6N L" panose="02020300000000000000" pitchFamily="18" charset="-128"/>
                <a:ea typeface="Kozuka Mincho Pr6N L" panose="02020300000000000000" pitchFamily="18" charset="-128"/>
              </a:rPr>
              <a:t>Poninciana</a:t>
            </a:r>
            <a:r>
              <a:rPr lang="en-US" dirty="0">
                <a:latin typeface="Kozuka Mincho Pr6N L" panose="02020300000000000000" pitchFamily="18" charset="-128"/>
                <a:ea typeface="Kozuka Mincho Pr6N L" panose="02020300000000000000" pitchFamily="18" charset="-128"/>
              </a:rPr>
              <a:t> paints are tall and can reach more than 20 meters.</a:t>
            </a:r>
          </a:p>
          <a:p>
            <a:pPr marL="288036" indent="-288036">
              <a:spcBef>
                <a:spcPts val="0"/>
              </a:spcBef>
              <a:buSzPts val="2000"/>
            </a:pPr>
            <a:r>
              <a:rPr lang="en-US" dirty="0">
                <a:latin typeface="Kozuka Mincho Pr6N L" panose="02020300000000000000" pitchFamily="18" charset="-128"/>
                <a:ea typeface="Kozuka Mincho Pr6N L" panose="02020300000000000000" pitchFamily="18" charset="-128"/>
              </a:rPr>
              <a:t>It like </a:t>
            </a:r>
            <a:r>
              <a:rPr lang="en-US" dirty="0" err="1">
                <a:latin typeface="Kozuka Mincho Pr6N L" panose="02020300000000000000" pitchFamily="18" charset="-128"/>
                <a:ea typeface="Kozuka Mincho Pr6N L" panose="02020300000000000000" pitchFamily="18" charset="-128"/>
              </a:rPr>
              <a:t>hiah</a:t>
            </a:r>
            <a:r>
              <a:rPr lang="en-US" dirty="0">
                <a:latin typeface="Kozuka Mincho Pr6N L" panose="02020300000000000000" pitchFamily="18" charset="-128"/>
                <a:ea typeface="Kozuka Mincho Pr6N L" panose="02020300000000000000" pitchFamily="18" charset="-128"/>
              </a:rPr>
              <a:t>  temperature and multi – day environment ,and it must be able to grow luxuriantly in a sunny place.</a:t>
            </a:r>
          </a:p>
          <a:p>
            <a:pPr marL="288036" indent="-288036">
              <a:spcBef>
                <a:spcPts val="0"/>
              </a:spcBef>
              <a:buSzPts val="2000"/>
            </a:pPr>
            <a:r>
              <a:rPr lang="en-US" dirty="0">
                <a:latin typeface="Kozuka Mincho Pr6N L" panose="02020300000000000000" pitchFamily="18" charset="-128"/>
                <a:ea typeface="Kozuka Mincho Pr6N L" panose="02020300000000000000" pitchFamily="18" charset="-128"/>
              </a:rPr>
              <a:t>They have large red flowers.</a:t>
            </a: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288036" indent="-288036">
              <a:spcBef>
                <a:spcPts val="0"/>
              </a:spcBef>
              <a:buSzPts val="2000"/>
            </a:pPr>
            <a:endParaRPr lang="en-US" dirty="0">
              <a:latin typeface="Kozuka Mincho Pr6N L" panose="02020300000000000000" pitchFamily="18" charset="-128"/>
              <a:ea typeface="Kozuka Mincho Pr6N L" panose="02020300000000000000" pitchFamily="18" charset="-128"/>
            </a:endParaRPr>
          </a:p>
          <a:p>
            <a:pPr marL="0" indent="0">
              <a:spcBef>
                <a:spcPts val="0"/>
              </a:spcBef>
              <a:buSzPts val="2000"/>
              <a:buNone/>
            </a:pPr>
            <a:r>
              <a:rPr lang="en-US" dirty="0">
                <a:latin typeface="Kozuka Mincho Pr6N L" panose="02020300000000000000" pitchFamily="18" charset="-128"/>
                <a:ea typeface="Kozuka Mincho Pr6N L" panose="02020300000000000000" pitchFamily="18" charset="-128"/>
              </a:rPr>
              <a:t>                                                                                Amanda</a:t>
            </a:r>
          </a:p>
          <a:p>
            <a:pPr marL="0" indent="0">
              <a:spcBef>
                <a:spcPts val="900"/>
              </a:spcBef>
              <a:buSzPts val="2000"/>
              <a:buNone/>
            </a:pPr>
            <a:endParaRPr lang="en-US" dirty="0">
              <a:latin typeface="Kozuka Mincho Pr6N L" panose="02020300000000000000" pitchFamily="18" charset="-128"/>
              <a:ea typeface="Kozuka Mincho Pr6N L" panose="02020300000000000000" pitchFamily="18" charset="-128"/>
            </a:endParaRPr>
          </a:p>
        </p:txBody>
      </p:sp>
      <p:pic>
        <p:nvPicPr>
          <p:cNvPr id="107" name="Google Shape;107;p15"/>
          <p:cNvPicPr preferRelativeResize="0"/>
          <p:nvPr/>
        </p:nvPicPr>
        <p:blipFill rotWithShape="1">
          <a:blip r:embed="rId3">
            <a:alphaModFix/>
          </a:blip>
          <a:srcRect/>
          <a:stretch/>
        </p:blipFill>
        <p:spPr>
          <a:xfrm>
            <a:off x="6389809" y="1800225"/>
            <a:ext cx="2754191" cy="3343275"/>
          </a:xfrm>
          <a:prstGeom prst="rect">
            <a:avLst/>
          </a:prstGeom>
          <a:noFill/>
          <a:ln>
            <a:no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300">
        <p14:pan dir="u"/>
      </p:transition>
    </mc:Choice>
    <mc:Fallback>
      <mp:transition xmlns:mp="http://schemas.microsoft.com/office/mac/powerpoint/2008/main" spd="slow"/>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4"/>
        <p:cNvGrpSpPr/>
        <p:nvPr/>
      </p:nvGrpSpPr>
      <p:grpSpPr>
        <a:xfrm>
          <a:off x="0" y="0"/>
          <a:ext cx="0" cy="0"/>
          <a:chOff x="0" y="0"/>
          <a:chExt cx="0" cy="0"/>
        </a:xfrm>
      </p:grpSpPr>
      <p:pic>
        <p:nvPicPr>
          <p:cNvPr id="135" name="Google Shape;135;p19"/>
          <p:cNvPicPr preferRelativeResize="0"/>
          <p:nvPr/>
        </p:nvPicPr>
        <p:blipFill>
          <a:blip r:embed="rId3">
            <a:alphaModFix/>
          </a:blip>
          <a:stretch>
            <a:fillRect/>
          </a:stretch>
        </p:blipFill>
        <p:spPr>
          <a:xfrm>
            <a:off x="2933325" y="0"/>
            <a:ext cx="6210676" cy="5143500"/>
          </a:xfrm>
          <a:prstGeom prst="rect">
            <a:avLst/>
          </a:prstGeom>
          <a:noFill/>
          <a:ln>
            <a:noFill/>
          </a:ln>
        </p:spPr>
      </p:pic>
      <p:sp>
        <p:nvSpPr>
          <p:cNvPr id="136" name="Google Shape;136;p19"/>
          <p:cNvSpPr txBox="1"/>
          <p:nvPr/>
        </p:nvSpPr>
        <p:spPr>
          <a:xfrm>
            <a:off x="54319" y="81488"/>
            <a:ext cx="2544075" cy="5401456"/>
          </a:xfrm>
          <a:prstGeom prst="rect">
            <a:avLst/>
          </a:prstGeom>
          <a:noFill/>
          <a:ln>
            <a:noFill/>
          </a:ln>
        </p:spPr>
        <p:txBody>
          <a:bodyPr spcFirstLastPara="1" wrap="square" lIns="68569" tIns="68569" rIns="68569" bIns="68569" anchor="t" anchorCtr="0">
            <a:spAutoFit/>
          </a:bodyPr>
          <a:lstStyle/>
          <a:p>
            <a:r>
              <a:rPr lang="en-US" sz="1800">
                <a:latin typeface="Calibri"/>
                <a:ea typeface="Calibri"/>
                <a:cs typeface="Calibri"/>
                <a:sym typeface="Calibri"/>
              </a:rPr>
              <a:t>The Butterfly Garden is located on the east side of the Golden Lion Lake Scenic Area. It is the largest net room butterfly garden in the country. There are rich butterfly species, including more than 30 kinds of butterflies, including big swallowtail, black-spotted white butterfly, end-red butterfly, and yellow-sleeved swallowtail. The number of adult butterflies is the highest. There were as many as 350.</a:t>
            </a:r>
            <a:endParaRPr sz="1800">
              <a:latin typeface="Calibri"/>
              <a:ea typeface="Calibri"/>
              <a:cs typeface="Calibri"/>
              <a:sym typeface="Calibri"/>
            </a:endParaRPr>
          </a:p>
        </p:txBody>
      </p:sp>
      <p:sp>
        <p:nvSpPr>
          <p:cNvPr id="137" name="Google Shape;137;p19"/>
          <p:cNvSpPr txBox="1"/>
          <p:nvPr/>
        </p:nvSpPr>
        <p:spPr>
          <a:xfrm>
            <a:off x="1729219" y="4803113"/>
            <a:ext cx="1086525" cy="403935"/>
          </a:xfrm>
          <a:prstGeom prst="rect">
            <a:avLst/>
          </a:prstGeom>
          <a:noFill/>
          <a:ln>
            <a:noFill/>
          </a:ln>
        </p:spPr>
        <p:txBody>
          <a:bodyPr spcFirstLastPara="1" wrap="square" lIns="68569" tIns="68569" rIns="68569" bIns="68569" anchor="t" anchorCtr="0">
            <a:spAutoFit/>
          </a:bodyPr>
          <a:lstStyle/>
          <a:p>
            <a:r>
              <a:rPr lang="en-US" sz="1725">
                <a:latin typeface="Calibri"/>
                <a:ea typeface="Calibri"/>
                <a:cs typeface="Calibri"/>
                <a:sym typeface="Calibri"/>
              </a:rPr>
              <a:t>16 Liu</a:t>
            </a:r>
            <a:endParaRPr sz="1725">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028700" y="514350"/>
            <a:ext cx="7200900" cy="1114425"/>
          </a:xfrm>
          <a:prstGeom prst="rect">
            <a:avLst/>
          </a:prstGeom>
          <a:noFill/>
          <a:ln>
            <a:noFill/>
          </a:ln>
        </p:spPr>
        <p:txBody>
          <a:bodyPr spcFirstLastPara="1" wrap="square" lIns="68569" tIns="34275" rIns="68569" bIns="34275" anchor="t" anchorCtr="0">
            <a:normAutofit/>
          </a:bodyPr>
          <a:lstStyle/>
          <a:p>
            <a:pPr>
              <a:buSzPts val="4400"/>
            </a:pPr>
            <a:r>
              <a:rPr lang="en-US" altLang="zh-TW" dirty="0">
                <a:latin typeface="Kozuka Mincho Pr6N M" panose="02020600000000000000" pitchFamily="18" charset="-128"/>
                <a:ea typeface="Kozuka Mincho Pr6N M" panose="02020600000000000000" pitchFamily="18" charset="-128"/>
              </a:rPr>
              <a:t>C</a:t>
            </a:r>
            <a:r>
              <a:rPr lang="en-US" dirty="0">
                <a:latin typeface="Kozuka Mincho Pr6N M" panose="02020600000000000000" pitchFamily="18" charset="-128"/>
                <a:ea typeface="Kozuka Mincho Pr6N M" panose="02020600000000000000" pitchFamily="18" charset="-128"/>
              </a:rPr>
              <a:t>amphor tree </a:t>
            </a:r>
            <a:r>
              <a:rPr lang="zh-TW" altLang="en-US" dirty="0">
                <a:latin typeface="Kozuka Mincho Pr6N M" panose="02020600000000000000" pitchFamily="18" charset="-128"/>
                <a:ea typeface="Kozuka Mincho Pr6N M" panose="02020600000000000000" pitchFamily="18" charset="-128"/>
              </a:rPr>
              <a:t>樟樹</a:t>
            </a:r>
            <a:endParaRPr dirty="0">
              <a:latin typeface="Kozuka Mincho Pr6N M" panose="02020600000000000000" pitchFamily="18" charset="-128"/>
              <a:ea typeface="Kozuka Mincho Pr6N M" panose="02020600000000000000" pitchFamily="18" charset="-128"/>
            </a:endParaRPr>
          </a:p>
        </p:txBody>
      </p:sp>
      <p:sp>
        <p:nvSpPr>
          <p:cNvPr id="113" name="Google Shape;113;p16"/>
          <p:cNvSpPr txBox="1">
            <a:spLocks noGrp="1"/>
          </p:cNvSpPr>
          <p:nvPr>
            <p:ph type="body" idx="1"/>
          </p:nvPr>
        </p:nvSpPr>
        <p:spPr>
          <a:xfrm>
            <a:off x="758336" y="1071563"/>
            <a:ext cx="7431699" cy="2838816"/>
          </a:xfrm>
          <a:prstGeom prst="rect">
            <a:avLst/>
          </a:prstGeom>
          <a:noFill/>
          <a:ln>
            <a:noFill/>
          </a:ln>
        </p:spPr>
        <p:txBody>
          <a:bodyPr spcFirstLastPara="1" wrap="square" lIns="68569" tIns="34275" rIns="68569" bIns="34275" anchor="t" anchorCtr="0">
            <a:normAutofit fontScale="92500" lnSpcReduction="20000"/>
          </a:bodyPr>
          <a:lstStyle/>
          <a:p>
            <a:pPr marL="288036" indent="-288036">
              <a:spcBef>
                <a:spcPts val="0"/>
              </a:spcBef>
              <a:buSzPts val="2000"/>
            </a:pPr>
            <a:r>
              <a:rPr lang="en-US" sz="1950" dirty="0">
                <a:latin typeface="Kozuka Mincho Pro R" panose="02020400000000000000" pitchFamily="18" charset="-128"/>
                <a:ea typeface="Kozuka Mincho Pro R" panose="02020400000000000000" pitchFamily="18" charset="-128"/>
              </a:rPr>
              <a:t>Large canopy, dense branches and leaves all year round</a:t>
            </a:r>
            <a:endParaRPr sz="1950" dirty="0">
              <a:latin typeface="Kozuka Mincho Pro R" panose="02020400000000000000" pitchFamily="18" charset="-128"/>
              <a:ea typeface="Kozuka Mincho Pro R" panose="02020400000000000000" pitchFamily="18" charset="-128"/>
            </a:endParaRPr>
          </a:p>
          <a:p>
            <a:pPr marL="288036" indent="-288036">
              <a:spcBef>
                <a:spcPts val="900"/>
              </a:spcBef>
              <a:buSzPts val="2000"/>
            </a:pPr>
            <a:r>
              <a:rPr lang="en-US" sz="1950" dirty="0">
                <a:latin typeface="Kozuka Mincho Pro R" panose="02020400000000000000" pitchFamily="18" charset="-128"/>
                <a:ea typeface="Kozuka Mincho Pro R" panose="02020400000000000000" pitchFamily="18" charset="-128"/>
              </a:rPr>
              <a:t>The essential oil that exudes a unique fragrance,</a:t>
            </a:r>
            <a:endParaRPr sz="1950" dirty="0">
              <a:latin typeface="Kozuka Mincho Pro R" panose="02020400000000000000" pitchFamily="18" charset="-128"/>
              <a:ea typeface="Kozuka Mincho Pro R" panose="02020400000000000000" pitchFamily="18" charset="-128"/>
            </a:endParaRPr>
          </a:p>
          <a:p>
            <a:pPr marL="0" indent="0">
              <a:spcBef>
                <a:spcPts val="900"/>
              </a:spcBef>
              <a:buSzPts val="2000"/>
              <a:buNone/>
            </a:pPr>
            <a:r>
              <a:rPr lang="en-US" sz="1950" dirty="0">
                <a:latin typeface="Kozuka Mincho Pro R" panose="02020400000000000000" pitchFamily="18" charset="-128"/>
                <a:ea typeface="Kozuka Mincho Pro R" panose="02020400000000000000" pitchFamily="18" charset="-128"/>
              </a:rPr>
              <a:t> the flowering period is from February to April, and the</a:t>
            </a:r>
            <a:endParaRPr sz="1950" dirty="0">
              <a:latin typeface="Kozuka Mincho Pro R" panose="02020400000000000000" pitchFamily="18" charset="-128"/>
              <a:ea typeface="Kozuka Mincho Pro R" panose="02020400000000000000" pitchFamily="18" charset="-128"/>
            </a:endParaRPr>
          </a:p>
          <a:p>
            <a:pPr marL="0" indent="0">
              <a:spcBef>
                <a:spcPts val="900"/>
              </a:spcBef>
              <a:buSzPts val="2000"/>
              <a:buNone/>
            </a:pPr>
            <a:r>
              <a:rPr lang="en-US" sz="1950" dirty="0">
                <a:latin typeface="Kozuka Mincho Pro R" panose="02020400000000000000" pitchFamily="18" charset="-128"/>
                <a:ea typeface="Kozuka Mincho Pro R" panose="02020400000000000000" pitchFamily="18" charset="-128"/>
              </a:rPr>
              <a:t> fruiting period is from April to July.</a:t>
            </a:r>
          </a:p>
          <a:p>
            <a:pPr marL="0" indent="0">
              <a:spcBef>
                <a:spcPts val="900"/>
              </a:spcBef>
              <a:buSzPts val="2000"/>
              <a:buNone/>
            </a:pPr>
            <a:endParaRPr lang="en-US" dirty="0">
              <a:latin typeface="Kozuka Mincho Pro R" panose="02020400000000000000" pitchFamily="18" charset="-128"/>
              <a:ea typeface="Kozuka Mincho Pro R" panose="02020400000000000000" pitchFamily="18" charset="-128"/>
            </a:endParaRPr>
          </a:p>
          <a:p>
            <a:pPr marL="0" indent="0">
              <a:spcBef>
                <a:spcPts val="900"/>
              </a:spcBef>
              <a:buSzPts val="2000"/>
              <a:buNone/>
            </a:pPr>
            <a:endParaRPr lang="en-US" dirty="0"/>
          </a:p>
          <a:p>
            <a:pPr marL="0" indent="0">
              <a:spcBef>
                <a:spcPts val="900"/>
              </a:spcBef>
              <a:buSzPts val="2000"/>
              <a:buNone/>
            </a:pPr>
            <a:endParaRPr lang="en-US" dirty="0"/>
          </a:p>
          <a:p>
            <a:pPr marL="0" indent="0">
              <a:spcBef>
                <a:spcPts val="900"/>
              </a:spcBef>
              <a:buSzPts val="2000"/>
              <a:buNone/>
            </a:pPr>
            <a:endParaRPr lang="en-US" dirty="0"/>
          </a:p>
          <a:p>
            <a:pPr marL="0" indent="0">
              <a:spcBef>
                <a:spcPts val="900"/>
              </a:spcBef>
              <a:buSzPts val="2000"/>
              <a:buNone/>
            </a:pPr>
            <a:r>
              <a:rPr lang="en-US" dirty="0"/>
              <a:t>                                                                                                 Kevin</a:t>
            </a:r>
            <a:endParaRPr dirty="0"/>
          </a:p>
        </p:txBody>
      </p:sp>
      <p:pic>
        <p:nvPicPr>
          <p:cNvPr id="114" name="Google Shape;114;p16"/>
          <p:cNvPicPr preferRelativeResize="0"/>
          <p:nvPr/>
        </p:nvPicPr>
        <p:blipFill rotWithShape="1">
          <a:blip r:embed="rId3">
            <a:alphaModFix/>
          </a:blip>
          <a:srcRect/>
          <a:stretch/>
        </p:blipFill>
        <p:spPr>
          <a:xfrm>
            <a:off x="6506308" y="2037618"/>
            <a:ext cx="2637692" cy="3105883"/>
          </a:xfrm>
          <a:prstGeom prst="rect">
            <a:avLst/>
          </a:prstGeom>
          <a:noFill/>
          <a:ln>
            <a:no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blinds dir="vert"/>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028700" y="514350"/>
            <a:ext cx="7200900" cy="1114425"/>
          </a:xfrm>
          <a:prstGeom prst="rect">
            <a:avLst/>
          </a:prstGeom>
          <a:noFill/>
          <a:ln>
            <a:noFill/>
          </a:ln>
        </p:spPr>
        <p:txBody>
          <a:bodyPr spcFirstLastPara="1" wrap="square" lIns="68569" tIns="34275" rIns="68569" bIns="34275" anchor="t" anchorCtr="0">
            <a:normAutofit/>
          </a:bodyPr>
          <a:lstStyle/>
          <a:p>
            <a:pPr>
              <a:buSzPts val="4400"/>
            </a:pPr>
            <a:r>
              <a:rPr lang="en-US" dirty="0">
                <a:latin typeface="Kozuka Mincho Pr6N H" panose="02020900000000000000" pitchFamily="18" charset="-128"/>
                <a:ea typeface="Kozuka Mincho Pr6N H" panose="02020900000000000000" pitchFamily="18" charset="-128"/>
              </a:rPr>
              <a:t>Coconut</a:t>
            </a:r>
            <a:r>
              <a:rPr lang="zh-TW" altLang="en-US" dirty="0">
                <a:latin typeface="Kozuka Mincho Pr6N H" panose="02020900000000000000" pitchFamily="18" charset="-128"/>
                <a:ea typeface="Kozuka Mincho Pr6N H" panose="02020900000000000000" pitchFamily="18" charset="-128"/>
              </a:rPr>
              <a:t> 椰子</a:t>
            </a:r>
            <a:endParaRPr dirty="0">
              <a:latin typeface="Kozuka Mincho Pr6N H" panose="02020900000000000000" pitchFamily="18" charset="-128"/>
              <a:ea typeface="Kozuka Mincho Pr6N H" panose="02020900000000000000" pitchFamily="18" charset="-128"/>
            </a:endParaRPr>
          </a:p>
        </p:txBody>
      </p:sp>
      <p:sp>
        <p:nvSpPr>
          <p:cNvPr id="120" name="Google Shape;120;p17"/>
          <p:cNvSpPr txBox="1">
            <a:spLocks noGrp="1"/>
          </p:cNvSpPr>
          <p:nvPr>
            <p:ph type="body" idx="1"/>
          </p:nvPr>
        </p:nvSpPr>
        <p:spPr>
          <a:xfrm>
            <a:off x="639640" y="956163"/>
            <a:ext cx="7833947" cy="4240091"/>
          </a:xfrm>
          <a:prstGeom prst="rect">
            <a:avLst/>
          </a:prstGeom>
          <a:noFill/>
          <a:ln>
            <a:noFill/>
          </a:ln>
        </p:spPr>
        <p:txBody>
          <a:bodyPr spcFirstLastPara="1" wrap="square" lIns="68569" tIns="34275" rIns="68569" bIns="34275" anchor="t" anchorCtr="0">
            <a:normAutofit/>
          </a:bodyPr>
          <a:lstStyle/>
          <a:p>
            <a:pPr marL="288036" indent="-288036">
              <a:spcBef>
                <a:spcPts val="0"/>
              </a:spcBef>
              <a:buSzPts val="2000"/>
            </a:pPr>
            <a:r>
              <a:rPr lang="en-US" dirty="0">
                <a:latin typeface="Kozuka Mincho Pro M" panose="02020600000000000000" pitchFamily="18" charset="-128"/>
                <a:ea typeface="Kozuka Mincho Pro M" panose="02020600000000000000" pitchFamily="18" charset="-128"/>
              </a:rPr>
              <a:t>Coconuts are the fruit of the coconut tree, commonly found in tropical regions.</a:t>
            </a:r>
          </a:p>
          <a:p>
            <a:pPr marL="288036" indent="-288036">
              <a:spcBef>
                <a:spcPts val="0"/>
              </a:spcBef>
              <a:buSzPts val="2000"/>
            </a:pPr>
            <a:r>
              <a:rPr lang="en-US" dirty="0">
                <a:latin typeface="Kozuka Mincho Pro M" panose="02020600000000000000" pitchFamily="18" charset="-128"/>
                <a:ea typeface="Kozuka Mincho Pro M" panose="02020600000000000000" pitchFamily="18" charset="-128"/>
              </a:rPr>
              <a:t>Coconut tree body up to 30 meters; round or oval drupe with triangular top,20 to 30cm in diameter, brown when mature.</a:t>
            </a:r>
          </a:p>
          <a:p>
            <a:pPr marL="288036" indent="-288036">
              <a:spcBef>
                <a:spcPts val="0"/>
              </a:spcBef>
              <a:buSzPts val="2000"/>
            </a:pPr>
            <a:endParaRPr dirty="0">
              <a:latin typeface="Kozuka Mincho Pro M" panose="02020600000000000000" pitchFamily="18" charset="-128"/>
              <a:ea typeface="Kozuka Mincho Pro M" panose="02020600000000000000" pitchFamily="18" charset="-128"/>
            </a:endParaRPr>
          </a:p>
        </p:txBody>
      </p:sp>
      <p:pic>
        <p:nvPicPr>
          <p:cNvPr id="121" name="Google Shape;121;p17"/>
          <p:cNvPicPr preferRelativeResize="0"/>
          <p:nvPr/>
        </p:nvPicPr>
        <p:blipFill rotWithShape="1">
          <a:blip r:embed="rId3">
            <a:alphaModFix/>
          </a:blip>
          <a:srcRect/>
          <a:stretch/>
        </p:blipFill>
        <p:spPr>
          <a:xfrm>
            <a:off x="5235819" y="2413489"/>
            <a:ext cx="3842239" cy="2664069"/>
          </a:xfrm>
          <a:prstGeom prst="rect">
            <a:avLst/>
          </a:prstGeom>
          <a:noFill/>
          <a:ln>
            <a:no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prism isContent="1" isInverted="1"/>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028700" y="391885"/>
            <a:ext cx="7200900" cy="1236890"/>
          </a:xfrm>
          <a:prstGeom prst="rect">
            <a:avLst/>
          </a:prstGeom>
          <a:noFill/>
          <a:ln>
            <a:noFill/>
          </a:ln>
        </p:spPr>
        <p:txBody>
          <a:bodyPr spcFirstLastPara="1" wrap="square" lIns="68569" tIns="34275" rIns="68569" bIns="34275" anchor="t" anchorCtr="0">
            <a:normAutofit/>
          </a:bodyPr>
          <a:lstStyle/>
          <a:p>
            <a:pPr>
              <a:buSzPts val="4400"/>
            </a:pPr>
            <a:r>
              <a:rPr lang="en-US" sz="4050" dirty="0">
                <a:latin typeface="Kozuka Mincho Pr6N H" panose="02020900000000000000" pitchFamily="18" charset="-128"/>
                <a:ea typeface="Kozuka Mincho Pr6N H" panose="02020900000000000000" pitchFamily="18" charset="-128"/>
              </a:rPr>
              <a:t>Dead tree</a:t>
            </a:r>
            <a:endParaRPr sz="4050" dirty="0">
              <a:latin typeface="Kozuka Mincho Pr6N H" panose="02020900000000000000" pitchFamily="18" charset="-128"/>
              <a:ea typeface="Kozuka Mincho Pr6N H" panose="02020900000000000000" pitchFamily="18" charset="-128"/>
            </a:endParaRPr>
          </a:p>
        </p:txBody>
      </p:sp>
      <p:sp>
        <p:nvSpPr>
          <p:cNvPr id="127" name="Google Shape;127;p18"/>
          <p:cNvSpPr txBox="1">
            <a:spLocks noGrp="1"/>
          </p:cNvSpPr>
          <p:nvPr>
            <p:ph type="body" idx="1"/>
          </p:nvPr>
        </p:nvSpPr>
        <p:spPr>
          <a:xfrm>
            <a:off x="641268" y="1015340"/>
            <a:ext cx="4502233" cy="3023260"/>
          </a:xfrm>
          <a:prstGeom prst="rect">
            <a:avLst/>
          </a:prstGeom>
          <a:noFill/>
          <a:ln>
            <a:noFill/>
          </a:ln>
        </p:spPr>
        <p:txBody>
          <a:bodyPr spcFirstLastPara="1" wrap="square" lIns="68569" tIns="34275" rIns="68569" bIns="34275" anchor="t" anchorCtr="0">
            <a:normAutofit/>
          </a:bodyPr>
          <a:lstStyle/>
          <a:p>
            <a:pPr marL="288036" indent="-288036">
              <a:spcBef>
                <a:spcPts val="0"/>
              </a:spcBef>
              <a:buSzPts val="2000"/>
            </a:pPr>
            <a:r>
              <a:rPr lang="en-US" sz="2400" dirty="0">
                <a:latin typeface="Adobe 宋体 Std L" panose="02020300000000000000" pitchFamily="18" charset="-128"/>
                <a:ea typeface="Adobe 宋体 Std L" panose="02020300000000000000" pitchFamily="18" charset="-128"/>
              </a:rPr>
              <a:t>That tree is the home of insects.</a:t>
            </a:r>
          </a:p>
          <a:p>
            <a:pPr marL="288036" indent="-288036">
              <a:spcBef>
                <a:spcPts val="0"/>
              </a:spcBef>
              <a:buSzPts val="2000"/>
            </a:pPr>
            <a:r>
              <a:rPr lang="en-US" sz="2400" dirty="0">
                <a:latin typeface="Adobe 宋体 Std L" panose="02020300000000000000" pitchFamily="18" charset="-128"/>
                <a:ea typeface="Adobe 宋体 Std L" panose="02020300000000000000" pitchFamily="18" charset="-128"/>
              </a:rPr>
              <a:t>Insects will burrow into it and live in it.</a:t>
            </a:r>
            <a:endParaRPr sz="2400" dirty="0">
              <a:latin typeface="Adobe 宋体 Std L" panose="02020300000000000000" pitchFamily="18" charset="-128"/>
              <a:ea typeface="Adobe 宋体 Std L" panose="02020300000000000000" pitchFamily="18" charset="-128"/>
            </a:endParaRPr>
          </a:p>
        </p:txBody>
      </p:sp>
      <p:pic>
        <p:nvPicPr>
          <p:cNvPr id="129" name="Google Shape;129;p18"/>
          <p:cNvPicPr preferRelativeResize="0"/>
          <p:nvPr/>
        </p:nvPicPr>
        <p:blipFill rotWithShape="1">
          <a:blip r:embed="rId3">
            <a:alphaModFix/>
          </a:blip>
          <a:srcRect/>
          <a:stretch/>
        </p:blipFill>
        <p:spPr>
          <a:xfrm>
            <a:off x="5896099" y="765958"/>
            <a:ext cx="3247901" cy="4377542"/>
          </a:xfrm>
          <a:prstGeom prst="rect">
            <a:avLst/>
          </a:prstGeom>
          <a:noFill/>
          <a:ln>
            <a:no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4"/>
        <p:cNvGrpSpPr/>
        <p:nvPr/>
      </p:nvGrpSpPr>
      <p:grpSpPr>
        <a:xfrm>
          <a:off x="0" y="0"/>
          <a:ext cx="0" cy="0"/>
          <a:chOff x="0" y="0"/>
          <a:chExt cx="0" cy="0"/>
        </a:xfrm>
      </p:grpSpPr>
      <p:pic>
        <p:nvPicPr>
          <p:cNvPr id="305" name="Google Shape;305;p17"/>
          <p:cNvPicPr preferRelativeResize="0"/>
          <p:nvPr/>
        </p:nvPicPr>
        <p:blipFill rotWithShape="1">
          <a:blip r:embed="rId3">
            <a:alphaModFix amt="65000"/>
          </a:blip>
          <a:srcRect t="12502" b="12495"/>
          <a:stretch/>
        </p:blipFill>
        <p:spPr>
          <a:xfrm>
            <a:off x="0" y="0"/>
            <a:ext cx="9144000" cy="5143500"/>
          </a:xfrm>
          <a:prstGeom prst="rect">
            <a:avLst/>
          </a:prstGeom>
          <a:noFill/>
          <a:ln>
            <a:noFill/>
          </a:ln>
        </p:spPr>
      </p:pic>
      <p:sp>
        <p:nvSpPr>
          <p:cNvPr id="306" name="Google Shape;306;p17"/>
          <p:cNvSpPr txBox="1">
            <a:spLocks noGrp="1"/>
          </p:cNvSpPr>
          <p:nvPr>
            <p:ph type="ctrTitle"/>
          </p:nvPr>
        </p:nvSpPr>
        <p:spPr>
          <a:xfrm>
            <a:off x="320625" y="2240300"/>
            <a:ext cx="5871300" cy="1921200"/>
          </a:xfrm>
          <a:prstGeom prst="rect">
            <a:avLst/>
          </a:prstGeom>
          <a:noFill/>
          <a:ln>
            <a:noFill/>
          </a:ln>
        </p:spPr>
        <p:txBody>
          <a:bodyPr spcFirstLastPara="1" wrap="square" lIns="91425" tIns="91425" rIns="91425" bIns="91425" anchor="b" anchorCtr="0">
            <a:normAutofit/>
          </a:bodyPr>
          <a:lstStyle/>
          <a:p>
            <a:r>
              <a:rPr lang="zh-TW">
                <a:latin typeface="Comic Sans MS"/>
                <a:ea typeface="Comic Sans MS"/>
                <a:cs typeface="Comic Sans MS"/>
                <a:sym typeface="Comic Sans MS"/>
              </a:rPr>
              <a:t>Animals</a:t>
            </a:r>
            <a:endParaRPr>
              <a:latin typeface="Comic Sans MS"/>
              <a:ea typeface="Comic Sans MS"/>
              <a:cs typeface="Comic Sans MS"/>
              <a:sym typeface="Comic Sans MS"/>
            </a:endParaRPr>
          </a:p>
        </p:txBody>
      </p:sp>
      <p:sp>
        <p:nvSpPr>
          <p:cNvPr id="307" name="Google Shape;307;p17"/>
          <p:cNvSpPr txBox="1">
            <a:spLocks noGrp="1"/>
          </p:cNvSpPr>
          <p:nvPr>
            <p:ph type="subTitle" idx="1"/>
          </p:nvPr>
        </p:nvSpPr>
        <p:spPr>
          <a:xfrm>
            <a:off x="378125" y="4161500"/>
            <a:ext cx="5871300" cy="362100"/>
          </a:xfrm>
          <a:prstGeom prst="rect">
            <a:avLst/>
          </a:prstGeom>
          <a:noFill/>
          <a:ln>
            <a:noFill/>
          </a:ln>
        </p:spPr>
        <p:txBody>
          <a:bodyPr spcFirstLastPara="1" wrap="square" lIns="91425" tIns="91425" rIns="91425" bIns="91425" anchor="t" anchorCtr="0">
            <a:noAutofit/>
          </a:bodyPr>
          <a:lstStyle/>
          <a:p>
            <a:pPr marL="0" indent="0">
              <a:lnSpc>
                <a:spcPct val="80000"/>
              </a:lnSpc>
            </a:pPr>
            <a:r>
              <a:rPr lang="en-US" altLang="zh-TW" sz="3595"/>
              <a:t>by:Zoe Evan Wilson James</a:t>
            </a:r>
            <a:endParaRPr sz="3595"/>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1"/>
        <p:cNvGrpSpPr/>
        <p:nvPr/>
      </p:nvGrpSpPr>
      <p:grpSpPr>
        <a:xfrm>
          <a:off x="0" y="0"/>
          <a:ext cx="0" cy="0"/>
          <a:chOff x="0" y="0"/>
          <a:chExt cx="0" cy="0"/>
        </a:xfrm>
      </p:grpSpPr>
      <p:sp>
        <p:nvSpPr>
          <p:cNvPr id="312" name="Google Shape;312;p18"/>
          <p:cNvSpPr txBox="1">
            <a:spLocks noGrp="1"/>
          </p:cNvSpPr>
          <p:nvPr>
            <p:ph type="title"/>
          </p:nvPr>
        </p:nvSpPr>
        <p:spPr>
          <a:xfrm>
            <a:off x="40025" y="135900"/>
            <a:ext cx="1919400" cy="1032000"/>
          </a:xfrm>
          <a:prstGeom prst="rect">
            <a:avLst/>
          </a:prstGeom>
        </p:spPr>
        <p:txBody>
          <a:bodyPr spcFirstLastPara="1" wrap="square" lIns="91425" tIns="91425" rIns="91425" bIns="91425" anchor="t" anchorCtr="0">
            <a:noAutofit/>
          </a:bodyPr>
          <a:lstStyle/>
          <a:p>
            <a:pPr>
              <a:buSzPts val="990"/>
            </a:pPr>
            <a:r>
              <a:rPr lang="en-US" altLang="zh-TW" sz="2320"/>
              <a:t>Our filp trip</a:t>
            </a:r>
            <a:endParaRPr sz="2320"/>
          </a:p>
        </p:txBody>
      </p:sp>
      <p:sp>
        <p:nvSpPr>
          <p:cNvPr id="313" name="Google Shape;313;p18"/>
          <p:cNvSpPr txBox="1">
            <a:spLocks noGrp="1"/>
          </p:cNvSpPr>
          <p:nvPr>
            <p:ph type="body" idx="1"/>
          </p:nvPr>
        </p:nvSpPr>
        <p:spPr>
          <a:xfrm>
            <a:off x="40025" y="649224"/>
            <a:ext cx="3008950" cy="2386584"/>
          </a:xfrm>
          <a:prstGeom prst="rect">
            <a:avLst/>
          </a:prstGeom>
        </p:spPr>
        <p:txBody>
          <a:bodyPr spcFirstLastPara="1" wrap="square" lIns="91425" tIns="91425" rIns="91425" bIns="91425" anchor="t" anchorCtr="0">
            <a:normAutofit fontScale="77500" lnSpcReduction="20000"/>
          </a:bodyPr>
          <a:lstStyle/>
          <a:p>
            <a:pPr marL="0" marR="38099" indent="0">
              <a:lnSpc>
                <a:spcPct val="128571"/>
              </a:lnSpc>
              <a:buNone/>
            </a:pPr>
            <a:r>
              <a:rPr lang="en-US" altLang="zh-TW" sz="1900" dirty="0">
                <a:solidFill>
                  <a:srgbClr val="202124"/>
                </a:solidFill>
                <a:highlight>
                  <a:srgbClr val="F8F9FA"/>
                </a:highlight>
              </a:rPr>
              <a:t>This is our field trip. We went to </a:t>
            </a:r>
            <a:r>
              <a:rPr lang="en-US" altLang="zh-TW" sz="1900" dirty="0" err="1">
                <a:solidFill>
                  <a:srgbClr val="202124"/>
                </a:solidFill>
                <a:highlight>
                  <a:srgbClr val="F8F9FA"/>
                </a:highlight>
              </a:rPr>
              <a:t>Shoushan</a:t>
            </a:r>
            <a:r>
              <a:rPr lang="en-US" altLang="zh-TW" sz="1900" dirty="0">
                <a:solidFill>
                  <a:srgbClr val="202124"/>
                </a:solidFill>
                <a:highlight>
                  <a:srgbClr val="F8F9FA"/>
                </a:highlight>
              </a:rPr>
              <a:t> Mountain, there are a lot of monkeys. The guides there introduced the monkeys to us. They also asked us to observe the monkeys and draw them. Here are some photos and videos of us</a:t>
            </a:r>
            <a:endParaRPr sz="1900" dirty="0">
              <a:solidFill>
                <a:srgbClr val="202124"/>
              </a:solidFill>
              <a:highlight>
                <a:srgbClr val="F8F9FA"/>
              </a:highlight>
            </a:endParaRPr>
          </a:p>
          <a:p>
            <a:pPr marL="0" indent="0">
              <a:buNone/>
            </a:pPr>
            <a:endParaRPr dirty="0"/>
          </a:p>
        </p:txBody>
      </p:sp>
      <p:pic>
        <p:nvPicPr>
          <p:cNvPr id="314" name="Google Shape;314;p18"/>
          <p:cNvPicPr preferRelativeResize="0"/>
          <p:nvPr/>
        </p:nvPicPr>
        <p:blipFill>
          <a:blip r:embed="rId3">
            <a:alphaModFix/>
          </a:blip>
          <a:stretch>
            <a:fillRect/>
          </a:stretch>
        </p:blipFill>
        <p:spPr>
          <a:xfrm>
            <a:off x="198966" y="3068687"/>
            <a:ext cx="2619404" cy="1904937"/>
          </a:xfrm>
          <a:prstGeom prst="rect">
            <a:avLst/>
          </a:prstGeom>
          <a:noFill/>
          <a:ln>
            <a:noFill/>
          </a:ln>
        </p:spPr>
      </p:pic>
      <p:pic>
        <p:nvPicPr>
          <p:cNvPr id="315" name="Google Shape;315;p18"/>
          <p:cNvPicPr preferRelativeResize="0"/>
          <p:nvPr/>
        </p:nvPicPr>
        <p:blipFill>
          <a:blip r:embed="rId4">
            <a:alphaModFix/>
          </a:blip>
          <a:stretch>
            <a:fillRect/>
          </a:stretch>
        </p:blipFill>
        <p:spPr>
          <a:xfrm>
            <a:off x="3201988" y="81576"/>
            <a:ext cx="2133500" cy="2843575"/>
          </a:xfrm>
          <a:prstGeom prst="rect">
            <a:avLst/>
          </a:prstGeom>
          <a:noFill/>
          <a:ln>
            <a:noFill/>
          </a:ln>
        </p:spPr>
      </p:pic>
      <p:pic>
        <p:nvPicPr>
          <p:cNvPr id="316" name="Google Shape;316;p18">
            <a:hlinkClick r:id="rId5"/>
          </p:cNvPr>
          <p:cNvPicPr preferRelativeResize="0"/>
          <p:nvPr/>
        </p:nvPicPr>
        <p:blipFill>
          <a:blip r:embed="rId6">
            <a:alphaModFix/>
          </a:blip>
          <a:stretch>
            <a:fillRect/>
          </a:stretch>
        </p:blipFill>
        <p:spPr>
          <a:xfrm>
            <a:off x="5963042" y="1015275"/>
            <a:ext cx="3008950" cy="4937760"/>
          </a:xfrm>
          <a:prstGeom prst="rect">
            <a:avLst/>
          </a:prstGeom>
          <a:noFill/>
          <a:ln>
            <a:noFill/>
          </a:ln>
        </p:spPr>
      </p:pic>
      <p:sp>
        <p:nvSpPr>
          <p:cNvPr id="317" name="Google Shape;317;p18"/>
          <p:cNvSpPr txBox="1"/>
          <p:nvPr/>
        </p:nvSpPr>
        <p:spPr>
          <a:xfrm>
            <a:off x="5395875" y="479825"/>
            <a:ext cx="3766200" cy="830966"/>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by:Zoe</a:t>
            </a:r>
            <a:endParaRPr>
              <a:latin typeface="Nunito"/>
              <a:ea typeface="Nunito"/>
              <a:cs typeface="Nunito"/>
              <a:sym typeface="Nunito"/>
            </a:endParaRPr>
          </a:p>
          <a:p>
            <a:endParaRPr>
              <a:latin typeface="Nunito"/>
              <a:ea typeface="Nunito"/>
              <a:cs typeface="Nunito"/>
              <a:sym typeface="Nunito"/>
            </a:endParaRPr>
          </a:p>
          <a:p>
            <a:endParaRPr>
              <a:latin typeface="Nunito"/>
              <a:ea typeface="Nunito"/>
              <a:cs typeface="Nunito"/>
              <a:sym typeface="Nunito"/>
            </a:endParaRPr>
          </a:p>
        </p:txBody>
      </p:sp>
      <p:sp>
        <p:nvSpPr>
          <p:cNvPr id="318" name="Google Shape;318;p18"/>
          <p:cNvSpPr txBox="1"/>
          <p:nvPr/>
        </p:nvSpPr>
        <p:spPr>
          <a:xfrm>
            <a:off x="2996700" y="3613301"/>
            <a:ext cx="3295500" cy="415468"/>
          </a:xfrm>
          <a:prstGeom prst="rect">
            <a:avLst/>
          </a:prstGeom>
          <a:noFill/>
          <a:ln>
            <a:noFill/>
          </a:ln>
        </p:spPr>
        <p:txBody>
          <a:bodyPr spcFirstLastPara="1" wrap="square" lIns="91425" tIns="91425" rIns="91425" bIns="91425" anchor="t" anchorCtr="0">
            <a:spAutoFit/>
          </a:bodyPr>
          <a:lstStyle/>
          <a:p>
            <a:r>
              <a:rPr lang="en-US" altLang="zh-TW">
                <a:latin typeface="Nunito"/>
                <a:ea typeface="Nunito"/>
                <a:cs typeface="Nunito"/>
                <a:sym typeface="Nunito"/>
              </a:rPr>
              <a:t>They are </a:t>
            </a:r>
            <a:r>
              <a:rPr lang="en-US" altLang="zh-TW" sz="1500">
                <a:solidFill>
                  <a:srgbClr val="202124"/>
                </a:solidFill>
                <a:highlight>
                  <a:srgbClr val="FFFFFF"/>
                </a:highlight>
              </a:rPr>
              <a:t>Macaca cyclopis</a:t>
            </a:r>
            <a:endParaRPr>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Effect transition="in" filter="fade">
                                      <p:cBhvr>
                                        <p:cTn id="12"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2223</Words>
  <Application>Microsoft Macintosh PowerPoint</Application>
  <PresentationFormat>On-screen Show (16:9)</PresentationFormat>
  <Paragraphs>160</Paragraphs>
  <Slides>40</Slides>
  <Notes>30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Simple Light</vt:lpstr>
      <vt:lpstr>CLIMATE in South Taiwan</vt:lpstr>
      <vt:lpstr> Kaohsiung Metropolitan Park</vt:lpstr>
      <vt:lpstr>Drought</vt:lpstr>
      <vt:lpstr>Poinciana鳳凰木</vt:lpstr>
      <vt:lpstr>Camphor tree 樟樹</vt:lpstr>
      <vt:lpstr>Coconut 椰子</vt:lpstr>
      <vt:lpstr>Dead tree</vt:lpstr>
      <vt:lpstr>Animals</vt:lpstr>
      <vt:lpstr>Our filp trip</vt:lpstr>
      <vt:lpstr>Slide 10</vt:lpstr>
      <vt:lpstr>Shoushan experience                         by:Wilson</vt:lpstr>
      <vt:lpstr>Rare animals</vt:lpstr>
      <vt:lpstr>Stone Tiger </vt:lpstr>
      <vt:lpstr>Formosan black bear </vt:lpstr>
      <vt:lpstr>Golden silk snake </vt:lpstr>
      <vt:lpstr>squirrel</vt:lpstr>
      <vt:lpstr>Slide 17</vt:lpstr>
      <vt:lpstr>Slide 18</vt:lpstr>
      <vt:lpstr>Collared Bush Robin is only appears in Taiwan, usually only seen on the mountains, and it will not live in places with pollution. At present, they are about to disappear, so we must protect them so that the only birds in Taiwan can thrive on the mountains  </vt:lpstr>
      <vt:lpstr> white-bellied blue flycatcher</vt:lpstr>
      <vt:lpstr>One of the birds of predators in the forests of Taiwan. likes to eat reptiles, They are birds of predators that often make chirping sounds when they fly. Its majestic flying attitude hovers over the emerald green mountains of Baodao, just like mountain rangers sheltering the mountains. </vt:lpstr>
      <vt:lpstr>White-rumped Shama</vt:lpstr>
      <vt:lpstr>  Forest carving</vt:lpstr>
      <vt:lpstr>  our field trip</vt:lpstr>
      <vt:lpstr>Plants</vt:lpstr>
      <vt:lpstr>Natural Park Shoushan National have about 400plants. </vt:lpstr>
      <vt:lpstr>Casuarina equisetifolia,  </vt:lpstr>
      <vt:lpstr>Leucaena leucocephala </vt:lpstr>
      <vt:lpstr>Calocedrus formosana</vt:lpstr>
      <vt:lpstr>Rare plants</vt:lpstr>
      <vt:lpstr>The year of the monkey sees the monkey face orchid</vt:lpstr>
      <vt:lpstr>  紅星杜鵑      Rhododendron hyperythrum </vt:lpstr>
      <vt:lpstr>Slide 33</vt:lpstr>
      <vt:lpstr>Insects 昆蟲 </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dc:title>
  <cp:lastModifiedBy>Barry Kramer</cp:lastModifiedBy>
  <cp:revision>3</cp:revision>
  <dcterms:created xsi:type="dcterms:W3CDTF">2023-05-20T01:04:25Z</dcterms:created>
  <dcterms:modified xsi:type="dcterms:W3CDTF">2023-05-20T01:05:13Z</dcterms:modified>
</cp:coreProperties>
</file>