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60" r:id="rId2"/>
    <p:sldId id="263" r:id="rId3"/>
    <p:sldId id="270" r:id="rId4"/>
    <p:sldId id="275" r:id="rId5"/>
    <p:sldId id="274" r:id="rId6"/>
    <p:sldId id="276" r:id="rId7"/>
    <p:sldId id="277" r:id="rId8"/>
    <p:sldId id="278" r:id="rId9"/>
    <p:sldId id="281" r:id="rId10"/>
    <p:sldId id="282" r:id="rId11"/>
    <p:sldId id="283" r:id="rId12"/>
    <p:sldId id="285" r:id="rId13"/>
    <p:sldId id="286" r:id="rId14"/>
    <p:sldId id="287" r:id="rId15"/>
    <p:sldId id="289" r:id="rId16"/>
    <p:sldId id="29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FEA6C-86F4-450F-8246-058187276F94}" type="datetimeFigureOut">
              <a:rPr lang="ru-RU" smtClean="0"/>
              <a:pPr/>
              <a:t>25.04.2011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13960-9335-4A4E-A45E-80BE7295DE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363CFB1-8B26-4BC6-90C9-0DF01CFDD248}" type="slidenum">
              <a:rPr lang="ru-RU" smtClean="0">
                <a:latin typeface="Arial" pitchFamily="34" charset="0"/>
              </a:rPr>
              <a:pPr/>
              <a:t>10</a:t>
            </a:fld>
            <a:endParaRPr lang="ru-RU" smtClean="0">
              <a:latin typeface="Arial" pitchFamily="34" charset="0"/>
            </a:endParaRPr>
          </a:p>
        </p:txBody>
      </p:sp>
      <p:sp>
        <p:nvSpPr>
          <p:cNvPr id="36867" name="Rectangle 2"/>
          <p:cNvSpPr>
            <a:spLocks noGrp="1" noRot="1" noChangeAspect="1" noChangeArrowheads="1" noTextEdit="1"/>
          </p:cNvSpPr>
          <p:nvPr>
            <p:ph type="sldImg"/>
          </p:nvPr>
        </p:nvSpPr>
        <p:spPr>
          <a:xfrm>
            <a:off x="1341438" y="914400"/>
            <a:ext cx="4176712" cy="3133725"/>
          </a:xfrm>
          <a:ln/>
        </p:spPr>
      </p:sp>
      <p:sp>
        <p:nvSpPr>
          <p:cNvPr id="36868" name="Rectangle 3"/>
          <p:cNvSpPr>
            <a:spLocks noGrp="1" noChangeArrowheads="1"/>
          </p:cNvSpPr>
          <p:nvPr>
            <p:ph type="body" idx="1"/>
          </p:nvPr>
        </p:nvSpPr>
        <p:spPr>
          <a:xfrm>
            <a:off x="1046163" y="4352925"/>
            <a:ext cx="4772025" cy="3479800"/>
          </a:xfrm>
          <a:noFill/>
          <a:ln/>
        </p:spPr>
        <p:txBody>
          <a:bodyPr wrap="none" anchor="ct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F9A82C6-970E-4C13-ADA2-AB8C85121C1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152400"/>
            <a:ext cx="6478588" cy="594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685800" y="6248400"/>
            <a:ext cx="1905000" cy="457200"/>
          </a:xfrm>
        </p:spPr>
        <p:txBody>
          <a:bodyPr/>
          <a:lstStyle>
            <a:lvl1pPr>
              <a:defRPr/>
            </a:lvl1pPr>
          </a:lstStyle>
          <a:p>
            <a:endParaRPr lang="en-US"/>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Номер слайда 4"/>
          <p:cNvSpPr>
            <a:spLocks noGrp="1"/>
          </p:cNvSpPr>
          <p:nvPr>
            <p:ph type="sldNum" sz="quarter" idx="12"/>
          </p:nvPr>
        </p:nvSpPr>
        <p:spPr>
          <a:xfrm>
            <a:off x="6553200" y="6248400"/>
            <a:ext cx="1905000" cy="457200"/>
          </a:xfrm>
        </p:spPr>
        <p:txBody>
          <a:bodyPr/>
          <a:lstStyle>
            <a:lvl1pPr>
              <a:defRPr/>
            </a:lvl1pPr>
          </a:lstStyle>
          <a:p>
            <a:fld id="{BFDAC778-C1D6-4B8F-A4A5-42E1C78EC05F}"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F9A82C6-970E-4C13-ADA2-AB8C85121C1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7C5FD50-E91D-4DEC-ACD1-0013B9CD6AD6}" type="datetimeFigureOut">
              <a:rPr lang="ru-RU" smtClean="0"/>
              <a:pPr/>
              <a:t>25.04.2011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9A82C6-970E-4C13-ADA2-AB8C85121C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7C5FD50-E91D-4DEC-ACD1-0013B9CD6AD6}" type="datetimeFigureOut">
              <a:rPr lang="ru-RU" smtClean="0"/>
              <a:pPr/>
              <a:t>25.04.2011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F9A82C6-970E-4C13-ADA2-AB8C85121C1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F:\minsk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11560" y="1052736"/>
            <a:ext cx="8229600" cy="4608512"/>
          </a:xfrm>
        </p:spPr>
        <p:txBody>
          <a:bodyPr>
            <a:normAutofit fontScale="90000"/>
          </a:bodyPr>
          <a:lstStyle/>
          <a:p>
            <a:r>
              <a:rPr lang="en-US" b="1" dirty="0" smtClean="0">
                <a:solidFill>
                  <a:srgbClr val="C00000"/>
                </a:solidFill>
                <a:latin typeface="Forte" pitchFamily="66" charset="0"/>
              </a:rPr>
              <a:t/>
            </a:r>
            <a:br>
              <a:rPr lang="en-US" b="1" dirty="0" smtClean="0">
                <a:solidFill>
                  <a:srgbClr val="C00000"/>
                </a:solidFill>
                <a:latin typeface="Forte" pitchFamily="66" charset="0"/>
              </a:rPr>
            </a:br>
            <a:r>
              <a:rPr lang="en-US" sz="4900" b="1" dirty="0" smtClean="0">
                <a:solidFill>
                  <a:srgbClr val="C00000"/>
                </a:solidFill>
                <a:latin typeface="Forte" pitchFamily="66" charset="0"/>
              </a:rPr>
              <a:t>Students of the 5-th form </a:t>
            </a:r>
            <a:br>
              <a:rPr lang="en-US" sz="4900" b="1" dirty="0" smtClean="0">
                <a:solidFill>
                  <a:srgbClr val="C00000"/>
                </a:solidFill>
                <a:latin typeface="Forte" pitchFamily="66" charset="0"/>
              </a:rPr>
            </a:br>
            <a:r>
              <a:rPr lang="en-US" sz="4900" b="1" dirty="0" smtClean="0">
                <a:solidFill>
                  <a:srgbClr val="C00000"/>
                </a:solidFill>
                <a:latin typeface="Forte" pitchFamily="66" charset="0"/>
              </a:rPr>
              <a:t>gymnasium #30 </a:t>
            </a:r>
            <a:br>
              <a:rPr lang="en-US" sz="4900" b="1" dirty="0" smtClean="0">
                <a:solidFill>
                  <a:srgbClr val="C00000"/>
                </a:solidFill>
                <a:latin typeface="Forte" pitchFamily="66" charset="0"/>
              </a:rPr>
            </a:br>
            <a:r>
              <a:rPr lang="en-US" sz="4900" b="1" dirty="0" smtClean="0">
                <a:solidFill>
                  <a:srgbClr val="C00000"/>
                </a:solidFill>
                <a:latin typeface="Forte" pitchFamily="66" charset="0"/>
              </a:rPr>
              <a:t>Minsk</a:t>
            </a:r>
            <a:br>
              <a:rPr lang="en-US" sz="4900" b="1" dirty="0" smtClean="0">
                <a:solidFill>
                  <a:srgbClr val="C00000"/>
                </a:solidFill>
                <a:latin typeface="Forte" pitchFamily="66" charset="0"/>
              </a:rPr>
            </a:br>
            <a:r>
              <a:rPr lang="en-US" sz="4900" b="1" dirty="0" smtClean="0">
                <a:solidFill>
                  <a:srgbClr val="C00000"/>
                </a:solidFill>
                <a:latin typeface="Forte" pitchFamily="66" charset="0"/>
              </a:rPr>
              <a:t>Belarus</a:t>
            </a:r>
            <a:r>
              <a:rPr lang="en-US" b="1" dirty="0" smtClean="0">
                <a:solidFill>
                  <a:srgbClr val="C00000"/>
                </a:solidFill>
                <a:latin typeface="Forte" pitchFamily="66" charset="0"/>
              </a:rPr>
              <a:t/>
            </a:r>
            <a:br>
              <a:rPr lang="en-US" b="1" dirty="0" smtClean="0">
                <a:solidFill>
                  <a:srgbClr val="C00000"/>
                </a:solidFill>
                <a:latin typeface="Forte" pitchFamily="66" charset="0"/>
              </a:rPr>
            </a:br>
            <a:r>
              <a:rPr lang="en-US" sz="5300" b="1" dirty="0" smtClean="0">
                <a:solidFill>
                  <a:srgbClr val="0070C0"/>
                </a:solidFill>
                <a:latin typeface="Forte" pitchFamily="66" charset="0"/>
              </a:rPr>
              <a:t>PRESENTS</a:t>
            </a:r>
            <a:r>
              <a:rPr lang="ru-RU" b="1" dirty="0" smtClean="0">
                <a:solidFill>
                  <a:srgbClr val="0070C0"/>
                </a:solidFill>
                <a:latin typeface="Forte" pitchFamily="66" charset="0"/>
              </a:rPr>
              <a:t/>
            </a:r>
            <a:br>
              <a:rPr lang="ru-RU" b="1" dirty="0" smtClean="0">
                <a:solidFill>
                  <a:srgbClr val="0070C0"/>
                </a:solidFill>
                <a:latin typeface="Forte" pitchFamily="66" charset="0"/>
              </a:rPr>
            </a:br>
            <a:r>
              <a:rPr lang="en-US" b="1" dirty="0" smtClean="0">
                <a:solidFill>
                  <a:srgbClr val="0070C0"/>
                </a:solidFill>
                <a:latin typeface="Forte" pitchFamily="66" charset="0"/>
              </a:rPr>
              <a:t/>
            </a:r>
            <a:br>
              <a:rPr lang="en-US" b="1" dirty="0" smtClean="0">
                <a:solidFill>
                  <a:srgbClr val="0070C0"/>
                </a:solidFill>
                <a:latin typeface="Forte" pitchFamily="66" charset="0"/>
              </a:rPr>
            </a:br>
            <a:r>
              <a:rPr lang="en-US" sz="5300" b="1" dirty="0" smtClean="0">
                <a:solidFill>
                  <a:srgbClr val="FFC000"/>
                </a:solidFill>
                <a:latin typeface="Cooper Black" pitchFamily="18" charset="0"/>
              </a:rPr>
              <a:t>MINSK CITY TOUR</a:t>
            </a:r>
            <a:br>
              <a:rPr lang="en-US" sz="5300" b="1" dirty="0" smtClean="0">
                <a:solidFill>
                  <a:srgbClr val="FFC000"/>
                </a:solidFill>
                <a:latin typeface="Cooper Black" pitchFamily="18" charset="0"/>
              </a:rPr>
            </a:br>
            <a:r>
              <a:rPr lang="en-US" dirty="0" smtClean="0"/>
              <a:t/>
            </a:r>
            <a:br>
              <a:rPr lang="en-US" dirty="0" smtClean="0"/>
            </a:br>
            <a:endParaRPr lang="ru-RU" dirty="0"/>
          </a:p>
        </p:txBody>
      </p:sp>
      <p:pic>
        <p:nvPicPr>
          <p:cNvPr id="5" name="Picture 14" descr="lc.gif                                                         000172E0Macintosh HD                   B8D73C02:"/>
          <p:cNvPicPr>
            <a:picLocks noChangeAspect="1" noChangeArrowheads="1"/>
          </p:cNvPicPr>
          <p:nvPr/>
        </p:nvPicPr>
        <p:blipFill>
          <a:blip r:embed="rId3" cstate="print"/>
          <a:srcRect/>
          <a:stretch>
            <a:fillRect/>
          </a:stretch>
        </p:blipFill>
        <p:spPr bwMode="auto">
          <a:xfrm>
            <a:off x="395536" y="1772816"/>
            <a:ext cx="2160240" cy="2049016"/>
          </a:xfrm>
          <a:prstGeom prst="rect">
            <a:avLst/>
          </a:prstGeom>
          <a:noFill/>
        </p:spPr>
      </p:pic>
      <p:sp>
        <p:nvSpPr>
          <p:cNvPr id="9" name="Прямоугольник 8"/>
          <p:cNvSpPr/>
          <p:nvPr/>
        </p:nvSpPr>
        <p:spPr>
          <a:xfrm>
            <a:off x="2627784" y="6150114"/>
            <a:ext cx="4572000" cy="400110"/>
          </a:xfrm>
          <a:prstGeom prst="rect">
            <a:avLst/>
          </a:prstGeom>
        </p:spPr>
        <p:txBody>
          <a:bodyPr>
            <a:spAutoFit/>
          </a:bodyPr>
          <a:lstStyle/>
          <a:p>
            <a:pPr marL="609600" indent="-609600" algn="ctr"/>
            <a:endParaRPr lang="en-US" sz="2000" dirty="0" smtClean="0">
              <a:solidFill>
                <a:srgbClr val="002060"/>
              </a:solidFill>
            </a:endParaRPr>
          </a:p>
        </p:txBody>
      </p:sp>
      <p:sp>
        <p:nvSpPr>
          <p:cNvPr id="10" name="Прямоугольник 9"/>
          <p:cNvSpPr/>
          <p:nvPr/>
        </p:nvSpPr>
        <p:spPr>
          <a:xfrm>
            <a:off x="3491880" y="6165304"/>
            <a:ext cx="2393604" cy="369332"/>
          </a:xfrm>
          <a:prstGeom prst="rect">
            <a:avLst/>
          </a:prstGeom>
        </p:spPr>
        <p:txBody>
          <a:bodyPr wrap="none">
            <a:spAutoFit/>
          </a:bodyPr>
          <a:lstStyle/>
          <a:p>
            <a:pPr marL="609600" indent="-609600" algn="ctr"/>
            <a:r>
              <a:rPr lang="en-US" b="1" dirty="0" smtClean="0">
                <a:solidFill>
                  <a:srgbClr val="002060"/>
                </a:solidFill>
              </a:rPr>
              <a:t>http://www.iearn.org</a:t>
            </a:r>
          </a:p>
        </p:txBody>
      </p:sp>
      <p:sp>
        <p:nvSpPr>
          <p:cNvPr id="11" name="Содержимое 10"/>
          <p:cNvSpPr>
            <a:spLocks noGrp="1"/>
          </p:cNvSpPr>
          <p:nvPr>
            <p:ph idx="1"/>
          </p:nvPr>
        </p:nvSpPr>
        <p:spPr>
          <a:xfrm>
            <a:off x="611560" y="4005064"/>
            <a:ext cx="8229600" cy="1972856"/>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lIns="90000" tIns="46800" rIns="90000" bIns="46800"/>
          <a:lstStyle/>
          <a:p>
            <a:pPr defTabSz="449263" eaLnBrk="1" hangingPunct="1">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dirty="0" smtClean="0"/>
              <a:t> </a:t>
            </a:r>
            <a:endParaRPr lang="en-GB" sz="1600" dirty="0" smtClean="0">
              <a:solidFill>
                <a:srgbClr val="000000"/>
              </a:solidFill>
              <a:effectLst>
                <a:outerShdw blurRad="38100" dist="38100" dir="2700000" algn="tl">
                  <a:srgbClr val="FFFFFF"/>
                </a:outerShdw>
              </a:effectLst>
            </a:endParaRPr>
          </a:p>
        </p:txBody>
      </p:sp>
      <p:sp>
        <p:nvSpPr>
          <p:cNvPr id="6" name="Текст 5"/>
          <p:cNvSpPr>
            <a:spLocks noGrp="1"/>
          </p:cNvSpPr>
          <p:nvPr>
            <p:ph type="body" sz="half" idx="2"/>
          </p:nvPr>
        </p:nvSpPr>
        <p:spPr>
          <a:xfrm>
            <a:off x="457200" y="4419600"/>
            <a:ext cx="5554960" cy="2209800"/>
          </a:xfrm>
        </p:spPr>
        <p:txBody>
          <a:bodyPr>
            <a:normAutofit/>
          </a:bodyPr>
          <a:lstStyle/>
          <a:p>
            <a:pPr>
              <a:defRPr/>
            </a:pPr>
            <a:r>
              <a:rPr lang="en-US" sz="4000" b="1" dirty="0" smtClean="0">
                <a:solidFill>
                  <a:srgbClr val="7030A0"/>
                </a:solidFill>
                <a:latin typeface="Comic Sans MS" pitchFamily="66" charset="0"/>
              </a:rPr>
              <a:t>Twice a week they have their </a:t>
            </a:r>
          </a:p>
          <a:p>
            <a:pPr>
              <a:defRPr/>
            </a:pPr>
            <a:r>
              <a:rPr lang="en-US" sz="4000" b="1" dirty="0" smtClean="0">
                <a:solidFill>
                  <a:srgbClr val="7030A0"/>
                </a:solidFill>
                <a:latin typeface="Comic Sans MS" pitchFamily="66" charset="0"/>
              </a:rPr>
              <a:t>PE lessons</a:t>
            </a:r>
            <a:endParaRPr lang="ru-RU" sz="4000" b="1" dirty="0">
              <a:solidFill>
                <a:srgbClr val="7030A0"/>
              </a:solidFill>
              <a:latin typeface="Comic Sans MS" pitchFamily="66" charset="0"/>
            </a:endParaRPr>
          </a:p>
        </p:txBody>
      </p:sp>
      <p:sp>
        <p:nvSpPr>
          <p:cNvPr id="105476" name="Rectangle 4"/>
          <p:cNvSpPr>
            <a:spLocks noChangeArrowheads="1"/>
          </p:cNvSpPr>
          <p:nvPr/>
        </p:nvSpPr>
        <p:spPr bwMode="auto">
          <a:xfrm>
            <a:off x="2339975" y="1773238"/>
            <a:ext cx="4176713" cy="550862"/>
          </a:xfrm>
          <a:prstGeom prst="rect">
            <a:avLst/>
          </a:prstGeom>
          <a:noFill/>
          <a:ln w="9525">
            <a:noFill/>
            <a:round/>
            <a:headEnd/>
            <a:tailEnd/>
          </a:ln>
        </p:spPr>
        <p:txBody>
          <a:bodyPr lIns="90000" tIns="46800" rIns="90000" bIns="46800">
            <a:spAutoFit/>
          </a:bodyPr>
          <a:lstStyle/>
          <a:p>
            <a:pPr defTabSz="449263" eaLnBrk="1" hangingPunct="1">
              <a:buClr>
                <a:srgbClr val="00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000">
                <a:solidFill>
                  <a:srgbClr val="000000"/>
                </a:solidFill>
                <a:latin typeface="Tahoma" pitchFamily="34" charset="0"/>
                <a:cs typeface="Lucida Sans Unicode" pitchFamily="34" charset="0"/>
              </a:rPr>
              <a:t>      </a:t>
            </a:r>
            <a:endParaRPr lang="en-GB" sz="2600">
              <a:solidFill>
                <a:srgbClr val="000000"/>
              </a:solidFill>
              <a:latin typeface="Tahoma" pitchFamily="34" charset="0"/>
              <a:cs typeface="Lucida Sans Unicode" pitchFamily="34" charset="0"/>
            </a:endParaRPr>
          </a:p>
        </p:txBody>
      </p:sp>
      <p:pic>
        <p:nvPicPr>
          <p:cNvPr id="7" name="Содержимое 4" descr="13-IMGP3829.jpg"/>
          <p:cNvPicPr>
            <a:picLocks noGrp="1" noChangeAspect="1"/>
          </p:cNvPicPr>
          <p:nvPr>
            <p:ph type="pic" idx="1"/>
          </p:nvPr>
        </p:nvPicPr>
        <p:blipFill>
          <a:blip r:embed="rId3" cstate="print"/>
          <a:srcRect l="4018" r="4018"/>
          <a:stretch>
            <a:fillRect/>
          </a:stretch>
        </p:blipFill>
        <p:spPr>
          <a:xfrm rot="21396074">
            <a:off x="0" y="457200"/>
            <a:ext cx="3581400" cy="2743200"/>
          </a:xfrm>
          <a:effectLst>
            <a:softEdge rad="112500"/>
          </a:effectLst>
        </p:spPr>
      </p:pic>
      <p:pic>
        <p:nvPicPr>
          <p:cNvPr id="8" name="Содержимое 5" descr="24-IMGP3832.jpg"/>
          <p:cNvPicPr>
            <a:picLocks noChangeAspect="1"/>
          </p:cNvPicPr>
          <p:nvPr/>
        </p:nvPicPr>
        <p:blipFill>
          <a:blip r:embed="rId4" cstate="print"/>
          <a:stretch>
            <a:fillRect/>
          </a:stretch>
        </p:blipFill>
        <p:spPr bwMode="auto">
          <a:xfrm rot="396710">
            <a:off x="5175105" y="438755"/>
            <a:ext cx="3816241" cy="2872014"/>
          </a:xfrm>
          <a:prstGeom prst="rect">
            <a:avLst/>
          </a:prstGeom>
          <a:ln>
            <a:noFill/>
          </a:ln>
          <a:effectLst>
            <a:softEdge rad="112500"/>
          </a:effectLst>
        </p:spPr>
      </p:pic>
      <p:pic>
        <p:nvPicPr>
          <p:cNvPr id="9" name="Содержимое 4" descr="11-IMGP3793.jpg"/>
          <p:cNvPicPr>
            <a:picLocks noChangeAspect="1"/>
          </p:cNvPicPr>
          <p:nvPr/>
        </p:nvPicPr>
        <p:blipFill>
          <a:blip r:embed="rId5" cstate="print"/>
          <a:stretch>
            <a:fillRect/>
          </a:stretch>
        </p:blipFill>
        <p:spPr>
          <a:xfrm rot="21292473">
            <a:off x="2968121" y="1754104"/>
            <a:ext cx="3056233" cy="2673759"/>
          </a:xfrm>
          <a:prstGeom prst="rect">
            <a:avLst/>
          </a:prstGeom>
          <a:ln>
            <a:noFill/>
          </a:ln>
          <a:effectLst>
            <a:softEdge rad="112500"/>
          </a:effectLst>
        </p:spPr>
      </p:pic>
      <p:pic>
        <p:nvPicPr>
          <p:cNvPr id="10" name="Содержимое 5" descr="03-IMGP3809.jpg"/>
          <p:cNvPicPr>
            <a:picLocks noChangeAspect="1"/>
          </p:cNvPicPr>
          <p:nvPr/>
        </p:nvPicPr>
        <p:blipFill>
          <a:blip r:embed="rId6" cstate="print"/>
          <a:stretch>
            <a:fillRect/>
          </a:stretch>
        </p:blipFill>
        <p:spPr bwMode="auto">
          <a:xfrm rot="21329003">
            <a:off x="6010676" y="4188849"/>
            <a:ext cx="2910611" cy="2401713"/>
          </a:xfrm>
          <a:prstGeom prst="rect">
            <a:avLst/>
          </a:prstGeom>
          <a:ln>
            <a:noFill/>
          </a:ln>
          <a:effectLst>
            <a:softEdge rad="112500"/>
          </a:effec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770" decel="100000"/>
                                        <p:tgtEl>
                                          <p:spTgt spid="6">
                                            <p:txEl>
                                              <p:pRg st="1" end="1"/>
                                            </p:txEl>
                                          </p:spTgt>
                                        </p:tgtEl>
                                      </p:cBhvr>
                                    </p:animEffect>
                                    <p:animScale>
                                      <p:cBhvr>
                                        <p:cTn id="18" dur="770" decel="100000"/>
                                        <p:tgtEl>
                                          <p:spTgt spid="6">
                                            <p:txEl>
                                              <p:pRg st="1" end="1"/>
                                            </p:txEl>
                                          </p:spTgt>
                                        </p:tgtEl>
                                      </p:cBhvr>
                                      <p:from x="10000" y="10000"/>
                                      <p:to x="200000" y="450000"/>
                                    </p:animScale>
                                    <p:animScale>
                                      <p:cBhvr>
                                        <p:cTn id="19" dur="1230" accel="100000" fill="hold">
                                          <p:stCondLst>
                                            <p:cond delay="770"/>
                                          </p:stCondLst>
                                        </p:cTn>
                                        <p:tgtEl>
                                          <p:spTgt spid="6">
                                            <p:txEl>
                                              <p:pRg st="1" end="1"/>
                                            </p:txEl>
                                          </p:spTgt>
                                        </p:tgtEl>
                                      </p:cBhvr>
                                      <p:from x="200000" y="450000"/>
                                      <p:to x="100000" y="100000"/>
                                    </p:animScale>
                                    <p:set>
                                      <p:cBhvr>
                                        <p:cTn id="20" dur="770" fill="hold"/>
                                        <p:tgtEl>
                                          <p:spTgt spid="6">
                                            <p:txEl>
                                              <p:pRg st="1" end="1"/>
                                            </p:txEl>
                                          </p:spTgt>
                                        </p:tgtEl>
                                        <p:attrNameLst>
                                          <p:attrName>ppt_x</p:attrName>
                                        </p:attrNameLst>
                                      </p:cBhvr>
                                      <p:to>
                                        <p:strVal val="(0.5)"/>
                                      </p:to>
                                    </p:set>
                                    <p:anim from="(0.5)" to="(#ppt_x)" calcmode="lin" valueType="num">
                                      <p:cBhvr>
                                        <p:cTn id="21" dur="1230" accel="100000" fill="hold">
                                          <p:stCondLst>
                                            <p:cond delay="770"/>
                                          </p:stCondLst>
                                        </p:cTn>
                                        <p:tgtEl>
                                          <p:spTgt spid="6">
                                            <p:txEl>
                                              <p:pRg st="1" end="1"/>
                                            </p:txEl>
                                          </p:spTgt>
                                        </p:tgtEl>
                                        <p:attrNameLst>
                                          <p:attrName>ppt_x</p:attrName>
                                        </p:attrNameLst>
                                      </p:cBhvr>
                                    </p:anim>
                                    <p:set>
                                      <p:cBhvr>
                                        <p:cTn id="22" dur="770" fill="hold"/>
                                        <p:tgtEl>
                                          <p:spTgt spid="6">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6">
                                            <p:txEl>
                                              <p:pRg st="1" end="1"/>
                                            </p:txEl>
                                          </p:spTgt>
                                        </p:tgtEl>
                                        <p:attrNameLst>
                                          <p:attrName>ppt_y</p:attrName>
                                        </p:attrNameLst>
                                      </p:cBhvr>
                                    </p:anim>
                                  </p:childTnLst>
                                </p:cTn>
                              </p:par>
                            </p:childTnLst>
                          </p:cTn>
                        </p:par>
                        <p:par>
                          <p:cTn id="24" fill="hold">
                            <p:stCondLst>
                              <p:cond delay="4000"/>
                            </p:stCondLst>
                            <p:childTnLst>
                              <p:par>
                                <p:cTn id="25" presetID="3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childTnLst>
                          </p:cTn>
                        </p:par>
                        <p:par>
                          <p:cTn id="31" fill="hold">
                            <p:stCondLst>
                              <p:cond delay="6000"/>
                            </p:stCondLst>
                            <p:childTnLst>
                              <p:par>
                                <p:cTn id="32" presetID="35"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anim calcmode="lin" valueType="num">
                                      <p:cBhvr>
                                        <p:cTn id="35" dur="2000" fill="hold"/>
                                        <p:tgtEl>
                                          <p:spTgt spid="10"/>
                                        </p:tgtEl>
                                        <p:attrNameLst>
                                          <p:attrName>style.rotation</p:attrName>
                                        </p:attrNameLst>
                                      </p:cBhvr>
                                      <p:tavLst>
                                        <p:tav tm="0">
                                          <p:val>
                                            <p:fltVal val="720"/>
                                          </p:val>
                                        </p:tav>
                                        <p:tav tm="100000">
                                          <p:val>
                                            <p:fltVal val="0"/>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 calcmode="lin" valueType="num">
                                      <p:cBhvr>
                                        <p:cTn id="37" dur="2000" fill="hold"/>
                                        <p:tgtEl>
                                          <p:spTgt spid="10"/>
                                        </p:tgtEl>
                                        <p:attrNameLst>
                                          <p:attrName>ppt_w</p:attrName>
                                        </p:attrNameLst>
                                      </p:cBhvr>
                                      <p:tavLst>
                                        <p:tav tm="0">
                                          <p:val>
                                            <p:fltVal val="0"/>
                                          </p:val>
                                        </p:tav>
                                        <p:tav tm="100000">
                                          <p:val>
                                            <p:strVal val="#ppt_w"/>
                                          </p:val>
                                        </p:tav>
                                      </p:tavLst>
                                    </p:anim>
                                  </p:childTnLst>
                                </p:cTn>
                              </p:par>
                            </p:childTnLst>
                          </p:cTn>
                        </p:par>
                        <p:par>
                          <p:cTn id="38" fill="hold">
                            <p:stCondLst>
                              <p:cond delay="8000"/>
                            </p:stCondLst>
                            <p:childTnLst>
                              <p:par>
                                <p:cTn id="39" presetID="35"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anim calcmode="lin" valueType="num">
                                      <p:cBhvr>
                                        <p:cTn id="42" dur="2000" fill="hold"/>
                                        <p:tgtEl>
                                          <p:spTgt spid="8"/>
                                        </p:tgtEl>
                                        <p:attrNameLst>
                                          <p:attrName>style.rotation</p:attrName>
                                        </p:attrNameLst>
                                      </p:cBhvr>
                                      <p:tavLst>
                                        <p:tav tm="0">
                                          <p:val>
                                            <p:fltVal val="720"/>
                                          </p:val>
                                        </p:tav>
                                        <p:tav tm="100000">
                                          <p:val>
                                            <p:fltVal val="0"/>
                                          </p:val>
                                        </p:tav>
                                      </p:tavLst>
                                    </p:anim>
                                    <p:anim calcmode="lin" valueType="num">
                                      <p:cBhvr>
                                        <p:cTn id="43" dur="2000" fill="hold"/>
                                        <p:tgtEl>
                                          <p:spTgt spid="8"/>
                                        </p:tgtEl>
                                        <p:attrNameLst>
                                          <p:attrName>ppt_h</p:attrName>
                                        </p:attrNameLst>
                                      </p:cBhvr>
                                      <p:tavLst>
                                        <p:tav tm="0">
                                          <p:val>
                                            <p:fltVal val="0"/>
                                          </p:val>
                                        </p:tav>
                                        <p:tav tm="100000">
                                          <p:val>
                                            <p:strVal val="#ppt_h"/>
                                          </p:val>
                                        </p:tav>
                                      </p:tavLst>
                                    </p:anim>
                                    <p:anim calcmode="lin" valueType="num">
                                      <p:cBhvr>
                                        <p:cTn id="44" dur="2000" fill="hold"/>
                                        <p:tgtEl>
                                          <p:spTgt spid="8"/>
                                        </p:tgtEl>
                                        <p:attrNameLst>
                                          <p:attrName>ppt_w</p:attrName>
                                        </p:attrNameLst>
                                      </p:cBhvr>
                                      <p:tavLst>
                                        <p:tav tm="0">
                                          <p:val>
                                            <p:fltVal val="0"/>
                                          </p:val>
                                        </p:tav>
                                        <p:tav tm="100000">
                                          <p:val>
                                            <p:strVal val="#ppt_w"/>
                                          </p:val>
                                        </p:tav>
                                      </p:tavLst>
                                    </p:anim>
                                  </p:childTnLst>
                                </p:cTn>
                              </p:par>
                            </p:childTnLst>
                          </p:cTn>
                        </p:par>
                        <p:par>
                          <p:cTn id="45" fill="hold">
                            <p:stCondLst>
                              <p:cond delay="10000"/>
                            </p:stCondLst>
                            <p:childTnLst>
                              <p:par>
                                <p:cTn id="46" presetID="35"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style.rotation</p:attrName>
                                        </p:attrNameLst>
                                      </p:cBhvr>
                                      <p:tavLst>
                                        <p:tav tm="0">
                                          <p:val>
                                            <p:fltVal val="720"/>
                                          </p:val>
                                        </p:tav>
                                        <p:tav tm="100000">
                                          <p:val>
                                            <p:fltVal val="0"/>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untitle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4544" y="188640"/>
            <a:ext cx="9468544" cy="4709160"/>
          </a:xfrm>
        </p:spPr>
        <p:txBody>
          <a:bodyPr/>
          <a:lstStyle/>
          <a:p>
            <a:r>
              <a:rPr lang="en-US" sz="2400" b="1" dirty="0" smtClean="0">
                <a:solidFill>
                  <a:srgbClr val="FFC000"/>
                </a:solidFill>
                <a:latin typeface="Comic Sans MS" pitchFamily="66" charset="0"/>
              </a:rPr>
              <a:t>The year 2008 was declared the Year of Health in Belarus, serving logical continuation of the Year of Mother (2006) and the Year of Child (2007). In Belarus 1.481 million people do sport, which is 15.3% of the country’s population; more than 26,000 specialists work in the sport industry.</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3761571-Sports_Travel-Minsk.jpg"/>
          <p:cNvPicPr>
            <a:picLocks noGrp="1" noChangeAspect="1" noChangeArrowheads="1"/>
          </p:cNvPicPr>
          <p:nvPr>
            <p:ph sz="half" idx="1"/>
          </p:nvPr>
        </p:nvPicPr>
        <p:blipFill>
          <a:blip r:embed="rId2" cstate="print"/>
          <a:srcRect/>
          <a:stretch>
            <a:fillRect/>
          </a:stretch>
        </p:blipFill>
        <p:spPr bwMode="auto">
          <a:xfrm rot="189836">
            <a:off x="4927796" y="825076"/>
            <a:ext cx="3828542" cy="2874866"/>
          </a:xfrm>
          <a:prstGeom prst="rect">
            <a:avLst/>
          </a:prstGeom>
          <a:ln>
            <a:noFill/>
          </a:ln>
          <a:effectLst>
            <a:softEdge rad="112500"/>
          </a:effectLst>
        </p:spPr>
      </p:pic>
      <p:pic>
        <p:nvPicPr>
          <p:cNvPr id="8" name="Picture 2" descr="I:\3761570-Sports_Travel-Minsk.jpg"/>
          <p:cNvPicPr>
            <a:picLocks noChangeAspect="1" noChangeArrowheads="1"/>
          </p:cNvPicPr>
          <p:nvPr/>
        </p:nvPicPr>
        <p:blipFill>
          <a:blip r:embed="rId3" cstate="print"/>
          <a:srcRect/>
          <a:stretch>
            <a:fillRect/>
          </a:stretch>
        </p:blipFill>
        <p:spPr bwMode="auto">
          <a:xfrm rot="21332187">
            <a:off x="239836" y="617188"/>
            <a:ext cx="3899054" cy="3300103"/>
          </a:xfrm>
          <a:prstGeom prst="rect">
            <a:avLst/>
          </a:prstGeom>
          <a:ln>
            <a:noFill/>
          </a:ln>
          <a:effectLst>
            <a:softEdge rad="112500"/>
          </a:effectLst>
        </p:spPr>
      </p:pic>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idx="2"/>
          </p:nvPr>
        </p:nvSpPr>
        <p:spPr>
          <a:xfrm>
            <a:off x="683568" y="3047925"/>
            <a:ext cx="8136904" cy="3810075"/>
          </a:xfrm>
        </p:spPr>
        <p:txBody>
          <a:bodyPr>
            <a:noAutofit/>
          </a:bodyPr>
          <a:lstStyle/>
          <a:p>
            <a:r>
              <a:rPr lang="en-US" sz="2400" b="1" dirty="0" smtClean="0">
                <a:solidFill>
                  <a:srgbClr val="0070C0"/>
                </a:solidFill>
                <a:latin typeface="Comic Sans MS" pitchFamily="66" charset="0"/>
              </a:rPr>
              <a:t>The </a:t>
            </a:r>
            <a:r>
              <a:rPr lang="en-US" sz="2400" b="1" dirty="0" err="1" smtClean="0">
                <a:solidFill>
                  <a:srgbClr val="0070C0"/>
                </a:solidFill>
                <a:latin typeface="Comic Sans MS" pitchFamily="66" charset="0"/>
              </a:rPr>
              <a:t>Dinamo</a:t>
            </a:r>
            <a:r>
              <a:rPr lang="en-US" sz="2400" b="1" dirty="0" smtClean="0">
                <a:solidFill>
                  <a:srgbClr val="0070C0"/>
                </a:solidFill>
                <a:latin typeface="Comic Sans MS" pitchFamily="66" charset="0"/>
              </a:rPr>
              <a:t> Stadium is part of Minsk's landscape and it's really an interesting piece of architecture. It lies along the river and very close to the main centre of the city. It has the shape of a </a:t>
            </a:r>
            <a:r>
              <a:rPr lang="en-US" sz="2400" b="1" dirty="0" err="1" smtClean="0">
                <a:solidFill>
                  <a:srgbClr val="0070C0"/>
                </a:solidFill>
                <a:latin typeface="Comic Sans MS" pitchFamily="66" charset="0"/>
              </a:rPr>
              <a:t>colisseum</a:t>
            </a:r>
            <a:r>
              <a:rPr lang="en-US" sz="2400" b="1" dirty="0" smtClean="0">
                <a:solidFill>
                  <a:srgbClr val="0070C0"/>
                </a:solidFill>
                <a:latin typeface="Comic Sans MS" pitchFamily="66" charset="0"/>
              </a:rPr>
              <a:t>, very classic roman style</a:t>
            </a:r>
            <a:r>
              <a:rPr lang="ru-RU" sz="2400" b="1" dirty="0" smtClean="0">
                <a:solidFill>
                  <a:srgbClr val="0070C0"/>
                </a:solidFill>
                <a:latin typeface="Comic Sans MS" pitchFamily="66" charset="0"/>
              </a:rPr>
              <a:t>.</a:t>
            </a:r>
            <a:endParaRPr lang="en-US" sz="2400" b="1" dirty="0" smtClean="0">
              <a:solidFill>
                <a:srgbClr val="0070C0"/>
              </a:solidFill>
              <a:latin typeface="Comic Sans MS" pitchFamily="66" charset="0"/>
            </a:endParaRPr>
          </a:p>
          <a:p>
            <a:r>
              <a:rPr lang="en-US" sz="2400" b="1" dirty="0" smtClean="0">
                <a:solidFill>
                  <a:srgbClr val="0070C0"/>
                </a:solidFill>
                <a:latin typeface="Comic Sans MS" pitchFamily="66" charset="0"/>
              </a:rPr>
              <a:t>Inside it's the typical </a:t>
            </a:r>
            <a:r>
              <a:rPr lang="en-US" sz="2400" b="1" dirty="0" err="1" smtClean="0">
                <a:solidFill>
                  <a:srgbClr val="0070C0"/>
                </a:solidFill>
                <a:latin typeface="Comic Sans MS" pitchFamily="66" charset="0"/>
              </a:rPr>
              <a:t>olympic</a:t>
            </a:r>
            <a:r>
              <a:rPr lang="en-US" sz="2400" b="1" dirty="0" smtClean="0">
                <a:solidFill>
                  <a:srgbClr val="0070C0"/>
                </a:solidFill>
                <a:latin typeface="Comic Sans MS" pitchFamily="66" charset="0"/>
              </a:rPr>
              <a:t> stadium, very big, with no coverage and brand new UEFA-Cup approved orange seats.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s02burning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179512" y="1052736"/>
            <a:ext cx="8712968" cy="6108278"/>
          </a:xfrm>
        </p:spPr>
        <p:txBody>
          <a:bodyPr/>
          <a:lstStyle/>
          <a:p>
            <a:r>
              <a:rPr lang="en-US" sz="3200" b="1" dirty="0" smtClean="0">
                <a:solidFill>
                  <a:srgbClr val="C00000"/>
                </a:solidFill>
                <a:latin typeface="Comic Sans MS" pitchFamily="66" charset="0"/>
              </a:rPr>
              <a:t>Belarus's main environmental problems are chemical and nuclear pollution. Belarus was the republic most affected by the accident at the Chernobyl nuclear power plant in April 1986. Belarus has 88 UNESCO World Heritage Sites. </a:t>
            </a:r>
          </a:p>
          <a:p>
            <a:r>
              <a:rPr lang="en-US" sz="3200" b="1" dirty="0" smtClean="0">
                <a:solidFill>
                  <a:srgbClr val="C00000"/>
                </a:solidFill>
                <a:latin typeface="Comic Sans MS" pitchFamily="66" charset="0"/>
              </a:rPr>
              <a:t>In addition, Belarus has significant air and water pollution from industrial sources.</a:t>
            </a:r>
            <a:endParaRPr lang="ru-RU" sz="3200" b="1" dirty="0" smtClean="0">
              <a:solidFill>
                <a:srgbClr val="C00000"/>
              </a:solidFill>
              <a:latin typeface="Comic Sans MS" pitchFamily="66" charset="0"/>
            </a:endParaRPr>
          </a:p>
          <a:p>
            <a:endParaRPr lang="ru-RU" sz="3600" dirty="0" smtClean="0"/>
          </a:p>
          <a:p>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Картинки\Fauna\I041029.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0" y="0"/>
            <a:ext cx="9144000" cy="6858000"/>
          </a:xfrm>
        </p:spPr>
        <p:txBody>
          <a:bodyPr>
            <a:normAutofit/>
          </a:bodyPr>
          <a:lstStyle/>
          <a:p>
            <a:endParaRPr lang="en-US" sz="3200" b="1" dirty="0" smtClean="0">
              <a:solidFill>
                <a:srgbClr val="FF0000"/>
              </a:solidFill>
              <a:latin typeface="Comic Sans MS" pitchFamily="66" charset="0"/>
            </a:endParaRPr>
          </a:p>
          <a:p>
            <a:endParaRPr lang="en-US" sz="3200" b="1" dirty="0" smtClean="0">
              <a:solidFill>
                <a:srgbClr val="FF0000"/>
              </a:solidFill>
              <a:latin typeface="Comic Sans MS" pitchFamily="66" charset="0"/>
            </a:endParaRPr>
          </a:p>
          <a:p>
            <a:r>
              <a:rPr lang="en-US" sz="3200" b="1" dirty="0" smtClean="0">
                <a:solidFill>
                  <a:srgbClr val="FF0000"/>
                </a:solidFill>
                <a:latin typeface="Comic Sans MS" pitchFamily="66" charset="0"/>
              </a:rPr>
              <a:t>As of 2001, Belarus had over 2,000 species of plants, 74 mammal species, and 221 breeding bird species. Four mammal species and four bird species were listed as threatened that year. Endangered species include the European bison and the European mink.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79388" y="584200"/>
            <a:ext cx="7345362" cy="4357688"/>
          </a:xfrm>
        </p:spPr>
        <p:txBody>
          <a:bodyPr/>
          <a:lstStyle/>
          <a:p>
            <a:r>
              <a:rPr lang="en-US" sz="6000" dirty="0">
                <a:solidFill>
                  <a:srgbClr val="FF0000"/>
                </a:solidFill>
                <a:latin typeface="Gill Sans Ultra Bold" pitchFamily="34" charset="0"/>
              </a:rPr>
              <a:t>Thank you </a:t>
            </a:r>
            <a:br>
              <a:rPr lang="en-US" sz="6000" dirty="0">
                <a:solidFill>
                  <a:srgbClr val="FF0000"/>
                </a:solidFill>
                <a:latin typeface="Gill Sans Ultra Bold" pitchFamily="34" charset="0"/>
              </a:rPr>
            </a:br>
            <a:r>
              <a:rPr lang="en-US" sz="6000" dirty="0">
                <a:solidFill>
                  <a:srgbClr val="FF0000"/>
                </a:solidFill>
                <a:latin typeface="Gill Sans Ultra Bold" pitchFamily="34" charset="0"/>
              </a:rPr>
              <a:t>for </a:t>
            </a:r>
            <a:r>
              <a:rPr lang="en-US" sz="6000" dirty="0" smtClean="0">
                <a:solidFill>
                  <a:srgbClr val="FF0000"/>
                </a:solidFill>
                <a:latin typeface="Gill Sans Ultra Bold" pitchFamily="34" charset="0"/>
              </a:rPr>
              <a:t>your attention</a:t>
            </a:r>
            <a:r>
              <a:rPr lang="en-US" sz="6600" dirty="0">
                <a:solidFill>
                  <a:srgbClr val="FF0000"/>
                </a:solidFill>
                <a:latin typeface="Gill Sans Ultra Bold" pitchFamily="34" charset="0"/>
              </a:rPr>
              <a:t>!</a:t>
            </a:r>
            <a:endParaRPr lang="ru-RU" sz="6600" dirty="0">
              <a:solidFill>
                <a:srgbClr val="FF0000"/>
              </a:solidFill>
              <a:latin typeface="Gill Sans Ultra Bold" pitchFamily="34" charset="0"/>
            </a:endParaRPr>
          </a:p>
        </p:txBody>
      </p:sp>
      <p:pic>
        <p:nvPicPr>
          <p:cNvPr id="92164" name="Picture 4" descr="j0438273"/>
          <p:cNvPicPr>
            <a:picLocks noChangeAspect="1" noChangeArrowheads="1"/>
          </p:cNvPicPr>
          <p:nvPr/>
        </p:nvPicPr>
        <p:blipFill>
          <a:blip r:embed="rId3" cstate="print"/>
          <a:srcRect/>
          <a:stretch>
            <a:fillRect/>
          </a:stretch>
        </p:blipFill>
        <p:spPr bwMode="auto">
          <a:xfrm>
            <a:off x="2951163" y="5589588"/>
            <a:ext cx="2124075" cy="709612"/>
          </a:xfrm>
          <a:prstGeom prst="rect">
            <a:avLst/>
          </a:prstGeom>
          <a:noFill/>
        </p:spPr>
      </p:pic>
      <p:pic>
        <p:nvPicPr>
          <p:cNvPr id="92168" name="Picture 8">
            <a:hlinkClick r:id="" action="ppaction://media"/>
          </p:cNvPr>
          <p:cNvPicPr>
            <a:picLocks noGrp="1" noRot="1" noChangeAspect="1" noChangeArrowheads="1"/>
          </p:cNvPicPr>
          <p:nvPr>
            <p:ph/>
            <a:wavAudioFile r:embed="rId1" name="j0214098.wav"/>
          </p:nvPr>
        </p:nvPicPr>
        <p:blipFill>
          <a:blip r:embed="rId4" cstate="print"/>
          <a:srcRect/>
          <a:stretch>
            <a:fillRect/>
          </a:stretch>
        </p:blipFill>
        <p:spPr>
          <a:xfrm>
            <a:off x="8640763" y="6381750"/>
            <a:ext cx="304800" cy="304800"/>
          </a:xfr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9216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5" fill="hold"/>
                                        <p:tgtEl>
                                          <p:spTgt spid="92168"/>
                                        </p:tgtEl>
                                      </p:cBhvr>
                                    </p:cmd>
                                  </p:childTnLst>
                                </p:cTn>
                              </p:par>
                            </p:childTnLst>
                          </p:cTn>
                        </p:par>
                      </p:childTnLst>
                    </p:cTn>
                  </p:par>
                </p:childTnLst>
              </p:cTn>
              <p:nextCondLst>
                <p:cond evt="onClick" delay="0">
                  <p:tgtEl>
                    <p:spTgt spid="9216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16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289_KATTEKE"/>
          <p:cNvPicPr>
            <a:picLocks noChangeAspect="1" noChangeArrowheads="1" noCrop="1"/>
          </p:cNvPicPr>
          <p:nvPr/>
        </p:nvPicPr>
        <p:blipFill>
          <a:blip r:embed="rId2" cstate="print"/>
          <a:srcRect/>
          <a:stretch>
            <a:fillRect/>
          </a:stretch>
        </p:blipFill>
        <p:spPr bwMode="auto">
          <a:xfrm>
            <a:off x="0" y="0"/>
            <a:ext cx="9144000" cy="7032625"/>
          </a:xfrm>
          <a:prstGeom prst="rect">
            <a:avLst/>
          </a:prstGeom>
          <a:noFill/>
        </p:spPr>
      </p:pic>
      <p:sp>
        <p:nvSpPr>
          <p:cNvPr id="150531" name="Text Box 3"/>
          <p:cNvSpPr txBox="1">
            <a:spLocks noChangeArrowheads="1"/>
          </p:cNvSpPr>
          <p:nvPr/>
        </p:nvSpPr>
        <p:spPr bwMode="auto">
          <a:xfrm>
            <a:off x="179388" y="3752850"/>
            <a:ext cx="8682037" cy="3292475"/>
          </a:xfrm>
          <a:prstGeom prst="rect">
            <a:avLst/>
          </a:prstGeom>
          <a:noFill/>
          <a:ln w="9525">
            <a:noFill/>
            <a:miter lim="800000"/>
            <a:headEnd/>
            <a:tailEnd/>
          </a:ln>
          <a:effectLst/>
        </p:spPr>
        <p:txBody>
          <a:bodyPr>
            <a:spAutoFit/>
          </a:bodyPr>
          <a:lstStyle/>
          <a:p>
            <a:pPr eaLnBrk="1" hangingPunct="1"/>
            <a:r>
              <a:rPr lang="en-US" sz="7000">
                <a:solidFill>
                  <a:srgbClr val="0000FF"/>
                </a:solidFill>
                <a:latin typeface="Gill Sans Ultra Bold Condensed" pitchFamily="34" charset="0"/>
              </a:rPr>
              <a:t> HAVE  A </a:t>
            </a:r>
          </a:p>
          <a:p>
            <a:pPr eaLnBrk="1" hangingPunct="1"/>
            <a:r>
              <a:rPr lang="en-US" sz="7000">
                <a:solidFill>
                  <a:srgbClr val="0000FF"/>
                </a:solidFill>
                <a:latin typeface="Gill Sans Ultra Bold Condensed" pitchFamily="34" charset="0"/>
              </a:rPr>
              <a:t>				 NICE </a:t>
            </a:r>
          </a:p>
          <a:p>
            <a:pPr eaLnBrk="1" hangingPunct="1"/>
            <a:r>
              <a:rPr lang="en-US" sz="7000">
                <a:solidFill>
                  <a:srgbClr val="0000FF"/>
                </a:solidFill>
                <a:latin typeface="Gill Sans Ultra Bold Condensed" pitchFamily="34" charset="0"/>
              </a:rPr>
              <a:t>						  DAY!!!</a:t>
            </a:r>
            <a:endParaRPr lang="ru-RU" sz="7000">
              <a:solidFill>
                <a:srgbClr val="0000FF"/>
              </a:solidFill>
              <a:latin typeface="Gill Sans Ultra Bold Condense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50531"/>
                                        </p:tgtEl>
                                        <p:attrNameLst>
                                          <p:attrName>style.visibility</p:attrName>
                                        </p:attrNameLst>
                                      </p:cBhvr>
                                      <p:to>
                                        <p:strVal val="visible"/>
                                      </p:to>
                                    </p:set>
                                    <p:set>
                                      <p:cBhvr>
                                        <p:cTn id="7" dur="456" fill="hold">
                                          <p:stCondLst>
                                            <p:cond delay="0"/>
                                          </p:stCondLst>
                                        </p:cTn>
                                        <p:tgtEl>
                                          <p:spTgt spid="150531"/>
                                        </p:tgtEl>
                                        <p:attrNameLst>
                                          <p:attrName>style.rotation</p:attrName>
                                        </p:attrNameLst>
                                      </p:cBhvr>
                                      <p:to>
                                        <p:strVal val="-45.0"/>
                                      </p:to>
                                    </p:set>
                                    <p:anim calcmode="lin" valueType="num">
                                      <p:cBhvr>
                                        <p:cTn id="8" dur="456" fill="hold">
                                          <p:stCondLst>
                                            <p:cond delay="456"/>
                                          </p:stCondLst>
                                        </p:cTn>
                                        <p:tgtEl>
                                          <p:spTgt spid="150531"/>
                                        </p:tgtEl>
                                        <p:attrNameLst>
                                          <p:attrName>style.rotation</p:attrName>
                                        </p:attrNameLst>
                                      </p:cBhvr>
                                      <p:tavLst>
                                        <p:tav tm="0">
                                          <p:val>
                                            <p:fltVal val="-45"/>
                                          </p:val>
                                        </p:tav>
                                        <p:tav tm="69900">
                                          <p:val>
                                            <p:fltVal val="45"/>
                                          </p:val>
                                        </p:tav>
                                        <p:tav tm="100000">
                                          <p:val>
                                            <p:fltVal val="0"/>
                                          </p:val>
                                        </p:tav>
                                      </p:tavLst>
                                    </p:anim>
                                    <p:anim calcmode="lin" valueType="num">
                                      <p:cBhvr>
                                        <p:cTn id="9" dur="456" fill="hold">
                                          <p:stCondLst>
                                            <p:cond delay="0"/>
                                          </p:stCondLst>
                                        </p:cTn>
                                        <p:tgtEl>
                                          <p:spTgt spid="15053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6"/>
                                          </p:stCondLst>
                                        </p:cTn>
                                        <p:tgtEl>
                                          <p:spTgt spid="15053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053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0%94%D0%B5%D1%80%D0%B5%D0%B2%D0%BE"/>
          <p:cNvPicPr>
            <a:picLocks noChangeAspect="1" noChangeArrowheads="1"/>
          </p:cNvPicPr>
          <p:nvPr/>
        </p:nvPicPr>
        <p:blipFill>
          <a:blip r:embed="rId2" cstate="print"/>
          <a:srcRect/>
          <a:stretch>
            <a:fillRect/>
          </a:stretch>
        </p:blipFill>
        <p:spPr bwMode="auto">
          <a:xfrm>
            <a:off x="0" y="0"/>
            <a:ext cx="9401175" cy="7053263"/>
          </a:xfrm>
          <a:prstGeom prst="rect">
            <a:avLst/>
          </a:prstGeom>
          <a:noFill/>
          <a:ln w="9525">
            <a:noFill/>
            <a:miter lim="800000"/>
            <a:headEnd/>
            <a:tailEnd/>
          </a:ln>
        </p:spPr>
      </p:pic>
      <p:sp>
        <p:nvSpPr>
          <p:cNvPr id="2" name="Заголовок 1"/>
          <p:cNvSpPr>
            <a:spLocks noGrp="1"/>
          </p:cNvSpPr>
          <p:nvPr>
            <p:ph type="title"/>
          </p:nvPr>
        </p:nvSpPr>
        <p:spPr>
          <a:xfrm>
            <a:off x="467544" y="0"/>
            <a:ext cx="8229600" cy="1143000"/>
          </a:xfrm>
        </p:spPr>
        <p:txBody>
          <a:bodyPr/>
          <a:lstStyle/>
          <a:p>
            <a:endParaRPr lang="ru-RU" dirty="0"/>
          </a:p>
        </p:txBody>
      </p:sp>
      <p:sp>
        <p:nvSpPr>
          <p:cNvPr id="3" name="Содержимое 2"/>
          <p:cNvSpPr>
            <a:spLocks noGrp="1"/>
          </p:cNvSpPr>
          <p:nvPr>
            <p:ph idx="1"/>
          </p:nvPr>
        </p:nvSpPr>
        <p:spPr>
          <a:xfrm>
            <a:off x="0" y="404664"/>
            <a:ext cx="8229600" cy="4525963"/>
          </a:xfrm>
        </p:spPr>
        <p:txBody>
          <a:bodyPr>
            <a:normAutofit/>
          </a:bodyPr>
          <a:lstStyle/>
          <a:p>
            <a:r>
              <a:rPr lang="en-US" i="1" dirty="0" smtClean="0">
                <a:latin typeface="Viner Hand ITC" pitchFamily="66" charset="0"/>
              </a:rPr>
              <a:t>Practically all newcomers note that Minsk is a very green city. According to the estimates, there are over 2 million trees in the city. There are about 34 square meters of greenery per every Minsk resident. </a:t>
            </a:r>
            <a:endParaRPr lang="ru-RU" i="1" dirty="0"/>
          </a:p>
        </p:txBody>
      </p:sp>
      <p:pic>
        <p:nvPicPr>
          <p:cNvPr id="5" name="Picture 2" descr="D:\Картинки\Fauna\Флора\827057.JPG"/>
          <p:cNvPicPr>
            <a:picLocks noChangeAspect="1" noChangeArrowheads="1"/>
          </p:cNvPicPr>
          <p:nvPr/>
        </p:nvPicPr>
        <p:blipFill>
          <a:blip r:embed="rId3" cstate="print"/>
          <a:srcRect/>
          <a:stretch>
            <a:fillRect/>
          </a:stretch>
        </p:blipFill>
        <p:spPr bwMode="auto">
          <a:xfrm rot="21319374">
            <a:off x="467544" y="3140968"/>
            <a:ext cx="2520280" cy="228525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minsk-43.jpg"/>
          <p:cNvPicPr>
            <a:picLocks noChangeAspect="1" noChangeArrowheads="1"/>
          </p:cNvPicPr>
          <p:nvPr/>
        </p:nvPicPr>
        <p:blipFill>
          <a:blip r:embed="rId2" cstate="print"/>
          <a:srcRect/>
          <a:stretch>
            <a:fillRect/>
          </a:stretch>
        </p:blipFill>
        <p:spPr bwMode="auto">
          <a:xfrm>
            <a:off x="539552" y="2132856"/>
            <a:ext cx="8136904" cy="4464496"/>
          </a:xfrm>
          <a:prstGeom prst="rect">
            <a:avLst/>
          </a:prstGeom>
          <a:noFill/>
          <a:ln w="9525">
            <a:noFill/>
            <a:miter lim="800000"/>
            <a:headEnd/>
            <a:tailEnd/>
          </a:ln>
        </p:spPr>
      </p:pic>
      <p:sp>
        <p:nvSpPr>
          <p:cNvPr id="2" name="Заголовок 1"/>
          <p:cNvSpPr>
            <a:spLocks noGrp="1"/>
          </p:cNvSpPr>
          <p:nvPr>
            <p:ph type="title"/>
          </p:nvPr>
        </p:nvSpPr>
        <p:spPr>
          <a:xfrm>
            <a:off x="539552" y="908720"/>
            <a:ext cx="8229600" cy="1143000"/>
          </a:xfrm>
        </p:spPr>
        <p:txBody>
          <a:bodyPr>
            <a:normAutofit fontScale="90000"/>
          </a:bodyPr>
          <a:lstStyle/>
          <a:p>
            <a:r>
              <a:rPr lang="en-US" sz="6000" b="1" dirty="0" smtClean="0">
                <a:solidFill>
                  <a:srgbClr val="7030A0"/>
                </a:solidFill>
                <a:latin typeface="Comic Sans MS" pitchFamily="66" charset="0"/>
              </a:rPr>
              <a:t>During the city tour you will see: </a:t>
            </a:r>
            <a:r>
              <a:rPr lang="en-US" dirty="0" smtClean="0"/>
              <a:t/>
            </a:r>
            <a:br>
              <a:rPr lang="en-US" dirty="0" smtClean="0"/>
            </a:br>
            <a:endParaRPr lang="ru-RU" dirty="0"/>
          </a:p>
        </p:txBody>
      </p:sp>
      <p:sp>
        <p:nvSpPr>
          <p:cNvPr id="3" name="Прямоугольник 2"/>
          <p:cNvSpPr/>
          <p:nvPr/>
        </p:nvSpPr>
        <p:spPr>
          <a:xfrm>
            <a:off x="539552" y="2204864"/>
            <a:ext cx="8064896" cy="1569660"/>
          </a:xfrm>
          <a:prstGeom prst="rect">
            <a:avLst/>
          </a:prstGeom>
        </p:spPr>
        <p:txBody>
          <a:bodyPr wrap="square">
            <a:spAutoFit/>
          </a:bodyPr>
          <a:lstStyle/>
          <a:p>
            <a:r>
              <a:rPr lang="en-US" sz="3200" b="1" dirty="0" err="1" smtClean="0">
                <a:solidFill>
                  <a:srgbClr val="0070C0"/>
                </a:solidFill>
                <a:latin typeface="Monotype Corsiva" pitchFamily="66" charset="0"/>
              </a:rPr>
              <a:t>Troitskoye</a:t>
            </a:r>
            <a:r>
              <a:rPr lang="en-US" sz="3200" b="1" dirty="0" smtClean="0">
                <a:solidFill>
                  <a:srgbClr val="0070C0"/>
                </a:solidFill>
                <a:latin typeface="Monotype Corsiva" pitchFamily="66" charset="0"/>
              </a:rPr>
              <a:t> </a:t>
            </a:r>
            <a:r>
              <a:rPr lang="en-US" sz="3200" b="1" dirty="0" err="1" smtClean="0">
                <a:solidFill>
                  <a:srgbClr val="0070C0"/>
                </a:solidFill>
                <a:latin typeface="Monotype Corsiva" pitchFamily="66" charset="0"/>
              </a:rPr>
              <a:t>Predmestye</a:t>
            </a:r>
            <a:r>
              <a:rPr lang="en-US" sz="3200" b="1" dirty="0" smtClean="0">
                <a:solidFill>
                  <a:srgbClr val="0070C0"/>
                </a:solidFill>
                <a:latin typeface="Monotype Corsiva" pitchFamily="66" charset="0"/>
              </a:rPr>
              <a:t> (Trinity Suburb) – restored buildings of the 19th century . </a:t>
            </a:r>
            <a:r>
              <a:rPr lang="en-US" sz="3200" b="1" dirty="0" smtClean="0">
                <a:solidFill>
                  <a:srgbClr val="0066FF"/>
                </a:solidFill>
                <a:latin typeface="Monotype Corsiva" pitchFamily="66" charset="0"/>
              </a:rPr>
              <a:t>One of the oldest parts of Minsk. It was built in the 19</a:t>
            </a:r>
            <a:r>
              <a:rPr lang="en-US" sz="3200" b="1" baseline="30000" dirty="0" smtClean="0">
                <a:solidFill>
                  <a:srgbClr val="0066FF"/>
                </a:solidFill>
                <a:latin typeface="Monotype Corsiva" pitchFamily="66" charset="0"/>
              </a:rPr>
              <a:t>th</a:t>
            </a:r>
            <a:r>
              <a:rPr lang="en-US" sz="3200" b="1" dirty="0" smtClean="0">
                <a:solidFill>
                  <a:srgbClr val="0066FF"/>
                </a:solidFill>
                <a:latin typeface="Monotype Corsiva" pitchFamily="66" charset="0"/>
              </a:rPr>
              <a:t> century. </a:t>
            </a:r>
            <a:endParaRPr lang="en-US" sz="3200" b="1" dirty="0">
              <a:solidFill>
                <a:srgbClr val="0066FF"/>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Новая папка\Independence-place_3-Stasev[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1115616" y="332656"/>
            <a:ext cx="7128792" cy="1323439"/>
          </a:xfrm>
          <a:prstGeom prst="rect">
            <a:avLst/>
          </a:prstGeom>
        </p:spPr>
        <p:txBody>
          <a:bodyPr wrap="square">
            <a:spAutoFit/>
          </a:bodyPr>
          <a:lstStyle/>
          <a:p>
            <a:pPr algn="ctr"/>
            <a:r>
              <a:rPr lang="en-US" sz="4000" b="1" dirty="0" smtClean="0">
                <a:solidFill>
                  <a:srgbClr val="FF0000"/>
                </a:solidFill>
                <a:effectLst>
                  <a:outerShdw blurRad="38100" dist="38100" dir="2700000" algn="tl">
                    <a:srgbClr val="000000">
                      <a:alpha val="43137"/>
                    </a:srgbClr>
                  </a:outerShdw>
                </a:effectLst>
                <a:latin typeface="Comic Sans MS" pitchFamily="66" charset="0"/>
              </a:rPr>
              <a:t>Independence Square with the House of Government </a:t>
            </a:r>
          </a:p>
        </p:txBody>
      </p:sp>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e032ffa2-4c01-410b-996c-f17ab57ab091_165_124.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323528" y="1052736"/>
            <a:ext cx="8229600" cy="1143000"/>
          </a:xfrm>
        </p:spPr>
        <p:txBody>
          <a:bodyPr>
            <a:noAutofit/>
          </a:bodyPr>
          <a:lstStyle/>
          <a:p>
            <a:r>
              <a:rPr lang="en-US" sz="2000" dirty="0" smtClean="0">
                <a:solidFill>
                  <a:srgbClr val="FF0000"/>
                </a:solidFill>
                <a:latin typeface="Comic Sans MS" pitchFamily="66" charset="0"/>
              </a:rPr>
              <a:t>Church of St. Simon and Helena ("Red Church") </a:t>
            </a:r>
            <a:br>
              <a:rPr lang="en-US" sz="2000" dirty="0" smtClean="0">
                <a:solidFill>
                  <a:srgbClr val="FF0000"/>
                </a:solidFill>
                <a:latin typeface="Comic Sans MS" pitchFamily="66" charset="0"/>
              </a:rPr>
            </a:br>
            <a:r>
              <a:rPr lang="en-US" sz="2000" dirty="0" smtClean="0">
                <a:solidFill>
                  <a:srgbClr val="FF0000"/>
                </a:solidFill>
                <a:latin typeface="Comic Sans MS" pitchFamily="66" charset="0"/>
              </a:rPr>
              <a:t>named after the son and daughter of a local landowner, both of whom died young. They are represented by the two towers at the rear. In the grounds of the church you will find a bell, which was presented to the church by the Catholic diocese of Nagasaki. The people of Belarus and Nagasaki have each suffered their own nuclear tragedies and the bell is a symbol of friendship. </a:t>
            </a:r>
            <a:r>
              <a:rPr lang="en-US" sz="2000" dirty="0" smtClean="0"/>
              <a:t/>
            </a:r>
            <a:br>
              <a:rPr lang="en-US" sz="2000" dirty="0" smtClean="0"/>
            </a:b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untitle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83568" y="1196752"/>
            <a:ext cx="8229600" cy="1143000"/>
          </a:xfrm>
        </p:spPr>
        <p:txBody>
          <a:bodyPr>
            <a:noAutofit/>
          </a:bodyPr>
          <a:lstStyle/>
          <a:p>
            <a:r>
              <a:rPr lang="en-US" sz="4000" dirty="0" smtClean="0">
                <a:solidFill>
                  <a:srgbClr val="FF0000"/>
                </a:solidFill>
                <a:latin typeface="Comic Sans MS" pitchFamily="66" charset="0"/>
              </a:rPr>
              <a:t>Victory Square with its 38 </a:t>
            </a:r>
            <a:r>
              <a:rPr lang="en-US" sz="4000" dirty="0" err="1" smtClean="0">
                <a:solidFill>
                  <a:srgbClr val="FF0000"/>
                </a:solidFill>
                <a:latin typeface="Comic Sans MS" pitchFamily="66" charset="0"/>
              </a:rPr>
              <a:t>metres</a:t>
            </a:r>
            <a:r>
              <a:rPr lang="en-US" sz="4000" dirty="0" smtClean="0">
                <a:solidFill>
                  <a:srgbClr val="FF0000"/>
                </a:solidFill>
                <a:latin typeface="Comic Sans MS" pitchFamily="66" charset="0"/>
              </a:rPr>
              <a:t> grey obelisk and eternal flame </a:t>
            </a:r>
            <a:r>
              <a:rPr lang="en-US" sz="4000" dirty="0" err="1" smtClean="0">
                <a:solidFill>
                  <a:srgbClr val="FF0000"/>
                </a:solidFill>
                <a:latin typeface="Comic Sans MS" pitchFamily="66" charset="0"/>
              </a:rPr>
              <a:t>honouring</a:t>
            </a:r>
            <a:r>
              <a:rPr lang="en-US" sz="4000" dirty="0" smtClean="0">
                <a:solidFill>
                  <a:srgbClr val="FF0000"/>
                </a:solidFill>
                <a:latin typeface="Comic Sans MS" pitchFamily="66" charset="0"/>
              </a:rPr>
              <a:t> the heroes of World War II </a:t>
            </a:r>
            <a:br>
              <a:rPr lang="en-US" sz="4000" dirty="0" smtClean="0">
                <a:solidFill>
                  <a:srgbClr val="FF0000"/>
                </a:solidFill>
                <a:latin typeface="Comic Sans MS" pitchFamily="66" charset="0"/>
              </a:rPr>
            </a:br>
            <a:endParaRPr lang="ru-RU" sz="40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minsk-4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67544" y="692696"/>
            <a:ext cx="8229600" cy="1143000"/>
          </a:xfrm>
        </p:spPr>
        <p:txBody>
          <a:bodyPr>
            <a:noAutofit/>
          </a:bodyPr>
          <a:lstStyle/>
          <a:p>
            <a:r>
              <a:rPr lang="en-US" sz="3600" dirty="0" smtClean="0">
                <a:solidFill>
                  <a:srgbClr val="7030A0"/>
                </a:solidFill>
              </a:rPr>
              <a:t>Holy Trinity Cathedral – architectural monument of the 17th century. The oldest church in Minsk. It’s on </a:t>
            </a:r>
            <a:r>
              <a:rPr lang="en-US" sz="3600" dirty="0" err="1" smtClean="0">
                <a:solidFill>
                  <a:srgbClr val="7030A0"/>
                </a:solidFill>
              </a:rPr>
              <a:t>Nemiga</a:t>
            </a:r>
            <a:r>
              <a:rPr lang="en-US" sz="3600" dirty="0" smtClean="0">
                <a:solidFill>
                  <a:srgbClr val="7030A0"/>
                </a:solidFill>
              </a:rPr>
              <a:t> street.</a:t>
            </a:r>
            <a:endParaRPr lang="ru-RU" sz="36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D:\minsk-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0" y="260648"/>
            <a:ext cx="9144000" cy="1754326"/>
          </a:xfrm>
          <a:prstGeom prst="rect">
            <a:avLst/>
          </a:prstGeom>
        </p:spPr>
        <p:txBody>
          <a:bodyPr wrap="square">
            <a:spAutoFit/>
          </a:bodyPr>
          <a:lstStyle/>
          <a:p>
            <a:pPr algn="ctr"/>
            <a:r>
              <a:rPr lang="en-US" sz="3600" b="1" dirty="0" smtClean="0">
                <a:solidFill>
                  <a:srgbClr val="C00000"/>
                </a:solidFill>
                <a:latin typeface="Comic Sans MS" pitchFamily="66" charset="0"/>
              </a:rPr>
              <a:t>The unique building hosting the National Library of the Republic of Belarus is also located in </a:t>
            </a:r>
            <a:r>
              <a:rPr lang="en-US" sz="3600" b="1" dirty="0" err="1" smtClean="0">
                <a:solidFill>
                  <a:srgbClr val="C00000"/>
                </a:solidFill>
                <a:latin typeface="Comic Sans MS" pitchFamily="66" charset="0"/>
              </a:rPr>
              <a:t>Prospekt</a:t>
            </a:r>
            <a:r>
              <a:rPr lang="en-US" sz="3600" b="1" dirty="0" smtClean="0">
                <a:solidFill>
                  <a:srgbClr val="C00000"/>
                </a:solidFill>
                <a:latin typeface="Comic Sans MS" pitchFamily="66" charset="0"/>
              </a:rPr>
              <a:t> </a:t>
            </a:r>
            <a:r>
              <a:rPr lang="en-US" sz="3600" b="1" dirty="0" err="1" smtClean="0">
                <a:solidFill>
                  <a:srgbClr val="C00000"/>
                </a:solidFill>
                <a:latin typeface="Comic Sans MS" pitchFamily="66" charset="0"/>
              </a:rPr>
              <a:t>Nezavisimosty</a:t>
            </a:r>
            <a:r>
              <a:rPr lang="en-US" sz="3600" b="1" dirty="0" smtClean="0">
                <a:solidFill>
                  <a:srgbClr val="C00000"/>
                </a:solidFill>
                <a:latin typeface="Comic Sans MS" pitchFamily="66" charset="0"/>
              </a:rPr>
              <a:t>.</a:t>
            </a:r>
            <a:endParaRPr lang="ru-RU" sz="36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4" descr="IMGP3769.JPG"/>
          <p:cNvPicPr>
            <a:picLocks noGrp="1" noChangeAspect="1"/>
          </p:cNvPicPr>
          <p:nvPr>
            <p:ph sz="half" idx="1"/>
          </p:nvPr>
        </p:nvPicPr>
        <p:blipFill>
          <a:blip r:embed="rId2" cstate="print"/>
          <a:stretch>
            <a:fillRect/>
          </a:stretch>
        </p:blipFill>
        <p:spPr>
          <a:xfrm rot="21415466">
            <a:off x="2203710" y="1248301"/>
            <a:ext cx="4689232" cy="3107337"/>
          </a:xfrm>
          <a:prstGeom prst="rect">
            <a:avLst/>
          </a:prstGeom>
          <a:ln>
            <a:noFill/>
          </a:ln>
          <a:effectLst>
            <a:softEdge rad="112500"/>
          </a:effectLst>
        </p:spPr>
      </p:pic>
      <p:pic>
        <p:nvPicPr>
          <p:cNvPr id="11" name="Содержимое 4" descr="11-IMGP3793.jpg"/>
          <p:cNvPicPr>
            <a:picLocks noChangeAspect="1"/>
          </p:cNvPicPr>
          <p:nvPr/>
        </p:nvPicPr>
        <p:blipFill>
          <a:blip r:embed="rId3" cstate="print"/>
          <a:stretch>
            <a:fillRect/>
          </a:stretch>
        </p:blipFill>
        <p:spPr>
          <a:xfrm rot="292298">
            <a:off x="178097" y="3920855"/>
            <a:ext cx="3917186" cy="2816513"/>
          </a:xfrm>
          <a:prstGeom prst="rect">
            <a:avLst/>
          </a:prstGeom>
          <a:ln>
            <a:noFill/>
          </a:ln>
          <a:effectLst>
            <a:softEdge rad="112500"/>
          </a:effectLst>
        </p:spPr>
      </p:pic>
      <p:sp>
        <p:nvSpPr>
          <p:cNvPr id="2" name="Заголовок 1"/>
          <p:cNvSpPr>
            <a:spLocks noGrp="1"/>
          </p:cNvSpPr>
          <p:nvPr>
            <p:ph type="title"/>
          </p:nvPr>
        </p:nvSpPr>
        <p:spPr/>
        <p:txBody>
          <a:bodyPr>
            <a:noAutofit/>
          </a:bodyPr>
          <a:lstStyle/>
          <a:p>
            <a:r>
              <a:rPr lang="en-US" sz="6000" dirty="0" smtClean="0">
                <a:solidFill>
                  <a:srgbClr val="FF0000"/>
                </a:solidFill>
              </a:rPr>
              <a:t>Our students love sport</a:t>
            </a:r>
            <a:endParaRPr lang="ru-RU" sz="6000" dirty="0">
              <a:solidFill>
                <a:srgbClr val="FF0000"/>
              </a:solidFill>
            </a:endParaRPr>
          </a:p>
        </p:txBody>
      </p:sp>
      <p:pic>
        <p:nvPicPr>
          <p:cNvPr id="10" name="Содержимое 5" descr="03-IMGP3809.jpg"/>
          <p:cNvPicPr>
            <a:picLocks noGrp="1" noChangeAspect="1"/>
          </p:cNvPicPr>
          <p:nvPr>
            <p:ph sz="half" idx="2"/>
          </p:nvPr>
        </p:nvPicPr>
        <p:blipFill>
          <a:blip r:embed="rId4" cstate="print"/>
          <a:stretch>
            <a:fillRect/>
          </a:stretch>
        </p:blipFill>
        <p:spPr>
          <a:xfrm rot="21329003">
            <a:off x="4990471" y="3710491"/>
            <a:ext cx="3910379" cy="2971512"/>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5"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par>
                          <p:cTn id="21" fill="hold">
                            <p:stCondLst>
                              <p:cond delay="4000"/>
                            </p:stCondLst>
                            <p:childTnLst>
                              <p:par>
                                <p:cTn id="22" presetID="3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style.rotation</p:attrName>
                                        </p:attrNameLst>
                                      </p:cBhvr>
                                      <p:tavLst>
                                        <p:tav tm="0">
                                          <p:val>
                                            <p:fltVal val="720"/>
                                          </p:val>
                                        </p:tav>
                                        <p:tav tm="100000">
                                          <p:val>
                                            <p:fltVal val="0"/>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ppt_w</p:attrName>
                                        </p:attrNameLst>
                                      </p:cBhvr>
                                      <p:tavLst>
                                        <p:tav tm="0">
                                          <p:val>
                                            <p:fltVal val="0"/>
                                          </p:val>
                                        </p:tav>
                                        <p:tav tm="100000">
                                          <p:val>
                                            <p:strVal val="#ppt_w"/>
                                          </p:val>
                                        </p:tav>
                                      </p:tavLst>
                                    </p:anim>
                                  </p:childTnLst>
                                </p:cTn>
                              </p:par>
                            </p:childTnLst>
                          </p:cTn>
                        </p:par>
                        <p:par>
                          <p:cTn id="28" fill="hold">
                            <p:stCondLst>
                              <p:cond delay="6000"/>
                            </p:stCondLst>
                            <p:childTnLst>
                              <p:par>
                                <p:cTn id="29" presetID="35"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332</TotalTime>
  <Words>401</Words>
  <Application>Microsoft Office PowerPoint</Application>
  <PresentationFormat>Экран (4:3)</PresentationFormat>
  <Paragraphs>28</Paragraphs>
  <Slides>16</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 Students of the 5-th form  gymnasium #30  Minsk Belarus PRESENTS  MINSK CITY TOUR  </vt:lpstr>
      <vt:lpstr>Слайд 2</vt:lpstr>
      <vt:lpstr>During the city tour you will see:  </vt:lpstr>
      <vt:lpstr>Слайд 4</vt:lpstr>
      <vt:lpstr>Church of St. Simon and Helena ("Red Church")  named after the son and daughter of a local landowner, both of whom died young. They are represented by the two towers at the rear. In the grounds of the church you will find a bell, which was presented to the church by the Catholic diocese of Nagasaki. The people of Belarus and Nagasaki have each suffered their own nuclear tragedies and the bell is a symbol of friendship.  </vt:lpstr>
      <vt:lpstr>Victory Square with its 38 metres grey obelisk and eternal flame honouring the heroes of World War II  </vt:lpstr>
      <vt:lpstr>Holy Trinity Cathedral – architectural monument of the 17th century. The oldest church in Minsk. It’s on Nemiga street.</vt:lpstr>
      <vt:lpstr>Слайд 8</vt:lpstr>
      <vt:lpstr>Our students love sport</vt:lpstr>
      <vt:lpstr> </vt:lpstr>
      <vt:lpstr>Слайд 11</vt:lpstr>
      <vt:lpstr>Слайд 12</vt:lpstr>
      <vt:lpstr>Слайд 13</vt:lpstr>
      <vt:lpstr>Слайд 14</vt:lpstr>
      <vt:lpstr>Thank you  for your attention!</vt:lpstr>
      <vt:lpstr>Слайд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Acer</cp:lastModifiedBy>
  <cp:revision>37</cp:revision>
  <dcterms:created xsi:type="dcterms:W3CDTF">2011-03-18T20:53:51Z</dcterms:created>
  <dcterms:modified xsi:type="dcterms:W3CDTF">2011-04-24T21:18:21Z</dcterms:modified>
</cp:coreProperties>
</file>