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296400" cy="70104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 autoAdjust="0"/>
    <p:restoredTop sz="94660"/>
  </p:normalViewPr>
  <p:slideViewPr>
    <p:cSldViewPr>
      <p:cViewPr varScale="1">
        <p:scale>
          <a:sx n="34" d="100"/>
          <a:sy n="34" d="100"/>
        </p:scale>
        <p:origin x="-90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82747-4381-4446-A481-A50AAC73000A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9BC4E-B961-4827-B31D-619AC284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E8E850-A8CB-425B-85EB-021C940111E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229320-5F5C-49E7-AB77-5607A0205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9320-5F5C-49E7-AB77-5607A0205B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6A19-9212-407F-B8C8-09881260B90E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FF00-A311-40E0-90C0-726CC386A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w Cen MT" pitchFamily="34" charset="0"/>
              </a:rPr>
              <a:t>Fall </a:t>
            </a:r>
            <a:r>
              <a:rPr lang="en-US" dirty="0" smtClean="0">
                <a:latin typeface="Tw Cen MT" pitchFamily="34" charset="0"/>
              </a:rPr>
              <a:t>Leaves</a:t>
            </a:r>
            <a:br>
              <a:rPr lang="en-US" dirty="0" smtClean="0">
                <a:latin typeface="Tw Cen MT" pitchFamily="34" charset="0"/>
              </a:rPr>
            </a:br>
            <a:r>
              <a:rPr lang="en-US" dirty="0" smtClean="0">
                <a:latin typeface="Tw Cen MT" pitchFamily="34" charset="0"/>
              </a:rPr>
              <a:t>Lynnwood Elementary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by Room 3 First Graders</a:t>
            </a:r>
          </a:p>
          <a:p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With Fourth Grade Buddy </a:t>
            </a:r>
            <a:r>
              <a:rPr lang="en-US" dirty="0" smtClean="0">
                <a:solidFill>
                  <a:schemeClr val="tx1"/>
                </a:solidFill>
                <a:latin typeface="Tw Cen MT" pitchFamily="34" charset="0"/>
              </a:rPr>
              <a:t>Help</a:t>
            </a:r>
          </a:p>
          <a:p>
            <a:r>
              <a:rPr lang="en-US" smtClean="0">
                <a:solidFill>
                  <a:schemeClr val="tx1"/>
                </a:solidFill>
                <a:latin typeface="Tw Cen MT" pitchFamily="34" charset="0"/>
              </a:rPr>
              <a:t>Fall 2011</a:t>
            </a:r>
            <a:endParaRPr lang="en-US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1026" name="Picture 2" descr="C:\Users\Christine\AppData\Local\Microsoft\Windows\Temporary Internet Files\Content.IE5\9EIY1SST\MC9004344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1822450" cy="1301750"/>
          </a:xfrm>
          <a:prstGeom prst="rect">
            <a:avLst/>
          </a:prstGeom>
          <a:noFill/>
        </p:spPr>
      </p:pic>
      <p:pic>
        <p:nvPicPr>
          <p:cNvPr id="1027" name="Picture 3" descr="C:\Users\Christine\AppData\Local\Microsoft\Windows\Temporary Internet Files\Content.IE5\H7Y8WF3H\MC90023941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43000"/>
            <a:ext cx="1531620" cy="1761134"/>
          </a:xfrm>
          <a:prstGeom prst="rect">
            <a:avLst/>
          </a:prstGeom>
          <a:noFill/>
        </p:spPr>
      </p:pic>
      <p:pic>
        <p:nvPicPr>
          <p:cNvPr id="1028" name="Picture 4" descr="C:\Users\Christine\AppData\Local\Microsoft\Windows\Temporary Internet Files\Content.IE5\7R6GQATC\MC90002066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76800"/>
            <a:ext cx="1582826" cy="1485900"/>
          </a:xfrm>
          <a:prstGeom prst="rect">
            <a:avLst/>
          </a:prstGeom>
          <a:noFill/>
        </p:spPr>
      </p:pic>
      <p:pic>
        <p:nvPicPr>
          <p:cNvPr id="1029" name="Picture 5" descr="C:\Users\Christine\AppData\Local\Microsoft\Windows\Temporary Internet Files\Content.IE5\7R6GQATC\MC90023244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989968"/>
            <a:ext cx="1788059" cy="186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marionLeaf.jpeg"/>
          <p:cNvPicPr>
            <a:picLocks noGrp="1" noChangeAspect="1"/>
          </p:cNvPicPr>
          <p:nvPr isPhoto="1"/>
        </p:nvPicPr>
        <p:blipFill>
          <a:blip r:embed="rId3" cstate="print">
            <a:lum contrast="10000"/>
          </a:blip>
          <a:srcRect l="9219" r="9186" b="2778"/>
          <a:stretch>
            <a:fillRect/>
          </a:stretch>
        </p:blipFill>
        <p:spPr>
          <a:xfrm rot="10800000">
            <a:off x="457200" y="457200"/>
            <a:ext cx="3962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2286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Leaf Trapped in Grass</a:t>
            </a:r>
          </a:p>
          <a:p>
            <a:r>
              <a:rPr lang="en-US" sz="2400" dirty="0" smtClean="0">
                <a:latin typeface="Tw Cen MT" pitchFamily="34" charset="0"/>
              </a:rPr>
              <a:t>by </a:t>
            </a:r>
            <a:r>
              <a:rPr lang="en-US" sz="2400" dirty="0" err="1" smtClean="0">
                <a:latin typeface="Tw Cen MT" pitchFamily="34" charset="0"/>
              </a:rPr>
              <a:t>Damarion</a:t>
            </a:r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green!</a:t>
            </a:r>
          </a:p>
          <a:p>
            <a:r>
              <a:rPr lang="en-US" sz="2400" dirty="0" smtClean="0">
                <a:latin typeface="Tw Cen MT" pitchFamily="34" charset="0"/>
              </a:rPr>
              <a:t>It is wet and soft!</a:t>
            </a:r>
          </a:p>
          <a:p>
            <a:r>
              <a:rPr lang="en-US" sz="2400" dirty="0" smtClean="0">
                <a:latin typeface="Tw Cen MT" pitchFamily="34" charset="0"/>
              </a:rPr>
              <a:t>My leaf is trapped in the grass. </a:t>
            </a:r>
          </a:p>
          <a:p>
            <a:r>
              <a:rPr lang="en-US" sz="2400" dirty="0" smtClean="0">
                <a:latin typeface="Tw Cen MT" pitchFamily="34" charset="0"/>
              </a:rPr>
              <a:t>The grass is hungry for a leaf.</a:t>
            </a:r>
          </a:p>
          <a:p>
            <a:r>
              <a:rPr lang="en-US" sz="2400" dirty="0" smtClean="0">
                <a:latin typeface="Tw Cen MT" pitchFamily="34" charset="0"/>
              </a:rPr>
              <a:t>The grass got the leaf.</a:t>
            </a:r>
          </a:p>
          <a:p>
            <a:r>
              <a:rPr lang="en-US" sz="2400" dirty="0" smtClean="0">
                <a:latin typeface="Tw Cen MT" pitchFamily="34" charset="0"/>
              </a:rPr>
              <a:t>That leaf was yummy for the grass!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ielaLeaf.jpeg"/>
          <p:cNvPicPr>
            <a:picLocks noGrp="1" noChangeAspect="1"/>
          </p:cNvPicPr>
          <p:nvPr isPhoto="1"/>
        </p:nvPicPr>
        <p:blipFill>
          <a:blip r:embed="rId3" cstate="print">
            <a:lum contrast="10000"/>
          </a:blip>
          <a:srcRect l="4096" t="4167" r="12676" b="9722"/>
          <a:stretch>
            <a:fillRect/>
          </a:stretch>
        </p:blipFill>
        <p:spPr>
          <a:xfrm rot="10800000">
            <a:off x="533400" y="914400"/>
            <a:ext cx="3778045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Window Leaf</a:t>
            </a:r>
          </a:p>
          <a:p>
            <a:r>
              <a:rPr lang="en-US" sz="2400" dirty="0" smtClean="0">
                <a:latin typeface="Tw Cen MT" pitchFamily="34" charset="0"/>
              </a:rPr>
              <a:t>by Daniela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red.</a:t>
            </a:r>
          </a:p>
          <a:p>
            <a:r>
              <a:rPr lang="en-US" sz="2400" dirty="0" smtClean="0">
                <a:latin typeface="Tw Cen MT" pitchFamily="34" charset="0"/>
              </a:rPr>
              <a:t>My window was open,</a:t>
            </a:r>
          </a:p>
          <a:p>
            <a:r>
              <a:rPr lang="en-US" sz="2400" dirty="0" smtClean="0">
                <a:latin typeface="Tw Cen MT" pitchFamily="34" charset="0"/>
              </a:rPr>
              <a:t>and it fell on my bed.</a:t>
            </a:r>
          </a:p>
          <a:p>
            <a:r>
              <a:rPr lang="en-US" sz="2400" dirty="0" smtClean="0">
                <a:latin typeface="Tw Cen MT" pitchFamily="34" charset="0"/>
              </a:rPr>
              <a:t>The sky is gray, </a:t>
            </a:r>
          </a:p>
          <a:p>
            <a:r>
              <a:rPr lang="en-US" sz="2400" dirty="0" smtClean="0">
                <a:latin typeface="Tw Cen MT" pitchFamily="34" charset="0"/>
              </a:rPr>
              <a:t>and there it lay. </a:t>
            </a:r>
            <a:endParaRPr lang="en-US" sz="24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han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r="4182" b="2778"/>
          <a:stretch>
            <a:fillRect/>
          </a:stretch>
        </p:blipFill>
        <p:spPr>
          <a:xfrm rot="10800000">
            <a:off x="533400" y="1295400"/>
            <a:ext cx="3638958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152400"/>
            <a:ext cx="411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 pitchFamily="34" charset="0"/>
              </a:rPr>
              <a:t>Plane Leaf</a:t>
            </a:r>
          </a:p>
          <a:p>
            <a:r>
              <a:rPr lang="en-US" sz="2000" dirty="0" smtClean="0">
                <a:latin typeface="Tw Cen MT" pitchFamily="34" charset="0"/>
              </a:rPr>
              <a:t>by Ethan</a:t>
            </a:r>
          </a:p>
          <a:p>
            <a:r>
              <a:rPr lang="en-US" sz="2000" dirty="0" smtClean="0">
                <a:latin typeface="Tw Cen MT" pitchFamily="34" charset="0"/>
              </a:rPr>
              <a:t> </a:t>
            </a:r>
          </a:p>
          <a:p>
            <a:r>
              <a:rPr lang="en-US" sz="2000" dirty="0" smtClean="0">
                <a:latin typeface="Tw Cen MT" pitchFamily="34" charset="0"/>
              </a:rPr>
              <a:t>The wind blows a leaf out of a tree. </a:t>
            </a:r>
          </a:p>
          <a:p>
            <a:r>
              <a:rPr lang="en-US" sz="2000" dirty="0" smtClean="0">
                <a:latin typeface="Tw Cen MT" pitchFamily="34" charset="0"/>
              </a:rPr>
              <a:t>It lands on the ground</a:t>
            </a:r>
          </a:p>
          <a:p>
            <a:r>
              <a:rPr lang="en-US" sz="2000" dirty="0" smtClean="0">
                <a:latin typeface="Tw Cen MT" pitchFamily="34" charset="0"/>
              </a:rPr>
              <a:t>like a plane.</a:t>
            </a:r>
          </a:p>
          <a:p>
            <a:r>
              <a:rPr lang="en-US" sz="2000" dirty="0" smtClean="0">
                <a:latin typeface="Tw Cen MT" pitchFamily="34" charset="0"/>
              </a:rPr>
              <a:t>The leaf is green,</a:t>
            </a:r>
          </a:p>
          <a:p>
            <a:r>
              <a:rPr lang="en-US" sz="2000" dirty="0" smtClean="0">
                <a:latin typeface="Tw Cen MT" pitchFamily="34" charset="0"/>
              </a:rPr>
              <a:t>yellow, orange,</a:t>
            </a:r>
          </a:p>
          <a:p>
            <a:r>
              <a:rPr lang="en-US" sz="2000" dirty="0" smtClean="0">
                <a:latin typeface="Tw Cen MT" pitchFamily="34" charset="0"/>
              </a:rPr>
              <a:t>red, and brown.</a:t>
            </a:r>
          </a:p>
          <a:p>
            <a:r>
              <a:rPr lang="en-US" sz="2000" dirty="0" smtClean="0">
                <a:latin typeface="Tw Cen MT" pitchFamily="34" charset="0"/>
              </a:rPr>
              <a:t>It is soft and smooth.</a:t>
            </a:r>
          </a:p>
          <a:p>
            <a:r>
              <a:rPr lang="en-US" sz="2000" dirty="0" smtClean="0">
                <a:latin typeface="Tw Cen MT" pitchFamily="34" charset="0"/>
              </a:rPr>
              <a:t>The ground welcomes the leaf.</a:t>
            </a:r>
          </a:p>
          <a:p>
            <a:r>
              <a:rPr lang="en-US" sz="2000" dirty="0" smtClean="0">
                <a:latin typeface="Tw Cen MT" pitchFamily="34" charset="0"/>
              </a:rPr>
              <a:t>The leaf wiggles around and around</a:t>
            </a:r>
          </a:p>
          <a:p>
            <a:r>
              <a:rPr lang="en-US" sz="2000" dirty="0" smtClean="0">
                <a:latin typeface="Tw Cen MT" pitchFamily="34" charset="0"/>
              </a:rPr>
              <a:t>down to the ground.</a:t>
            </a:r>
          </a:p>
          <a:p>
            <a:r>
              <a:rPr lang="en-US" sz="2000" dirty="0" smtClean="0">
                <a:latin typeface="Tw Cen MT" pitchFamily="34" charset="0"/>
              </a:rPr>
              <a:t>The leaf is special to me,</a:t>
            </a:r>
          </a:p>
          <a:p>
            <a:r>
              <a:rPr lang="en-US" sz="2000" dirty="0" smtClean="0">
                <a:latin typeface="Tw Cen MT" pitchFamily="34" charset="0"/>
              </a:rPr>
              <a:t>because it is a leaf.</a:t>
            </a:r>
          </a:p>
          <a:p>
            <a:r>
              <a:rPr lang="en-US" sz="2000" dirty="0" smtClean="0">
                <a:latin typeface="Tw Cen MT" pitchFamily="34" charset="0"/>
              </a:rPr>
              <a:t>When a leaf is in a tree, </a:t>
            </a:r>
          </a:p>
          <a:p>
            <a:r>
              <a:rPr lang="en-US" sz="2000" dirty="0" smtClean="0">
                <a:latin typeface="Tw Cen MT" pitchFamily="34" charset="0"/>
              </a:rPr>
              <a:t>it wiggles,</a:t>
            </a:r>
          </a:p>
          <a:p>
            <a:r>
              <a:rPr lang="en-US" sz="2000" dirty="0" smtClean="0">
                <a:latin typeface="Tw Cen MT" pitchFamily="34" charset="0"/>
              </a:rPr>
              <a:t>and it falls </a:t>
            </a:r>
          </a:p>
          <a:p>
            <a:r>
              <a:rPr lang="en-US" sz="2000" dirty="0" smtClean="0">
                <a:latin typeface="Tw Cen MT" pitchFamily="34" charset="0"/>
              </a:rPr>
              <a:t>to the ground. </a:t>
            </a:r>
          </a:p>
          <a:p>
            <a:endParaRPr lang="en-US" sz="20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mony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 rot="10800000">
            <a:off x="457199" y="533400"/>
            <a:ext cx="3205647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86200" y="457200"/>
            <a:ext cx="4876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Wriggle Swish Leaf</a:t>
            </a:r>
          </a:p>
          <a:p>
            <a:r>
              <a:rPr lang="en-US" sz="2400" dirty="0" smtClean="0">
                <a:latin typeface="Tw Cen MT" pitchFamily="34" charset="0"/>
              </a:rPr>
              <a:t>By Harmony and Jackie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Leaves red, gold, and green.</a:t>
            </a:r>
          </a:p>
          <a:p>
            <a:r>
              <a:rPr lang="en-US" sz="2400" dirty="0" smtClean="0">
                <a:latin typeface="Tw Cen MT" pitchFamily="34" charset="0"/>
              </a:rPr>
              <a:t>Pretty under my feet.</a:t>
            </a:r>
          </a:p>
          <a:p>
            <a:r>
              <a:rPr lang="en-US" sz="2400" dirty="0" smtClean="0">
                <a:latin typeface="Tw Cen MT" pitchFamily="34" charset="0"/>
              </a:rPr>
              <a:t>They wriggle,</a:t>
            </a:r>
          </a:p>
          <a:p>
            <a:r>
              <a:rPr lang="en-US" sz="2400" dirty="0" smtClean="0">
                <a:latin typeface="Tw Cen MT" pitchFamily="34" charset="0"/>
              </a:rPr>
              <a:t>swish, swish,</a:t>
            </a:r>
          </a:p>
          <a:p>
            <a:r>
              <a:rPr lang="en-US" sz="2400" dirty="0" smtClean="0">
                <a:latin typeface="Tw Cen MT" pitchFamily="34" charset="0"/>
              </a:rPr>
              <a:t>and they fall from the trees</a:t>
            </a:r>
          </a:p>
          <a:p>
            <a:r>
              <a:rPr lang="en-US" sz="2400" dirty="0" smtClean="0">
                <a:latin typeface="Tw Cen MT" pitchFamily="34" charset="0"/>
              </a:rPr>
              <a:t>in a swirly mess. </a:t>
            </a:r>
          </a:p>
          <a:p>
            <a:r>
              <a:rPr lang="en-US" sz="2400" dirty="0" smtClean="0">
                <a:latin typeface="Tw Cen MT" pitchFamily="34" charset="0"/>
              </a:rPr>
              <a:t>I pick it up and make a wreath,</a:t>
            </a:r>
          </a:p>
          <a:p>
            <a:r>
              <a:rPr lang="en-US" sz="2400" dirty="0" smtClean="0">
                <a:latin typeface="Tw Cen MT" pitchFamily="34" charset="0"/>
              </a:rPr>
              <a:t>because it’s a Thanksgiving leaf.</a:t>
            </a:r>
          </a:p>
          <a:p>
            <a:r>
              <a:rPr lang="en-US" sz="2400" dirty="0" smtClean="0">
                <a:latin typeface="Tw Cen MT" pitchFamily="34" charset="0"/>
              </a:rPr>
              <a:t>It looks pretty,</a:t>
            </a:r>
          </a:p>
          <a:p>
            <a:r>
              <a:rPr lang="en-US" sz="2400" dirty="0" smtClean="0">
                <a:latin typeface="Tw Cen MT" pitchFamily="34" charset="0"/>
              </a:rPr>
              <a:t>because of its reds, oranges, yellows,</a:t>
            </a:r>
          </a:p>
          <a:p>
            <a:r>
              <a:rPr lang="en-US" sz="2400" dirty="0" smtClean="0">
                <a:latin typeface="Tw Cen MT" pitchFamily="34" charset="0"/>
              </a:rPr>
              <a:t>and greens. 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den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20000"/>
          </a:blip>
          <a:srcRect l="5872" r="5837"/>
          <a:stretch>
            <a:fillRect/>
          </a:stretch>
        </p:blipFill>
        <p:spPr>
          <a:xfrm rot="10800000">
            <a:off x="762000" y="228600"/>
            <a:ext cx="34671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304800"/>
            <a:ext cx="4495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My Leaf, My Leaf</a:t>
            </a:r>
          </a:p>
          <a:p>
            <a:r>
              <a:rPr lang="en-US" sz="2400" dirty="0" smtClean="0">
                <a:latin typeface="Tw Cen MT" pitchFamily="34" charset="0"/>
              </a:rPr>
              <a:t>by Jaden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leaf, my leaf!</a:t>
            </a:r>
          </a:p>
          <a:p>
            <a:r>
              <a:rPr lang="en-US" sz="2400" dirty="0" smtClean="0">
                <a:latin typeface="Tw Cen MT" pitchFamily="34" charset="0"/>
              </a:rPr>
              <a:t>So beautifully green.</a:t>
            </a:r>
          </a:p>
          <a:p>
            <a:r>
              <a:rPr lang="en-US" sz="2400" dirty="0" smtClean="0">
                <a:latin typeface="Tw Cen MT" pitchFamily="34" charset="0"/>
              </a:rPr>
              <a:t>Leaf, leaf</a:t>
            </a:r>
          </a:p>
          <a:p>
            <a:r>
              <a:rPr lang="en-US" sz="2400" dirty="0" smtClean="0">
                <a:latin typeface="Tw Cen MT" pitchFamily="34" charset="0"/>
              </a:rPr>
              <a:t>in a tree,</a:t>
            </a:r>
          </a:p>
          <a:p>
            <a:r>
              <a:rPr lang="en-US" sz="2400" dirty="0" smtClean="0">
                <a:latin typeface="Tw Cen MT" pitchFamily="34" charset="0"/>
              </a:rPr>
              <a:t>shaking,</a:t>
            </a:r>
          </a:p>
          <a:p>
            <a:r>
              <a:rPr lang="en-US" sz="2400" dirty="0" smtClean="0">
                <a:latin typeface="Tw Cen MT" pitchFamily="34" charset="0"/>
              </a:rPr>
              <a:t>cracking, </a:t>
            </a:r>
          </a:p>
          <a:p>
            <a:r>
              <a:rPr lang="en-US" sz="2400" dirty="0" smtClean="0">
                <a:latin typeface="Tw Cen MT" pitchFamily="34" charset="0"/>
              </a:rPr>
              <a:t>and swishing!</a:t>
            </a:r>
          </a:p>
          <a:p>
            <a:r>
              <a:rPr lang="en-US" sz="2400" dirty="0" smtClean="0">
                <a:latin typeface="Tw Cen MT" pitchFamily="34" charset="0"/>
              </a:rPr>
              <a:t>CRACK!!!</a:t>
            </a:r>
          </a:p>
          <a:p>
            <a:r>
              <a:rPr lang="en-US" sz="2400" dirty="0" smtClean="0">
                <a:latin typeface="Tw Cen MT" pitchFamily="34" charset="0"/>
              </a:rPr>
              <a:t>Uh-oh.</a:t>
            </a:r>
          </a:p>
          <a:p>
            <a:r>
              <a:rPr lang="en-US" sz="2400" dirty="0" smtClean="0">
                <a:latin typeface="Tw Cen MT" pitchFamily="34" charset="0"/>
              </a:rPr>
              <a:t>Now it’s falling towards</a:t>
            </a:r>
          </a:p>
          <a:p>
            <a:r>
              <a:rPr lang="en-US" sz="2400" dirty="0" smtClean="0">
                <a:latin typeface="Tw Cen MT" pitchFamily="34" charset="0"/>
              </a:rPr>
              <a:t>the great green grass.</a:t>
            </a:r>
          </a:p>
          <a:p>
            <a:r>
              <a:rPr lang="en-US" sz="2400" dirty="0" smtClean="0">
                <a:latin typeface="Tw Cen MT" pitchFamily="34" charset="0"/>
              </a:rPr>
              <a:t>Now I am playing</a:t>
            </a:r>
          </a:p>
          <a:p>
            <a:r>
              <a:rPr lang="en-US" sz="2400" dirty="0" smtClean="0">
                <a:latin typeface="Tw Cen MT" pitchFamily="34" charset="0"/>
              </a:rPr>
              <a:t>in the cracking leaves. 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n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20000"/>
          </a:blip>
          <a:srcRect l="12423" t="13889" r="10790" b="18056"/>
          <a:stretch>
            <a:fillRect/>
          </a:stretch>
        </p:blipFill>
        <p:spPr>
          <a:xfrm flipV="1">
            <a:off x="533400" y="1524000"/>
            <a:ext cx="3581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Leaf Food</a:t>
            </a:r>
          </a:p>
          <a:p>
            <a:r>
              <a:rPr lang="en-US" sz="2400" dirty="0" smtClean="0">
                <a:latin typeface="Tw Cen MT" pitchFamily="34" charset="0"/>
              </a:rPr>
              <a:t>by Jin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The leaf falls down the tree.</a:t>
            </a:r>
          </a:p>
          <a:p>
            <a:r>
              <a:rPr lang="en-US" sz="2400" dirty="0" smtClean="0">
                <a:latin typeface="Tw Cen MT" pitchFamily="34" charset="0"/>
              </a:rPr>
              <a:t>It falls to the ground.</a:t>
            </a:r>
          </a:p>
          <a:p>
            <a:r>
              <a:rPr lang="en-US" sz="2400" dirty="0" smtClean="0">
                <a:latin typeface="Tw Cen MT" pitchFamily="34" charset="0"/>
              </a:rPr>
              <a:t>The grass feels cold.</a:t>
            </a:r>
          </a:p>
          <a:p>
            <a:r>
              <a:rPr lang="en-US" sz="2400" dirty="0" smtClean="0">
                <a:latin typeface="Tw Cen MT" pitchFamily="34" charset="0"/>
              </a:rPr>
              <a:t>The leaf covers the grass,</a:t>
            </a:r>
          </a:p>
          <a:p>
            <a:r>
              <a:rPr lang="en-US" sz="2400" dirty="0" smtClean="0">
                <a:latin typeface="Tw Cen MT" pitchFamily="34" charset="0"/>
              </a:rPr>
              <a:t>and the grass is wet.</a:t>
            </a:r>
          </a:p>
          <a:p>
            <a:r>
              <a:rPr lang="en-US" sz="2400" dirty="0" smtClean="0">
                <a:latin typeface="Tw Cen MT" pitchFamily="34" charset="0"/>
              </a:rPr>
              <a:t>The colors are green,</a:t>
            </a:r>
          </a:p>
          <a:p>
            <a:r>
              <a:rPr lang="en-US" sz="2400" dirty="0" smtClean="0">
                <a:latin typeface="Tw Cen MT" pitchFamily="34" charset="0"/>
              </a:rPr>
              <a:t>red, yellow, and orange.</a:t>
            </a:r>
          </a:p>
          <a:p>
            <a:r>
              <a:rPr lang="en-US" sz="2400" dirty="0" smtClean="0">
                <a:latin typeface="Tw Cen MT" pitchFamily="34" charset="0"/>
              </a:rPr>
              <a:t>The leaves are plants.</a:t>
            </a:r>
          </a:p>
          <a:p>
            <a:r>
              <a:rPr lang="en-US" sz="2400" dirty="0" smtClean="0">
                <a:latin typeface="Tw Cen MT" pitchFamily="34" charset="0"/>
              </a:rPr>
              <a:t>They feed big bugs </a:t>
            </a:r>
          </a:p>
          <a:p>
            <a:r>
              <a:rPr lang="en-US" sz="2400" dirty="0" smtClean="0">
                <a:latin typeface="Tw Cen MT" pitchFamily="34" charset="0"/>
              </a:rPr>
              <a:t>and small bugs. </a:t>
            </a:r>
            <a:endParaRPr lang="en-US" sz="24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ania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14987" t="9722" r="19001" b="11111"/>
          <a:stretch>
            <a:fillRect/>
          </a:stretch>
        </p:blipFill>
        <p:spPr>
          <a:xfrm flipV="1">
            <a:off x="533400" y="1219200"/>
            <a:ext cx="37338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Dancing Down Leaf</a:t>
            </a:r>
          </a:p>
          <a:p>
            <a:r>
              <a:rPr lang="en-US" sz="2400" dirty="0" smtClean="0">
                <a:latin typeface="Tw Cen MT" pitchFamily="34" charset="0"/>
              </a:rPr>
              <a:t>by </a:t>
            </a:r>
            <a:r>
              <a:rPr lang="en-US" sz="2400" dirty="0" err="1" smtClean="0">
                <a:latin typeface="Tw Cen MT" pitchFamily="34" charset="0"/>
              </a:rPr>
              <a:t>Joania</a:t>
            </a:r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on a tree.</a:t>
            </a:r>
          </a:p>
          <a:p>
            <a:r>
              <a:rPr lang="en-US" sz="2400" dirty="0" smtClean="0">
                <a:latin typeface="Tw Cen MT" pitchFamily="34" charset="0"/>
              </a:rPr>
              <a:t>It is dancing down.</a:t>
            </a:r>
          </a:p>
          <a:p>
            <a:r>
              <a:rPr lang="en-US" sz="2400" dirty="0" smtClean="0">
                <a:latin typeface="Tw Cen MT" pitchFamily="34" charset="0"/>
              </a:rPr>
              <a:t>My leaf is red.</a:t>
            </a:r>
          </a:p>
          <a:p>
            <a:r>
              <a:rPr lang="en-US" sz="2400" dirty="0" smtClean="0">
                <a:latin typeface="Tw Cen MT" pitchFamily="34" charset="0"/>
              </a:rPr>
              <a:t>It’s on the ground now.</a:t>
            </a:r>
          </a:p>
          <a:p>
            <a:r>
              <a:rPr lang="en-US" sz="2400" dirty="0" smtClean="0">
                <a:latin typeface="Tw Cen MT" pitchFamily="34" charset="0"/>
              </a:rPr>
              <a:t>“Yum,” said an ant.</a:t>
            </a:r>
          </a:p>
          <a:p>
            <a:r>
              <a:rPr lang="en-US" sz="2400" dirty="0" smtClean="0">
                <a:latin typeface="Tw Cen MT" pitchFamily="34" charset="0"/>
              </a:rPr>
              <a:t>It’s good.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celyn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5839" r="13424" b="4167"/>
          <a:stretch>
            <a:fillRect/>
          </a:stretch>
        </p:blipFill>
        <p:spPr>
          <a:xfrm flipV="1">
            <a:off x="457200" y="838200"/>
            <a:ext cx="3804478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Dancing on the Grass</a:t>
            </a:r>
          </a:p>
          <a:p>
            <a:r>
              <a:rPr lang="en-US" sz="2400" dirty="0" smtClean="0">
                <a:latin typeface="Tw Cen MT" pitchFamily="34" charset="0"/>
              </a:rPr>
              <a:t>by Jocelyn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I go outside.</a:t>
            </a:r>
          </a:p>
          <a:p>
            <a:r>
              <a:rPr lang="en-US" sz="2400" dirty="0" smtClean="0">
                <a:latin typeface="Tw Cen MT" pitchFamily="34" charset="0"/>
              </a:rPr>
              <a:t>I see the leaves </a:t>
            </a:r>
          </a:p>
          <a:p>
            <a:r>
              <a:rPr lang="en-US" sz="2400" dirty="0" smtClean="0">
                <a:latin typeface="Tw Cen MT" pitchFamily="34" charset="0"/>
              </a:rPr>
              <a:t>that are falling down</a:t>
            </a:r>
          </a:p>
          <a:p>
            <a:r>
              <a:rPr lang="en-US" sz="2400" dirty="0" smtClean="0">
                <a:latin typeface="Tw Cen MT" pitchFamily="34" charset="0"/>
              </a:rPr>
              <a:t>to the ground,</a:t>
            </a:r>
          </a:p>
          <a:p>
            <a:r>
              <a:rPr lang="en-US" sz="2400" dirty="0" smtClean="0">
                <a:latin typeface="Tw Cen MT" pitchFamily="34" charset="0"/>
              </a:rPr>
              <a:t>dancing </a:t>
            </a:r>
          </a:p>
          <a:p>
            <a:r>
              <a:rPr lang="en-US" sz="2400" dirty="0" smtClean="0">
                <a:latin typeface="Tw Cen MT" pitchFamily="34" charset="0"/>
              </a:rPr>
              <a:t>on the grass.</a:t>
            </a:r>
          </a:p>
          <a:p>
            <a:r>
              <a:rPr lang="en-US" sz="2400" dirty="0" smtClean="0">
                <a:latin typeface="Tw Cen MT" pitchFamily="34" charset="0"/>
              </a:rPr>
              <a:t>It is so beautiful.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la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21568" t="20833" r="18223" b="8333"/>
          <a:stretch>
            <a:fillRect/>
          </a:stretch>
        </p:blipFill>
        <p:spPr>
          <a:xfrm flipV="1">
            <a:off x="609600" y="1143000"/>
            <a:ext cx="2743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My Leaf is Red</a:t>
            </a:r>
          </a:p>
          <a:p>
            <a:r>
              <a:rPr lang="en-US" sz="2400" dirty="0" smtClean="0">
                <a:latin typeface="Tw Cen MT" pitchFamily="34" charset="0"/>
              </a:rPr>
              <a:t>by </a:t>
            </a:r>
            <a:r>
              <a:rPr lang="en-US" sz="2400" dirty="0" err="1" smtClean="0">
                <a:latin typeface="Tw Cen MT" pitchFamily="34" charset="0"/>
              </a:rPr>
              <a:t>Lala</a:t>
            </a:r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red.</a:t>
            </a:r>
          </a:p>
          <a:p>
            <a:r>
              <a:rPr lang="en-US" sz="2400" dirty="0" smtClean="0">
                <a:latin typeface="Tw Cen MT" pitchFamily="34" charset="0"/>
              </a:rPr>
              <a:t>It’s on a tree,</a:t>
            </a:r>
          </a:p>
          <a:p>
            <a:r>
              <a:rPr lang="en-US" sz="2400" dirty="0" smtClean="0">
                <a:latin typeface="Tw Cen MT" pitchFamily="34" charset="0"/>
              </a:rPr>
              <a:t>but sometimes</a:t>
            </a:r>
          </a:p>
          <a:p>
            <a:r>
              <a:rPr lang="en-US" sz="2400" dirty="0" smtClean="0">
                <a:latin typeface="Tw Cen MT" pitchFamily="34" charset="0"/>
              </a:rPr>
              <a:t>it falls on the ground. </a:t>
            </a:r>
          </a:p>
          <a:p>
            <a:r>
              <a:rPr lang="en-US" sz="2400" dirty="0" smtClean="0">
                <a:latin typeface="Tw Cen MT" pitchFamily="34" charset="0"/>
              </a:rPr>
              <a:t>I like my leaf,</a:t>
            </a:r>
          </a:p>
          <a:p>
            <a:r>
              <a:rPr lang="en-US" sz="2400" dirty="0" smtClean="0">
                <a:latin typeface="Tw Cen MT" pitchFamily="34" charset="0"/>
              </a:rPr>
              <a:t>because it is red.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16694" r="10314" b="12500"/>
          <a:stretch>
            <a:fillRect/>
          </a:stretch>
        </p:blipFill>
        <p:spPr>
          <a:xfrm flipV="1">
            <a:off x="609600" y="990600"/>
            <a:ext cx="3282648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Slow Falling Leaf</a:t>
            </a:r>
          </a:p>
          <a:p>
            <a:r>
              <a:rPr lang="en-US" sz="2400" dirty="0" smtClean="0">
                <a:latin typeface="Tw Cen MT" pitchFamily="34" charset="0"/>
              </a:rPr>
              <a:t>by </a:t>
            </a:r>
            <a:r>
              <a:rPr lang="en-US" sz="2400" dirty="0" err="1" smtClean="0">
                <a:latin typeface="Tw Cen MT" pitchFamily="34" charset="0"/>
              </a:rPr>
              <a:t>Kiril</a:t>
            </a:r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red.</a:t>
            </a:r>
          </a:p>
          <a:p>
            <a:r>
              <a:rPr lang="en-US" sz="2400" dirty="0" smtClean="0">
                <a:latin typeface="Tw Cen MT" pitchFamily="34" charset="0"/>
              </a:rPr>
              <a:t>It comes from a tree. </a:t>
            </a:r>
          </a:p>
          <a:p>
            <a:r>
              <a:rPr lang="en-US" sz="2400" dirty="0" smtClean="0">
                <a:latin typeface="Tw Cen MT" pitchFamily="34" charset="0"/>
              </a:rPr>
              <a:t>It falls from the trees.</a:t>
            </a:r>
          </a:p>
          <a:p>
            <a:r>
              <a:rPr lang="en-US" sz="2400" dirty="0" smtClean="0">
                <a:latin typeface="Tw Cen MT" pitchFamily="34" charset="0"/>
              </a:rPr>
              <a:t>It falls slowly</a:t>
            </a:r>
          </a:p>
          <a:p>
            <a:r>
              <a:rPr lang="en-US" sz="2400" dirty="0" smtClean="0">
                <a:latin typeface="Tw Cen MT" pitchFamily="34" charset="0"/>
              </a:rPr>
              <a:t>to the ground. 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fett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5458" t="7813" r="14830" b="15625"/>
          <a:stretch>
            <a:fillRect/>
          </a:stretch>
        </p:blipFill>
        <p:spPr>
          <a:xfrm rot="10800000">
            <a:off x="457200" y="1371600"/>
            <a:ext cx="3276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19600" y="838200"/>
            <a:ext cx="3581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My Leaf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by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Yafett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My leaf is colorful.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The leaf goes slowly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to the ground.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It makes a whish noise.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It feels soft and crumbly.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The leaf falls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to the green grass.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It feels wet.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achiLeaf 1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 flipV="1">
            <a:off x="457200" y="1066800"/>
            <a:ext cx="355758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Small, Happy Leaf</a:t>
            </a:r>
          </a:p>
          <a:p>
            <a:r>
              <a:rPr lang="en-US" sz="2400" dirty="0" smtClean="0">
                <a:latin typeface="Tw Cen MT" pitchFamily="34" charset="0"/>
              </a:rPr>
              <a:t>by Malachi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I have a red leaf, </a:t>
            </a:r>
          </a:p>
          <a:p>
            <a:r>
              <a:rPr lang="en-US" sz="2400" dirty="0" smtClean="0">
                <a:latin typeface="Tw Cen MT" pitchFamily="34" charset="0"/>
              </a:rPr>
              <a:t>and my leaf is small!</a:t>
            </a:r>
          </a:p>
          <a:p>
            <a:r>
              <a:rPr lang="en-US" sz="2400" dirty="0" smtClean="0">
                <a:latin typeface="Tw Cen MT" pitchFamily="34" charset="0"/>
              </a:rPr>
              <a:t>My leaf is happy.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aLeaf.jpeg"/>
          <p:cNvPicPr>
            <a:picLocks noGrp="1" noChangeAspect="1"/>
          </p:cNvPicPr>
          <p:nvPr isPhoto="1"/>
        </p:nvPicPr>
        <p:blipFill>
          <a:blip r:embed="rId3" cstate="print">
            <a:lum contrast="10000"/>
          </a:blip>
          <a:srcRect r="14581"/>
          <a:stretch>
            <a:fillRect/>
          </a:stretch>
        </p:blipFill>
        <p:spPr>
          <a:xfrm flipV="1">
            <a:off x="533401" y="609600"/>
            <a:ext cx="3657600" cy="4367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Twirled Leaf</a:t>
            </a:r>
          </a:p>
          <a:p>
            <a:r>
              <a:rPr lang="en-US" sz="2400" dirty="0" smtClean="0">
                <a:latin typeface="Tw Cen MT" pitchFamily="34" charset="0"/>
              </a:rPr>
              <a:t>by Maya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red. </a:t>
            </a:r>
          </a:p>
          <a:p>
            <a:r>
              <a:rPr lang="en-US" sz="2400" dirty="0" smtClean="0">
                <a:latin typeface="Tw Cen MT" pitchFamily="34" charset="0"/>
              </a:rPr>
              <a:t>It’s on the ground,</a:t>
            </a:r>
          </a:p>
          <a:p>
            <a:r>
              <a:rPr lang="en-US" sz="2400" dirty="0" smtClean="0">
                <a:latin typeface="Tw Cen MT" pitchFamily="34" charset="0"/>
              </a:rPr>
              <a:t>and that’s where I found it. </a:t>
            </a:r>
          </a:p>
          <a:p>
            <a:r>
              <a:rPr lang="en-US" sz="2400" dirty="0" smtClean="0">
                <a:latin typeface="Tw Cen MT" pitchFamily="34" charset="0"/>
              </a:rPr>
              <a:t>The wind twirled it to the ground. 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saLeaf.jpeg"/>
          <p:cNvPicPr>
            <a:picLocks noGrp="1" noChangeAspect="1"/>
          </p:cNvPicPr>
          <p:nvPr isPhoto="1"/>
        </p:nvPicPr>
        <p:blipFill>
          <a:blip r:embed="rId3" cstate="print">
            <a:lum contrast="10000"/>
          </a:blip>
          <a:srcRect r="5376" b="6944"/>
          <a:stretch>
            <a:fillRect/>
          </a:stretch>
        </p:blipFill>
        <p:spPr>
          <a:xfrm flipV="1">
            <a:off x="609600" y="914400"/>
            <a:ext cx="316166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Hungry Leaf</a:t>
            </a:r>
          </a:p>
          <a:p>
            <a:r>
              <a:rPr lang="en-US" sz="2400" dirty="0" smtClean="0">
                <a:latin typeface="Tw Cen MT" pitchFamily="34" charset="0"/>
              </a:rPr>
              <a:t>by </a:t>
            </a:r>
            <a:r>
              <a:rPr lang="en-US" sz="2400" dirty="0" err="1" smtClean="0">
                <a:latin typeface="Tw Cen MT" pitchFamily="34" charset="0"/>
              </a:rPr>
              <a:t>Parsa</a:t>
            </a:r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The leaf is hungry. </a:t>
            </a:r>
          </a:p>
          <a:p>
            <a:r>
              <a:rPr lang="en-US" sz="2400" dirty="0" smtClean="0">
                <a:latin typeface="Tw Cen MT" pitchFamily="34" charset="0"/>
              </a:rPr>
              <a:t>The leaf dances around</a:t>
            </a:r>
          </a:p>
          <a:p>
            <a:r>
              <a:rPr lang="en-US" sz="2400" dirty="0" smtClean="0">
                <a:latin typeface="Tw Cen MT" pitchFamily="34" charset="0"/>
              </a:rPr>
              <a:t>all over. 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rina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4316" b="5556"/>
          <a:stretch>
            <a:fillRect/>
          </a:stretch>
        </p:blipFill>
        <p:spPr>
          <a:xfrm flipV="1">
            <a:off x="762000" y="1295400"/>
            <a:ext cx="358973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838200"/>
            <a:ext cx="358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Rainbow Leaf</a:t>
            </a:r>
          </a:p>
          <a:p>
            <a:r>
              <a:rPr lang="en-US" sz="2400" dirty="0" smtClean="0">
                <a:latin typeface="Tw Cen MT" pitchFamily="34" charset="0"/>
              </a:rPr>
              <a:t>by </a:t>
            </a:r>
            <a:r>
              <a:rPr lang="en-US" sz="2400" dirty="0" err="1" smtClean="0">
                <a:latin typeface="Tw Cen MT" pitchFamily="34" charset="0"/>
              </a:rPr>
              <a:t>Sarina</a:t>
            </a:r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as colorful </a:t>
            </a:r>
          </a:p>
          <a:p>
            <a:r>
              <a:rPr lang="en-US" sz="2400" dirty="0" smtClean="0">
                <a:latin typeface="Tw Cen MT" pitchFamily="34" charset="0"/>
              </a:rPr>
              <a:t>as a rainbow.</a:t>
            </a:r>
          </a:p>
          <a:p>
            <a:r>
              <a:rPr lang="en-US" sz="2400" dirty="0" smtClean="0">
                <a:latin typeface="Tw Cen MT" pitchFamily="34" charset="0"/>
              </a:rPr>
              <a:t>It’s shiny colors,</a:t>
            </a:r>
          </a:p>
          <a:p>
            <a:r>
              <a:rPr lang="en-US" sz="2400" dirty="0" smtClean="0">
                <a:latin typeface="Tw Cen MT" pitchFamily="34" charset="0"/>
              </a:rPr>
              <a:t>yellow and red,</a:t>
            </a:r>
          </a:p>
          <a:p>
            <a:r>
              <a:rPr lang="en-US" sz="2400" dirty="0" smtClean="0">
                <a:latin typeface="Tw Cen MT" pitchFamily="34" charset="0"/>
              </a:rPr>
              <a:t>fall down</a:t>
            </a:r>
          </a:p>
          <a:p>
            <a:r>
              <a:rPr lang="en-US" sz="2400" dirty="0" smtClean="0">
                <a:latin typeface="Tw Cen MT" pitchFamily="34" charset="0"/>
              </a:rPr>
              <a:t>to the ground </a:t>
            </a:r>
          </a:p>
          <a:p>
            <a:r>
              <a:rPr lang="en-US" sz="2400" dirty="0" smtClean="0">
                <a:latin typeface="Tw Cen MT" pitchFamily="34" charset="0"/>
              </a:rPr>
              <a:t>and crunch. 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ena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20000"/>
          </a:blip>
          <a:srcRect l="3919" t="11111" r="14944" b="12500"/>
          <a:stretch>
            <a:fillRect/>
          </a:stretch>
        </p:blipFill>
        <p:spPr>
          <a:xfrm flipV="1">
            <a:off x="685800" y="1066800"/>
            <a:ext cx="33528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Quiet Leaf</a:t>
            </a:r>
          </a:p>
          <a:p>
            <a:r>
              <a:rPr lang="en-US" sz="2400" dirty="0" smtClean="0">
                <a:latin typeface="Tw Cen MT" pitchFamily="34" charset="0"/>
              </a:rPr>
              <a:t>by Selena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red. </a:t>
            </a:r>
          </a:p>
          <a:p>
            <a:r>
              <a:rPr lang="en-US" sz="2400" dirty="0" smtClean="0">
                <a:latin typeface="Tw Cen MT" pitchFamily="34" charset="0"/>
              </a:rPr>
              <a:t>It’s quietly sitting on a tree,</a:t>
            </a:r>
          </a:p>
          <a:p>
            <a:r>
              <a:rPr lang="en-US" sz="2400" dirty="0" smtClean="0">
                <a:latin typeface="Tw Cen MT" pitchFamily="34" charset="0"/>
              </a:rPr>
              <a:t>but when the wind comes,</a:t>
            </a:r>
          </a:p>
          <a:p>
            <a:r>
              <a:rPr lang="en-US" sz="2400" dirty="0" smtClean="0">
                <a:latin typeface="Tw Cen MT" pitchFamily="34" charset="0"/>
              </a:rPr>
              <a:t>the leaf gently falls</a:t>
            </a:r>
          </a:p>
          <a:p>
            <a:r>
              <a:rPr lang="en-US" sz="2400" dirty="0" smtClean="0">
                <a:latin typeface="Tw Cen MT" pitchFamily="34" charset="0"/>
              </a:rPr>
              <a:t>to the ground. 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yden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 flipV="1">
            <a:off x="457200" y="457200"/>
            <a:ext cx="34671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Big Tree Leaf</a:t>
            </a:r>
          </a:p>
          <a:p>
            <a:r>
              <a:rPr lang="en-US" sz="2400" dirty="0" smtClean="0">
                <a:latin typeface="Tw Cen MT" pitchFamily="34" charset="0"/>
              </a:rPr>
              <a:t>by </a:t>
            </a:r>
            <a:r>
              <a:rPr lang="en-US" sz="2400" dirty="0" err="1" smtClean="0">
                <a:latin typeface="Tw Cen MT" pitchFamily="34" charset="0"/>
              </a:rPr>
              <a:t>Tayden</a:t>
            </a:r>
            <a:endParaRPr lang="en-US" sz="2400" dirty="0" smtClean="0">
              <a:latin typeface="Tw Cen MT" pitchFamily="34" charset="0"/>
            </a:endParaRP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red. </a:t>
            </a:r>
          </a:p>
          <a:p>
            <a:r>
              <a:rPr lang="en-US" sz="2400" dirty="0" smtClean="0">
                <a:latin typeface="Tw Cen MT" pitchFamily="34" charset="0"/>
              </a:rPr>
              <a:t>It  is in a big tree. </a:t>
            </a:r>
          </a:p>
          <a:p>
            <a:r>
              <a:rPr lang="en-US" sz="2400" dirty="0" smtClean="0">
                <a:latin typeface="Tw Cen MT" pitchFamily="34" charset="0"/>
              </a:rPr>
              <a:t>Then the wind knocked</a:t>
            </a:r>
          </a:p>
          <a:p>
            <a:r>
              <a:rPr lang="en-US" sz="2400" dirty="0" smtClean="0">
                <a:latin typeface="Tw Cen MT" pitchFamily="34" charset="0"/>
              </a:rPr>
              <a:t>it out of the tree.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ylor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2447" t="2778" r="5389" b="18056"/>
          <a:stretch>
            <a:fillRect/>
          </a:stretch>
        </p:blipFill>
        <p:spPr>
          <a:xfrm flipV="1">
            <a:off x="609600" y="1219200"/>
            <a:ext cx="3812674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Chinese Maple Leaf</a:t>
            </a:r>
          </a:p>
          <a:p>
            <a:r>
              <a:rPr lang="en-US" sz="2400" dirty="0" smtClean="0">
                <a:latin typeface="Tw Cen MT" pitchFamily="34" charset="0"/>
              </a:rPr>
              <a:t>by Taylor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from a Chinese maple tree. </a:t>
            </a:r>
          </a:p>
          <a:p>
            <a:r>
              <a:rPr lang="en-US" sz="2400" dirty="0" smtClean="0">
                <a:latin typeface="Tw Cen MT" pitchFamily="34" charset="0"/>
              </a:rPr>
              <a:t>It is really colorful. </a:t>
            </a:r>
          </a:p>
          <a:p>
            <a:r>
              <a:rPr lang="en-US" sz="2400" dirty="0" smtClean="0">
                <a:latin typeface="Tw Cen MT" pitchFamily="34" charset="0"/>
              </a:rPr>
              <a:t>It is yellow</a:t>
            </a:r>
          </a:p>
          <a:p>
            <a:r>
              <a:rPr lang="en-US" sz="2400" dirty="0" smtClean="0">
                <a:latin typeface="Tw Cen MT" pitchFamily="34" charset="0"/>
              </a:rPr>
              <a:t>and brown</a:t>
            </a:r>
          </a:p>
          <a:p>
            <a:r>
              <a:rPr lang="en-US" sz="2400" dirty="0" smtClean="0">
                <a:latin typeface="Tw Cen MT" pitchFamily="34" charset="0"/>
              </a:rPr>
              <a:t>and orange. </a:t>
            </a:r>
            <a:endParaRPr lang="en-US" sz="24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kifa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4167" r="8333"/>
          <a:stretch>
            <a:fillRect/>
          </a:stretch>
        </p:blipFill>
        <p:spPr>
          <a:xfrm rot="10800000">
            <a:off x="838200" y="990600"/>
            <a:ext cx="3533775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itchFamily="34" charset="0"/>
              </a:rPr>
              <a:t>Cricket</a:t>
            </a:r>
          </a:p>
          <a:p>
            <a:r>
              <a:rPr lang="en-US" sz="2400" dirty="0">
                <a:latin typeface="Tw Cen MT" pitchFamily="34" charset="0"/>
              </a:rPr>
              <a:t>by </a:t>
            </a:r>
            <a:r>
              <a:rPr lang="en-US" sz="2400" dirty="0" err="1">
                <a:latin typeface="Tw Cen MT" pitchFamily="34" charset="0"/>
              </a:rPr>
              <a:t>Aakifah</a:t>
            </a:r>
            <a:endParaRPr lang="en-US" sz="2400" dirty="0">
              <a:latin typeface="Tw Cen MT" pitchFamily="34" charset="0"/>
            </a:endParaRPr>
          </a:p>
          <a:p>
            <a:r>
              <a:rPr lang="en-US" sz="2400" dirty="0">
                <a:latin typeface="Tw Cen MT" pitchFamily="34" charset="0"/>
              </a:rPr>
              <a:t> </a:t>
            </a:r>
          </a:p>
          <a:p>
            <a:r>
              <a:rPr lang="en-US" sz="2400" dirty="0">
                <a:latin typeface="Tw Cen MT" pitchFamily="34" charset="0"/>
              </a:rPr>
              <a:t>My leaf is colorful in the tree,</a:t>
            </a:r>
          </a:p>
          <a:p>
            <a:r>
              <a:rPr lang="en-US" sz="2400" dirty="0">
                <a:latin typeface="Tw Cen MT" pitchFamily="34" charset="0"/>
              </a:rPr>
              <a:t>and it hit the other leaves and fell.</a:t>
            </a:r>
          </a:p>
          <a:p>
            <a:r>
              <a:rPr lang="en-US" sz="2400" dirty="0">
                <a:latin typeface="Tw Cen MT" pitchFamily="34" charset="0"/>
              </a:rPr>
              <a:t>“Chomp.” </a:t>
            </a:r>
          </a:p>
          <a:p>
            <a:r>
              <a:rPr lang="en-US" sz="2400" dirty="0">
                <a:latin typeface="Tw Cen MT" pitchFamily="34" charset="0"/>
              </a:rPr>
              <a:t>It made the cricket happy.</a:t>
            </a:r>
          </a:p>
          <a:p>
            <a:r>
              <a:rPr lang="en-US" sz="2400" dirty="0">
                <a:latin typeface="Tw Cen MT" pitchFamily="34" charset="0"/>
              </a:rPr>
              <a:t>After,</a:t>
            </a:r>
          </a:p>
          <a:p>
            <a:r>
              <a:rPr lang="en-US" sz="2400" dirty="0">
                <a:latin typeface="Tw Cen MT" pitchFamily="34" charset="0"/>
              </a:rPr>
              <a:t>it smelled like nothing.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y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8333" t="4167" r="15000" b="16667"/>
          <a:stretch>
            <a:fillRect/>
          </a:stretch>
        </p:blipFill>
        <p:spPr>
          <a:xfrm rot="10800000">
            <a:off x="457200" y="1066800"/>
            <a:ext cx="35052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 Leaf</a:t>
            </a:r>
          </a:p>
          <a:p>
            <a:r>
              <a:rPr lang="en-US" sz="2400" dirty="0"/>
              <a:t>by Andy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My leaf’s tree is red </a:t>
            </a:r>
          </a:p>
          <a:p>
            <a:r>
              <a:rPr lang="en-US" sz="2400" dirty="0"/>
              <a:t>and warm.</a:t>
            </a:r>
          </a:p>
          <a:p>
            <a:r>
              <a:rPr lang="en-US" sz="2400" dirty="0"/>
              <a:t>The leaf falls down </a:t>
            </a:r>
          </a:p>
          <a:p>
            <a:r>
              <a:rPr lang="en-US" sz="2400" dirty="0"/>
              <a:t>from the tree.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ona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10800000">
            <a:off x="381000" y="1143000"/>
            <a:ext cx="4348802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76800" y="914400"/>
            <a:ext cx="3581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Until the Wind Blew</a:t>
            </a:r>
          </a:p>
          <a:p>
            <a:r>
              <a:rPr lang="en-US" sz="2400" dirty="0" smtClean="0">
                <a:latin typeface="Tw Cen MT" pitchFamily="34" charset="0"/>
              </a:rPr>
              <a:t>b y Anthony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was in a tree</a:t>
            </a:r>
          </a:p>
          <a:p>
            <a:r>
              <a:rPr lang="en-US" sz="2400" dirty="0" smtClean="0">
                <a:latin typeface="Tw Cen MT" pitchFamily="34" charset="0"/>
              </a:rPr>
              <a:t>until the wind</a:t>
            </a:r>
          </a:p>
          <a:p>
            <a:r>
              <a:rPr lang="en-US" sz="2400" dirty="0" smtClean="0">
                <a:latin typeface="Tw Cen MT" pitchFamily="34" charset="0"/>
              </a:rPr>
              <a:t>blew it away</a:t>
            </a:r>
          </a:p>
          <a:p>
            <a:r>
              <a:rPr lang="en-US" sz="2400" dirty="0" smtClean="0">
                <a:latin typeface="Tw Cen MT" pitchFamily="34" charset="0"/>
              </a:rPr>
              <a:t>on the grass,</a:t>
            </a:r>
          </a:p>
          <a:p>
            <a:r>
              <a:rPr lang="en-US" sz="2400" dirty="0" smtClean="0">
                <a:latin typeface="Tw Cen MT" pitchFamily="34" charset="0"/>
              </a:rPr>
              <a:t>and it turned green </a:t>
            </a:r>
          </a:p>
          <a:p>
            <a:r>
              <a:rPr lang="en-US" sz="2400" dirty="0" smtClean="0">
                <a:latin typeface="Tw Cen MT" pitchFamily="34" charset="0"/>
              </a:rPr>
              <a:t>and red,</a:t>
            </a:r>
          </a:p>
          <a:p>
            <a:r>
              <a:rPr lang="en-US" sz="2400" dirty="0" smtClean="0">
                <a:latin typeface="Tw Cen MT" pitchFamily="34" charset="0"/>
              </a:rPr>
              <a:t>and the ground was wet.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relia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7925" t="15278" r="11432" b="8333"/>
          <a:stretch>
            <a:fillRect/>
          </a:stretch>
        </p:blipFill>
        <p:spPr>
          <a:xfrm rot="10800000">
            <a:off x="533400" y="1295400"/>
            <a:ext cx="35052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itchFamily="34" charset="0"/>
              </a:rPr>
              <a:t>Color Change Leaf</a:t>
            </a:r>
          </a:p>
          <a:p>
            <a:r>
              <a:rPr lang="en-US" sz="2400" dirty="0">
                <a:latin typeface="Tw Cen MT" pitchFamily="34" charset="0"/>
              </a:rPr>
              <a:t>by Aurelia</a:t>
            </a:r>
          </a:p>
          <a:p>
            <a:r>
              <a:rPr lang="en-US" sz="2400" dirty="0">
                <a:latin typeface="Tw Cen MT" pitchFamily="34" charset="0"/>
              </a:rPr>
              <a:t> </a:t>
            </a:r>
          </a:p>
          <a:p>
            <a:r>
              <a:rPr lang="en-US" sz="2400" dirty="0">
                <a:latin typeface="Tw Cen MT" pitchFamily="34" charset="0"/>
              </a:rPr>
              <a:t>My leaf is big and pretty,</a:t>
            </a:r>
          </a:p>
          <a:p>
            <a:r>
              <a:rPr lang="en-US" sz="2400" dirty="0">
                <a:latin typeface="Tw Cen MT" pitchFamily="34" charset="0"/>
              </a:rPr>
              <a:t>and it is a Japanese leaf</a:t>
            </a:r>
          </a:p>
          <a:p>
            <a:r>
              <a:rPr lang="en-US" sz="2400" dirty="0">
                <a:latin typeface="Tw Cen MT" pitchFamily="34" charset="0"/>
              </a:rPr>
              <a:t>of different colors.</a:t>
            </a:r>
          </a:p>
          <a:p>
            <a:r>
              <a:rPr lang="en-US" sz="2400" dirty="0">
                <a:latin typeface="Tw Cen MT" pitchFamily="34" charset="0"/>
              </a:rPr>
              <a:t>It changes like a chameleon.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ke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r="5903" b="1374"/>
          <a:stretch>
            <a:fillRect/>
          </a:stretch>
        </p:blipFill>
        <p:spPr>
          <a:xfrm rot="16200000">
            <a:off x="820401" y="246399"/>
            <a:ext cx="3124200" cy="385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152400"/>
            <a:ext cx="419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Big Red Leaf</a:t>
            </a:r>
          </a:p>
          <a:p>
            <a:r>
              <a:rPr lang="en-US" sz="2400" dirty="0" smtClean="0">
                <a:latin typeface="Tw Cen MT" pitchFamily="34" charset="0"/>
              </a:rPr>
              <a:t>by Blake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red, big and hanging.</a:t>
            </a:r>
          </a:p>
          <a:p>
            <a:r>
              <a:rPr lang="en-US" sz="2400" dirty="0" smtClean="0">
                <a:latin typeface="Tw Cen MT" pitchFamily="34" charset="0"/>
              </a:rPr>
              <a:t>One day,</a:t>
            </a:r>
          </a:p>
          <a:p>
            <a:r>
              <a:rPr lang="en-US" sz="2400" dirty="0" smtClean="0">
                <a:latin typeface="Tw Cen MT" pitchFamily="34" charset="0"/>
              </a:rPr>
              <a:t>my leaf was gone.</a:t>
            </a:r>
          </a:p>
          <a:p>
            <a:r>
              <a:rPr lang="en-US" sz="2400" dirty="0" smtClean="0">
                <a:latin typeface="Tw Cen MT" pitchFamily="34" charset="0"/>
              </a:rPr>
              <a:t>My leaf was over the fence.</a:t>
            </a:r>
          </a:p>
          <a:p>
            <a:r>
              <a:rPr lang="en-US" sz="2400" dirty="0" smtClean="0">
                <a:latin typeface="Tw Cen MT" pitchFamily="34" charset="0"/>
              </a:rPr>
              <a:t>Then the wind blew it </a:t>
            </a:r>
          </a:p>
          <a:p>
            <a:r>
              <a:rPr lang="en-US" sz="2400" dirty="0" smtClean="0">
                <a:latin typeface="Tw Cen MT" pitchFamily="34" charset="0"/>
              </a:rPr>
              <a:t>over to the other fence.</a:t>
            </a:r>
          </a:p>
          <a:p>
            <a:r>
              <a:rPr lang="en-US" sz="2400" dirty="0" smtClean="0">
                <a:latin typeface="Tw Cen MT" pitchFamily="34" charset="0"/>
              </a:rPr>
              <a:t>Then someone</a:t>
            </a:r>
          </a:p>
          <a:p>
            <a:r>
              <a:rPr lang="en-US" sz="2400" dirty="0" smtClean="0">
                <a:latin typeface="Tw Cen MT" pitchFamily="34" charset="0"/>
              </a:rPr>
              <a:t>picked it up and said,</a:t>
            </a:r>
          </a:p>
          <a:p>
            <a:r>
              <a:rPr lang="en-US" sz="2400" dirty="0" smtClean="0">
                <a:latin typeface="Tw Cen MT" pitchFamily="34" charset="0"/>
              </a:rPr>
              <a:t>“That leaf is mine.”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yan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30000"/>
          </a:blip>
          <a:srcRect l="3409" b="19444"/>
          <a:stretch>
            <a:fillRect/>
          </a:stretch>
        </p:blipFill>
        <p:spPr>
          <a:xfrm>
            <a:off x="381000" y="0"/>
            <a:ext cx="5029200" cy="3272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24400" y="9144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Crashing Leaf</a:t>
            </a:r>
          </a:p>
          <a:p>
            <a:r>
              <a:rPr lang="en-US" sz="2400" dirty="0" smtClean="0">
                <a:latin typeface="Tw Cen MT" pitchFamily="34" charset="0"/>
              </a:rPr>
              <a:t>By Bryan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in a tree.</a:t>
            </a:r>
          </a:p>
          <a:p>
            <a:r>
              <a:rPr lang="en-US" sz="2400" dirty="0" smtClean="0">
                <a:latin typeface="Tw Cen MT" pitchFamily="34" charset="0"/>
              </a:rPr>
              <a:t>It is crashing into more leaves,</a:t>
            </a:r>
          </a:p>
          <a:p>
            <a:r>
              <a:rPr lang="en-US" sz="2400" dirty="0" smtClean="0">
                <a:latin typeface="Tw Cen MT" pitchFamily="34" charset="0"/>
              </a:rPr>
              <a:t>and it makes a sound.</a:t>
            </a:r>
          </a:p>
          <a:p>
            <a:r>
              <a:rPr lang="en-US" sz="2400" dirty="0" smtClean="0">
                <a:latin typeface="Tw Cen MT" pitchFamily="34" charset="0"/>
              </a:rPr>
              <a:t>It is crash.</a:t>
            </a:r>
          </a:p>
          <a:p>
            <a:r>
              <a:rPr lang="en-US" sz="2400" dirty="0" smtClean="0">
                <a:latin typeface="Tw Cen MT" pitchFamily="34" charset="0"/>
              </a:rPr>
              <a:t>Crash and crash.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opherLeaf.jpeg"/>
          <p:cNvPicPr>
            <a:picLocks noGrp="1" noChangeAspect="1"/>
          </p:cNvPicPr>
          <p:nvPr isPhoto="1"/>
        </p:nvPicPr>
        <p:blipFill>
          <a:blip r:embed="rId3" cstate="print">
            <a:lum bright="-10000" contrast="20000"/>
          </a:blip>
          <a:srcRect l="-209" t="4167" r="15546" b="2778"/>
          <a:stretch>
            <a:fillRect/>
          </a:stretch>
        </p:blipFill>
        <p:spPr>
          <a:xfrm rot="10800000">
            <a:off x="685800" y="1219200"/>
            <a:ext cx="33550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9600" y="838200"/>
            <a:ext cx="3581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w Cen MT" pitchFamily="34" charset="0"/>
              </a:rPr>
              <a:t>Monkey Leaf</a:t>
            </a:r>
          </a:p>
          <a:p>
            <a:r>
              <a:rPr lang="en-US" sz="2400" dirty="0" smtClean="0">
                <a:latin typeface="Tw Cen MT" pitchFamily="34" charset="0"/>
              </a:rPr>
              <a:t>by Christopher</a:t>
            </a:r>
          </a:p>
          <a:p>
            <a:r>
              <a:rPr lang="en-US" sz="2400" dirty="0" smtClean="0">
                <a:latin typeface="Tw Cen MT" pitchFamily="34" charset="0"/>
              </a:rPr>
              <a:t> </a:t>
            </a:r>
          </a:p>
          <a:p>
            <a:r>
              <a:rPr lang="en-US" sz="2400" dirty="0" smtClean="0">
                <a:latin typeface="Tw Cen MT" pitchFamily="34" charset="0"/>
              </a:rPr>
              <a:t>My leaf is swinging </a:t>
            </a:r>
          </a:p>
          <a:p>
            <a:r>
              <a:rPr lang="en-US" sz="2400" dirty="0" smtClean="0">
                <a:latin typeface="Tw Cen MT" pitchFamily="34" charset="0"/>
              </a:rPr>
              <a:t>around in a tree</a:t>
            </a:r>
          </a:p>
          <a:p>
            <a:r>
              <a:rPr lang="en-US" sz="2400" dirty="0" smtClean="0">
                <a:latin typeface="Tw Cen MT" pitchFamily="34" charset="0"/>
              </a:rPr>
              <a:t>like a monkey.</a:t>
            </a:r>
          </a:p>
          <a:p>
            <a:r>
              <a:rPr lang="en-US" sz="2400" dirty="0" smtClean="0">
                <a:latin typeface="Tw Cen MT" pitchFamily="34" charset="0"/>
              </a:rPr>
              <a:t>When it’s autumn,</a:t>
            </a:r>
          </a:p>
          <a:p>
            <a:r>
              <a:rPr lang="en-US" sz="2400" dirty="0" smtClean="0">
                <a:latin typeface="Tw Cen MT" pitchFamily="34" charset="0"/>
              </a:rPr>
              <a:t>it will fall gently</a:t>
            </a:r>
          </a:p>
          <a:p>
            <a:r>
              <a:rPr lang="en-US" sz="2400" dirty="0" smtClean="0">
                <a:latin typeface="Tw Cen MT" pitchFamily="34" charset="0"/>
              </a:rPr>
              <a:t>to the ground</a:t>
            </a:r>
          </a:p>
          <a:p>
            <a:r>
              <a:rPr lang="en-US" sz="2400" dirty="0" smtClean="0">
                <a:latin typeface="Tw Cen MT" pitchFamily="34" charset="0"/>
              </a:rPr>
              <a:t>with all </a:t>
            </a:r>
          </a:p>
          <a:p>
            <a:r>
              <a:rPr lang="en-US" sz="2400" dirty="0" smtClean="0">
                <a:latin typeface="Tw Cen MT" pitchFamily="34" charset="0"/>
              </a:rPr>
              <a:t>the other leaves.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199</Words>
  <Application>Microsoft Office PowerPoint</Application>
  <PresentationFormat>On-screen Show (4:3)</PresentationFormat>
  <Paragraphs>273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Fall Leaves Lynnwood Elementary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Edmonds School District #15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keranik</dc:creator>
  <cp:lastModifiedBy>Christine</cp:lastModifiedBy>
  <cp:revision>20</cp:revision>
  <dcterms:created xsi:type="dcterms:W3CDTF">2011-11-16T16:25:57Z</dcterms:created>
  <dcterms:modified xsi:type="dcterms:W3CDTF">2011-12-05T06:42:40Z</dcterms:modified>
</cp:coreProperties>
</file>