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2" r:id="rId2"/>
    <p:sldMasterId id="2147483684" r:id="rId3"/>
    <p:sldMasterId id="2147483708" r:id="rId4"/>
    <p:sldMasterId id="2147483720" r:id="rId5"/>
  </p:sldMasterIdLst>
  <p:notesMasterIdLst>
    <p:notesMasterId r:id="rId41"/>
  </p:notesMasterIdLst>
  <p:sldIdLst>
    <p:sldId id="316" r:id="rId6"/>
    <p:sldId id="306" r:id="rId7"/>
    <p:sldId id="307" r:id="rId8"/>
    <p:sldId id="308" r:id="rId9"/>
    <p:sldId id="309" r:id="rId10"/>
    <p:sldId id="310" r:id="rId11"/>
    <p:sldId id="311" r:id="rId12"/>
    <p:sldId id="276" r:id="rId13"/>
    <p:sldId id="265" r:id="rId14"/>
    <p:sldId id="266" r:id="rId15"/>
    <p:sldId id="267" r:id="rId16"/>
    <p:sldId id="268" r:id="rId17"/>
    <p:sldId id="269" r:id="rId18"/>
    <p:sldId id="270" r:id="rId19"/>
    <p:sldId id="302" r:id="rId20"/>
    <p:sldId id="301" r:id="rId21"/>
    <p:sldId id="295" r:id="rId22"/>
    <p:sldId id="279" r:id="rId23"/>
    <p:sldId id="280" r:id="rId24"/>
    <p:sldId id="281" r:id="rId25"/>
    <p:sldId id="282" r:id="rId26"/>
    <p:sldId id="283" r:id="rId27"/>
    <p:sldId id="284" r:id="rId28"/>
    <p:sldId id="285" r:id="rId29"/>
    <p:sldId id="286" r:id="rId30"/>
    <p:sldId id="287" r:id="rId31"/>
    <p:sldId id="288" r:id="rId32"/>
    <p:sldId id="296" r:id="rId33"/>
    <p:sldId id="290" r:id="rId34"/>
    <p:sldId id="291" r:id="rId35"/>
    <p:sldId id="292" r:id="rId36"/>
    <p:sldId id="293" r:id="rId37"/>
    <p:sldId id="294" r:id="rId38"/>
    <p:sldId id="318" r:id="rId39"/>
    <p:sldId id="31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4" d="100"/>
          <a:sy n="84" d="100"/>
        </p:scale>
        <p:origin x="-80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E1811-5308-43ED-B3F0-27F2B97C884A}" type="datetimeFigureOut">
              <a:rPr lang="en-US" smtClean="0"/>
              <a:pPr/>
              <a:t>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4662E-BCEE-4DCE-93CF-5BD0E6F47B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681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E4662E-BCEE-4DCE-93CF-5BD0E6F47BB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4662E-BCEE-4DCE-93CF-5BD0E6F47BB0}"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E7128-8C83-4364-97A1-D36C4BC63C13}"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781387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F30873-B3F0-4A60-B8C1-155F52140E18}"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F30873-B3F0-4A60-B8C1-155F52140E18}"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F30873-B3F0-4A60-B8C1-155F52140E18}"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F30873-B3F0-4A60-B8C1-155F52140E18}"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F30873-B3F0-4A60-B8C1-155F52140E1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dirty="0"/>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dirty="0"/>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dirty="0"/>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dirty="0"/>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dirty="0"/>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dirty="0"/>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dirty="0"/>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dirty="0"/>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dirty="0"/>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dirty="0"/>
              </a:p>
            </p:txBody>
          </p:sp>
        </p:grpSp>
      </p:grpSp>
      <p:sp>
        <p:nvSpPr>
          <p:cNvPr id="13353"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13354"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EB61396D-6459-41D1-969D-161DB50393E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246553D-6C79-4F65-9FA3-A4A9693280B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E767FD5-10D4-424C-BB1D-12C2BB24A40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D1265FE-C437-4702-8CDF-7242A156F54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34A7F941-CD68-4DD3-974F-41DFA6965DE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A19E2A7D-D202-423C-99F8-0078E5E463E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C12A5C1A-31E9-47DA-B2E7-380A081E8B3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C073F5A1-F93C-4DFB-8B9D-5990DC827BE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01F420D-8DD2-4B95-B437-AEFC2FFE471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C9486DAE-39FC-43D9-91A6-7EE46C2472F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12026DAB-A5CC-4A60-8049-9D8AE803CCE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DE9E91D-45D8-4681-BCE1-AEA841F5328D}"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DE9E91D-45D8-4681-BCE1-AEA841F5328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DE9E91D-45D8-4681-BCE1-AEA841F5328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DE9E91D-45D8-4681-BCE1-AEA841F5328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DE9E91D-45D8-4681-BCE1-AEA841F5328D}"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DE9E91D-45D8-4681-BCE1-AEA841F5328D}"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DE9E91D-45D8-4681-BCE1-AEA841F5328D}"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DE9E91D-45D8-4681-BCE1-AEA841F5328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1CE1D-8C95-4C77-AF23-9B48FFB3CB54}" type="datetimeFigureOut">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E9E91D-45D8-4681-BCE1-AEA841F532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321CE1D-8C95-4C77-AF23-9B48FFB3CB54}" type="datetimeFigureOut">
              <a:rPr lang="en-US" smtClean="0"/>
              <a:pPr/>
              <a:t>1/15/12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DE9E91D-45D8-4681-BCE1-AEA841F532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321CE1D-8C95-4C77-AF23-9B48FFB3CB54}" type="datetimeFigureOut">
              <a:rPr lang="en-US" smtClean="0"/>
              <a:pPr/>
              <a:t>1/15/12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E9E91D-45D8-4681-BCE1-AEA841F532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3">
        <a:schemeClr val="bg2"/>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12291"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2"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3"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dirty="0"/>
            </a:p>
          </p:txBody>
        </p:sp>
        <p:sp>
          <p:nvSpPr>
            <p:cNvPr id="12295"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6"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7"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8"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299"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00"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dirty="0"/>
            </a:p>
          </p:txBody>
        </p:sp>
        <p:sp>
          <p:nvSpPr>
            <p:cNvPr id="12301"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dirty="0"/>
            </a:p>
          </p:txBody>
        </p:sp>
        <p:sp>
          <p:nvSpPr>
            <p:cNvPr id="12302"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dirty="0"/>
            </a:p>
          </p:txBody>
        </p:sp>
        <p:grpSp>
          <p:nvGrpSpPr>
            <p:cNvPr id="3" name="Group 15"/>
            <p:cNvGrpSpPr>
              <a:grpSpLocks/>
            </p:cNvGrpSpPr>
            <p:nvPr/>
          </p:nvGrpSpPr>
          <p:grpSpPr bwMode="auto">
            <a:xfrm>
              <a:off x="192" y="2284"/>
              <a:ext cx="1254" cy="923"/>
              <a:chOff x="192" y="2284"/>
              <a:chExt cx="1254" cy="923"/>
            </a:xfrm>
          </p:grpSpPr>
          <p:sp>
            <p:nvSpPr>
              <p:cNvPr id="12304"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dirty="0"/>
              </a:p>
            </p:txBody>
          </p:sp>
          <p:sp>
            <p:nvSpPr>
              <p:cNvPr id="12305"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06"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dirty="0"/>
              </a:p>
            </p:txBody>
          </p:sp>
          <p:sp>
            <p:nvSpPr>
              <p:cNvPr id="12307"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08"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09"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0"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1"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2"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3"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4"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5"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6"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7"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8"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19"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20"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21"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22"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23"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dirty="0"/>
              </a:p>
            </p:txBody>
          </p:sp>
          <p:sp>
            <p:nvSpPr>
              <p:cNvPr id="12324"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dirty="0"/>
              </a:p>
            </p:txBody>
          </p:sp>
          <p:sp>
            <p:nvSpPr>
              <p:cNvPr id="12325"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dirty="0"/>
              </a:p>
            </p:txBody>
          </p:sp>
          <p:sp>
            <p:nvSpPr>
              <p:cNvPr id="12326"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dirty="0"/>
              </a:p>
            </p:txBody>
          </p:sp>
          <p:sp>
            <p:nvSpPr>
              <p:cNvPr id="12327"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dirty="0"/>
              </a:p>
            </p:txBody>
          </p:sp>
          <p:sp>
            <p:nvSpPr>
              <p:cNvPr id="12328"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dirty="0"/>
              </a:p>
            </p:txBody>
          </p:sp>
        </p:grpSp>
      </p:grpSp>
      <p:sp>
        <p:nvSpPr>
          <p:cNvPr id="12329"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330"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31"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12332"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12333"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8ED2B248-99D1-4C1C-8418-82B5FFB6BD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21CE1D-8C95-4C77-AF23-9B48FFB3CB54}" type="datetimeFigureOut">
              <a:rPr lang="en-US" smtClean="0"/>
              <a:pPr/>
              <a:t>1/15/12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DE9E91D-45D8-4681-BCE1-AEA841F5328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21CE1D-8C95-4C77-AF23-9B48FFB3CB54}" type="datetimeFigureOut">
              <a:rPr lang="en-US" smtClean="0"/>
              <a:pPr/>
              <a:t>1/15/12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E9E91D-45D8-4681-BCE1-AEA841F5328D}"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21CE1D-8C95-4C77-AF23-9B48FFB3CB54}" type="datetimeFigureOut">
              <a:rPr lang="en-US" smtClean="0"/>
              <a:pPr/>
              <a:t>1/15/12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E9E91D-45D8-4681-BCE1-AEA841F5328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2.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9" Type="http://schemas.openxmlformats.org/officeDocument/2006/relationships/hyperlink" Target="http://www.iblist.com/book8828.htm" TargetMode="External"/><Relationship Id="rId20" Type="http://schemas.openxmlformats.org/officeDocument/2006/relationships/hyperlink" Target="http://www.iblist.com/book8826.htm" TargetMode="External"/><Relationship Id="rId21" Type="http://schemas.openxmlformats.org/officeDocument/2006/relationships/hyperlink" Target="http://www.iblist.com/book37297.htm" TargetMode="External"/><Relationship Id="rId22" Type="http://schemas.openxmlformats.org/officeDocument/2006/relationships/hyperlink" Target="http://www.iblist.com/book8831.htm" TargetMode="External"/><Relationship Id="rId10" Type="http://schemas.openxmlformats.org/officeDocument/2006/relationships/hyperlink" Target="http://www.iblist.com/book8837.htm" TargetMode="External"/><Relationship Id="rId11" Type="http://schemas.openxmlformats.org/officeDocument/2006/relationships/hyperlink" Target="http://www.iblist.com/book8836.htm" TargetMode="External"/><Relationship Id="rId12" Type="http://schemas.openxmlformats.org/officeDocument/2006/relationships/hyperlink" Target="http://www.iblist.com/book8844.htm" TargetMode="External"/><Relationship Id="rId13" Type="http://schemas.openxmlformats.org/officeDocument/2006/relationships/hyperlink" Target="http://www.iblist.com/book37291.htm" TargetMode="External"/><Relationship Id="rId14" Type="http://schemas.openxmlformats.org/officeDocument/2006/relationships/hyperlink" Target="http://www.iblist.com/book37292.htm" TargetMode="External"/><Relationship Id="rId15" Type="http://schemas.openxmlformats.org/officeDocument/2006/relationships/hyperlink" Target="http://www.iblist.com/book37293.htm" TargetMode="External"/><Relationship Id="rId16" Type="http://schemas.openxmlformats.org/officeDocument/2006/relationships/hyperlink" Target="http://www.iblist.com/book37294.htm" TargetMode="External"/><Relationship Id="rId17" Type="http://schemas.openxmlformats.org/officeDocument/2006/relationships/hyperlink" Target="http://www.iblist.com/book37295.htm" TargetMode="External"/><Relationship Id="rId18" Type="http://schemas.openxmlformats.org/officeDocument/2006/relationships/hyperlink" Target="http://www.iblist.com/book37296.htm" TargetMode="External"/><Relationship Id="rId19" Type="http://schemas.openxmlformats.org/officeDocument/2006/relationships/hyperlink" Target="http://www.iblist.com/book8842.htm" TargetMode="External"/><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hyperlink" Target="http://www.iblist.com/book8822.htm" TargetMode="External"/><Relationship Id="rId4" Type="http://schemas.openxmlformats.org/officeDocument/2006/relationships/hyperlink" Target="http://www.iblist.com/book8823.htm" TargetMode="External"/><Relationship Id="rId5" Type="http://schemas.openxmlformats.org/officeDocument/2006/relationships/hyperlink" Target="http://www.iblist.com/book37285.htm" TargetMode="External"/><Relationship Id="rId6" Type="http://schemas.openxmlformats.org/officeDocument/2006/relationships/hyperlink" Target="http://www.iblist.com/book37286.htm" TargetMode="External"/><Relationship Id="rId7" Type="http://schemas.openxmlformats.org/officeDocument/2006/relationships/hyperlink" Target="http://www.iblist.com/book37288.htm" TargetMode="External"/><Relationship Id="rId8" Type="http://schemas.openxmlformats.org/officeDocument/2006/relationships/hyperlink" Target="http://www.iblist.com/book8825.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7.jpeg"/><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writers.ns.ca/writers/F/fitchsheree.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ooks.google.ca/books?id=qo9gOwAACAAJ&amp;dq=there+were+monkeys+in+my+kitchen&amp;hl=en&amp;ei=0i3NTrqzOKra0QHEhZkH&amp;sa=X&amp;oi=book_result&amp;ct=result&amp;resnum=1&amp;ved=0CC4Q6AEwAA" TargetMode="Externa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endykitts.ca/writ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hyperlink" Target="http://www.amazon.ca/Sable-Island-Wandering-Wendy-Kitts/dp/155109865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imgres?imgurl=http://www.csustan.edu/english/reuben/pal/chap10/lee_harper.gif&amp;imgrefurl=http://www.csustan.edu/english/reuben/pal/chap10/lee_harper.html&amp;usg=__N4kQAIhDYweo0NDSVqkQOquhu3g=&amp;h=315&amp;w=215&amp;sz=27&amp;hl=en&amp;start=2&amp;zoom=1&amp;tbnid=0mBLwX8dzgsptM:&amp;tbnh=117&amp;tbnw=80&amp;ei=e9jwTsK6DYru0gGijenHAg&amp;prev=/search?q=harper+lee&amp;um=1&amp;hl=en&amp;safe=active&amp;sa=N&amp;gbv=2&amp;tbm=isch&amp;um=1&amp;itbs=1" TargetMode="External"/><Relationship Id="rId4" Type="http://schemas.openxmlformats.org/officeDocument/2006/relationships/image" Target="../media/image23.jpe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hyperlink" Target="http://conservapedia.com/File:Mark_Twain.jpg" TargetMode="External"/><Relationship Id="rId4" Type="http://schemas.openxmlformats.org/officeDocument/2006/relationships/image" Target="../media/image24.jpe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imgres?imgurl=http://2.bp.blogspot.com/_Uk8jUvFBrHc/S9dEci5iczI/AAAAAAAAAlk/7NroAco79jY/s1600/emily_dickinson.jpg&amp;imgrefurl=http://americanliteraryblog.blogspot.com/2010/12/dickinson-im-nobody-who-are-you.html&amp;usg=__fWKm6rxYTgW5XAJUmXmFWIULwVY=&amp;h=967&amp;w=640&amp;sz=164&amp;hl=en&amp;start=6&amp;zoom=1&amp;tbnid=lIM-9_Aq_vmlpM:&amp;tbnh=148&amp;tbnw=98&amp;ei=bobvTu7WM4nq0gGDj4XNCQ&amp;prev=/search?q=Emily+Dickinsom&amp;hl=en&amp;safe=active&amp;gbv=2&amp;tbm=isch&amp;itbs=1" TargetMode="External"/><Relationship Id="rId4" Type="http://schemas.openxmlformats.org/officeDocument/2006/relationships/image" Target="../media/image25.jpe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876300" y="844421"/>
            <a:ext cx="7467600" cy="4447372"/>
          </a:xfrm>
          <a:prstGeom prst="rect">
            <a:avLst/>
          </a:prstGeom>
          <a:blipFill dpi="0" rotWithShape="1">
            <a:blip r:embed="rId3">
              <a:alphaModFix amt="46000"/>
              <a:lum bright="8000"/>
            </a:blip>
            <a:srcRect/>
            <a:stretch>
              <a:fillRect l="-1000" r="-4000"/>
            </a:stretch>
          </a:blipFill>
        </p:spPr>
        <p:txBody>
          <a:bodyPr>
            <a:spAutoFit/>
          </a:bodyPr>
          <a:lstStyle/>
          <a:p>
            <a:pPr fontAlgn="auto">
              <a:spcBef>
                <a:spcPts val="0"/>
              </a:spcBef>
              <a:spcAft>
                <a:spcPts val="0"/>
              </a:spcAft>
              <a:defRPr/>
            </a:pPr>
            <a:r>
              <a:rPr lang="en-US" sz="4400" b="1" dirty="0">
                <a:solidFill>
                  <a:schemeClr val="tx2">
                    <a:lumMod val="75000"/>
                  </a:schemeClr>
                </a:solidFill>
                <a:latin typeface="Poor Richard" pitchFamily="18" charset="0"/>
              </a:rPr>
              <a:t>              </a:t>
            </a:r>
            <a:r>
              <a:rPr lang="en-US" sz="4400" b="1" dirty="0" smtClean="0">
                <a:solidFill>
                  <a:schemeClr val="tx2">
                    <a:lumMod val="75000"/>
                  </a:schemeClr>
                </a:solidFill>
                <a:latin typeface="Poor Richard" pitchFamily="18" charset="0"/>
              </a:rPr>
              <a:t> </a:t>
            </a:r>
            <a:r>
              <a:rPr lang="en-US" sz="4400" b="1" dirty="0" smtClean="0">
                <a:solidFill>
                  <a:schemeClr val="tx2">
                    <a:lumMod val="75000"/>
                  </a:schemeClr>
                </a:solidFill>
                <a:latin typeface="Poor Richard" pitchFamily="18" charset="0"/>
              </a:rPr>
              <a:t> </a:t>
            </a:r>
          </a:p>
          <a:p>
            <a:pPr algn="ctr" fontAlgn="auto">
              <a:spcBef>
                <a:spcPts val="0"/>
              </a:spcBef>
              <a:spcAft>
                <a:spcPts val="0"/>
              </a:spcAft>
              <a:defRPr/>
            </a:pPr>
            <a:r>
              <a:rPr lang="en-US" sz="4800" b="1" dirty="0" smtClean="0">
                <a:solidFill>
                  <a:schemeClr val="tx2">
                    <a:lumMod val="75000"/>
                  </a:schemeClr>
                </a:solidFill>
                <a:latin typeface="Poor Richard" pitchFamily="18" charset="0"/>
              </a:rPr>
              <a:t>Books</a:t>
            </a:r>
            <a:r>
              <a:rPr lang="en-US" sz="4400" b="1" dirty="0" smtClean="0">
                <a:solidFill>
                  <a:schemeClr val="tx2">
                    <a:lumMod val="75000"/>
                  </a:schemeClr>
                </a:solidFill>
                <a:latin typeface="Poor Richard" pitchFamily="18" charset="0"/>
              </a:rPr>
              <a:t> </a:t>
            </a:r>
            <a:endParaRPr lang="en-US" sz="3600" b="1" dirty="0" smtClean="0">
              <a:solidFill>
                <a:schemeClr val="tx2">
                  <a:lumMod val="75000"/>
                </a:schemeClr>
              </a:solidFill>
              <a:latin typeface="Poor Richard" pitchFamily="18" charset="0"/>
            </a:endParaRPr>
          </a:p>
          <a:p>
            <a:pPr algn="ctr" fontAlgn="auto">
              <a:spcBef>
                <a:spcPts val="0"/>
              </a:spcBef>
              <a:spcAft>
                <a:spcPts val="0"/>
              </a:spcAft>
              <a:defRPr/>
            </a:pPr>
            <a:r>
              <a:rPr lang="en-US" sz="4400" b="1" dirty="0" smtClean="0">
                <a:solidFill>
                  <a:schemeClr val="tx2">
                    <a:lumMod val="75000"/>
                  </a:schemeClr>
                </a:solidFill>
                <a:latin typeface="Poor Richard" pitchFamily="18" charset="0"/>
              </a:rPr>
              <a:t>Our </a:t>
            </a:r>
            <a:r>
              <a:rPr lang="en-US" sz="4400" b="1" dirty="0">
                <a:solidFill>
                  <a:schemeClr val="tx2">
                    <a:lumMod val="75000"/>
                  </a:schemeClr>
                </a:solidFill>
                <a:latin typeface="Poor Richard" pitchFamily="18" charset="0"/>
              </a:rPr>
              <a:t>Eternal Companions </a:t>
            </a:r>
          </a:p>
          <a:p>
            <a:pPr fontAlgn="auto">
              <a:spcBef>
                <a:spcPts val="0"/>
              </a:spcBef>
              <a:spcAft>
                <a:spcPts val="0"/>
              </a:spcAft>
              <a:buFontTx/>
              <a:buBlip>
                <a:blip r:embed="rId4"/>
              </a:buBlip>
              <a:defRPr/>
            </a:pPr>
            <a:r>
              <a:rPr lang="en-US" sz="2100" b="1" dirty="0">
                <a:latin typeface="Poor Richard" pitchFamily="18" charset="0"/>
              </a:rPr>
              <a:t>Learning Circle Group</a:t>
            </a:r>
            <a:r>
              <a:rPr lang="en-US" sz="2100" b="1" dirty="0">
                <a:solidFill>
                  <a:schemeClr val="tx2">
                    <a:lumMod val="75000"/>
                  </a:schemeClr>
                </a:solidFill>
                <a:latin typeface="Poor Richard" pitchFamily="18" charset="0"/>
              </a:rPr>
              <a:t>: Computer </a:t>
            </a:r>
            <a:r>
              <a:rPr lang="en-US" sz="2100" b="1" dirty="0" smtClean="0">
                <a:solidFill>
                  <a:schemeClr val="tx2">
                    <a:lumMod val="75000"/>
                  </a:schemeClr>
                </a:solidFill>
                <a:latin typeface="Poor Richard" pitchFamily="18" charset="0"/>
              </a:rPr>
              <a:t>Chronicles(Middle) </a:t>
            </a:r>
            <a:endParaRPr lang="en-US" sz="2100" b="1" dirty="0">
              <a:solidFill>
                <a:schemeClr val="tx2">
                  <a:lumMod val="75000"/>
                </a:schemeClr>
              </a:solidFill>
              <a:latin typeface="Poor Richard" pitchFamily="18" charset="0"/>
            </a:endParaRPr>
          </a:p>
          <a:p>
            <a:pPr fontAlgn="auto">
              <a:spcBef>
                <a:spcPts val="0"/>
              </a:spcBef>
              <a:spcAft>
                <a:spcPts val="0"/>
              </a:spcAft>
              <a:buFontTx/>
              <a:buBlip>
                <a:blip r:embed="rId4"/>
              </a:buBlip>
              <a:defRPr/>
            </a:pPr>
            <a:r>
              <a:rPr lang="en-US" sz="2100" b="1" dirty="0">
                <a:latin typeface="Poor Richard" pitchFamily="18" charset="0"/>
              </a:rPr>
              <a:t>Sponsoring Teachers</a:t>
            </a:r>
            <a:r>
              <a:rPr lang="en-US" sz="2100" b="1" dirty="0">
                <a:solidFill>
                  <a:schemeClr val="tx2">
                    <a:lumMod val="75000"/>
                  </a:schemeClr>
                </a:solidFill>
                <a:latin typeface="Poor Richard" pitchFamily="18" charset="0"/>
              </a:rPr>
              <a:t>: </a:t>
            </a:r>
            <a:r>
              <a:rPr lang="en-US" sz="2100" b="1" dirty="0" err="1">
                <a:solidFill>
                  <a:schemeClr val="tx2">
                    <a:lumMod val="75000"/>
                  </a:schemeClr>
                </a:solidFill>
                <a:latin typeface="Poor Richard" pitchFamily="18" charset="0"/>
              </a:rPr>
              <a:t>Uma</a:t>
            </a:r>
            <a:r>
              <a:rPr lang="en-US" sz="2100" b="1" dirty="0">
                <a:solidFill>
                  <a:schemeClr val="tx2">
                    <a:lumMod val="75000"/>
                  </a:schemeClr>
                </a:solidFill>
                <a:latin typeface="Poor Richard" pitchFamily="18" charset="0"/>
              </a:rPr>
              <a:t> </a:t>
            </a:r>
            <a:r>
              <a:rPr lang="en-US" sz="2100" b="1" dirty="0" err="1">
                <a:solidFill>
                  <a:schemeClr val="tx2">
                    <a:lumMod val="75000"/>
                  </a:schemeClr>
                </a:solidFill>
                <a:latin typeface="Poor Richard" pitchFamily="18" charset="0"/>
              </a:rPr>
              <a:t>Parasuraman</a:t>
            </a:r>
            <a:r>
              <a:rPr lang="en-US" sz="2100" b="1" dirty="0">
                <a:solidFill>
                  <a:schemeClr val="tx2">
                    <a:lumMod val="75000"/>
                  </a:schemeClr>
                </a:solidFill>
                <a:latin typeface="Poor Richard" pitchFamily="18" charset="0"/>
              </a:rPr>
              <a:t>, </a:t>
            </a:r>
            <a:r>
              <a:rPr lang="en-US" sz="2100" b="1" dirty="0" err="1">
                <a:solidFill>
                  <a:schemeClr val="tx2">
                    <a:lumMod val="75000"/>
                  </a:schemeClr>
                </a:solidFill>
                <a:latin typeface="Poor Richard" pitchFamily="18" charset="0"/>
              </a:rPr>
              <a:t>Navjot</a:t>
            </a:r>
            <a:r>
              <a:rPr lang="en-US" sz="2100" b="1" dirty="0">
                <a:solidFill>
                  <a:schemeClr val="tx2">
                    <a:lumMod val="75000"/>
                  </a:schemeClr>
                </a:solidFill>
                <a:latin typeface="Poor Richard" pitchFamily="18" charset="0"/>
              </a:rPr>
              <a:t> </a:t>
            </a:r>
            <a:r>
              <a:rPr lang="en-US" sz="2100" b="1" dirty="0" err="1">
                <a:solidFill>
                  <a:schemeClr val="tx2">
                    <a:lumMod val="75000"/>
                  </a:schemeClr>
                </a:solidFill>
                <a:latin typeface="Poor Richard" pitchFamily="18" charset="0"/>
              </a:rPr>
              <a:t>Kaur</a:t>
            </a:r>
            <a:r>
              <a:rPr lang="en-US" sz="2100" b="1" dirty="0">
                <a:solidFill>
                  <a:schemeClr val="tx2">
                    <a:lumMod val="75000"/>
                  </a:schemeClr>
                </a:solidFill>
                <a:latin typeface="Poor Richard" pitchFamily="18" charset="0"/>
              </a:rPr>
              <a:t>,  </a:t>
            </a:r>
            <a:r>
              <a:rPr lang="en-US" sz="2100" b="1" dirty="0" err="1">
                <a:solidFill>
                  <a:schemeClr val="tx2">
                    <a:lumMod val="75000"/>
                  </a:schemeClr>
                </a:solidFill>
                <a:latin typeface="Poor Richard" pitchFamily="18" charset="0"/>
              </a:rPr>
              <a:t>Nupur</a:t>
            </a:r>
            <a:r>
              <a:rPr lang="en-US" sz="2100" b="1" dirty="0">
                <a:solidFill>
                  <a:schemeClr val="tx2">
                    <a:lumMod val="75000"/>
                  </a:schemeClr>
                </a:solidFill>
                <a:latin typeface="Poor Richard" pitchFamily="18" charset="0"/>
              </a:rPr>
              <a:t> Paul, </a:t>
            </a:r>
          </a:p>
          <a:p>
            <a:pPr fontAlgn="auto">
              <a:spcBef>
                <a:spcPts val="0"/>
              </a:spcBef>
              <a:spcAft>
                <a:spcPts val="0"/>
              </a:spcAft>
              <a:buFontTx/>
              <a:buBlip>
                <a:blip r:embed="rId4"/>
              </a:buBlip>
              <a:defRPr/>
            </a:pPr>
            <a:r>
              <a:rPr lang="en-US" sz="2100" b="1" dirty="0">
                <a:latin typeface="Poor Richard" pitchFamily="18" charset="0"/>
              </a:rPr>
              <a:t>Class :</a:t>
            </a:r>
            <a:r>
              <a:rPr lang="en-US" sz="2100" b="1" dirty="0">
                <a:solidFill>
                  <a:schemeClr val="tx2">
                    <a:lumMod val="75000"/>
                  </a:schemeClr>
                </a:solidFill>
                <a:latin typeface="Poor Richard" pitchFamily="18" charset="0"/>
              </a:rPr>
              <a:t>VII, Budding Stars</a:t>
            </a:r>
          </a:p>
          <a:p>
            <a:pPr fontAlgn="auto">
              <a:spcBef>
                <a:spcPts val="0"/>
              </a:spcBef>
              <a:spcAft>
                <a:spcPts val="0"/>
              </a:spcAft>
              <a:buFontTx/>
              <a:buBlip>
                <a:blip r:embed="rId4"/>
              </a:buBlip>
              <a:defRPr/>
            </a:pPr>
            <a:r>
              <a:rPr lang="en-US" sz="2100" b="1" dirty="0">
                <a:latin typeface="Poor Richard" pitchFamily="18" charset="0"/>
              </a:rPr>
              <a:t>Sponsor School: </a:t>
            </a:r>
            <a:r>
              <a:rPr lang="en-US" sz="2100" b="1" dirty="0">
                <a:solidFill>
                  <a:schemeClr val="tx2">
                    <a:lumMod val="75000"/>
                  </a:schemeClr>
                </a:solidFill>
                <a:latin typeface="Poor Richard" pitchFamily="18" charset="0"/>
              </a:rPr>
              <a:t>Sri </a:t>
            </a:r>
            <a:r>
              <a:rPr lang="en-US" sz="2100" b="1" dirty="0" err="1">
                <a:solidFill>
                  <a:schemeClr val="tx2">
                    <a:lumMod val="75000"/>
                  </a:schemeClr>
                </a:solidFill>
                <a:latin typeface="Poor Richard" pitchFamily="18" charset="0"/>
              </a:rPr>
              <a:t>Sri</a:t>
            </a:r>
            <a:r>
              <a:rPr lang="en-US" sz="2100" b="1" dirty="0">
                <a:solidFill>
                  <a:schemeClr val="tx2">
                    <a:lumMod val="75000"/>
                  </a:schemeClr>
                </a:solidFill>
                <a:latin typeface="Poor Richard" pitchFamily="18" charset="0"/>
              </a:rPr>
              <a:t> Academy</a:t>
            </a:r>
          </a:p>
          <a:p>
            <a:pPr fontAlgn="auto">
              <a:spcBef>
                <a:spcPts val="0"/>
              </a:spcBef>
              <a:spcAft>
                <a:spcPts val="0"/>
              </a:spcAft>
              <a:buFontTx/>
              <a:buBlip>
                <a:blip r:embed="rId4"/>
              </a:buBlip>
              <a:defRPr/>
            </a:pPr>
            <a:r>
              <a:rPr lang="en-US" sz="2100" b="1" dirty="0">
                <a:latin typeface="Poor Richard" pitchFamily="18" charset="0"/>
              </a:rPr>
              <a:t>City:</a:t>
            </a:r>
            <a:r>
              <a:rPr lang="en-US" sz="2100" b="1" dirty="0">
                <a:solidFill>
                  <a:schemeClr val="tx2">
                    <a:lumMod val="75000"/>
                  </a:schemeClr>
                </a:solidFill>
                <a:latin typeface="Poor Richard" pitchFamily="18" charset="0"/>
              </a:rPr>
              <a:t> Kolkata</a:t>
            </a:r>
          </a:p>
          <a:p>
            <a:pPr fontAlgn="auto">
              <a:spcBef>
                <a:spcPts val="0"/>
              </a:spcBef>
              <a:spcAft>
                <a:spcPts val="0"/>
              </a:spcAft>
              <a:buFontTx/>
              <a:buBlip>
                <a:blip r:embed="rId4"/>
              </a:buBlip>
              <a:defRPr/>
            </a:pPr>
            <a:r>
              <a:rPr lang="en-US" sz="2100" b="1" dirty="0">
                <a:latin typeface="Poor Richard" pitchFamily="18" charset="0"/>
              </a:rPr>
              <a:t>Country</a:t>
            </a:r>
            <a:r>
              <a:rPr lang="en-US" sz="2100" b="1" dirty="0">
                <a:solidFill>
                  <a:schemeClr val="tx2">
                    <a:lumMod val="75000"/>
                  </a:schemeClr>
                </a:solidFill>
                <a:latin typeface="Poor Richard" pitchFamily="18" charset="0"/>
              </a:rPr>
              <a:t>: India</a:t>
            </a:r>
            <a:endParaRPr lang="en-US" sz="2100" dirty="0">
              <a:latin typeface="+mn-lt"/>
            </a:endParaRPr>
          </a:p>
        </p:txBody>
      </p:sp>
      <p:pic>
        <p:nvPicPr>
          <p:cNvPr id="51205"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4876800"/>
            <a:ext cx="990600" cy="914400"/>
          </a:xfrm>
          <a:prstGeom prst="rect">
            <a:avLst/>
          </a:prstGeom>
          <a:noFill/>
          <a:ln w="9525">
            <a:noFill/>
            <a:miter lim="800000"/>
            <a:headEnd/>
            <a:tailEnd/>
          </a:ln>
        </p:spPr>
      </p:pic>
      <p:pic>
        <p:nvPicPr>
          <p:cNvPr id="51206"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5791200"/>
            <a:ext cx="990600" cy="914400"/>
          </a:xfrm>
          <a:prstGeom prst="rect">
            <a:avLst/>
          </a:prstGeom>
          <a:noFill/>
          <a:ln w="9525">
            <a:noFill/>
            <a:miter lim="800000"/>
            <a:headEnd/>
            <a:tailEnd/>
          </a:ln>
        </p:spPr>
      </p:pic>
      <p:pic>
        <p:nvPicPr>
          <p:cNvPr id="51207"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990600" y="5791200"/>
            <a:ext cx="990600" cy="914400"/>
          </a:xfrm>
          <a:prstGeom prst="rect">
            <a:avLst/>
          </a:prstGeom>
          <a:noFill/>
          <a:ln w="9525">
            <a:noFill/>
            <a:miter lim="800000"/>
            <a:headEnd/>
            <a:tailEnd/>
          </a:ln>
        </p:spPr>
      </p:pic>
      <p:pic>
        <p:nvPicPr>
          <p:cNvPr id="51208"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2057400" y="5791200"/>
            <a:ext cx="990600" cy="914400"/>
          </a:xfrm>
          <a:prstGeom prst="rect">
            <a:avLst/>
          </a:prstGeom>
          <a:noFill/>
          <a:ln w="9525">
            <a:noFill/>
            <a:miter lim="800000"/>
            <a:headEnd/>
            <a:tailEnd/>
          </a:ln>
        </p:spPr>
      </p:pic>
      <p:pic>
        <p:nvPicPr>
          <p:cNvPr id="51209"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3124200" y="5791200"/>
            <a:ext cx="990600" cy="914400"/>
          </a:xfrm>
          <a:prstGeom prst="rect">
            <a:avLst/>
          </a:prstGeom>
          <a:noFill/>
          <a:ln w="9525">
            <a:noFill/>
            <a:miter lim="800000"/>
            <a:headEnd/>
            <a:tailEnd/>
          </a:ln>
        </p:spPr>
      </p:pic>
      <p:pic>
        <p:nvPicPr>
          <p:cNvPr id="51210"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5181600" y="5791200"/>
            <a:ext cx="990600" cy="914400"/>
          </a:xfrm>
          <a:prstGeom prst="rect">
            <a:avLst/>
          </a:prstGeom>
          <a:noFill/>
          <a:ln w="9525">
            <a:noFill/>
            <a:miter lim="800000"/>
            <a:headEnd/>
            <a:tailEnd/>
          </a:ln>
        </p:spPr>
      </p:pic>
      <p:pic>
        <p:nvPicPr>
          <p:cNvPr id="51211"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4114800" y="5791200"/>
            <a:ext cx="990600" cy="914400"/>
          </a:xfrm>
          <a:prstGeom prst="rect">
            <a:avLst/>
          </a:prstGeom>
          <a:noFill/>
          <a:ln w="9525">
            <a:noFill/>
            <a:miter lim="800000"/>
            <a:headEnd/>
            <a:tailEnd/>
          </a:ln>
        </p:spPr>
      </p:pic>
      <p:pic>
        <p:nvPicPr>
          <p:cNvPr id="51212"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5791200"/>
            <a:ext cx="990600" cy="914400"/>
          </a:xfrm>
          <a:prstGeom prst="rect">
            <a:avLst/>
          </a:prstGeom>
          <a:noFill/>
          <a:ln w="9525">
            <a:noFill/>
            <a:miter lim="800000"/>
            <a:headEnd/>
            <a:tailEnd/>
          </a:ln>
        </p:spPr>
      </p:pic>
      <p:pic>
        <p:nvPicPr>
          <p:cNvPr id="51213"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7162800" y="5791200"/>
            <a:ext cx="990600" cy="914400"/>
          </a:xfrm>
          <a:prstGeom prst="rect">
            <a:avLst/>
          </a:prstGeom>
          <a:noFill/>
          <a:ln w="9525">
            <a:noFill/>
            <a:miter lim="800000"/>
            <a:headEnd/>
            <a:tailEnd/>
          </a:ln>
        </p:spPr>
      </p:pic>
      <p:pic>
        <p:nvPicPr>
          <p:cNvPr id="51214"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6172200" y="5791200"/>
            <a:ext cx="990600" cy="914400"/>
          </a:xfrm>
          <a:prstGeom prst="rect">
            <a:avLst/>
          </a:prstGeom>
          <a:noFill/>
          <a:ln w="9525">
            <a:noFill/>
            <a:miter lim="800000"/>
            <a:headEnd/>
            <a:tailEnd/>
          </a:ln>
        </p:spPr>
      </p:pic>
      <p:pic>
        <p:nvPicPr>
          <p:cNvPr id="51215"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3962400"/>
            <a:ext cx="990600" cy="914400"/>
          </a:xfrm>
          <a:prstGeom prst="rect">
            <a:avLst/>
          </a:prstGeom>
          <a:noFill/>
          <a:ln w="9525">
            <a:noFill/>
            <a:miter lim="800000"/>
            <a:headEnd/>
            <a:tailEnd/>
          </a:ln>
        </p:spPr>
      </p:pic>
      <p:pic>
        <p:nvPicPr>
          <p:cNvPr id="51216"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2971800"/>
            <a:ext cx="990600" cy="914400"/>
          </a:xfrm>
          <a:prstGeom prst="rect">
            <a:avLst/>
          </a:prstGeom>
          <a:noFill/>
          <a:ln w="9525">
            <a:noFill/>
            <a:miter lim="800000"/>
            <a:headEnd/>
            <a:tailEnd/>
          </a:ln>
        </p:spPr>
      </p:pic>
      <p:pic>
        <p:nvPicPr>
          <p:cNvPr id="51217"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1981200"/>
            <a:ext cx="990600" cy="914400"/>
          </a:xfrm>
          <a:prstGeom prst="rect">
            <a:avLst/>
          </a:prstGeom>
          <a:noFill/>
          <a:ln w="9525">
            <a:noFill/>
            <a:miter lim="800000"/>
            <a:headEnd/>
            <a:tailEnd/>
          </a:ln>
        </p:spPr>
      </p:pic>
      <p:pic>
        <p:nvPicPr>
          <p:cNvPr id="51218"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914400"/>
            <a:ext cx="990600" cy="914400"/>
          </a:xfrm>
          <a:prstGeom prst="rect">
            <a:avLst/>
          </a:prstGeom>
          <a:noFill/>
          <a:ln w="9525">
            <a:noFill/>
            <a:miter lim="800000"/>
            <a:headEnd/>
            <a:tailEnd/>
          </a:ln>
        </p:spPr>
      </p:pic>
      <p:pic>
        <p:nvPicPr>
          <p:cNvPr id="51219"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0" y="0"/>
            <a:ext cx="990600" cy="914400"/>
          </a:xfrm>
          <a:prstGeom prst="rect">
            <a:avLst/>
          </a:prstGeom>
          <a:noFill/>
          <a:ln w="9525">
            <a:noFill/>
            <a:miter lim="800000"/>
            <a:headEnd/>
            <a:tailEnd/>
          </a:ln>
        </p:spPr>
      </p:pic>
      <p:pic>
        <p:nvPicPr>
          <p:cNvPr id="51220"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4267200" y="0"/>
            <a:ext cx="990600" cy="914400"/>
          </a:xfrm>
          <a:prstGeom prst="rect">
            <a:avLst/>
          </a:prstGeom>
          <a:noFill/>
          <a:ln w="9525">
            <a:noFill/>
            <a:miter lim="800000"/>
            <a:headEnd/>
            <a:tailEnd/>
          </a:ln>
        </p:spPr>
      </p:pic>
      <p:pic>
        <p:nvPicPr>
          <p:cNvPr id="51221"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3200400" y="0"/>
            <a:ext cx="990600" cy="914400"/>
          </a:xfrm>
          <a:prstGeom prst="rect">
            <a:avLst/>
          </a:prstGeom>
          <a:noFill/>
          <a:ln w="9525">
            <a:noFill/>
            <a:miter lim="800000"/>
            <a:headEnd/>
            <a:tailEnd/>
          </a:ln>
        </p:spPr>
      </p:pic>
      <p:pic>
        <p:nvPicPr>
          <p:cNvPr id="51222"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2057400" y="0"/>
            <a:ext cx="990600" cy="914400"/>
          </a:xfrm>
          <a:prstGeom prst="rect">
            <a:avLst/>
          </a:prstGeom>
          <a:noFill/>
          <a:ln w="9525">
            <a:noFill/>
            <a:miter lim="800000"/>
            <a:headEnd/>
            <a:tailEnd/>
          </a:ln>
        </p:spPr>
      </p:pic>
      <p:pic>
        <p:nvPicPr>
          <p:cNvPr id="51223"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1066800" y="0"/>
            <a:ext cx="990600" cy="914400"/>
          </a:xfrm>
          <a:prstGeom prst="rect">
            <a:avLst/>
          </a:prstGeom>
          <a:noFill/>
          <a:ln w="9525">
            <a:noFill/>
            <a:miter lim="800000"/>
            <a:headEnd/>
            <a:tailEnd/>
          </a:ln>
        </p:spPr>
      </p:pic>
      <p:pic>
        <p:nvPicPr>
          <p:cNvPr id="51224"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0"/>
            <a:ext cx="990600" cy="914400"/>
          </a:xfrm>
          <a:prstGeom prst="rect">
            <a:avLst/>
          </a:prstGeom>
          <a:noFill/>
          <a:ln w="9525">
            <a:noFill/>
            <a:miter lim="800000"/>
            <a:headEnd/>
            <a:tailEnd/>
          </a:ln>
        </p:spPr>
      </p:pic>
      <p:pic>
        <p:nvPicPr>
          <p:cNvPr id="51225"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990600"/>
            <a:ext cx="990600" cy="914400"/>
          </a:xfrm>
          <a:prstGeom prst="rect">
            <a:avLst/>
          </a:prstGeom>
          <a:noFill/>
          <a:ln w="9525">
            <a:noFill/>
            <a:miter lim="800000"/>
            <a:headEnd/>
            <a:tailEnd/>
          </a:ln>
        </p:spPr>
      </p:pic>
      <p:pic>
        <p:nvPicPr>
          <p:cNvPr id="51226"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1981200"/>
            <a:ext cx="990600" cy="914400"/>
          </a:xfrm>
          <a:prstGeom prst="rect">
            <a:avLst/>
          </a:prstGeom>
          <a:noFill/>
          <a:ln w="9525">
            <a:noFill/>
            <a:miter lim="800000"/>
            <a:headEnd/>
            <a:tailEnd/>
          </a:ln>
        </p:spPr>
      </p:pic>
      <p:pic>
        <p:nvPicPr>
          <p:cNvPr id="51227"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2895600"/>
            <a:ext cx="990600" cy="914400"/>
          </a:xfrm>
          <a:prstGeom prst="rect">
            <a:avLst/>
          </a:prstGeom>
          <a:noFill/>
          <a:ln w="9525">
            <a:noFill/>
            <a:miter lim="800000"/>
            <a:headEnd/>
            <a:tailEnd/>
          </a:ln>
        </p:spPr>
      </p:pic>
      <p:pic>
        <p:nvPicPr>
          <p:cNvPr id="51228"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3810000"/>
            <a:ext cx="990600" cy="914400"/>
          </a:xfrm>
          <a:prstGeom prst="rect">
            <a:avLst/>
          </a:prstGeom>
          <a:noFill/>
          <a:ln w="9525">
            <a:noFill/>
            <a:miter lim="800000"/>
            <a:headEnd/>
            <a:tailEnd/>
          </a:ln>
        </p:spPr>
      </p:pic>
      <p:pic>
        <p:nvPicPr>
          <p:cNvPr id="51229"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8153400" y="4800600"/>
            <a:ext cx="990600" cy="914400"/>
          </a:xfrm>
          <a:prstGeom prst="rect">
            <a:avLst/>
          </a:prstGeom>
          <a:noFill/>
          <a:ln w="9525">
            <a:noFill/>
            <a:miter lim="800000"/>
            <a:headEnd/>
            <a:tailEnd/>
          </a:ln>
        </p:spPr>
      </p:pic>
      <p:pic>
        <p:nvPicPr>
          <p:cNvPr id="51230" name="Picture 4" descr="images1.jpg"/>
          <p:cNvPicPr>
            <a:picLocks noChangeAspect="1"/>
          </p:cNvPicPr>
          <p:nvPr/>
        </p:nvPicPr>
        <p:blipFill>
          <a:blip r:embed="rId6"/>
          <a:srcRect/>
          <a:stretch>
            <a:fillRect/>
          </a:stretch>
        </p:blipFill>
        <p:spPr bwMode="auto">
          <a:xfrm rot="20659843">
            <a:off x="1046048" y="920475"/>
            <a:ext cx="1295400" cy="1255712"/>
          </a:xfrm>
          <a:prstGeom prst="rect">
            <a:avLst/>
          </a:prstGeom>
          <a:noFill/>
          <a:ln w="9525">
            <a:noFill/>
            <a:miter lim="800000"/>
            <a:headEnd/>
            <a:tailEnd/>
          </a:ln>
        </p:spPr>
      </p:pic>
      <p:pic>
        <p:nvPicPr>
          <p:cNvPr id="51231"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5257800" y="0"/>
            <a:ext cx="990600" cy="914400"/>
          </a:xfrm>
          <a:prstGeom prst="rect">
            <a:avLst/>
          </a:prstGeom>
          <a:noFill/>
          <a:ln w="9525">
            <a:noFill/>
            <a:miter lim="800000"/>
            <a:headEnd/>
            <a:tailEnd/>
          </a:ln>
        </p:spPr>
      </p:pic>
      <p:pic>
        <p:nvPicPr>
          <p:cNvPr id="51232"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6172200" y="0"/>
            <a:ext cx="990600" cy="914400"/>
          </a:xfrm>
          <a:prstGeom prst="rect">
            <a:avLst/>
          </a:prstGeom>
          <a:noFill/>
          <a:ln w="9525">
            <a:noFill/>
            <a:miter lim="800000"/>
            <a:headEnd/>
            <a:tailEnd/>
          </a:ln>
        </p:spPr>
      </p:pic>
      <p:pic>
        <p:nvPicPr>
          <p:cNvPr id="51233" name="Picture 2" descr="C:\Documents and Settings\navjot\Desktop\file_thumbview_approve.php"/>
          <p:cNvPicPr>
            <a:picLocks noChangeAspect="1" noChangeArrowheads="1"/>
          </p:cNvPicPr>
          <p:nvPr/>
        </p:nvPicPr>
        <p:blipFill>
          <a:blip r:embed="rId5"/>
          <a:srcRect l="36423" t="69951" r="38362" b="3448"/>
          <a:stretch>
            <a:fillRect/>
          </a:stretch>
        </p:blipFill>
        <p:spPr bwMode="auto">
          <a:xfrm>
            <a:off x="7162800" y="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663300"/>
                </a:solidFill>
                <a:latin typeface="Algerian" pitchFamily="82" charset="0"/>
              </a:rPr>
              <a:t>WORK AND ACHIEVEMENTS</a:t>
            </a:r>
            <a:endParaRPr lang="en-IN" sz="4000" dirty="0">
              <a:solidFill>
                <a:srgbClr val="663300"/>
              </a:solidFill>
              <a:latin typeface="Algerian" pitchFamily="82" charset="0"/>
            </a:endParaRPr>
          </a:p>
        </p:txBody>
      </p:sp>
      <p:sp>
        <p:nvSpPr>
          <p:cNvPr id="7" name="Content Placeholder 6"/>
          <p:cNvSpPr>
            <a:spLocks noGrp="1"/>
          </p:cNvSpPr>
          <p:nvPr>
            <p:ph idx="1"/>
          </p:nvPr>
        </p:nvSpPr>
        <p:spPr>
          <a:xfrm>
            <a:off x="0" y="1600200"/>
            <a:ext cx="9144000" cy="4084638"/>
          </a:xfrm>
        </p:spPr>
        <p:txBody>
          <a:bodyPr>
            <a:normAutofit fontScale="25000" lnSpcReduction="20000"/>
          </a:bodyPr>
          <a:lstStyle/>
          <a:p>
            <a:pPr>
              <a:buNone/>
            </a:pPr>
            <a:r>
              <a:rPr lang="en-IN" dirty="0" smtClean="0"/>
              <a:t>              </a:t>
            </a:r>
            <a:r>
              <a:rPr lang="en-IN" sz="11200" dirty="0" err="1" smtClean="0">
                <a:solidFill>
                  <a:srgbClr val="663300"/>
                </a:solidFill>
                <a:latin typeface="Monotype Corsiva" pitchFamily="66" charset="0"/>
              </a:rPr>
              <a:t>Rabindranath</a:t>
            </a:r>
            <a:r>
              <a:rPr lang="en-IN" sz="11200" dirty="0" smtClean="0">
                <a:solidFill>
                  <a:srgbClr val="663300"/>
                </a:solidFill>
                <a:latin typeface="Monotype Corsiva" pitchFamily="66" charset="0"/>
              </a:rPr>
              <a:t> Tagore (7 May 1861 – 7 August 1941) was a Bengali poet, novelist, musician, painter and playwright, who reshaped Bengali literature and music. He authored the </a:t>
            </a:r>
            <a:r>
              <a:rPr lang="en-IN" sz="11200" dirty="0" err="1" smtClean="0">
                <a:solidFill>
                  <a:srgbClr val="663300"/>
                </a:solidFill>
                <a:latin typeface="Monotype Corsiva" pitchFamily="66" charset="0"/>
              </a:rPr>
              <a:t>Gitanjali</a:t>
            </a:r>
            <a:r>
              <a:rPr lang="en-IN" sz="11200" dirty="0" smtClean="0">
                <a:solidFill>
                  <a:srgbClr val="663300"/>
                </a:solidFill>
                <a:latin typeface="Monotype Corsiva" pitchFamily="66" charset="0"/>
              </a:rPr>
              <a:t> known for its profoundly sensitive, fresh and beautiful verse. He was also the first non-European who was awarded the Nobel Prize for Literature in 1913. His poetry in translation was viewed as spiritual, and this together with his mesmerizing persona gave him a prophet-like aura in the West. His "elegant prose and magical poetry" still remain distinct. </a:t>
            </a:r>
            <a:br>
              <a:rPr lang="en-IN" sz="11200" dirty="0" smtClean="0">
                <a:solidFill>
                  <a:srgbClr val="663300"/>
                </a:solidFill>
                <a:latin typeface="Monotype Corsiva" pitchFamily="66" charset="0"/>
              </a:rPr>
            </a:br>
            <a:r>
              <a:rPr lang="en-IN" sz="11200" dirty="0" smtClean="0">
                <a:solidFill>
                  <a:srgbClr val="663300"/>
                </a:solidFill>
                <a:latin typeface="Monotype Corsiva" pitchFamily="66" charset="0"/>
              </a:rPr>
              <a:t/>
            </a:r>
            <a:br>
              <a:rPr lang="en-IN" sz="11200" dirty="0" smtClean="0">
                <a:solidFill>
                  <a:srgbClr val="663300"/>
                </a:solidFill>
                <a:latin typeface="Monotype Corsiva" pitchFamily="66" charset="0"/>
              </a:rPr>
            </a:br>
            <a:r>
              <a:rPr lang="en-IN" sz="11200" dirty="0" smtClean="0">
                <a:solidFill>
                  <a:srgbClr val="663300"/>
                </a:solidFill>
                <a:latin typeface="Monotype Corsiva" pitchFamily="66" charset="0"/>
              </a:rPr>
              <a:t> Tagore began writing poems at the age of eight. At 16, he published his first substantial poetry under the pseudonym </a:t>
            </a:r>
            <a:r>
              <a:rPr lang="en-IN" sz="11200" dirty="0" err="1" smtClean="0">
                <a:solidFill>
                  <a:srgbClr val="663300"/>
                </a:solidFill>
                <a:latin typeface="Monotype Corsiva" pitchFamily="66" charset="0"/>
              </a:rPr>
              <a:t>Bhanushingho</a:t>
            </a:r>
            <a:r>
              <a:rPr lang="en-IN" sz="11200" dirty="0" smtClean="0">
                <a:solidFill>
                  <a:srgbClr val="663300"/>
                </a:solidFill>
                <a:latin typeface="Monotype Corsiva" pitchFamily="66" charset="0"/>
              </a:rPr>
              <a:t> (Sun Lion) and wrote his first short stories and dramas in 1877. Tagore was noticed when he denounced the British Raj to support India’s fight for independence.</a:t>
            </a:r>
            <a:endParaRPr lang="en-IN" sz="9600" dirty="0" smtClean="0">
              <a:solidFill>
                <a:srgbClr val="663300"/>
              </a:solidFill>
              <a:latin typeface="Monotype Corsiva" pitchFamily="66" charset="0"/>
            </a:endParaRPr>
          </a:p>
          <a:p>
            <a:pPr>
              <a:buNone/>
            </a:pPr>
            <a:r>
              <a:rPr lang="en-IN" dirty="0" smtClean="0"/>
              <a:t/>
            </a:r>
            <a:br>
              <a:rPr lang="en-IN" dirty="0" smtClean="0"/>
            </a:br>
            <a:endParaRPr lang="en-IN" dirty="0"/>
          </a:p>
        </p:txBody>
      </p:sp>
      <p:pic>
        <p:nvPicPr>
          <p:cNvPr id="5" name="Picture 4" descr="http://www.007museum.com/Nobel_Prize_logo.jpg"/>
          <p:cNvPicPr/>
          <p:nvPr/>
        </p:nvPicPr>
        <p:blipFill>
          <a:blip r:embed="rId3" cstate="print"/>
          <a:srcRect/>
          <a:stretch>
            <a:fillRect/>
          </a:stretch>
        </p:blipFill>
        <p:spPr bwMode="auto">
          <a:xfrm>
            <a:off x="7072330" y="0"/>
            <a:ext cx="2071670" cy="1357298"/>
          </a:xfrm>
          <a:prstGeom prst="ellipse">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dirty="0" smtClean="0">
                <a:solidFill>
                  <a:srgbClr val="663300"/>
                </a:solidFill>
                <a:latin typeface="Algerian" pitchFamily="82" charset="0"/>
              </a:rPr>
              <a:t>WORK AND ACHIEVEMENTS</a:t>
            </a:r>
            <a:endParaRPr lang="en-IN" sz="4000" dirty="0">
              <a:solidFill>
                <a:srgbClr val="6633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a:buNone/>
            </a:pPr>
            <a:r>
              <a:rPr lang="en-IN" dirty="0" smtClean="0">
                <a:solidFill>
                  <a:srgbClr val="663300"/>
                </a:solidFill>
              </a:rPr>
              <a:t>    </a:t>
            </a:r>
            <a:r>
              <a:rPr lang="en-IN" dirty="0" smtClean="0">
                <a:solidFill>
                  <a:srgbClr val="663300"/>
                </a:solidFill>
                <a:latin typeface="Monotype Corsiva" pitchFamily="66" charset="0"/>
              </a:rPr>
              <a:t>Tagore’s novels, stories, songs, dance-dramas and essays spoke about political and personal topics. </a:t>
            </a:r>
            <a:r>
              <a:rPr lang="en-IN" dirty="0" err="1" smtClean="0">
                <a:solidFill>
                  <a:srgbClr val="663300"/>
                </a:solidFill>
                <a:latin typeface="Monotype Corsiva" pitchFamily="66" charset="0"/>
              </a:rPr>
              <a:t>Gitanjali</a:t>
            </a:r>
            <a:r>
              <a:rPr lang="en-IN" dirty="0" smtClean="0">
                <a:solidFill>
                  <a:srgbClr val="663300"/>
                </a:solidFill>
                <a:latin typeface="Monotype Corsiva" pitchFamily="66" charset="0"/>
              </a:rPr>
              <a:t> (Song Offerings), Gora (Fair-Faced), and </a:t>
            </a:r>
            <a:r>
              <a:rPr lang="en-IN" dirty="0" err="1" smtClean="0">
                <a:solidFill>
                  <a:srgbClr val="663300"/>
                </a:solidFill>
                <a:latin typeface="Monotype Corsiva" pitchFamily="66" charset="0"/>
              </a:rPr>
              <a:t>Ghare-Baire</a:t>
            </a:r>
            <a:r>
              <a:rPr lang="en-IN" dirty="0" smtClean="0">
                <a:solidFill>
                  <a:srgbClr val="663300"/>
                </a:solidFill>
                <a:latin typeface="Monotype Corsiva" pitchFamily="66" charset="0"/>
              </a:rPr>
              <a:t> (The Home and the World) are his best-known works, and his verse, short stories, and novels were acclaimed for its lyricism, colloquialism, naturalism and contemplation. Tagore was perhaps the only </a:t>
            </a:r>
            <a:r>
              <a:rPr lang="en-IN" dirty="0" err="1" smtClean="0">
                <a:solidFill>
                  <a:srgbClr val="663300"/>
                </a:solidFill>
                <a:latin typeface="Monotype Corsiva" pitchFamily="66" charset="0"/>
              </a:rPr>
              <a:t>literateur</a:t>
            </a:r>
            <a:r>
              <a:rPr lang="en-IN" dirty="0" smtClean="0">
                <a:solidFill>
                  <a:srgbClr val="663300"/>
                </a:solidFill>
                <a:latin typeface="Monotype Corsiva" pitchFamily="66" charset="0"/>
              </a:rPr>
              <a:t> who penned anthems of two countries -- Jana </a:t>
            </a:r>
            <a:r>
              <a:rPr lang="en-IN" dirty="0" err="1" smtClean="0">
                <a:solidFill>
                  <a:srgbClr val="663300"/>
                </a:solidFill>
                <a:latin typeface="Monotype Corsiva" pitchFamily="66" charset="0"/>
              </a:rPr>
              <a:t>Gana</a:t>
            </a:r>
            <a:r>
              <a:rPr lang="en-IN" dirty="0" smtClean="0">
                <a:solidFill>
                  <a:srgbClr val="663300"/>
                </a:solidFill>
                <a:latin typeface="Monotype Corsiva" pitchFamily="66" charset="0"/>
              </a:rPr>
              <a:t> </a:t>
            </a:r>
            <a:r>
              <a:rPr lang="en-IN" dirty="0" err="1" smtClean="0">
                <a:solidFill>
                  <a:srgbClr val="663300"/>
                </a:solidFill>
                <a:latin typeface="Monotype Corsiva" pitchFamily="66" charset="0"/>
              </a:rPr>
              <a:t>Mana</a:t>
            </a:r>
            <a:r>
              <a:rPr lang="en-IN" dirty="0" smtClean="0">
                <a:solidFill>
                  <a:srgbClr val="663300"/>
                </a:solidFill>
                <a:latin typeface="Monotype Corsiva" pitchFamily="66" charset="0"/>
              </a:rPr>
              <a:t>, the Indian national anthem and </a:t>
            </a:r>
            <a:r>
              <a:rPr lang="en-IN" dirty="0" err="1" smtClean="0">
                <a:solidFill>
                  <a:srgbClr val="663300"/>
                </a:solidFill>
                <a:latin typeface="Monotype Corsiva" pitchFamily="66" charset="0"/>
              </a:rPr>
              <a:t>Amar</a:t>
            </a:r>
            <a:r>
              <a:rPr lang="en-IN" dirty="0" smtClean="0">
                <a:solidFill>
                  <a:srgbClr val="663300"/>
                </a:solidFill>
                <a:latin typeface="Monotype Corsiva" pitchFamily="66" charset="0"/>
              </a:rPr>
              <a:t> </a:t>
            </a:r>
            <a:r>
              <a:rPr lang="en-IN" dirty="0" err="1" smtClean="0">
                <a:solidFill>
                  <a:srgbClr val="663300"/>
                </a:solidFill>
                <a:latin typeface="Monotype Corsiva" pitchFamily="66" charset="0"/>
              </a:rPr>
              <a:t>Shonar</a:t>
            </a:r>
            <a:r>
              <a:rPr lang="en-IN" dirty="0" smtClean="0">
                <a:solidFill>
                  <a:srgbClr val="663300"/>
                </a:solidFill>
                <a:latin typeface="Monotype Corsiva" pitchFamily="66" charset="0"/>
              </a:rPr>
              <a:t> </a:t>
            </a:r>
            <a:r>
              <a:rPr lang="en-IN" dirty="0" err="1" smtClean="0">
                <a:solidFill>
                  <a:srgbClr val="663300"/>
                </a:solidFill>
                <a:latin typeface="Monotype Corsiva" pitchFamily="66" charset="0"/>
              </a:rPr>
              <a:t>Bangla</a:t>
            </a:r>
            <a:r>
              <a:rPr lang="en-IN" dirty="0" smtClean="0">
                <a:solidFill>
                  <a:srgbClr val="663300"/>
                </a:solidFill>
                <a:latin typeface="Monotype Corsiva" pitchFamily="66" charset="0"/>
              </a:rPr>
              <a:t>, the national anthem of Bangladesh.</a:t>
            </a:r>
            <a:endParaRPr lang="en-IN" dirty="0">
              <a:solidFill>
                <a:srgbClr val="663300"/>
              </a:solidFill>
              <a:latin typeface="Monotype Corsiva"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ttp://chhayabanifilms.com/uploads/1296114049_kabuliwala.JPG"/>
          <p:cNvPicPr>
            <a:picLocks noGrp="1"/>
          </p:cNvPicPr>
          <p:nvPr>
            <p:ph idx="4294967295"/>
          </p:nvPr>
        </p:nvPicPr>
        <p:blipFill>
          <a:blip r:embed="rId3"/>
          <a:stretch>
            <a:fillRect/>
          </a:stretch>
        </p:blipFill>
        <p:spPr>
          <a:xfrm>
            <a:off x="990600" y="381000"/>
            <a:ext cx="6934200" cy="5943600"/>
          </a:xfr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3733800" cy="838200"/>
          </a:xfrm>
        </p:spPr>
        <p:txBody>
          <a:bodyPr>
            <a:noAutofit/>
          </a:bodyPr>
          <a:lstStyle/>
          <a:p>
            <a:r>
              <a:rPr lang="en-US" sz="4000" dirty="0" smtClean="0">
                <a:solidFill>
                  <a:srgbClr val="663300"/>
                </a:solidFill>
                <a:latin typeface="Algerian" pitchFamily="82" charset="0"/>
              </a:rPr>
              <a:t>KABULIWALA</a:t>
            </a:r>
            <a:endParaRPr lang="en-IN" sz="4000" dirty="0">
              <a:solidFill>
                <a:srgbClr val="663300"/>
              </a:solidFill>
              <a:latin typeface="Algerian" pitchFamily="82" charset="0"/>
            </a:endParaRPr>
          </a:p>
        </p:txBody>
      </p:sp>
      <p:sp>
        <p:nvSpPr>
          <p:cNvPr id="3" name="Content Placeholder 2"/>
          <p:cNvSpPr>
            <a:spLocks noGrp="1"/>
          </p:cNvSpPr>
          <p:nvPr>
            <p:ph idx="1"/>
          </p:nvPr>
        </p:nvSpPr>
        <p:spPr>
          <a:xfrm>
            <a:off x="228600" y="1295400"/>
            <a:ext cx="8686800" cy="5075238"/>
          </a:xfrm>
        </p:spPr>
        <p:txBody>
          <a:bodyPr>
            <a:normAutofit fontScale="32500" lnSpcReduction="20000"/>
          </a:bodyPr>
          <a:lstStyle/>
          <a:p>
            <a:pPr>
              <a:buNone/>
            </a:pPr>
            <a:r>
              <a:rPr lang="en-US" dirty="0" smtClean="0"/>
              <a:t>           </a:t>
            </a:r>
            <a:r>
              <a:rPr lang="en-US" sz="8000" dirty="0" err="1" smtClean="0">
                <a:solidFill>
                  <a:srgbClr val="663300"/>
                </a:solidFill>
                <a:latin typeface="Monotype Corsiva" pitchFamily="66" charset="0"/>
              </a:rPr>
              <a:t>Kabuliwala</a:t>
            </a:r>
            <a:r>
              <a:rPr lang="en-US" sz="8000" dirty="0" smtClean="0">
                <a:solidFill>
                  <a:srgbClr val="663300"/>
                </a:solidFill>
                <a:latin typeface="Monotype Corsiva" pitchFamily="66" charset="0"/>
              </a:rPr>
              <a:t> is a story written by </a:t>
            </a:r>
            <a:r>
              <a:rPr lang="en-US" sz="8000" dirty="0" err="1" smtClean="0">
                <a:solidFill>
                  <a:srgbClr val="663300"/>
                </a:solidFill>
                <a:latin typeface="Monotype Corsiva" pitchFamily="66" charset="0"/>
              </a:rPr>
              <a:t>Rabindra</a:t>
            </a:r>
            <a:r>
              <a:rPr lang="en-US" sz="8000" dirty="0" smtClean="0">
                <a:solidFill>
                  <a:srgbClr val="663300"/>
                </a:solidFill>
                <a:latin typeface="Monotype Corsiva" pitchFamily="66" charset="0"/>
              </a:rPr>
              <a:t> </a:t>
            </a:r>
            <a:r>
              <a:rPr lang="en-US" sz="8000" dirty="0" err="1" smtClean="0">
                <a:solidFill>
                  <a:srgbClr val="663300"/>
                </a:solidFill>
                <a:latin typeface="Monotype Corsiva" pitchFamily="66" charset="0"/>
              </a:rPr>
              <a:t>nath</a:t>
            </a:r>
            <a:r>
              <a:rPr lang="en-US" sz="8000" dirty="0" smtClean="0">
                <a:solidFill>
                  <a:srgbClr val="663300"/>
                </a:solidFill>
                <a:latin typeface="Monotype Corsiva" pitchFamily="66" charset="0"/>
              </a:rPr>
              <a:t> Tagore. </a:t>
            </a:r>
            <a:r>
              <a:rPr lang="en-IN" sz="8000" dirty="0" smtClean="0">
                <a:solidFill>
                  <a:srgbClr val="663300"/>
                </a:solidFill>
                <a:latin typeface="Monotype Corsiva" pitchFamily="66" charset="0"/>
              </a:rPr>
              <a:t>The main characters in this story are a girl named Mini and </a:t>
            </a:r>
            <a:r>
              <a:rPr lang="en-IN" sz="8000" dirty="0" err="1" smtClean="0">
                <a:solidFill>
                  <a:srgbClr val="663300"/>
                </a:solidFill>
                <a:latin typeface="Monotype Corsiva" pitchFamily="66" charset="0"/>
              </a:rPr>
              <a:t>Rahmat</a:t>
            </a:r>
            <a:r>
              <a:rPr lang="en-IN" sz="8000" dirty="0" smtClean="0">
                <a:solidFill>
                  <a:srgbClr val="663300"/>
                </a:solidFill>
                <a:latin typeface="Monotype Corsiva" pitchFamily="66" charset="0"/>
              </a:rPr>
              <a:t>, the </a:t>
            </a:r>
            <a:r>
              <a:rPr lang="en-IN" sz="8000" dirty="0" err="1" smtClean="0">
                <a:solidFill>
                  <a:srgbClr val="663300"/>
                </a:solidFill>
                <a:latin typeface="Monotype Corsiva" pitchFamily="66" charset="0"/>
              </a:rPr>
              <a:t>kabuliwala</a:t>
            </a:r>
            <a:r>
              <a:rPr lang="en-IN" sz="8000" dirty="0" smtClean="0">
                <a:solidFill>
                  <a:srgbClr val="663300"/>
                </a:solidFill>
                <a:latin typeface="Monotype Corsiva" pitchFamily="66" charset="0"/>
              </a:rPr>
              <a:t>. The </a:t>
            </a:r>
            <a:r>
              <a:rPr lang="en-IN" sz="8000" dirty="0" err="1" smtClean="0">
                <a:solidFill>
                  <a:srgbClr val="663300"/>
                </a:solidFill>
                <a:latin typeface="Monotype Corsiva" pitchFamily="66" charset="0"/>
              </a:rPr>
              <a:t>kabuliwala</a:t>
            </a:r>
            <a:r>
              <a:rPr lang="en-IN" sz="8000" dirty="0" smtClean="0">
                <a:solidFill>
                  <a:srgbClr val="663300"/>
                </a:solidFill>
                <a:latin typeface="Monotype Corsiva" pitchFamily="66" charset="0"/>
              </a:rPr>
              <a:t> is from Afghanistan; he goes door to door selling his wares. During one such journey, he met Mini, the talkative five-year-old girl. Back home, the man also had a daughter who was of Mini’s age. The two developed a very good friendship. The </a:t>
            </a:r>
            <a:r>
              <a:rPr lang="en-IN" sz="8000" dirty="0" err="1" smtClean="0">
                <a:solidFill>
                  <a:srgbClr val="663300"/>
                </a:solidFill>
                <a:latin typeface="Monotype Corsiva" pitchFamily="66" charset="0"/>
              </a:rPr>
              <a:t>kabuliwala</a:t>
            </a:r>
            <a:r>
              <a:rPr lang="en-IN" sz="8000" dirty="0" smtClean="0">
                <a:solidFill>
                  <a:srgbClr val="663300"/>
                </a:solidFill>
                <a:latin typeface="Monotype Corsiva" pitchFamily="66" charset="0"/>
              </a:rPr>
              <a:t> used to bring dry fruits for Mini as present and patiently listened to Mini. They used to tease each other about “going to in-law’s house”. For some reason the man was imprisoned for eight years. After leaving jail he returned to meet Mini. However, at that time Mini’s marriage ceremony was going on. In the past eight years she had forgotten her friend, the </a:t>
            </a:r>
            <a:r>
              <a:rPr lang="en-IN" sz="8000" dirty="0" err="1" smtClean="0">
                <a:solidFill>
                  <a:srgbClr val="663300"/>
                </a:solidFill>
                <a:latin typeface="Monotype Corsiva" pitchFamily="66" charset="0"/>
              </a:rPr>
              <a:t>kabuliwala</a:t>
            </a:r>
            <a:r>
              <a:rPr lang="en-IN" sz="8000" dirty="0" smtClean="0">
                <a:solidFill>
                  <a:srgbClr val="663300"/>
                </a:solidFill>
                <a:latin typeface="Monotype Corsiva" pitchFamily="66" charset="0"/>
              </a:rPr>
              <a:t>. She felt shy seeing him after all these years. The </a:t>
            </a:r>
            <a:r>
              <a:rPr lang="en-IN" sz="8000" dirty="0" err="1" smtClean="0">
                <a:solidFill>
                  <a:srgbClr val="663300"/>
                </a:solidFill>
                <a:latin typeface="Monotype Corsiva" pitchFamily="66" charset="0"/>
              </a:rPr>
              <a:t>kabuliwala</a:t>
            </a:r>
            <a:r>
              <a:rPr lang="en-IN" sz="8000" dirty="0" smtClean="0">
                <a:solidFill>
                  <a:srgbClr val="663300"/>
                </a:solidFill>
                <a:latin typeface="Monotype Corsiva" pitchFamily="66" charset="0"/>
              </a:rPr>
              <a:t> felt the growing distance and wanted to return home where his daughter had also grown up and was ready for marriage. </a:t>
            </a:r>
            <a:r>
              <a:rPr lang="en-US" sz="8000" dirty="0" smtClean="0">
                <a:solidFill>
                  <a:srgbClr val="663300"/>
                </a:solidFill>
                <a:latin typeface="Monotype Corsiva" pitchFamily="66" charset="0"/>
              </a:rPr>
              <a:t> </a:t>
            </a:r>
            <a:endParaRPr lang="en-IN" sz="8000" dirty="0">
              <a:solidFill>
                <a:srgbClr val="663300"/>
              </a:solidFill>
              <a:latin typeface="Monotype Corsiva"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4038600" cy="838200"/>
          </a:xfrm>
        </p:spPr>
        <p:txBody>
          <a:bodyPr vert="horz" anchor="ctr">
            <a:noAutofit/>
          </a:bodyPr>
          <a:lstStyle/>
          <a:p>
            <a:r>
              <a:rPr lang="en-US" sz="4000" dirty="0" smtClean="0">
                <a:solidFill>
                  <a:srgbClr val="663300"/>
                </a:solidFill>
                <a:latin typeface="Algerian" pitchFamily="82" charset="0"/>
              </a:rPr>
              <a:t>KABULIWALA </a:t>
            </a:r>
            <a:endParaRPr lang="en-IN" sz="4000" dirty="0">
              <a:solidFill>
                <a:srgbClr val="663300"/>
              </a:solidFill>
              <a:latin typeface="Algerian" pitchFamily="82" charset="0"/>
            </a:endParaRPr>
          </a:p>
        </p:txBody>
      </p:sp>
      <p:sp>
        <p:nvSpPr>
          <p:cNvPr id="3" name="Content Placeholder 2"/>
          <p:cNvSpPr>
            <a:spLocks noGrp="1"/>
          </p:cNvSpPr>
          <p:nvPr>
            <p:ph idx="1"/>
          </p:nvPr>
        </p:nvSpPr>
        <p:spPr>
          <a:xfrm>
            <a:off x="3352800" y="1571612"/>
            <a:ext cx="5329246" cy="5286388"/>
          </a:xfrm>
        </p:spPr>
        <p:txBody>
          <a:bodyPr>
            <a:normAutofit lnSpcReduction="10000"/>
          </a:bodyPr>
          <a:lstStyle/>
          <a:p>
            <a:pPr>
              <a:buNone/>
            </a:pPr>
            <a:r>
              <a:rPr lang="en-US" sz="3600" dirty="0" smtClean="0">
                <a:solidFill>
                  <a:schemeClr val="accent2">
                    <a:lumMod val="50000"/>
                  </a:schemeClr>
                </a:solidFill>
                <a:latin typeface="Brush Script MT" pitchFamily="66" charset="0"/>
              </a:rPr>
              <a:t> KABULIWALA deals with the sensitive relationship between a father and daughter. It almost makes one cry when one realises the pain of separation that the </a:t>
            </a:r>
            <a:r>
              <a:rPr lang="en-US" sz="3600" dirty="0" err="1" smtClean="0">
                <a:solidFill>
                  <a:schemeClr val="accent2">
                    <a:lumMod val="50000"/>
                  </a:schemeClr>
                </a:solidFill>
                <a:latin typeface="Brush Script MT" pitchFamily="66" charset="0"/>
              </a:rPr>
              <a:t>kabuliwala</a:t>
            </a:r>
            <a:r>
              <a:rPr lang="en-US" sz="3600" dirty="0" smtClean="0">
                <a:solidFill>
                  <a:schemeClr val="accent2">
                    <a:lumMod val="50000"/>
                  </a:schemeClr>
                </a:solidFill>
                <a:latin typeface="Brush Script MT" pitchFamily="66" charset="0"/>
              </a:rPr>
              <a:t> experiences. This was once a reality in olden times when people from </a:t>
            </a:r>
            <a:r>
              <a:rPr lang="en-US" sz="3600" dirty="0">
                <a:solidFill>
                  <a:schemeClr val="accent2">
                    <a:lumMod val="50000"/>
                  </a:schemeClr>
                </a:solidFill>
                <a:latin typeface="Brush Script MT" pitchFamily="66" charset="0"/>
              </a:rPr>
              <a:t>K</a:t>
            </a:r>
            <a:r>
              <a:rPr lang="en-US" sz="3600" dirty="0" smtClean="0">
                <a:solidFill>
                  <a:schemeClr val="accent2">
                    <a:lumMod val="50000"/>
                  </a:schemeClr>
                </a:solidFill>
                <a:latin typeface="Brush Script MT" pitchFamily="66" charset="0"/>
              </a:rPr>
              <a:t>abul came to India to earn a living by selling dry  fruits.</a:t>
            </a:r>
            <a:endParaRPr lang="en-IN" sz="3600" dirty="0">
              <a:solidFill>
                <a:schemeClr val="accent2">
                  <a:lumMod val="50000"/>
                </a:schemeClr>
              </a:solidFill>
              <a:latin typeface="Brush Script MT" pitchFamily="66" charset="0"/>
            </a:endParaRPr>
          </a:p>
        </p:txBody>
      </p:sp>
      <p:sp>
        <p:nvSpPr>
          <p:cNvPr id="16386" name="AutoShape 2" descr="data:image/jpeg;base64,/9j/4AAQSkZJRgABAQAAAQABAAD/2wBDAAkGBwgHBgkIBwgKCgkLDRYPDQwMDRsUFRAWIB0iIiAdHx8kKDQsJCYxJx8fLT0tMTU3Ojo6Iys/RD84QzQ5Ojf/2wBDAQoKCg0MDRoPDxo3JR8lNzc3Nzc3Nzc3Nzc3Nzc3Nzc3Nzc3Nzc3Nzc3Nzc3Nzc3Nzc3Nzc3Nzc3Nzc3Nzc3Nzf/wAARCAChAHkDASIAAhEBAxEB/8QAHAAAAAcBAQAAAAAAAAAAAAAAAAMEBQYHCAEC/8QAShAAAQMDAgIECQcIBwkAAAAAAQACAwQFEQYhEjETQVGxBxQiU2FxcpKyMjM0NnSB0RUWIyRCkZOhUlRVYmN1wTVDVmRzgpTh8P/EABkBAAMBAQEAAAAAAAAAAAAAAAADBAECBf/EACMRAAMAAgICAwEAAwAAAAAAAAABAgMREiExQQQTUSIUIzL/2gAMAwEAAhEDEQA/ALxJwivGIPPR+8EKr6NL7B7kjoKKk8Qpv1WD5pn+7HYPQgBZ4xB56P3gh4xB56P3wijRUn9Vg/hj8F5dQ0v9Vg/hN/BAB/jEPno/eC708PnWe8Ez11sp5G4FND/DH4KJ3fRNFVAkQtDiOpqXVtejpSn7LE6aLzjPeCHTRecZ7wWbNTaPNFI7hhGB/dUa/JIcC0xNyPQuVmTO/qNc9NF5xnvBDpo/OM94LGFwtz6d2Q3ASDA7E1Un4OHLRt3povOM94IdNF5xnvBYjDR1hegxv/xRszRtvpovOM94LnTRecZ7wWJC1vYvJA6kbDRuAEEZG4XUxaDAGibCAMD8nw/AE+rTAqq+jS+w7uRVuOaCmH+CzuCNqvo03sO7kmoyWUVO4cuiZ3BACxcIXGPDhkFekAFlgPNEyxDsSpeXNyN1jNGC62aGuhLZGAquLzpY0sxLG+TnbZXDw4OCkdxt8dTGeIZ7MJGTFyW15GReijK2wsqInNkGHY2Kgd8sM9BI5zWktHXhaBuNje0ktb/JRu5WZs8T2SRgnluppusb7GtKyhtx2/ehlSXU2nJqCZ0kbTwE77KNEYODsrYtWtoRUuXpgJXF0Adq9FoDT6l2YbB0J9SrF/l8PwBPqYtCfUuxfYIfgCfVpyFVX0aX2HdyJom8VvpgfNM7gjqr6NL7B7klt0v6pTg+aZ3BYwFLGhmwCNRbjnkvTDtugDqC7lBaAU8br2AMboYQyAcZ3WAEVEDHtOWqP19saSSGqT80RNEHDdLuFSOpbRWt8sbaiNzXxg59CpzU9hNJUP6MYAPUFpespcg4Cr/UunW1L3HhUr3ifXgcnyXZn97XMOCvOVLL9YZKOV3k7dRUXmiLCcquLVC6lo2DoT6lWL/L4fgCfUxaE+pVi/y+H4An1MFhVV9Gl9h3ckVC39Tpz/hM7gltT9Gl9g9ySUQ/Uqf/AKTe4LGahQ3mk90ro6CkknlcGsYCXEo572xML3kBo5kqofCZrinqqOa324ulfxAEtIwcHf1pV3xXXk7iOTJtp7V0l4ncIaOQQb8Mjhji9Seq6/0lBLHHVu4DJs3brUB8GN9pZqR8kj+EtAbwHbgIHIr3XvoNW6mZw1RfBR7BkbgA5/Xn1JKyUp3vspeGeetdEzu+pqOkoTJSzMmnk8mKMbkn0jsTBTS1b29PVvL5XHJd605Q2C3U8gm6OMOAwCByXL5crfbaGaSV7GBsZHMdmyLm67pmTxnqVsMoKyZzdnuDRtzSqW6PhxxuH/cFC63WdBTsYGSx8Uh4jv1DmmAarku1x4IMugZ1gfKP4BL+xyujtYOT8FpMukcpw9mx24m74XamjZMzLcEEc0w6fifM1sjntJPMDGFKabDPIJGCm427X9CckKX0QPUenG1ML8s36lUGqNPPpHycLTjfC0tXUwew7ZUJ1FYo6lj8xjOOxcNPG9oxNUtMmehfqXYh/wAhD8AT6mjSLOi0taY/6FJG39zQE7q1E78hVV9Gl9g9yS0Lh4lTD/CZ3BKqn6NL7B7lG6Sv4KWFpO4ib3Bc3SnydStiDwmXKWj0vV+LvLXubwgjqB5qtfB1TUdZLGx8bHukceMkA5x1ehTG6NfqipfQ9P0dOSWOwAS4de/UoVqHTtV4OJ2Xa1TmeBzg0xSncZOOYUj/ANj2i3GvrWmWFq7RcNzZTPt/6GWIjLY3Fokbjk4DmlemtKUFI5ks1LDHM3HyG8J+/CHg4vNTe6HxmtAbLy4Gg4CjPhUrrvT6otjY3z09qa3L5onOYJHnPkuIPLABwu+Mtcznle/rJXqO3Xqrr2uslTTQ07I8ObKxzi5/3EbYWfdcuvsd9qKS/wAxdURkeQ0no8Y2LR2K+rbrW3zSw22ikbJOWjjfnyWfiU61+jbDeHuq7jbaapqHNAM0sYc7A5blbDVPaOadQtUZct1DVXGYRUzmNcf2nEgK19L2CKgp4xUwwvkwMk5cD6kx6sttBpLWTKSgd+gkb0nR5z0eTy9W2VIqK6ZAJILNt8qfPdb16KcU/wA7RPLOGMjIDWtHYGgBOMuQA6MEY7EwWqqEsYd+wN+fNPscvE3AOxTMVbnRNkT2OULxUQh3X1jsKRVtKJFyllNNUYeR0cnL0FOUjOJPX9LsQ+mF6fbw2Wib2RAJwSGybWmmH9xLk5Cwqp+jy+we5QKeqhho4HFw4nRtwO3ZT2o+jy+we5UbcrmaeOnmeTwsYB6tlN8ltJFPxo5VpiGl1NHY77VdNI7ouIuaXMIxvkjdJ9Za9g1HTx2ymb0gfI0ufjYAEFI79drbWUUr3RtExbsQojpykfPcWPYzIBS4SUumVXtWpRofwbHoLbGwtABHNOPhFoY7ppmqpycOLOJjgN2kck0aUmdDSRsczGMKR1INVDwP3aertRjvePiItNZNmf7XNJa6hni0L3VTTl7Rkg+nKtnRWpK+vaBdZmMP7MTDyHpPWo9qDS9RFcHVNvwx2OzY+hR2GKrpLjFLWVD4oo5f08bBuB6+z0pHNp7LHM5JLD8INssVXaZ6qpp4GztYS2drQHtI5bqorTeCYomuIzjcKZX27WWpgdGxgqI3NwQ+QvH8yq2YI46uWOnz0TX4b6B2Jm1kT2jiZePRatmvbIomRyHnvlSaiv0Z8huXOHYNlUdJVlkBIc3I7TuldHqJ1M7Idv2Z/wBUudrwbeOWXFPcI3Qlzjg4/cnKw3iK40/CHjpYzwvGd/WqU/OoyDBeSe0nYfckUWpK2hqxV0Mzo5GnO/Jw7CE6MlKtsRWBNGi7L/sum9hLU0aRndU6XtVRJgPmpY5HAcsloJ707q5eCAKqPo8vsHuVB3trBRMJI4jGPJ552V+VHzEnsHuVBGnEsUZdueEdyk+VWtMr+IttkEntz6io2aWsz8kcipPpyjZQ4cR9yXeJNa7Ib/JEva5p22x2FS1ldLRbMJPZYmnqqN/CHOGANj1FS6N8YYDt+9UtSXeShILXZx1JbP4Qo4IwDxB3IDdbipz0lsXkxb9loV1VTMjJk4VW+sLva4XmQ9GDgtOetQ26a6r7gXspgWNO3E5MHilRXudJM5738wSmuHT3XSOY1P8Az2xRNcHT8baKHhGSQ45B39CSwRPhOXZ8o5J9KfLTbAQ0SAgkBPbLZSuZJE9rSBuVy8inpDVDfbI1C17GgkNcDyIPeipmlrskt37FIprMyAOdG7ibjYFR6ujdGQXPLif3Imts2l0FmQNGAAPQi3yEtcPQimSc3H1BegWlhwMFd60L2ak0P9TbH9gh+AJ8THof6m2T7DD8AT4rl4PMfkKqPmJPYPcqDFQwQsA2w0ZP3K/aj5iT2D3LL767yGgHqHcpPlTvRX8R6bH2Sta3biH3puqa5vUd0zzVrj1pG6oc94aDlxOAFNOIsdpC6qrAASEw1LKiaoM4GSRjHoTnHRzuqQ2QE+gclMbdp5kkLXFm/qT5pY+xNrn5K/onMHkOBa7rBUktMjI3MB3ynyu0fBO35OHdRHMJgq9PXO3uLo29Mz088LKc34Nl8SQuihfDxRO4XDdpCQTVXDMMnDx8tvamP8qzUvkTRvjcP6TSiKi5x1B4zIOPqKUsTHfZJJp6wGI8L8gjbfdRu7TAg+gbYSZlwbgte4A+tJaiYSg4xucZCZGNpi7yLXR4c/DWgdQwudJ5J3Xl52x6V4f8k+pP0ifbNbaG+plj+wQ/AE+Jj0P9TLH9gh+AJ8VCIn5C5/mJPZPcshGY4WvZ/mZPZPcscQxy1D+CNp5nf70rKt6H4HrZ7lnI2aC5x6gpHomxTV1wZNUN8lL9L6Yj6Rks+/blWRR0VNbImmFoAxsQprtJaRR4fYy12nI4a5jg0BpHZ1p6paNjIw0BOjHw18YDj5QC42mfG7A3HaluQ5/ombSDrC7LRRv2LdkuDFwhHEzkMVVY6OoBbLCw+nHJR+5aBopRxxNAx2danLg0KNal1VS2GPLyXSu+TGOZ/wDSFteA4uvBArhoboSejaduzZRutsdVSEluXAdR5qb0/hEpqgy+PUroWj5PAePi/kMJPV6qslV5JEgB6zGdkyayLygcFfO4gS1wId6V5cfIPqUtrqGiroXS0r2OHUWlRarppKcuaRsnTSZxW0a00L9S7H9gh+AJ8TFoX6l2L7BD8AT6qSQLn+Zk9k9yzPZ7SQ0OLOYznC02QCMEZB6k0t0xYWjDbPRD1QtSskOlpDMd8CpKKOWmaPJPCnqlnkkbh2Sw81Yf5uWX+yqT+EF0adsw5WylHqjCR/jP9GvOn6K8eZqOUPZnoz1gck8UlwbLGA47+pSx2n7O4YdbaYjsMYXBp2zN5WulHqiC1fHa9mfcmu0RwzbdaJkqQ0FSv8g2n+zqf3Aufm/ZzzttN/DC36K/TPtX4V5fbzFbKCWpmfhrWk9mT2Kk7rcJrpWSVVS/L3nln5IzsAtVT6WsFQ3hns1DK3skga4fzCI/MrS3/Dlq/wDDZ+C2cGvYyfkqVrRliit1TcJuiooXzO6y0bN9Z6lKrf4OKueNr6isbH/SYyMnH3k/6LQcGlNPU4Ip7Jb4gTkiOna3P7gjRp6zjlbaYeqMLt469Mx/I36M8VGhaigc91PWzNOPlcGP5daY6m1vhLhJI+V+N3uPP7upajdp2zO+XbKV3riBRLtJacccusduJ9NM38Fix37Zw8qfo86H20bYx2UEPwBPiKpqeGlp46emiZFDE0MZGxuGtaOQA6gjU8QBBBBAAQQQQAEEEEABBBBAAQQQQAEEEEABBBBAAQQQ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data:image/jpeg;base64,/9j/4AAQSkZJRgABAQAAAQABAAD/2wBDAAkGBwgHBgkIBwgKCgkLDRYPDQwMDRsUFRAWIB0iIiAdHx8kKDQsJCYxJx8fLT0tMTU3Ojo6Iys/RD84QzQ5Ojf/2wBDAQoKCg0MDRoPDxo3JR8lNzc3Nzc3Nzc3Nzc3Nzc3Nzc3Nzc3Nzc3Nzc3Nzc3Nzc3Nzc3Nzc3Nzc3Nzc3Nzc3Nzf/wAARCAChAHkDASIAAhEBAxEB/8QAHAAAAAcBAQAAAAAAAAAAAAAAAAMEBQYHCAEC/8QAShAAAQMDAgIECQcIBwkAAAAAAQACAwQFEQYhEjETQVGxBxQiU2FxcpKyMjM0NnSB0RUWIyRCkZOhUlRVYmN1wTVDVmRzgpTh8P/EABkBAAMBAQEAAAAAAAAAAAAAAAADBAECBf/EACMRAAMAAgICAwEAAwAAAAAAAAABAgMREiExQQQTUSIUIzL/2gAMAwEAAhEDEQA/ALxJwivGIPPR+8EKr6NL7B7kjoKKk8Qpv1WD5pn+7HYPQgBZ4xB56P3gh4xB56P3wijRUn9Vg/hj8F5dQ0v9Vg/hN/BAB/jEPno/eC708PnWe8Ez11sp5G4FND/DH4KJ3fRNFVAkQtDiOpqXVtejpSn7LE6aLzjPeCHTRecZ7wWbNTaPNFI7hhGB/dUa/JIcC0xNyPQuVmTO/qNc9NF5xnvBDpo/OM94LGFwtz6d2Q3ASDA7E1Un4OHLRt3povOM94IdNF5xnvBYjDR1hegxv/xRszRtvpovOM94LnTRecZ7wWJC1vYvJA6kbDRuAEEZG4XUxaDAGibCAMD8nw/AE+rTAqq+jS+w7uRVuOaCmH+CzuCNqvo03sO7kmoyWUVO4cuiZ3BACxcIXGPDhkFekAFlgPNEyxDsSpeXNyN1jNGC62aGuhLZGAquLzpY0sxLG+TnbZXDw4OCkdxt8dTGeIZ7MJGTFyW15GReijK2wsqInNkGHY2Kgd8sM9BI5zWktHXhaBuNje0ktb/JRu5WZs8T2SRgnluppusb7GtKyhtx2/ehlSXU2nJqCZ0kbTwE77KNEYODsrYtWtoRUuXpgJXF0Adq9FoDT6l2YbB0J9SrF/l8PwBPqYtCfUuxfYIfgCfVpyFVX0aX2HdyJom8VvpgfNM7gjqr6NL7B7klt0v6pTg+aZ3BYwFLGhmwCNRbjnkvTDtugDqC7lBaAU8br2AMboYQyAcZ3WAEVEDHtOWqP19saSSGqT80RNEHDdLuFSOpbRWt8sbaiNzXxg59CpzU9hNJUP6MYAPUFpespcg4Cr/UunW1L3HhUr3ifXgcnyXZn97XMOCvOVLL9YZKOV3k7dRUXmiLCcquLVC6lo2DoT6lWL/L4fgCfUxaE+pVi/y+H4An1MFhVV9Gl9h3ckVC39Tpz/hM7gltT9Gl9g9ySUQ/Uqf/AKTe4LGahQ3mk90ro6CkknlcGsYCXEo572xML3kBo5kqofCZrinqqOa324ulfxAEtIwcHf1pV3xXXk7iOTJtp7V0l4ncIaOQQb8Mjhji9Seq6/0lBLHHVu4DJs3brUB8GN9pZqR8kj+EtAbwHbgIHIr3XvoNW6mZw1RfBR7BkbgA5/Xn1JKyUp3vspeGeetdEzu+pqOkoTJSzMmnk8mKMbkn0jsTBTS1b29PVvL5XHJd605Q2C3U8gm6OMOAwCByXL5crfbaGaSV7GBsZHMdmyLm67pmTxnqVsMoKyZzdnuDRtzSqW6PhxxuH/cFC63WdBTsYGSx8Uh4jv1DmmAarku1x4IMugZ1gfKP4BL+xyujtYOT8FpMukcpw9mx24m74XamjZMzLcEEc0w6fifM1sjntJPMDGFKabDPIJGCm427X9CckKX0QPUenG1ML8s36lUGqNPPpHycLTjfC0tXUwew7ZUJ1FYo6lj8xjOOxcNPG9oxNUtMmehfqXYh/wAhD8AT6mjSLOi0taY/6FJG39zQE7q1E78hVV9Gl9g9yS0Lh4lTD/CZ3BKqn6NL7B7lG6Sv4KWFpO4ib3Bc3SnydStiDwmXKWj0vV+LvLXubwgjqB5qtfB1TUdZLGx8bHukceMkA5x1ehTG6NfqipfQ9P0dOSWOwAS4de/UoVqHTtV4OJ2Xa1TmeBzg0xSncZOOYUj/ANj2i3GvrWmWFq7RcNzZTPt/6GWIjLY3Fokbjk4DmlemtKUFI5ks1LDHM3HyG8J+/CHg4vNTe6HxmtAbLy4Gg4CjPhUrrvT6otjY3z09qa3L5onOYJHnPkuIPLABwu+Mtcznle/rJXqO3Xqrr2uslTTQ07I8ObKxzi5/3EbYWfdcuvsd9qKS/wAxdURkeQ0no8Y2LR2K+rbrW3zSw22ikbJOWjjfnyWfiU61+jbDeHuq7jbaapqHNAM0sYc7A5blbDVPaOadQtUZct1DVXGYRUzmNcf2nEgK19L2CKgp4xUwwvkwMk5cD6kx6sttBpLWTKSgd+gkb0nR5z0eTy9W2VIqK6ZAJILNt8qfPdb16KcU/wA7RPLOGMjIDWtHYGgBOMuQA6MEY7EwWqqEsYd+wN+fNPscvE3AOxTMVbnRNkT2OULxUQh3X1jsKRVtKJFyllNNUYeR0cnL0FOUjOJPX9LsQ+mF6fbw2Wib2RAJwSGybWmmH9xLk5Cwqp+jy+we5QKeqhho4HFw4nRtwO3ZT2o+jy+we5UbcrmaeOnmeTwsYB6tlN8ltJFPxo5VpiGl1NHY77VdNI7ouIuaXMIxvkjdJ9Za9g1HTx2ymb0gfI0ufjYAEFI79drbWUUr3RtExbsQojpykfPcWPYzIBS4SUumVXtWpRofwbHoLbGwtABHNOPhFoY7ppmqpycOLOJjgN2kck0aUmdDSRsczGMKR1INVDwP3aertRjvePiItNZNmf7XNJa6hni0L3VTTl7Rkg+nKtnRWpK+vaBdZmMP7MTDyHpPWo9qDS9RFcHVNvwx2OzY+hR2GKrpLjFLWVD4oo5f08bBuB6+z0pHNp7LHM5JLD8INssVXaZ6qpp4GztYS2drQHtI5bqorTeCYomuIzjcKZX27WWpgdGxgqI3NwQ+QvH8yq2YI46uWOnz0TX4b6B2Jm1kT2jiZePRatmvbIomRyHnvlSaiv0Z8huXOHYNlUdJVlkBIc3I7TuldHqJ1M7Idv2Z/wBUudrwbeOWXFPcI3Qlzjg4/cnKw3iK40/CHjpYzwvGd/WqU/OoyDBeSe0nYfckUWpK2hqxV0Mzo5GnO/Jw7CE6MlKtsRWBNGi7L/sum9hLU0aRndU6XtVRJgPmpY5HAcsloJ707q5eCAKqPo8vsHuVB3trBRMJI4jGPJ552V+VHzEnsHuVBGnEsUZdueEdyk+VWtMr+IttkEntz6io2aWsz8kcipPpyjZQ4cR9yXeJNa7Ib/JEva5p22x2FS1ldLRbMJPZYmnqqN/CHOGANj1FS6N8YYDt+9UtSXeShILXZx1JbP4Qo4IwDxB3IDdbipz0lsXkxb9loV1VTMjJk4VW+sLva4XmQ9GDgtOetQ26a6r7gXspgWNO3E5MHilRXudJM5738wSmuHT3XSOY1P8Az2xRNcHT8baKHhGSQ45B39CSwRPhOXZ8o5J9KfLTbAQ0SAgkBPbLZSuZJE9rSBuVy8inpDVDfbI1C17GgkNcDyIPeipmlrskt37FIprMyAOdG7ibjYFR6ujdGQXPLif3Imts2l0FmQNGAAPQi3yEtcPQimSc3H1BegWlhwMFd60L2ak0P9TbH9gh+AJ8THof6m2T7DD8AT4rl4PMfkKqPmJPYPcqDFQwQsA2w0ZP3K/aj5iT2D3LL767yGgHqHcpPlTvRX8R6bH2Sta3biH3puqa5vUd0zzVrj1pG6oc94aDlxOAFNOIsdpC6qrAASEw1LKiaoM4GSRjHoTnHRzuqQ2QE+gclMbdp5kkLXFm/qT5pY+xNrn5K/onMHkOBa7rBUktMjI3MB3ynyu0fBO35OHdRHMJgq9PXO3uLo29Mz088LKc34Nl8SQuihfDxRO4XDdpCQTVXDMMnDx8tvamP8qzUvkTRvjcP6TSiKi5x1B4zIOPqKUsTHfZJJp6wGI8L8gjbfdRu7TAg+gbYSZlwbgte4A+tJaiYSg4xucZCZGNpi7yLXR4c/DWgdQwudJ5J3Xl52x6V4f8k+pP0ifbNbaG+plj+wQ/AE+Jj0P9TLH9gh+AJ8VCIn5C5/mJPZPcshGY4WvZ/mZPZPcscQxy1D+CNp5nf70rKt6H4HrZ7lnI2aC5x6gpHomxTV1wZNUN8lL9L6Yj6Rks+/blWRR0VNbImmFoAxsQprtJaRR4fYy12nI4a5jg0BpHZ1p6paNjIw0BOjHw18YDj5QC42mfG7A3HaluQ5/ombSDrC7LRRv2LdkuDFwhHEzkMVVY6OoBbLCw+nHJR+5aBopRxxNAx2danLg0KNal1VS2GPLyXSu+TGOZ/wDSFteA4uvBArhoboSejaduzZRutsdVSEluXAdR5qb0/hEpqgy+PUroWj5PAePi/kMJPV6qslV5JEgB6zGdkyayLygcFfO4gS1wId6V5cfIPqUtrqGiroXS0r2OHUWlRarppKcuaRsnTSZxW0a00L9S7H9gh+AJ8TFoX6l2L7BD8AT6qSQLn+Zk9k9yzPZ7SQ0OLOYznC02QCMEZB6k0t0xYWjDbPRD1QtSskOlpDMd8CpKKOWmaPJPCnqlnkkbh2Sw81Yf5uWX+yqT+EF0adsw5WylHqjCR/jP9GvOn6K8eZqOUPZnoz1gck8UlwbLGA47+pSx2n7O4YdbaYjsMYXBp2zN5WulHqiC1fHa9mfcmu0RwzbdaJkqQ0FSv8g2n+zqf3Aufm/ZzzttN/DC36K/TPtX4V5fbzFbKCWpmfhrWk9mT2Kk7rcJrpWSVVS/L3nln5IzsAtVT6WsFQ3hns1DK3skga4fzCI/MrS3/Dlq/wDDZ+C2cGvYyfkqVrRliit1TcJuiooXzO6y0bN9Z6lKrf4OKueNr6isbH/SYyMnH3k/6LQcGlNPU4Ip7Jb4gTkiOna3P7gjRp6zjlbaYeqMLt469Mx/I36M8VGhaigc91PWzNOPlcGP5daY6m1vhLhJI+V+N3uPP7upajdp2zO+XbKV3riBRLtJacccusduJ9NM38Fix37Zw8qfo86H20bYx2UEPwBPiKpqeGlp46emiZFDE0MZGxuGtaOQA6gjU8QBBBBAAQQQQAEEEEABBBBAAQQQQAEEEEABBBBAAQQQ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6390" name="Picture 6" descr="http://2.bp.blogspot.com/_l2w6XpjB8x4/TDPVS5dp_gI/AAAAAAAAAFU/Q7tEiJpY-DE/s1600/cyrusfather_daughter_by_cyrusmuller.jpg"/>
          <p:cNvPicPr>
            <a:picLocks noChangeAspect="1" noChangeArrowheads="1"/>
          </p:cNvPicPr>
          <p:nvPr/>
        </p:nvPicPr>
        <p:blipFill>
          <a:blip r:embed="rId3"/>
          <a:srcRect/>
          <a:stretch>
            <a:fillRect/>
          </a:stretch>
        </p:blipFill>
        <p:spPr bwMode="auto">
          <a:xfrm>
            <a:off x="214282" y="1571612"/>
            <a:ext cx="3161131"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wipe(down)">
                                      <p:cBhvr>
                                        <p:cTn id="1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267200" cy="838200"/>
          </a:xfrm>
        </p:spPr>
        <p:txBody>
          <a:bodyPr>
            <a:noAutofit/>
          </a:bodyPr>
          <a:lstStyle/>
          <a:p>
            <a:r>
              <a:rPr lang="en-US" sz="4000" dirty="0" smtClean="0">
                <a:solidFill>
                  <a:srgbClr val="663300"/>
                </a:solidFill>
                <a:latin typeface="Algerian" pitchFamily="82" charset="0"/>
              </a:rPr>
              <a:t>KABULLIWALA</a:t>
            </a:r>
            <a:endParaRPr lang="en-IN" sz="4000" dirty="0">
              <a:solidFill>
                <a:srgbClr val="663300"/>
              </a:solidFill>
              <a:latin typeface="Algerian" pitchFamily="82"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663300"/>
                </a:solidFill>
                <a:latin typeface="Monotype Corsiva" pitchFamily="66" charset="0"/>
              </a:rPr>
              <a:t>If  we ever get a chance to change anything about the story it would be the ending in which Mini forgets her dear friend</a:t>
            </a:r>
            <a:r>
              <a:rPr lang="en-IN" dirty="0" smtClean="0">
                <a:solidFill>
                  <a:srgbClr val="663300"/>
                </a:solidFill>
                <a:latin typeface="Monotype Corsiva" pitchFamily="66" charset="0"/>
              </a:rPr>
              <a:t>, </a:t>
            </a:r>
            <a:r>
              <a:rPr lang="en-IN" dirty="0" err="1" smtClean="0">
                <a:solidFill>
                  <a:srgbClr val="663300"/>
                </a:solidFill>
                <a:latin typeface="Monotype Corsiva" pitchFamily="66" charset="0"/>
              </a:rPr>
              <a:t>kabulliwala</a:t>
            </a:r>
            <a:r>
              <a:rPr lang="en-IN" dirty="0" smtClean="0">
                <a:solidFill>
                  <a:srgbClr val="663300"/>
                </a:solidFill>
                <a:latin typeface="Monotype Corsiva" pitchFamily="66" charset="0"/>
              </a:rPr>
              <a:t> . We would like  the story to have a happy ending .</a:t>
            </a:r>
            <a:endParaRPr lang="en-US" dirty="0" smtClean="0">
              <a:solidFill>
                <a:srgbClr val="663300"/>
              </a:solidFill>
              <a:latin typeface="Monotype Corsiva"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2057400"/>
            <a:ext cx="8686800" cy="4114800"/>
          </a:xfrm>
        </p:spPr>
        <p:txBody>
          <a:bodyPr/>
          <a:lstStyle/>
          <a:p>
            <a:pPr>
              <a:buNone/>
            </a:pPr>
            <a:r>
              <a:rPr lang="en-US" dirty="0" smtClean="0">
                <a:solidFill>
                  <a:schemeClr val="accent6">
                    <a:lumMod val="50000"/>
                  </a:schemeClr>
                </a:solidFill>
              </a:rPr>
              <a:t>    </a:t>
            </a:r>
            <a:r>
              <a:rPr lang="en-US" dirty="0" smtClean="0">
                <a:solidFill>
                  <a:srgbClr val="663300"/>
                </a:solidFill>
                <a:latin typeface="Monotype Corsiva" pitchFamily="66" charset="0"/>
              </a:rPr>
              <a:t>In his time the poor people from Kabul came to Bengal to sell dry fruits to earn a living. This influenced </a:t>
            </a:r>
            <a:r>
              <a:rPr lang="en-US" dirty="0" err="1" smtClean="0">
                <a:solidFill>
                  <a:srgbClr val="663300"/>
                </a:solidFill>
                <a:latin typeface="Monotype Corsiva" pitchFamily="66" charset="0"/>
              </a:rPr>
              <a:t>Rabindranath</a:t>
            </a:r>
            <a:r>
              <a:rPr lang="en-US" dirty="0" smtClean="0">
                <a:solidFill>
                  <a:srgbClr val="663300"/>
                </a:solidFill>
                <a:latin typeface="Monotype Corsiva" pitchFamily="66" charset="0"/>
              </a:rPr>
              <a:t> Tagore to write a story based on a </a:t>
            </a:r>
            <a:r>
              <a:rPr lang="en-US" dirty="0" err="1" smtClean="0">
                <a:solidFill>
                  <a:srgbClr val="663300"/>
                </a:solidFill>
                <a:latin typeface="Monotype Corsiva" pitchFamily="66" charset="0"/>
              </a:rPr>
              <a:t>Kabulliwala</a:t>
            </a:r>
            <a:r>
              <a:rPr lang="en-US" dirty="0" smtClean="0">
                <a:solidFill>
                  <a:srgbClr val="663300"/>
                </a:solidFill>
                <a:latin typeface="Monotype Corsiva" pitchFamily="66" charset="0"/>
              </a:rPr>
              <a:t>, or the fruit seller from Kabul.</a:t>
            </a:r>
            <a:endParaRPr lang="en-IN" dirty="0">
              <a:solidFill>
                <a:srgbClr val="663300"/>
              </a:solidFill>
              <a:latin typeface="Monotype Corsiva" pitchFamily="66" charset="0"/>
            </a:endParaRPr>
          </a:p>
        </p:txBody>
      </p:sp>
      <p:sp>
        <p:nvSpPr>
          <p:cNvPr id="2" name="Title 1"/>
          <p:cNvSpPr>
            <a:spLocks noGrp="1"/>
          </p:cNvSpPr>
          <p:nvPr>
            <p:ph type="title" idx="4294967295"/>
          </p:nvPr>
        </p:nvSpPr>
        <p:spPr>
          <a:xfrm>
            <a:off x="762000" y="762000"/>
            <a:ext cx="7315200" cy="841375"/>
          </a:xfrm>
        </p:spPr>
        <p:txBody>
          <a:bodyPr>
            <a:noAutofit/>
          </a:bodyPr>
          <a:lstStyle/>
          <a:p>
            <a:r>
              <a:rPr lang="en-US" sz="4000" dirty="0" smtClean="0">
                <a:solidFill>
                  <a:srgbClr val="663300"/>
                </a:solidFill>
                <a:latin typeface="Algerian" pitchFamily="82" charset="0"/>
              </a:rPr>
              <a:t>HOW DID SOCIETY INFLUENCE RABINDRANATH TAGORE?</a:t>
            </a:r>
            <a:endParaRPr lang="en-IN" sz="4000" dirty="0" smtClean="0">
              <a:solidFill>
                <a:srgbClr val="663300"/>
              </a:solidFill>
              <a:latin typeface="Algerian"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86600" cy="5897562"/>
          </a:xfrm>
        </p:spPr>
        <p:txBody>
          <a:bodyPr vert="horz" lIns="0" tIns="45720" rIns="0" bIns="0" anchor="b">
            <a:normAutofit fontScale="90000"/>
            <a:scene3d>
              <a:camera prst="orthographicFront"/>
              <a:lightRig rig="freezing" dir="t">
                <a:rot lat="0" lon="0" rev="5640000"/>
              </a:lightRig>
            </a:scene3d>
            <a:sp3d prstMaterial="flat">
              <a:contourClr>
                <a:schemeClr val="tx2"/>
              </a:contourClr>
            </a:sp3d>
          </a:bodyPr>
          <a:lstStyle/>
          <a:p>
            <a:r>
              <a:rPr lang="en-US" sz="4500" dirty="0" smtClean="0"/>
              <a:t/>
            </a:r>
            <a:br>
              <a:rPr lang="en-US" sz="4500" dirty="0" smtClean="0"/>
            </a:br>
            <a:r>
              <a:rPr lang="en-US" sz="4500" dirty="0" smtClean="0">
                <a:latin typeface="Algerian" pitchFamily="82" charset="0"/>
              </a:rPr>
              <a:t>Canadian Authors </a:t>
            </a:r>
            <a:br>
              <a:rPr lang="en-US" sz="4500" dirty="0" smtClean="0">
                <a:latin typeface="Algerian" pitchFamily="82" charset="0"/>
              </a:rPr>
            </a:br>
            <a:r>
              <a:rPr lang="en-US" sz="4500" dirty="0" smtClean="0">
                <a:latin typeface="Algerian" pitchFamily="82" charset="0"/>
              </a:rPr>
              <a:t>By:</a:t>
            </a:r>
            <a:br>
              <a:rPr lang="en-US" sz="4500" dirty="0" smtClean="0">
                <a:latin typeface="Algerian" pitchFamily="82" charset="0"/>
              </a:rPr>
            </a:br>
            <a:r>
              <a:rPr lang="en-US" sz="4500" dirty="0" smtClean="0">
                <a:latin typeface="Algerian" pitchFamily="82" charset="0"/>
              </a:rPr>
              <a:t>8 </a:t>
            </a:r>
            <a:r>
              <a:rPr lang="en-US" sz="4500" dirty="0" err="1" smtClean="0">
                <a:latin typeface="Algerian" pitchFamily="82" charset="0"/>
              </a:rPr>
              <a:t>Nevers</a:t>
            </a:r>
            <a:r>
              <a:rPr lang="en-US" sz="4500" dirty="0" smtClean="0">
                <a:latin typeface="Algerian" pitchFamily="82" charset="0"/>
              </a:rPr>
              <a:t> Class</a:t>
            </a:r>
            <a:br>
              <a:rPr lang="en-US" sz="4500" dirty="0" smtClean="0">
                <a:latin typeface="Algerian" pitchFamily="82" charset="0"/>
              </a:rPr>
            </a:br>
            <a:r>
              <a:rPr lang="en-US" sz="4500" dirty="0" err="1" smtClean="0">
                <a:latin typeface="Algerian" pitchFamily="82" charset="0"/>
              </a:rPr>
              <a:t>Florenceville</a:t>
            </a:r>
            <a:r>
              <a:rPr lang="en-US" sz="4500" dirty="0" smtClean="0">
                <a:latin typeface="Algerian" pitchFamily="82" charset="0"/>
              </a:rPr>
              <a:t> Middle School, New Brunswick ,</a:t>
            </a:r>
            <a:br>
              <a:rPr lang="en-US" sz="4500" dirty="0" smtClean="0">
                <a:latin typeface="Algerian" pitchFamily="82" charset="0"/>
              </a:rPr>
            </a:br>
            <a:r>
              <a:rPr lang="en-US" sz="4500" dirty="0" smtClean="0">
                <a:latin typeface="Algerian" pitchFamily="82" charset="0"/>
              </a:rPr>
              <a:t>Canada</a:t>
            </a:r>
            <a:r>
              <a:rPr lang="en-US" sz="4500" dirty="0" smtClean="0"/>
              <a:t/>
            </a:r>
            <a:br>
              <a:rPr lang="en-US" sz="4500" dirty="0" smtClean="0"/>
            </a:br>
            <a:r>
              <a:rPr lang="en-US" sz="4500" dirty="0" smtClean="0"/>
              <a:t> </a:t>
            </a:r>
            <a:br>
              <a:rPr lang="en-US" sz="4500" dirty="0" smtClean="0"/>
            </a:br>
            <a:endParaRPr lang="en-US" sz="45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26" name="Picture 2" descr="http://4.bp.blogspot.com/_fPoWZ33QqG4/S1ZEDeIGQdI/AAAAAAAAFeI/VCsG3KDolxo/s640/51WDVX59YNL.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219200"/>
            <a:ext cx="2733675" cy="45243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457200" y="304800"/>
            <a:ext cx="31652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Her Books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3733800" y="838200"/>
            <a:ext cx="4572000" cy="5632311"/>
          </a:xfrm>
          <a:prstGeom prst="rect">
            <a:avLst/>
          </a:prstGeom>
        </p:spPr>
        <p:txBody>
          <a:bodyPr>
            <a:spAutoFit/>
          </a:bodyPr>
          <a:lstStyle/>
          <a:p>
            <a:r>
              <a:rPr lang="en-US" dirty="0">
                <a:hlinkClick r:id="rId3"/>
              </a:rPr>
              <a:t>Anne of Green Gables (1908)</a:t>
            </a:r>
            <a:endParaRPr lang="en-US" dirty="0"/>
          </a:p>
          <a:p>
            <a:r>
              <a:rPr lang="en-US" dirty="0">
                <a:hlinkClick r:id="rId4"/>
              </a:rPr>
              <a:t>Anne of Avonlea (1909)</a:t>
            </a:r>
            <a:endParaRPr lang="en-US" dirty="0"/>
          </a:p>
          <a:p>
            <a:r>
              <a:rPr lang="en-US" dirty="0" err="1">
                <a:hlinkClick r:id="rId5"/>
              </a:rPr>
              <a:t>Kilmeny</a:t>
            </a:r>
            <a:r>
              <a:rPr lang="en-US" dirty="0">
                <a:hlinkClick r:id="rId5"/>
              </a:rPr>
              <a:t> of the Orchard (1910)</a:t>
            </a:r>
            <a:endParaRPr lang="en-US" dirty="0"/>
          </a:p>
          <a:p>
            <a:r>
              <a:rPr lang="en-US" dirty="0">
                <a:hlinkClick r:id="rId6"/>
              </a:rPr>
              <a:t>Story Girl, the (1911)</a:t>
            </a:r>
            <a:endParaRPr lang="en-US" dirty="0"/>
          </a:p>
          <a:p>
            <a:r>
              <a:rPr lang="en-US" dirty="0">
                <a:hlinkClick r:id="rId7"/>
              </a:rPr>
              <a:t>Golden Road, the (1913)</a:t>
            </a:r>
            <a:endParaRPr lang="en-US" dirty="0"/>
          </a:p>
          <a:p>
            <a:r>
              <a:rPr lang="en-US" dirty="0">
                <a:hlinkClick r:id="rId8"/>
              </a:rPr>
              <a:t>Anne of the Island (1915)</a:t>
            </a:r>
            <a:endParaRPr lang="en-US" dirty="0"/>
          </a:p>
          <a:p>
            <a:r>
              <a:rPr lang="en-US" dirty="0">
                <a:hlinkClick r:id="rId9"/>
              </a:rPr>
              <a:t>Anne's House of Dreams (1917)</a:t>
            </a:r>
            <a:endParaRPr lang="en-US" dirty="0"/>
          </a:p>
          <a:p>
            <a:r>
              <a:rPr lang="en-US" dirty="0">
                <a:hlinkClick r:id="rId10"/>
              </a:rPr>
              <a:t>Rainbow Valley (1919)</a:t>
            </a:r>
            <a:endParaRPr lang="en-US" dirty="0"/>
          </a:p>
          <a:p>
            <a:r>
              <a:rPr lang="en-US" dirty="0" err="1">
                <a:hlinkClick r:id="rId11"/>
              </a:rPr>
              <a:t>Rilla</a:t>
            </a:r>
            <a:r>
              <a:rPr lang="en-US" dirty="0">
                <a:hlinkClick r:id="rId11"/>
              </a:rPr>
              <a:t> of Ingleside (1921)</a:t>
            </a:r>
            <a:endParaRPr lang="en-US" dirty="0"/>
          </a:p>
          <a:p>
            <a:r>
              <a:rPr lang="en-US" dirty="0">
                <a:hlinkClick r:id="rId12"/>
              </a:rPr>
              <a:t>Emily of New Moon (1923)</a:t>
            </a:r>
            <a:endParaRPr lang="en-US" dirty="0"/>
          </a:p>
          <a:p>
            <a:r>
              <a:rPr lang="en-US" dirty="0">
                <a:hlinkClick r:id="rId13"/>
              </a:rPr>
              <a:t>Emily Climbs (1925)</a:t>
            </a:r>
            <a:endParaRPr lang="en-US" dirty="0"/>
          </a:p>
          <a:p>
            <a:r>
              <a:rPr lang="en-US" dirty="0">
                <a:hlinkClick r:id="rId14"/>
              </a:rPr>
              <a:t>Blue Castle, the (1926)</a:t>
            </a:r>
            <a:endParaRPr lang="en-US" dirty="0"/>
          </a:p>
          <a:p>
            <a:r>
              <a:rPr lang="en-US" dirty="0">
                <a:hlinkClick r:id="rId15"/>
              </a:rPr>
              <a:t>Emily's Quest (1927)</a:t>
            </a:r>
            <a:endParaRPr lang="en-US" dirty="0"/>
          </a:p>
          <a:p>
            <a:r>
              <a:rPr lang="en-US" dirty="0">
                <a:hlinkClick r:id="rId16"/>
              </a:rPr>
              <a:t>Magic for Marigold (1929)</a:t>
            </a:r>
            <a:endParaRPr lang="en-US" dirty="0"/>
          </a:p>
          <a:p>
            <a:r>
              <a:rPr lang="en-US" dirty="0">
                <a:hlinkClick r:id="rId17"/>
              </a:rPr>
              <a:t>Tangled Web, a (1931)</a:t>
            </a:r>
            <a:endParaRPr lang="en-US" dirty="0"/>
          </a:p>
          <a:p>
            <a:r>
              <a:rPr lang="en-US" dirty="0">
                <a:hlinkClick r:id="rId18"/>
              </a:rPr>
              <a:t>Pat of Silver Bush (1933)</a:t>
            </a:r>
            <a:endParaRPr lang="en-US" dirty="0"/>
          </a:p>
          <a:p>
            <a:r>
              <a:rPr lang="en-US" dirty="0">
                <a:hlinkClick r:id="rId19"/>
              </a:rPr>
              <a:t>Mistress Pat (1935)</a:t>
            </a:r>
            <a:endParaRPr lang="en-US" dirty="0"/>
          </a:p>
          <a:p>
            <a:r>
              <a:rPr lang="en-US" dirty="0">
                <a:hlinkClick r:id="rId20"/>
              </a:rPr>
              <a:t>Anne of Windy Poplars (1936)</a:t>
            </a:r>
            <a:endParaRPr lang="en-US" dirty="0"/>
          </a:p>
          <a:p>
            <a:r>
              <a:rPr lang="en-US" dirty="0">
                <a:hlinkClick r:id="rId21"/>
              </a:rPr>
              <a:t>Jane of Lantern Hill (1937)</a:t>
            </a:r>
            <a:endParaRPr lang="en-US" dirty="0"/>
          </a:p>
          <a:p>
            <a:r>
              <a:rPr lang="en-US" dirty="0">
                <a:hlinkClick r:id="rId22"/>
              </a:rPr>
              <a:t>Anne of Ingleside (1939)</a:t>
            </a:r>
            <a:endParaRPr lang="en-US" dirty="0"/>
          </a:p>
        </p:txBody>
      </p:sp>
      <p:sp>
        <p:nvSpPr>
          <p:cNvPr id="5" name="Rectangle 4"/>
          <p:cNvSpPr/>
          <p:nvPr/>
        </p:nvSpPr>
        <p:spPr>
          <a:xfrm>
            <a:off x="4800600" y="6126517"/>
            <a:ext cx="4130746" cy="369332"/>
          </a:xfrm>
          <a:prstGeom prst="rect">
            <a:avLst/>
          </a:prstGeom>
        </p:spPr>
        <p:txBody>
          <a:bodyPr wrap="none">
            <a:spAutoFit/>
          </a:bodyPr>
          <a:lstStyle/>
          <a:p>
            <a:r>
              <a:rPr lang="en-US" dirty="0"/>
              <a:t>http://www.iblist.com/author.php?id=135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3153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Rectangle 2"/>
          <p:cNvSpPr/>
          <p:nvPr/>
        </p:nvSpPr>
        <p:spPr>
          <a:xfrm>
            <a:off x="0" y="304800"/>
            <a:ext cx="838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Book Cover Summary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28600" y="2438400"/>
            <a:ext cx="4572000" cy="3139321"/>
          </a:xfrm>
          <a:prstGeom prst="rect">
            <a:avLst/>
          </a:prstGeom>
        </p:spPr>
        <p:txBody>
          <a:bodyPr>
            <a:spAutoFit/>
          </a:bodyPr>
          <a:lstStyle/>
          <a:p>
            <a:r>
              <a:rPr lang="en-US" dirty="0"/>
              <a:t>The </a:t>
            </a:r>
            <a:r>
              <a:rPr lang="en-US" dirty="0" err="1"/>
              <a:t>Cuthberts</a:t>
            </a:r>
            <a:r>
              <a:rPr lang="en-US" dirty="0"/>
              <a:t> of Green Gables had decided to adopt an </a:t>
            </a:r>
            <a:r>
              <a:rPr lang="en-US" dirty="0" smtClean="0"/>
              <a:t>orphan, a </a:t>
            </a:r>
            <a:r>
              <a:rPr lang="en-US" dirty="0"/>
              <a:t>nice sturdy boy to help Matthew with the farm chores. The orphanage sent a girl instead -- a mischievous, talkative redhead who'd be no use at all. She would just have to go back.</a:t>
            </a:r>
          </a:p>
          <a:p>
            <a:endParaRPr lang="en-US" dirty="0" smtClean="0"/>
          </a:p>
          <a:p>
            <a:r>
              <a:rPr lang="en-US" dirty="0" smtClean="0"/>
              <a:t>But </a:t>
            </a:r>
            <a:r>
              <a:rPr lang="en-US" dirty="0"/>
              <a:t>the longer Anne was there, the more no one could imagine Green Gables without her.</a:t>
            </a:r>
          </a:p>
        </p:txBody>
      </p:sp>
      <p:sp>
        <p:nvSpPr>
          <p:cNvPr id="6" name="TextBox 5"/>
          <p:cNvSpPr txBox="1"/>
          <p:nvPr/>
        </p:nvSpPr>
        <p:spPr>
          <a:xfrm>
            <a:off x="381000" y="1295400"/>
            <a:ext cx="5791200" cy="769441"/>
          </a:xfrm>
          <a:prstGeom prst="rect">
            <a:avLst/>
          </a:prstGeom>
          <a:noFill/>
        </p:spPr>
        <p:txBody>
          <a:bodyPr wrap="square" rtlCol="0">
            <a:spAutoFit/>
          </a:bodyPr>
          <a:lstStyle/>
          <a:p>
            <a:r>
              <a:rPr lang="en-US" sz="4400" dirty="0" smtClean="0"/>
              <a:t>Anne of Green Gables</a:t>
            </a:r>
            <a:endParaRPr lang="en-US" sz="4400" dirty="0"/>
          </a:p>
        </p:txBody>
      </p:sp>
      <p:pic>
        <p:nvPicPr>
          <p:cNvPr id="1026" name="Picture 2" descr="http://images.wikia.com/officialanneofgreengables/images/2/29/Anne_Shirley.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1831" y="2063556"/>
            <a:ext cx="4213539" cy="2819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7507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73000">
              <a:schemeClr val="accent2">
                <a:lumMod val="60000"/>
                <a:lumOff val="40000"/>
              </a:scheme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rot="20993019">
            <a:off x="609600" y="5268311"/>
            <a:ext cx="4038600" cy="990600"/>
          </a:xfrm>
        </p:spPr>
        <p:txBody>
          <a:bodyPr>
            <a:noAutofit/>
          </a:bodyPr>
          <a:lstStyle/>
          <a:p>
            <a:pPr algn="l"/>
            <a:r>
              <a:rPr lang="en-US" sz="4800" b="1" i="1" dirty="0" smtClean="0">
                <a:solidFill>
                  <a:srgbClr val="002060"/>
                </a:solidFill>
                <a:latin typeface="Monotype Corsiva" pitchFamily="66" charset="0"/>
              </a:rPr>
              <a:t>R.K.NARAYAN</a:t>
            </a:r>
            <a:r>
              <a:rPr lang="en-US" sz="4400" b="1" i="1" dirty="0" smtClean="0">
                <a:solidFill>
                  <a:srgbClr val="002060"/>
                </a:solidFill>
                <a:latin typeface="Monotype Corsiva" pitchFamily="66" charset="0"/>
              </a:rPr>
              <a:t> </a:t>
            </a:r>
            <a:endParaRPr lang="en-US" sz="4400" b="1" i="1" dirty="0">
              <a:solidFill>
                <a:srgbClr val="002060"/>
              </a:solidFill>
              <a:latin typeface="Monotype Corsiva" pitchFamily="66" charset="0"/>
            </a:endParaRPr>
          </a:p>
        </p:txBody>
      </p:sp>
      <p:pic>
        <p:nvPicPr>
          <p:cNvPr id="14338" name="Picture 2" descr="http://upload.wikimedia.org/wikipedia/en/thumb/5/5e/R._K._Narayan.jpg/240px-R._K._Narayan.jpg"/>
          <p:cNvPicPr>
            <a:picLocks noChangeAspect="1" noChangeArrowheads="1"/>
          </p:cNvPicPr>
          <p:nvPr/>
        </p:nvPicPr>
        <p:blipFill>
          <a:blip r:embed="rId2"/>
          <a:srcRect/>
          <a:stretch>
            <a:fillRect/>
          </a:stretch>
        </p:blipFill>
        <p:spPr bwMode="auto">
          <a:xfrm rot="20988652">
            <a:off x="762000" y="990600"/>
            <a:ext cx="3341212" cy="4158139"/>
          </a:xfrm>
          <a:prstGeom prst="rect">
            <a:avLst/>
          </a:prstGeom>
          <a:noFill/>
        </p:spPr>
      </p:pic>
      <p:pic>
        <p:nvPicPr>
          <p:cNvPr id="1026" name="Picture 2" descr="C:\Users\Navjot\Desktop\pic.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934575">
            <a:off x="5115075" y="939319"/>
            <a:ext cx="3158990" cy="48599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 y="27709"/>
            <a:ext cx="9144000" cy="1470025"/>
          </a:xfrm>
        </p:spPr>
        <p:txBody>
          <a:bodyPr>
            <a:normAutofit/>
          </a:bodyPr>
          <a:lstStyle/>
          <a:p>
            <a:r>
              <a:rPr lang="en-US" sz="6000" b="1" dirty="0" err="1" smtClean="0">
                <a:latin typeface="Freestyle Script" pitchFamily="66" charset="0"/>
              </a:rPr>
              <a:t>Sheree</a:t>
            </a:r>
            <a:r>
              <a:rPr lang="en-US" sz="6000" b="1" dirty="0" smtClean="0">
                <a:latin typeface="Freestyle Script" pitchFamily="66" charset="0"/>
              </a:rPr>
              <a:t> Fitch</a:t>
            </a:r>
            <a:endParaRPr lang="en-US" sz="6000" b="1" dirty="0">
              <a:latin typeface="Freestyle Script"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9400" y="1371600"/>
            <a:ext cx="3589019" cy="44862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156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extBox 1"/>
          <p:cNvSpPr txBox="1"/>
          <p:nvPr/>
        </p:nvSpPr>
        <p:spPr>
          <a:xfrm>
            <a:off x="1905000" y="0"/>
            <a:ext cx="4876800" cy="707886"/>
          </a:xfrm>
          <a:prstGeom prst="rect">
            <a:avLst/>
          </a:prstGeom>
          <a:noFill/>
        </p:spPr>
        <p:txBody>
          <a:bodyPr wrap="square" rtlCol="0">
            <a:spAutoFit/>
          </a:bodyPr>
          <a:lstStyle/>
          <a:p>
            <a:pPr algn="ctr"/>
            <a:r>
              <a:rPr lang="en-US" sz="4000" b="1" dirty="0" smtClean="0">
                <a:latin typeface="Freestyle Script" pitchFamily="66" charset="0"/>
              </a:rPr>
              <a:t>Biography</a:t>
            </a:r>
            <a:endParaRPr lang="en-US" sz="4000" b="1" dirty="0">
              <a:latin typeface="Freestyle Script" pitchFamily="66" charset="0"/>
            </a:endParaRPr>
          </a:p>
        </p:txBody>
      </p:sp>
      <p:sp>
        <p:nvSpPr>
          <p:cNvPr id="3" name="TextBox 2"/>
          <p:cNvSpPr txBox="1"/>
          <p:nvPr/>
        </p:nvSpPr>
        <p:spPr>
          <a:xfrm>
            <a:off x="609600" y="1924900"/>
            <a:ext cx="7744691" cy="1569660"/>
          </a:xfrm>
          <a:prstGeom prst="rect">
            <a:avLst/>
          </a:prstGeom>
          <a:noFill/>
        </p:spPr>
        <p:txBody>
          <a:bodyPr wrap="square" rtlCol="0">
            <a:spAutoFit/>
          </a:bodyPr>
          <a:lstStyle/>
          <a:p>
            <a:r>
              <a:rPr lang="en-US" sz="2400" dirty="0" smtClean="0">
                <a:latin typeface="Freestyle Script" pitchFamily="66" charset="0"/>
              </a:rPr>
              <a:t>Her </a:t>
            </a:r>
            <a:r>
              <a:rPr lang="en-US" sz="2400" dirty="0">
                <a:latin typeface="Freestyle Script" pitchFamily="66" charset="0"/>
              </a:rPr>
              <a:t>work as a poet and literacy educator has taken her to the Arctic as eight-time poet laureate for Peter </a:t>
            </a:r>
            <a:r>
              <a:rPr lang="en-US" sz="2400" dirty="0" err="1">
                <a:latin typeface="Freestyle Script" pitchFamily="66" charset="0"/>
              </a:rPr>
              <a:t>Gzowski's</a:t>
            </a:r>
            <a:r>
              <a:rPr lang="en-US" sz="2400" dirty="0">
                <a:latin typeface="Freestyle Script" pitchFamily="66" charset="0"/>
              </a:rPr>
              <a:t> fundraisers for literacy and to Bhutan where she taught writing and participated in that country's first national reading week. </a:t>
            </a:r>
            <a:r>
              <a:rPr lang="en-US" sz="2400" dirty="0" smtClean="0">
                <a:latin typeface="Freestyle Script" pitchFamily="66" charset="0"/>
              </a:rPr>
              <a:t>She has done author readings in countries such as </a:t>
            </a:r>
            <a:r>
              <a:rPr lang="en-US" sz="2400" dirty="0">
                <a:latin typeface="Freestyle Script" pitchFamily="66" charset="0"/>
              </a:rPr>
              <a:t>Uganda, Tanzania, Kenya, Belize and Mexico</a:t>
            </a:r>
            <a:r>
              <a:rPr lang="en-US" sz="2400" dirty="0" smtClean="0">
                <a:latin typeface="Freestyle Script" pitchFamily="66" charset="0"/>
              </a:rPr>
              <a:t>.</a:t>
            </a:r>
          </a:p>
        </p:txBody>
      </p:sp>
      <p:sp>
        <p:nvSpPr>
          <p:cNvPr id="5" name="Rectangle 4"/>
          <p:cNvSpPr/>
          <p:nvPr/>
        </p:nvSpPr>
        <p:spPr>
          <a:xfrm>
            <a:off x="609600" y="714813"/>
            <a:ext cx="7744691" cy="1200329"/>
          </a:xfrm>
          <a:prstGeom prst="rect">
            <a:avLst/>
          </a:prstGeom>
        </p:spPr>
        <p:txBody>
          <a:bodyPr wrap="square">
            <a:spAutoFit/>
          </a:bodyPr>
          <a:lstStyle/>
          <a:p>
            <a:r>
              <a:rPr lang="en-US" sz="2400" dirty="0" smtClean="0">
                <a:latin typeface="Freestyle Script" pitchFamily="66" charset="0"/>
              </a:rPr>
              <a:t>“</a:t>
            </a:r>
            <a:r>
              <a:rPr lang="en-US" sz="2400" dirty="0" err="1" smtClean="0">
                <a:latin typeface="Freestyle Script" pitchFamily="66" charset="0"/>
              </a:rPr>
              <a:t>Sheree</a:t>
            </a:r>
            <a:r>
              <a:rPr lang="en-US" sz="2400" dirty="0" smtClean="0">
                <a:latin typeface="Freestyle Script" pitchFamily="66" charset="0"/>
              </a:rPr>
              <a:t> </a:t>
            </a:r>
            <a:r>
              <a:rPr lang="en-US" sz="2400" dirty="0">
                <a:latin typeface="Freestyle Script" pitchFamily="66" charset="0"/>
              </a:rPr>
              <a:t>Fitch is an educator, literacy activist and author of </a:t>
            </a:r>
            <a:r>
              <a:rPr lang="en-US" sz="2400" dirty="0" smtClean="0">
                <a:latin typeface="Freestyle Script" pitchFamily="66" charset="0"/>
              </a:rPr>
              <a:t>award-winning </a:t>
            </a:r>
            <a:r>
              <a:rPr lang="en-US" sz="2400" dirty="0">
                <a:latin typeface="Freestyle Script" pitchFamily="66" charset="0"/>
              </a:rPr>
              <a:t>poetry, picture books, nonfiction, plays and novels for all ages. Her first book, Toes in My Nose, illustrated by Molly Lamb </a:t>
            </a:r>
            <a:r>
              <a:rPr lang="en-US" sz="2400" dirty="0" err="1">
                <a:latin typeface="Freestyle Script" pitchFamily="66" charset="0"/>
              </a:rPr>
              <a:t>Bobak</a:t>
            </a:r>
            <a:r>
              <a:rPr lang="en-US" sz="2400" dirty="0">
                <a:latin typeface="Freestyle Script" pitchFamily="66" charset="0"/>
              </a:rPr>
              <a:t>, was </a:t>
            </a:r>
            <a:r>
              <a:rPr lang="en-US" sz="2400" dirty="0" smtClean="0">
                <a:latin typeface="Freestyle Script" pitchFamily="66" charset="0"/>
              </a:rPr>
              <a:t>published </a:t>
            </a:r>
            <a:r>
              <a:rPr lang="en-US" sz="2400" dirty="0">
                <a:latin typeface="Freestyle Script" pitchFamily="66" charset="0"/>
              </a:rPr>
              <a:t>in 1987. </a:t>
            </a:r>
          </a:p>
        </p:txBody>
      </p:sp>
      <p:sp>
        <p:nvSpPr>
          <p:cNvPr id="7" name="Rectangle 6"/>
          <p:cNvSpPr/>
          <p:nvPr/>
        </p:nvSpPr>
        <p:spPr>
          <a:xfrm>
            <a:off x="609600" y="3515342"/>
            <a:ext cx="7744691" cy="1200329"/>
          </a:xfrm>
          <a:prstGeom prst="rect">
            <a:avLst/>
          </a:prstGeom>
        </p:spPr>
        <p:txBody>
          <a:bodyPr wrap="square">
            <a:spAutoFit/>
          </a:bodyPr>
          <a:lstStyle/>
          <a:p>
            <a:r>
              <a:rPr lang="en-US" sz="2400" dirty="0">
                <a:latin typeface="Freestyle Script" pitchFamily="66" charset="0"/>
              </a:rPr>
              <a:t>Currently, she is Honorary Spokesperson for the New Brunswick Coalition for Literacy. The </a:t>
            </a:r>
            <a:r>
              <a:rPr lang="en-US" sz="2400" dirty="0" smtClean="0">
                <a:latin typeface="Freestyle Script" pitchFamily="66" charset="0"/>
              </a:rPr>
              <a:t>club </a:t>
            </a:r>
            <a:r>
              <a:rPr lang="en-US" sz="2400" dirty="0">
                <a:latin typeface="Freestyle Script" pitchFamily="66" charset="0"/>
              </a:rPr>
              <a:t>recently </a:t>
            </a:r>
            <a:r>
              <a:rPr lang="en-US" sz="2400" dirty="0" smtClean="0">
                <a:latin typeface="Freestyle Script" pitchFamily="66" charset="0"/>
              </a:rPr>
              <a:t>started </a:t>
            </a:r>
            <a:r>
              <a:rPr lang="en-US" sz="2400" dirty="0">
                <a:latin typeface="Freestyle Script" pitchFamily="66" charset="0"/>
              </a:rPr>
              <a:t>the </a:t>
            </a:r>
            <a:r>
              <a:rPr lang="en-US" sz="2400" dirty="0" err="1">
                <a:latin typeface="Freestyle Script" pitchFamily="66" charset="0"/>
              </a:rPr>
              <a:t>Sheree</a:t>
            </a:r>
            <a:r>
              <a:rPr lang="en-US" sz="2400" dirty="0">
                <a:latin typeface="Freestyle Script" pitchFamily="66" charset="0"/>
              </a:rPr>
              <a:t> Fitch Adult Learner Scholarships. </a:t>
            </a:r>
            <a:r>
              <a:rPr lang="en-US" sz="2400" dirty="0" smtClean="0">
                <a:latin typeface="Freestyle Script" pitchFamily="66" charset="0"/>
              </a:rPr>
              <a:t>Each </a:t>
            </a:r>
            <a:r>
              <a:rPr lang="en-US" sz="2400" dirty="0">
                <a:latin typeface="Freestyle Script" pitchFamily="66" charset="0"/>
              </a:rPr>
              <a:t>year she sponsors a writing competition for New Brunswick Youth</a:t>
            </a:r>
            <a:r>
              <a:rPr lang="en-US" sz="2400" dirty="0" smtClean="0">
                <a:latin typeface="Freestyle Script" pitchFamily="66" charset="0"/>
              </a:rPr>
              <a:t>.</a:t>
            </a:r>
            <a:endParaRPr lang="en-US" dirty="0"/>
          </a:p>
        </p:txBody>
      </p:sp>
      <p:sp>
        <p:nvSpPr>
          <p:cNvPr id="8" name="Rectangle 7"/>
          <p:cNvSpPr/>
          <p:nvPr/>
        </p:nvSpPr>
        <p:spPr>
          <a:xfrm>
            <a:off x="609600" y="4876800"/>
            <a:ext cx="7744691" cy="2308324"/>
          </a:xfrm>
          <a:prstGeom prst="rect">
            <a:avLst/>
          </a:prstGeom>
        </p:spPr>
        <p:txBody>
          <a:bodyPr wrap="square">
            <a:spAutoFit/>
          </a:bodyPr>
          <a:lstStyle/>
          <a:p>
            <a:r>
              <a:rPr lang="en-US" sz="2400" dirty="0">
                <a:latin typeface="Freestyle Script" pitchFamily="66" charset="0"/>
              </a:rPr>
              <a:t>Fitch lives with her husband, Gilles </a:t>
            </a:r>
            <a:r>
              <a:rPr lang="en-US" sz="2400" dirty="0" err="1" smtClean="0">
                <a:latin typeface="Freestyle Script" pitchFamily="66" charset="0"/>
              </a:rPr>
              <a:t>Plante</a:t>
            </a:r>
            <a:r>
              <a:rPr lang="en-US" sz="2400" dirty="0" smtClean="0">
                <a:latin typeface="Freestyle Script" pitchFamily="66" charset="0"/>
              </a:rPr>
              <a:t>, </a:t>
            </a:r>
            <a:r>
              <a:rPr lang="en-US" sz="2400" dirty="0">
                <a:latin typeface="Freestyle Script" pitchFamily="66" charset="0"/>
              </a:rPr>
              <a:t>and divides her time between Washington D.C. and River John, Nova Scotia. In demand as a visiting author, workshop leader and keynote speaker, she is currently working on an adult novel. </a:t>
            </a:r>
            <a:r>
              <a:rPr lang="en-US" sz="2400" dirty="0" smtClean="0">
                <a:latin typeface="Freestyle Script" pitchFamily="66" charset="0"/>
              </a:rPr>
              <a:t>She </a:t>
            </a:r>
            <a:r>
              <a:rPr lang="en-US" sz="2400" dirty="0">
                <a:latin typeface="Freestyle Script" pitchFamily="66" charset="0"/>
              </a:rPr>
              <a:t>has two </a:t>
            </a:r>
            <a:r>
              <a:rPr lang="en-US" sz="2400" dirty="0" smtClean="0">
                <a:latin typeface="Freestyle Script" pitchFamily="66" charset="0"/>
              </a:rPr>
              <a:t>children.”</a:t>
            </a:r>
          </a:p>
          <a:p>
            <a:endParaRPr lang="en-US" sz="2400" dirty="0">
              <a:latin typeface="Freestyle Script" pitchFamily="66" charset="0"/>
            </a:endParaRPr>
          </a:p>
          <a:p>
            <a:r>
              <a:rPr lang="en-US" sz="2400" dirty="0" smtClean="0">
                <a:latin typeface="Freestyle Script" pitchFamily="66" charset="0"/>
              </a:rPr>
              <a:t>			- </a:t>
            </a:r>
            <a:r>
              <a:rPr lang="fr-CA" sz="2400" dirty="0">
                <a:latin typeface="Freestyle Script" pitchFamily="66" charset="0"/>
                <a:hlinkClick r:id="rId2"/>
              </a:rPr>
              <a:t>http://www.writers.ns.ca/writers/F/fitchsheree.html</a:t>
            </a:r>
            <a:endParaRPr lang="fr-CA" sz="2400" dirty="0">
              <a:latin typeface="Freestyle Script" pitchFamily="66" charset="0"/>
            </a:endParaRPr>
          </a:p>
          <a:p>
            <a:endParaRPr lang="en-US" sz="2400" dirty="0">
              <a:latin typeface="Freestyle Script"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0553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Rectangle 1"/>
          <p:cNvSpPr/>
          <p:nvPr/>
        </p:nvSpPr>
        <p:spPr>
          <a:xfrm>
            <a:off x="5105400" y="152400"/>
            <a:ext cx="3886200" cy="2923877"/>
          </a:xfrm>
          <a:prstGeom prst="rect">
            <a:avLst/>
          </a:prstGeom>
        </p:spPr>
        <p:txBody>
          <a:bodyPr wrap="square">
            <a:spAutoFit/>
          </a:bodyPr>
          <a:lstStyle/>
          <a:p>
            <a:r>
              <a:rPr lang="en-US" sz="3200" b="1" dirty="0" smtClean="0">
                <a:latin typeface="Freestyle Script" pitchFamily="66" charset="0"/>
              </a:rPr>
              <a:t>Adult Books</a:t>
            </a:r>
            <a:endParaRPr lang="en-US" sz="3200" b="1" dirty="0">
              <a:latin typeface="Freestyle Script" pitchFamily="66" charset="0"/>
            </a:endParaRPr>
          </a:p>
          <a:p>
            <a:r>
              <a:rPr lang="en-US" sz="2400" dirty="0" smtClean="0">
                <a:latin typeface="Freestyle Script" pitchFamily="66" charset="0"/>
              </a:rPr>
              <a:t>Kiss the Joy As It Flies</a:t>
            </a:r>
          </a:p>
          <a:p>
            <a:r>
              <a:rPr lang="en-US" sz="2400" dirty="0" smtClean="0">
                <a:latin typeface="Freestyle Script" pitchFamily="66" charset="0"/>
              </a:rPr>
              <a:t>In this House Are Many Women</a:t>
            </a:r>
          </a:p>
          <a:p>
            <a:r>
              <a:rPr lang="en-US" sz="3200" b="1" dirty="0" smtClean="0">
                <a:latin typeface="Freestyle Script" pitchFamily="66" charset="0"/>
              </a:rPr>
              <a:t>Young Adult Books</a:t>
            </a:r>
            <a:endParaRPr lang="en-US" sz="3200" b="1" dirty="0">
              <a:latin typeface="Freestyle Script" pitchFamily="66" charset="0"/>
            </a:endParaRPr>
          </a:p>
          <a:p>
            <a:r>
              <a:rPr lang="en-US" sz="2400" dirty="0">
                <a:latin typeface="Freestyle Script" pitchFamily="66" charset="0"/>
              </a:rPr>
              <a:t>The </a:t>
            </a:r>
            <a:r>
              <a:rPr lang="en-US" sz="2400" dirty="0" err="1">
                <a:latin typeface="Freestyle Script" pitchFamily="66" charset="0"/>
              </a:rPr>
              <a:t>Gravesavers</a:t>
            </a:r>
            <a:r>
              <a:rPr lang="en-US" sz="2400" dirty="0">
                <a:latin typeface="Freestyle Script" pitchFamily="66" charset="0"/>
              </a:rPr>
              <a:t/>
            </a:r>
            <a:br>
              <a:rPr lang="en-US" sz="2400" dirty="0">
                <a:latin typeface="Freestyle Script" pitchFamily="66" charset="0"/>
              </a:rPr>
            </a:br>
            <a:r>
              <a:rPr lang="en-US" sz="2400" dirty="0">
                <a:latin typeface="Freestyle Script" pitchFamily="66" charset="0"/>
              </a:rPr>
              <a:t>One More Step</a:t>
            </a:r>
            <a:br>
              <a:rPr lang="en-US" sz="2400" dirty="0">
                <a:latin typeface="Freestyle Script" pitchFamily="66" charset="0"/>
              </a:rPr>
            </a:br>
            <a:r>
              <a:rPr lang="en-US" sz="2400" dirty="0">
                <a:latin typeface="Freestyle Script" pitchFamily="66" charset="0"/>
              </a:rPr>
              <a:t>Pluto's Ghost</a:t>
            </a:r>
          </a:p>
        </p:txBody>
      </p:sp>
      <p:sp>
        <p:nvSpPr>
          <p:cNvPr id="7" name="Rectangle 6"/>
          <p:cNvSpPr/>
          <p:nvPr/>
        </p:nvSpPr>
        <p:spPr>
          <a:xfrm>
            <a:off x="914400" y="0"/>
            <a:ext cx="3962400" cy="7017306"/>
          </a:xfrm>
          <a:prstGeom prst="rect">
            <a:avLst/>
          </a:prstGeom>
        </p:spPr>
        <p:txBody>
          <a:bodyPr wrap="square">
            <a:spAutoFit/>
          </a:bodyPr>
          <a:lstStyle/>
          <a:p>
            <a:r>
              <a:rPr lang="en-US" sz="3200" b="1" dirty="0" smtClean="0">
                <a:latin typeface="Freestyle Script" pitchFamily="66" charset="0"/>
              </a:rPr>
              <a:t>Children's Books</a:t>
            </a:r>
            <a:endParaRPr lang="en-US" sz="3200" b="1" dirty="0">
              <a:latin typeface="Freestyle Script" pitchFamily="66" charset="0"/>
            </a:endParaRPr>
          </a:p>
          <a:p>
            <a:r>
              <a:rPr lang="en-US" sz="2200" dirty="0">
                <a:latin typeface="Freestyle Script" pitchFamily="66" charset="0"/>
              </a:rPr>
              <a:t>Kisses </a:t>
            </a:r>
            <a:r>
              <a:rPr lang="en-US" sz="2200" dirty="0" err="1">
                <a:latin typeface="Freestyle Script" pitchFamily="66" charset="0"/>
              </a:rPr>
              <a:t>Kisses</a:t>
            </a:r>
            <a:r>
              <a:rPr lang="en-US" sz="2200" dirty="0">
                <a:latin typeface="Freestyle Script" pitchFamily="66" charset="0"/>
              </a:rPr>
              <a:t>, Baby-O</a:t>
            </a:r>
            <a:br>
              <a:rPr lang="en-US" sz="2200" dirty="0">
                <a:latin typeface="Freestyle Script" pitchFamily="66" charset="0"/>
              </a:rPr>
            </a:br>
            <a:r>
              <a:rPr lang="en-US" sz="2200" dirty="0">
                <a:latin typeface="Freestyle Script" pitchFamily="66" charset="0"/>
              </a:rPr>
              <a:t>Peek-a-Little Boo</a:t>
            </a:r>
            <a:br>
              <a:rPr lang="en-US" sz="2200" dirty="0">
                <a:latin typeface="Freestyle Script" pitchFamily="66" charset="0"/>
              </a:rPr>
            </a:br>
            <a:r>
              <a:rPr lang="en-US" sz="2200" dirty="0">
                <a:latin typeface="Freestyle Script" pitchFamily="66" charset="0"/>
              </a:rPr>
              <a:t>Pocket Rocks</a:t>
            </a:r>
            <a:br>
              <a:rPr lang="en-US" sz="2200" dirty="0">
                <a:latin typeface="Freestyle Script" pitchFamily="66" charset="0"/>
              </a:rPr>
            </a:br>
            <a:r>
              <a:rPr lang="en-US" sz="2200" dirty="0">
                <a:latin typeface="Freestyle Script" pitchFamily="66" charset="0"/>
              </a:rPr>
              <a:t>If I Had a Million Onions</a:t>
            </a:r>
          </a:p>
          <a:p>
            <a:r>
              <a:rPr lang="en-US" sz="2200" dirty="0">
                <a:latin typeface="Freestyle Script" pitchFamily="66" charset="0"/>
              </a:rPr>
              <a:t>Persnickety Pete (The Cleanest </a:t>
            </a:r>
            <a:endParaRPr lang="en-US" sz="2200" dirty="0" smtClean="0">
              <a:latin typeface="Freestyle Script" pitchFamily="66" charset="0"/>
            </a:endParaRPr>
          </a:p>
          <a:p>
            <a:r>
              <a:rPr lang="en-US" sz="2200" dirty="0" smtClean="0">
                <a:latin typeface="Freestyle Script" pitchFamily="66" charset="0"/>
              </a:rPr>
              <a:t>Boy </a:t>
            </a:r>
            <a:r>
              <a:rPr lang="en-US" sz="2200" dirty="0">
                <a:latin typeface="Freestyle Script" pitchFamily="66" charset="0"/>
              </a:rPr>
              <a:t>in the World)</a:t>
            </a:r>
            <a:br>
              <a:rPr lang="en-US" sz="2200" dirty="0">
                <a:latin typeface="Freestyle Script" pitchFamily="66" charset="0"/>
              </a:rPr>
            </a:br>
            <a:r>
              <a:rPr lang="en-US" sz="2200" dirty="0">
                <a:latin typeface="Freestyle Script" pitchFamily="66" charset="0"/>
              </a:rPr>
              <a:t>No Two Snowflakes</a:t>
            </a:r>
            <a:br>
              <a:rPr lang="en-US" sz="2200" dirty="0">
                <a:latin typeface="Freestyle Script" pitchFamily="66" charset="0"/>
              </a:rPr>
            </a:br>
            <a:r>
              <a:rPr lang="en-US" sz="2200" dirty="0">
                <a:latin typeface="Freestyle Script" pitchFamily="66" charset="0"/>
              </a:rPr>
              <a:t>If I Were The Moon</a:t>
            </a:r>
            <a:br>
              <a:rPr lang="en-US" sz="2200" dirty="0">
                <a:latin typeface="Freestyle Script" pitchFamily="66" charset="0"/>
              </a:rPr>
            </a:br>
            <a:r>
              <a:rPr lang="en-US" sz="2200" dirty="0">
                <a:latin typeface="Freestyle Script" pitchFamily="66" charset="0"/>
              </a:rPr>
              <a:t>The Other Author, Arthur</a:t>
            </a:r>
            <a:br>
              <a:rPr lang="en-US" sz="2200" dirty="0">
                <a:latin typeface="Freestyle Script" pitchFamily="66" charset="0"/>
              </a:rPr>
            </a:br>
            <a:r>
              <a:rPr lang="en-US" sz="2200" dirty="0">
                <a:latin typeface="Freestyle Script" pitchFamily="66" charset="0"/>
              </a:rPr>
              <a:t>The Hullaballoo Bugaboo Day</a:t>
            </a:r>
            <a:br>
              <a:rPr lang="en-US" sz="2200" dirty="0">
                <a:latin typeface="Freestyle Script" pitchFamily="66" charset="0"/>
              </a:rPr>
            </a:br>
            <a:r>
              <a:rPr lang="en-US" sz="2200" dirty="0">
                <a:latin typeface="Freestyle Script" pitchFamily="66" charset="0"/>
              </a:rPr>
              <a:t>There's a Mouse in My House</a:t>
            </a:r>
            <a:br>
              <a:rPr lang="en-US" sz="2200" dirty="0">
                <a:latin typeface="Freestyle Script" pitchFamily="66" charset="0"/>
              </a:rPr>
            </a:br>
            <a:r>
              <a:rPr lang="en-US" sz="2200" dirty="0">
                <a:latin typeface="Freestyle Script" pitchFamily="66" charset="0"/>
              </a:rPr>
              <a:t>If You Could Wear My Sneakers!</a:t>
            </a:r>
            <a:br>
              <a:rPr lang="en-US" sz="2200" dirty="0">
                <a:latin typeface="Freestyle Script" pitchFamily="66" charset="0"/>
              </a:rPr>
            </a:br>
            <a:r>
              <a:rPr lang="en-US" sz="2200" dirty="0">
                <a:latin typeface="Freestyle Script" pitchFamily="66" charset="0"/>
              </a:rPr>
              <a:t>Mabel </a:t>
            </a:r>
            <a:r>
              <a:rPr lang="en-US" sz="2200" dirty="0" err="1">
                <a:latin typeface="Freestyle Script" pitchFamily="66" charset="0"/>
              </a:rPr>
              <a:t>Murple</a:t>
            </a:r>
            <a:r>
              <a:rPr lang="en-US" sz="2200" dirty="0">
                <a:latin typeface="Freestyle Script" pitchFamily="66" charset="0"/>
              </a:rPr>
              <a:t/>
            </a:r>
            <a:br>
              <a:rPr lang="en-US" sz="2200" dirty="0">
                <a:latin typeface="Freestyle Script" pitchFamily="66" charset="0"/>
              </a:rPr>
            </a:br>
            <a:r>
              <a:rPr lang="en-US" sz="2200" dirty="0">
                <a:latin typeface="Freestyle Script" pitchFamily="66" charset="0"/>
              </a:rPr>
              <a:t>I Am Small</a:t>
            </a:r>
            <a:br>
              <a:rPr lang="en-US" sz="2200" dirty="0">
                <a:latin typeface="Freestyle Script" pitchFamily="66" charset="0"/>
              </a:rPr>
            </a:br>
            <a:r>
              <a:rPr lang="en-US" sz="2200" dirty="0">
                <a:latin typeface="Freestyle Script" pitchFamily="66" charset="0"/>
              </a:rPr>
              <a:t>There Were Monkeys in My Kitchen!</a:t>
            </a:r>
            <a:br>
              <a:rPr lang="en-US" sz="2200" dirty="0">
                <a:latin typeface="Freestyle Script" pitchFamily="66" charset="0"/>
              </a:rPr>
            </a:br>
            <a:r>
              <a:rPr lang="en-US" sz="2200" dirty="0" smtClean="0">
                <a:latin typeface="Freestyle Script" pitchFamily="66" charset="0"/>
              </a:rPr>
              <a:t>Merry-Go-Day </a:t>
            </a:r>
            <a:r>
              <a:rPr lang="en-US" sz="2200" dirty="0">
                <a:latin typeface="Freestyle Script" pitchFamily="66" charset="0"/>
              </a:rPr>
              <a:t/>
            </a:r>
            <a:br>
              <a:rPr lang="en-US" sz="2200" dirty="0">
                <a:latin typeface="Freestyle Script" pitchFamily="66" charset="0"/>
              </a:rPr>
            </a:br>
            <a:r>
              <a:rPr lang="en-US" sz="2200" dirty="0">
                <a:latin typeface="Freestyle Script" pitchFamily="66" charset="0"/>
              </a:rPr>
              <a:t>Sleeping Dragons All Around, </a:t>
            </a:r>
            <a:br>
              <a:rPr lang="en-US" sz="2200" dirty="0">
                <a:latin typeface="Freestyle Script" pitchFamily="66" charset="0"/>
              </a:rPr>
            </a:br>
            <a:r>
              <a:rPr lang="en-US" sz="2200" dirty="0">
                <a:latin typeface="Freestyle Script" pitchFamily="66" charset="0"/>
              </a:rPr>
              <a:t>Toes in My Nose and Other Poems, </a:t>
            </a:r>
            <a:br>
              <a:rPr lang="en-US" sz="2200" dirty="0">
                <a:latin typeface="Freestyle Script" pitchFamily="66" charset="0"/>
              </a:rPr>
            </a:br>
            <a:r>
              <a:rPr lang="en-US" sz="2200" dirty="0">
                <a:latin typeface="Freestyle Script" pitchFamily="66" charset="0"/>
              </a:rPr>
              <a:t>Mabel </a:t>
            </a:r>
            <a:r>
              <a:rPr lang="en-US" sz="2200" dirty="0" err="1" smtClean="0">
                <a:latin typeface="Freestyle Script" pitchFamily="66" charset="0"/>
              </a:rPr>
              <a:t>Murple</a:t>
            </a:r>
            <a:endParaRPr lang="en-US" sz="2200" dirty="0">
              <a:latin typeface="Freestyle Script"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937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Rectangle 2"/>
          <p:cNvSpPr/>
          <p:nvPr/>
        </p:nvSpPr>
        <p:spPr>
          <a:xfrm>
            <a:off x="152400" y="152400"/>
            <a:ext cx="4038600" cy="6432530"/>
          </a:xfrm>
          <a:prstGeom prst="rect">
            <a:avLst/>
          </a:prstGeom>
        </p:spPr>
        <p:txBody>
          <a:bodyPr wrap="square">
            <a:spAutoFit/>
          </a:bodyPr>
          <a:lstStyle/>
          <a:p>
            <a:r>
              <a:rPr lang="en-US" sz="4000" dirty="0" smtClean="0">
                <a:latin typeface="Freestyle Script" pitchFamily="66" charset="0"/>
              </a:rPr>
              <a:t>Review of </a:t>
            </a:r>
            <a:r>
              <a:rPr lang="en-US" sz="4000" b="1" i="1" dirty="0" smtClean="0">
                <a:latin typeface="Freestyle Script" pitchFamily="66" charset="0"/>
              </a:rPr>
              <a:t>There Were Monkeys in my Kitchen!</a:t>
            </a:r>
            <a:endParaRPr lang="en-US" sz="2800" dirty="0" smtClean="0">
              <a:latin typeface="Freestyle Script" pitchFamily="66" charset="0"/>
            </a:endParaRPr>
          </a:p>
          <a:p>
            <a:r>
              <a:rPr lang="en-US" sz="2800" dirty="0" smtClean="0">
                <a:latin typeface="Freestyle Script" pitchFamily="66" charset="0"/>
              </a:rPr>
              <a:t>“Our </a:t>
            </a:r>
            <a:r>
              <a:rPr lang="en-US" sz="2800" dirty="0">
                <a:latin typeface="Freestyle Script" pitchFamily="66" charset="0"/>
              </a:rPr>
              <a:t>young heroine awakens one morning to total chaos when she discovers hordes of chimpanzees, gorillas and orangutans have taken over her home. "Baboon catastrophe" continues despite her valiant efforts to restore order, until </a:t>
            </a:r>
            <a:r>
              <a:rPr lang="en-US" sz="2800" dirty="0" smtClean="0">
                <a:latin typeface="Freestyle Script" pitchFamily="66" charset="0"/>
              </a:rPr>
              <a:t>help </a:t>
            </a:r>
            <a:r>
              <a:rPr lang="en-US" sz="2800" dirty="0">
                <a:latin typeface="Freestyle Script" pitchFamily="66" charset="0"/>
              </a:rPr>
              <a:t>arrives -- and something else</a:t>
            </a:r>
            <a:r>
              <a:rPr lang="en-US" sz="2800" dirty="0" smtClean="0">
                <a:latin typeface="Freestyle Script" pitchFamily="66" charset="0"/>
              </a:rPr>
              <a:t>!” – </a:t>
            </a:r>
          </a:p>
          <a:p>
            <a:endParaRPr lang="en-US" sz="2800" dirty="0" smtClean="0">
              <a:latin typeface="Freestyle Script" pitchFamily="66" charset="0"/>
            </a:endParaRPr>
          </a:p>
          <a:p>
            <a:endParaRPr lang="en-US" sz="2800" dirty="0">
              <a:latin typeface="Freestyle Script" pitchFamily="66" charset="0"/>
            </a:endParaRPr>
          </a:p>
          <a:p>
            <a:r>
              <a:rPr lang="fr-CA" sz="2000" dirty="0">
                <a:latin typeface="Freestyle Script" pitchFamily="66" charset="0"/>
                <a:hlinkClick r:id="rId2"/>
              </a:rPr>
              <a:t>http://books.google.ca/books?id=qo9gOwAACAAJ&amp;dq=there+were+monkeys+in+my+kitchen&amp;hl=en&amp;ei=0i3NTrqzOKra0QHEhZkH&amp;sa=X&amp;oi=book_result&amp;ct=result&amp;resnum=1&amp;ved=0CC4Q6AEwAA</a:t>
            </a:r>
            <a:endParaRPr lang="fr-CA" sz="2000" dirty="0">
              <a:latin typeface="Freestyle Script"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9441" y="838201"/>
            <a:ext cx="4674559" cy="599901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0186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All about Wendy Kitts !</a:t>
            </a:r>
            <a:endParaRPr lang="en-US" dirty="0"/>
          </a:p>
        </p:txBody>
      </p:sp>
      <p:pic>
        <p:nvPicPr>
          <p:cNvPr id="2050" name="Picture 2" descr="http://t2.gstatic.com/images?q=tbn:ANd9GcTtiCJtWROXMzeoxo5h2LEldsek7Wa4b6m8GlHre-ZSn_yYC3nU"/>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0800" y="1295400"/>
            <a:ext cx="3811144" cy="48168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2299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7772400" cy="1470025"/>
          </a:xfrm>
        </p:spPr>
        <p:txBody>
          <a:bodyPr/>
          <a:lstStyle/>
          <a:p>
            <a:r>
              <a:rPr lang="en-US" dirty="0" smtClean="0"/>
              <a:t>WENDY KITTS</a:t>
            </a:r>
            <a:endParaRPr lang="en-US" dirty="0"/>
          </a:p>
        </p:txBody>
      </p:sp>
      <p:sp>
        <p:nvSpPr>
          <p:cNvPr id="6" name="TextBox 5"/>
          <p:cNvSpPr txBox="1"/>
          <p:nvPr/>
        </p:nvSpPr>
        <p:spPr>
          <a:xfrm>
            <a:off x="561110" y="1981200"/>
            <a:ext cx="8139545" cy="3170099"/>
          </a:xfrm>
          <a:prstGeom prst="rect">
            <a:avLst/>
          </a:prstGeom>
          <a:noFill/>
        </p:spPr>
        <p:txBody>
          <a:bodyPr wrap="square" rtlCol="0">
            <a:spAutoFit/>
          </a:bodyPr>
          <a:lstStyle/>
          <a:p>
            <a:r>
              <a:rPr lang="en-US" sz="2000" dirty="0" smtClean="0"/>
              <a:t>Wendy </a:t>
            </a:r>
            <a:r>
              <a:rPr lang="en-US" sz="2000" dirty="0"/>
              <a:t>has been a professional writer since 2000 and has published over 200 articles for </a:t>
            </a:r>
            <a:r>
              <a:rPr lang="en-US" sz="2000" dirty="0" smtClean="0"/>
              <a:t>magazines such </a:t>
            </a:r>
            <a:r>
              <a:rPr lang="en-US" sz="2000" dirty="0"/>
              <a:t>as </a:t>
            </a:r>
            <a:r>
              <a:rPr lang="en-US" sz="2000" i="1" dirty="0"/>
              <a:t>Reader’s Digest</a:t>
            </a:r>
            <a:r>
              <a:rPr lang="en-US" sz="2000" dirty="0"/>
              <a:t>, the </a:t>
            </a:r>
            <a:r>
              <a:rPr lang="en-US" sz="2000" i="1" dirty="0"/>
              <a:t>Globe &amp; Mail</a:t>
            </a:r>
            <a:r>
              <a:rPr lang="en-US" sz="2000" dirty="0"/>
              <a:t>, </a:t>
            </a:r>
            <a:r>
              <a:rPr lang="en-US" sz="2000" i="1" dirty="0"/>
              <a:t>More</a:t>
            </a:r>
            <a:r>
              <a:rPr lang="en-US" sz="2000" dirty="0"/>
              <a:t>, </a:t>
            </a:r>
            <a:r>
              <a:rPr lang="en-US" sz="2000" i="1" dirty="0"/>
              <a:t>Canada’s History Magazine</a:t>
            </a:r>
            <a:r>
              <a:rPr lang="en-US" sz="2000" dirty="0"/>
              <a:t> (formerly </a:t>
            </a:r>
            <a:r>
              <a:rPr lang="en-US" sz="2000" i="1" dirty="0"/>
              <a:t>The Beaver</a:t>
            </a:r>
            <a:r>
              <a:rPr lang="en-US" sz="2000" dirty="0"/>
              <a:t>), and </a:t>
            </a:r>
            <a:r>
              <a:rPr lang="en-US" sz="2000" i="1" dirty="0" err="1"/>
              <a:t>Saltscapes</a:t>
            </a:r>
            <a:r>
              <a:rPr lang="en-US" sz="2000" dirty="0"/>
              <a:t>. Wendy was a regular </a:t>
            </a:r>
            <a:r>
              <a:rPr lang="en-US" sz="2000" dirty="0" smtClean="0"/>
              <a:t>reviewer of </a:t>
            </a:r>
            <a:r>
              <a:rPr lang="en-US" sz="2000" dirty="0"/>
              <a:t>children's book </a:t>
            </a:r>
            <a:r>
              <a:rPr lang="en-US" sz="2000" dirty="0" smtClean="0"/>
              <a:t>for the </a:t>
            </a:r>
            <a:r>
              <a:rPr lang="en-US" sz="2000" i="1" dirty="0" smtClean="0"/>
              <a:t>Canadian </a:t>
            </a:r>
            <a:r>
              <a:rPr lang="en-US" sz="2000" i="1" dirty="0"/>
              <a:t>Children's Book News</a:t>
            </a:r>
            <a:r>
              <a:rPr lang="en-US" sz="2000" dirty="0"/>
              <a:t>, the </a:t>
            </a:r>
            <a:r>
              <a:rPr lang="en-US" sz="2000" i="1" dirty="0"/>
              <a:t>Globe &amp; Mail</a:t>
            </a:r>
            <a:r>
              <a:rPr lang="en-US" sz="2000" dirty="0"/>
              <a:t>, </a:t>
            </a:r>
            <a:r>
              <a:rPr lang="en-US" sz="2000" i="1" dirty="0"/>
              <a:t>Atlantic Books Today</a:t>
            </a:r>
            <a:r>
              <a:rPr lang="en-US" sz="2000" dirty="0"/>
              <a:t> and the </a:t>
            </a:r>
            <a:r>
              <a:rPr lang="en-US" sz="2000" i="1" dirty="0"/>
              <a:t>New Brunswick Reader</a:t>
            </a:r>
            <a:r>
              <a:rPr lang="en-US" sz="2000" dirty="0"/>
              <a:t> (weekly column). For two consecutive years, Wendy was chosen for the judging committee to </a:t>
            </a:r>
            <a:r>
              <a:rPr lang="en-US" sz="2000" dirty="0" smtClean="0"/>
              <a:t>select the </a:t>
            </a:r>
            <a:r>
              <a:rPr lang="en-US" sz="2000" dirty="0"/>
              <a:t>best in Canadian children's literature for </a:t>
            </a:r>
            <a:r>
              <a:rPr lang="en-US" sz="2000" i="1" dirty="0"/>
              <a:t>Our Choice</a:t>
            </a:r>
            <a:r>
              <a:rPr lang="en-US" sz="2000" dirty="0"/>
              <a:t> magazine (now </a:t>
            </a:r>
            <a:r>
              <a:rPr lang="en-US" sz="2000" i="1" dirty="0"/>
              <a:t>Best Books for Kids &amp; Teens</a:t>
            </a:r>
            <a:r>
              <a:rPr lang="en-US" sz="2000" dirty="0"/>
              <a:t>), an annual publication of the Canadian Children's Book Centre. </a:t>
            </a:r>
          </a:p>
        </p:txBody>
      </p:sp>
      <p:sp>
        <p:nvSpPr>
          <p:cNvPr id="4" name="Rectangle 3"/>
          <p:cNvSpPr/>
          <p:nvPr/>
        </p:nvSpPr>
        <p:spPr>
          <a:xfrm>
            <a:off x="581892" y="1251466"/>
            <a:ext cx="8153400" cy="369332"/>
          </a:xfrm>
          <a:prstGeom prst="rect">
            <a:avLst/>
          </a:prstGeom>
        </p:spPr>
        <p:txBody>
          <a:bodyPr wrap="square">
            <a:spAutoFit/>
          </a:bodyPr>
          <a:lstStyle/>
          <a:p>
            <a:r>
              <a:rPr lang="en-US" dirty="0" smtClean="0"/>
              <a:t>Wendy Kitts lives </a:t>
            </a:r>
            <a:r>
              <a:rPr lang="en-US" dirty="0"/>
              <a:t>in </a:t>
            </a:r>
            <a:r>
              <a:rPr lang="en-US" dirty="0" smtClean="0"/>
              <a:t>Moncton, New Brunswick, Canada. </a:t>
            </a:r>
            <a:endParaRPr lang="en-US" dirty="0"/>
          </a:p>
        </p:txBody>
      </p:sp>
      <p:sp>
        <p:nvSpPr>
          <p:cNvPr id="7" name="Rectangle 6"/>
          <p:cNvSpPr/>
          <p:nvPr/>
        </p:nvSpPr>
        <p:spPr>
          <a:xfrm>
            <a:off x="1131250" y="5334000"/>
            <a:ext cx="3440750" cy="369332"/>
          </a:xfrm>
          <a:prstGeom prst="rect">
            <a:avLst/>
          </a:prstGeom>
        </p:spPr>
        <p:txBody>
          <a:bodyPr wrap="none">
            <a:spAutoFit/>
          </a:bodyPr>
          <a:lstStyle/>
          <a:p>
            <a:r>
              <a:rPr lang="en-US" dirty="0">
                <a:hlinkClick r:id="rId2"/>
              </a:rPr>
              <a:t>http://www.wendykitts.ca/writing</a:t>
            </a: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803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761999"/>
          </a:xfrm>
        </p:spPr>
        <p:txBody>
          <a:bodyPr>
            <a:normAutofit fontScale="90000"/>
          </a:bodyPr>
          <a:lstStyle/>
          <a:p>
            <a:r>
              <a:rPr lang="en-US" dirty="0" smtClean="0"/>
              <a:t>HER BOOKS</a:t>
            </a:r>
            <a:endParaRPr lang="en-US" dirty="0"/>
          </a:p>
        </p:txBody>
      </p:sp>
      <p:sp>
        <p:nvSpPr>
          <p:cNvPr id="3" name="Subtitle 2"/>
          <p:cNvSpPr>
            <a:spLocks noGrp="1"/>
          </p:cNvSpPr>
          <p:nvPr>
            <p:ph type="subTitle" idx="1"/>
          </p:nvPr>
        </p:nvSpPr>
        <p:spPr>
          <a:xfrm>
            <a:off x="381000" y="914400"/>
            <a:ext cx="5791200" cy="5242560"/>
          </a:xfrm>
        </p:spPr>
        <p:txBody>
          <a:bodyPr>
            <a:normAutofit fontScale="47500" lnSpcReduction="20000"/>
          </a:bodyPr>
          <a:lstStyle/>
          <a:p>
            <a:pPr algn="l"/>
            <a:r>
              <a:rPr lang="en-US" sz="3300" dirty="0">
                <a:solidFill>
                  <a:schemeClr val="tx1"/>
                </a:solidFill>
              </a:rPr>
              <a:t>Wendy has </a:t>
            </a:r>
            <a:r>
              <a:rPr lang="en-US" sz="3300" dirty="0" smtClean="0">
                <a:solidFill>
                  <a:schemeClr val="tx1"/>
                </a:solidFill>
              </a:rPr>
              <a:t>written a book titled Sable </a:t>
            </a:r>
            <a:r>
              <a:rPr lang="en-US" sz="3300" dirty="0">
                <a:solidFill>
                  <a:schemeClr val="tx1"/>
                </a:solidFill>
              </a:rPr>
              <a:t>island: The wandering sandbar, published October </a:t>
            </a:r>
            <a:r>
              <a:rPr lang="en-US" sz="3300" dirty="0" smtClean="0">
                <a:solidFill>
                  <a:schemeClr val="tx1"/>
                </a:solidFill>
              </a:rPr>
              <a:t>15, </a:t>
            </a:r>
            <a:r>
              <a:rPr lang="en-US" sz="3300" dirty="0">
                <a:solidFill>
                  <a:schemeClr val="tx1"/>
                </a:solidFill>
              </a:rPr>
              <a:t>2011. </a:t>
            </a:r>
            <a:r>
              <a:rPr lang="en-US" sz="3300" dirty="0" smtClean="0">
                <a:solidFill>
                  <a:schemeClr val="tx1"/>
                </a:solidFill>
              </a:rPr>
              <a:t>She also co-authored </a:t>
            </a:r>
            <a:r>
              <a:rPr lang="en-US" sz="3300" dirty="0">
                <a:solidFill>
                  <a:schemeClr val="tx1"/>
                </a:solidFill>
              </a:rPr>
              <a:t>Breaking the word barrier: Stories of adults learning to read.</a:t>
            </a:r>
          </a:p>
          <a:p>
            <a:pPr algn="l"/>
            <a:r>
              <a:rPr lang="en-US" sz="4400" b="1" dirty="0"/>
              <a:t>SABLE ISLAND: the </a:t>
            </a:r>
            <a:r>
              <a:rPr lang="en-US" sz="4400" b="1" dirty="0" smtClean="0"/>
              <a:t>real thing</a:t>
            </a:r>
          </a:p>
          <a:p>
            <a:pPr algn="l"/>
            <a:r>
              <a:rPr lang="en-US" dirty="0" smtClean="0"/>
              <a:t>“Though </a:t>
            </a:r>
            <a:r>
              <a:rPr lang="en-US" dirty="0"/>
              <a:t>it was discovered almost five hundred years ago, few people have visited Sable Island. Despite modern navigational tools, excessive fog and stormy weather still make travelling to Sable a challenge. </a:t>
            </a:r>
            <a:r>
              <a:rPr lang="en-US" dirty="0" smtClean="0"/>
              <a:t>But </a:t>
            </a:r>
            <a:r>
              <a:rPr lang="en-US" dirty="0"/>
              <a:t>the island is part of Maritime lore—dubbed the “graveyard of the Atlantic” because of the number of ships wrecked on its shores, Sable Island also hosts wild horses, tens of thousands of seals, and enchanting “singing” sands and “wandering” dunes. With eighteen species of shark patrolling Sable Island’s waters and the regular fights between bands of horses, not to mention treacherous patches of quicksand, the island is as dangerous as it is alluring. In this </a:t>
            </a:r>
            <a:r>
              <a:rPr lang="en-US" dirty="0" err="1"/>
              <a:t>colourful</a:t>
            </a:r>
            <a:r>
              <a:rPr lang="en-US" dirty="0"/>
              <a:t> book, author Wendy Kitts introduces the wonders and stark realities of this wild place. Full of photographs and sidebars, Sable Island: The Wandering Sandbar is an accessible and exciting look at this protected, untamed ecosystem</a:t>
            </a:r>
            <a:r>
              <a:rPr lang="en-US" dirty="0" smtClean="0"/>
              <a:t>.”</a:t>
            </a:r>
            <a:endParaRPr lang="en-US" dirty="0"/>
          </a:p>
          <a:p>
            <a:pPr algn="l"/>
            <a:endParaRPr lang="en-US" dirty="0">
              <a:solidFill>
                <a:schemeClr val="tx1"/>
              </a:solidFill>
            </a:endParaRPr>
          </a:p>
        </p:txBody>
      </p:sp>
      <p:pic>
        <p:nvPicPr>
          <p:cNvPr id="1028" name="Picture 4" descr="http://3.bp.blogspot.com/-0vOy10I5vG0/Tq3XFgwFR6I/AAAAAAAABvg/tnPT4fGNJQg/s1600/sable+islan+by+Wendy+kitts.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50376" y="381000"/>
            <a:ext cx="2347856" cy="29565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243840" y="6327678"/>
            <a:ext cx="8686800" cy="369332"/>
          </a:xfrm>
          <a:prstGeom prst="rect">
            <a:avLst/>
          </a:prstGeom>
        </p:spPr>
        <p:txBody>
          <a:bodyPr wrap="square">
            <a:spAutoFit/>
          </a:bodyPr>
          <a:lstStyle/>
          <a:p>
            <a:r>
              <a:rPr lang="en-US" dirty="0">
                <a:hlinkClick r:id="rId3"/>
              </a:rPr>
              <a:t>http://</a:t>
            </a:r>
            <a:r>
              <a:rPr lang="en-US" dirty="0" smtClean="0">
                <a:hlinkClick r:id="rId3"/>
              </a:rPr>
              <a:t>www.amazon.ca/Sable-Island-Wandering-Wendy-Kitts/dp/1551098652</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29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SABLE ISLAND: the real thing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Though it was discovered almost five hundred years ago, few people have visited Sable Island. Despite modern navigational tools, excessive fog and stormy weather still make travelling to Sable a challenge. Add government restrictions limiting visitors to the remote island and prohibitive travel costs, and Sable is virtually inaccessible to most. But the island is part of Maritime lore—dubbed the “graveyard of the Atlantic” because of the number of ships wrecked on its shores, Sable Island also hosts wild horses, tens of thousands of seals, and enchanting “singing” sands and “wandering” dunes. With eighteen species of shark patrolling Sable Island’s waters and the regular fights between bands of horses, not to mention treacherous patches of quicksand, the island is as dangerous as it is alluring. In this </a:t>
            </a:r>
            <a:r>
              <a:rPr lang="en-US" dirty="0" err="1"/>
              <a:t>colourful</a:t>
            </a:r>
            <a:r>
              <a:rPr lang="en-US" dirty="0"/>
              <a:t> book, author Wendy Kitts introduces the wonders and stark realities of this wild place. Full of photographs and sidebars, Sable Island: The Wandering Sandbar is an accessible and exciting look at this protected, untamed ecosystem.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0222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133600"/>
            <a:ext cx="8229600" cy="2362200"/>
          </a:xfrm>
        </p:spPr>
        <p:txBody>
          <a:bodyPr>
            <a:normAutofit fontScale="90000"/>
          </a:bodyPr>
          <a:lstStyle/>
          <a:p>
            <a:r>
              <a:rPr lang="en-US" dirty="0" smtClean="0"/>
              <a:t>American Writers</a:t>
            </a:r>
            <a:br>
              <a:rPr lang="en-US" dirty="0" smtClean="0"/>
            </a:br>
            <a:r>
              <a:rPr lang="en-US" dirty="0" smtClean="0"/>
              <a:t>By: </a:t>
            </a:r>
            <a:br>
              <a:rPr lang="en-US" dirty="0" smtClean="0"/>
            </a:br>
            <a:r>
              <a:rPr lang="en-US" dirty="0" smtClean="0"/>
              <a:t>Kelly, </a:t>
            </a:r>
            <a:br>
              <a:rPr lang="en-US" dirty="0" smtClean="0"/>
            </a:br>
            <a:r>
              <a:rPr lang="en-US" dirty="0" smtClean="0"/>
              <a:t>Wheeling ,West Virginia</a:t>
            </a:r>
            <a:br>
              <a:rPr lang="en-US" dirty="0" smtClean="0"/>
            </a:br>
            <a:r>
              <a:rPr lang="en-US" dirty="0" smtClean="0"/>
              <a:t>United States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American Writers</a:t>
            </a:r>
            <a:endParaRPr lang="en-US" dirty="0"/>
          </a:p>
        </p:txBody>
      </p:sp>
      <p:sp>
        <p:nvSpPr>
          <p:cNvPr id="3" name="Content Placeholder 2"/>
          <p:cNvSpPr>
            <a:spLocks noGrp="1"/>
          </p:cNvSpPr>
          <p:nvPr>
            <p:ph idx="1"/>
          </p:nvPr>
        </p:nvSpPr>
        <p:spPr/>
        <p:txBody>
          <a:bodyPr>
            <a:normAutofit lnSpcReduction="10000"/>
          </a:bodyPr>
          <a:lstStyle/>
          <a:p>
            <a:pPr marL="594360" indent="-457200">
              <a:buFont typeface="+mj-lt"/>
              <a:buAutoNum type="arabicPeriod"/>
            </a:pPr>
            <a:r>
              <a:rPr lang="en-US" sz="2600" dirty="0" smtClean="0"/>
              <a:t>Harper Lee		</a:t>
            </a:r>
          </a:p>
          <a:p>
            <a:pPr marL="594360" indent="-457200">
              <a:buFont typeface="+mj-lt"/>
              <a:buAutoNum type="arabicPeriod"/>
            </a:pPr>
            <a:r>
              <a:rPr lang="en-US" sz="2600" dirty="0" smtClean="0"/>
              <a:t>Mark Twain</a:t>
            </a:r>
          </a:p>
          <a:p>
            <a:pPr marL="594360" indent="-457200">
              <a:buFont typeface="+mj-lt"/>
              <a:buAutoNum type="arabicPeriod"/>
            </a:pPr>
            <a:r>
              <a:rPr lang="en-US" sz="2600" dirty="0" smtClean="0"/>
              <a:t>Scott Fitzgerald</a:t>
            </a:r>
          </a:p>
          <a:p>
            <a:pPr marL="594360" indent="-457200">
              <a:buFont typeface="+mj-lt"/>
              <a:buAutoNum type="arabicPeriod"/>
            </a:pPr>
            <a:r>
              <a:rPr lang="en-US" sz="2600" dirty="0" smtClean="0"/>
              <a:t>J.D. Salinger</a:t>
            </a:r>
          </a:p>
          <a:p>
            <a:pPr marL="594360" indent="-457200">
              <a:buFont typeface="+mj-lt"/>
              <a:buAutoNum type="arabicPeriod"/>
            </a:pPr>
            <a:r>
              <a:rPr lang="en-US" sz="2600" dirty="0" smtClean="0"/>
              <a:t>John Steinbeck</a:t>
            </a:r>
          </a:p>
          <a:p>
            <a:pPr marL="594360" indent="-457200">
              <a:buFont typeface="+mj-lt"/>
              <a:buAutoNum type="arabicPeriod"/>
            </a:pPr>
            <a:r>
              <a:rPr lang="en-US" sz="2600" dirty="0" smtClean="0"/>
              <a:t> Edgar Allan Poe</a:t>
            </a:r>
          </a:p>
          <a:p>
            <a:pPr marL="594360" indent="-457200">
              <a:buFont typeface="+mj-lt"/>
              <a:buAutoNum type="arabicPeriod"/>
            </a:pPr>
            <a:r>
              <a:rPr lang="en-US" sz="2600" dirty="0" smtClean="0"/>
              <a:t>Robert Frost</a:t>
            </a:r>
          </a:p>
          <a:p>
            <a:pPr marL="594360" indent="-457200">
              <a:buFont typeface="+mj-lt"/>
              <a:buAutoNum type="arabicPeriod"/>
            </a:pPr>
            <a:r>
              <a:rPr lang="en-US" sz="2600" dirty="0" smtClean="0"/>
              <a:t>Ray Bradbury</a:t>
            </a:r>
          </a:p>
          <a:p>
            <a:pPr marL="594360" indent="-457200">
              <a:buFont typeface="+mj-lt"/>
              <a:buAutoNum type="arabicPeriod"/>
            </a:pPr>
            <a:r>
              <a:rPr lang="en-US" sz="2600" dirty="0" smtClean="0"/>
              <a:t>Nathaniel Hawthorne</a:t>
            </a:r>
          </a:p>
          <a:p>
            <a:pPr marL="594360" indent="-457200">
              <a:buFont typeface="+mj-lt"/>
              <a:buAutoNum type="arabicPeriod"/>
            </a:pPr>
            <a:r>
              <a:rPr lang="en-US" sz="2600" dirty="0" smtClean="0"/>
              <a:t>Arthur Miller</a:t>
            </a:r>
          </a:p>
          <a:p>
            <a:pPr marL="594360" indent="-457200">
              <a:buFont typeface="+mj-lt"/>
              <a:buAutoNum type="arabicPeriod"/>
            </a:pPr>
            <a:endParaRPr lang="en-US" sz="2000" dirty="0" smtClean="0"/>
          </a:p>
          <a:p>
            <a:pPr marL="594360" indent="-457200">
              <a:buNone/>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Autofit/>
          </a:bodyPr>
          <a:lstStyle/>
          <a:p>
            <a:r>
              <a:rPr lang="en-US" sz="4000" b="1" dirty="0" smtClean="0">
                <a:solidFill>
                  <a:srgbClr val="002060"/>
                </a:solidFill>
              </a:rPr>
              <a:t>ABOUT THE AUTHOR </a:t>
            </a:r>
            <a:endParaRPr lang="en-US" sz="4000" b="1" dirty="0">
              <a:solidFill>
                <a:srgbClr val="002060"/>
              </a:solidFill>
            </a:endParaRPr>
          </a:p>
        </p:txBody>
      </p:sp>
      <p:sp>
        <p:nvSpPr>
          <p:cNvPr id="3" name="Content Placeholder 2"/>
          <p:cNvSpPr>
            <a:spLocks noGrp="1"/>
          </p:cNvSpPr>
          <p:nvPr>
            <p:ph idx="1"/>
          </p:nvPr>
        </p:nvSpPr>
        <p:spPr>
          <a:xfrm>
            <a:off x="533400" y="1524000"/>
            <a:ext cx="8458200" cy="5029200"/>
          </a:xfrm>
        </p:spPr>
        <p:txBody>
          <a:bodyPr>
            <a:normAutofit/>
          </a:bodyPr>
          <a:lstStyle/>
          <a:p>
            <a:pPr>
              <a:buNone/>
            </a:pPr>
            <a:r>
              <a:rPr lang="en-US" sz="2400" dirty="0" smtClean="0">
                <a:solidFill>
                  <a:srgbClr val="002060"/>
                </a:solidFill>
              </a:rPr>
              <a:t>    </a:t>
            </a:r>
            <a:r>
              <a:rPr lang="en-US" dirty="0" smtClean="0">
                <a:solidFill>
                  <a:srgbClr val="002060"/>
                </a:solidFill>
                <a:latin typeface="Monotype Corsiva" pitchFamily="66" charset="0"/>
              </a:rPr>
              <a:t> Rasipuram </a:t>
            </a:r>
            <a:r>
              <a:rPr lang="en-US" dirty="0">
                <a:solidFill>
                  <a:srgbClr val="002060"/>
                </a:solidFill>
                <a:latin typeface="Monotype Corsiva" pitchFamily="66" charset="0"/>
              </a:rPr>
              <a:t>Krishnaswami Narayanswami, who preferred the shortened name R.K. Narayan, was </a:t>
            </a:r>
            <a:r>
              <a:rPr lang="en-US" dirty="0" smtClean="0">
                <a:solidFill>
                  <a:srgbClr val="002060"/>
                </a:solidFill>
                <a:latin typeface="Monotype Corsiva" pitchFamily="66" charset="0"/>
              </a:rPr>
              <a:t>born in</a:t>
            </a:r>
            <a:r>
              <a:rPr lang="en-US" dirty="0">
                <a:solidFill>
                  <a:srgbClr val="002060"/>
                </a:solidFill>
                <a:latin typeface="Monotype Corsiva" pitchFamily="66" charset="0"/>
              </a:rPr>
              <a:t> Madras, India, on </a:t>
            </a:r>
            <a:r>
              <a:rPr lang="en-US" dirty="0">
                <a:solidFill>
                  <a:srgbClr val="0070C0"/>
                </a:solidFill>
                <a:latin typeface="Monotype Corsiva" pitchFamily="66" charset="0"/>
              </a:rPr>
              <a:t>Oct</a:t>
            </a:r>
            <a:r>
              <a:rPr lang="en-US" dirty="0">
                <a:solidFill>
                  <a:srgbClr val="002060"/>
                </a:solidFill>
                <a:latin typeface="Monotype Corsiva" pitchFamily="66" charset="0"/>
              </a:rPr>
              <a:t>. 10, 1906. His father, an educator, travelled frequently, and his mother was </a:t>
            </a:r>
            <a:r>
              <a:rPr lang="en-US" dirty="0" smtClean="0">
                <a:solidFill>
                  <a:srgbClr val="002060"/>
                </a:solidFill>
                <a:latin typeface="Monotype Corsiva" pitchFamily="66" charset="0"/>
              </a:rPr>
              <a:t>frail  and </a:t>
            </a:r>
            <a:r>
              <a:rPr lang="en-US" dirty="0">
                <a:solidFill>
                  <a:srgbClr val="002060"/>
                </a:solidFill>
                <a:latin typeface="Monotype Corsiva" pitchFamily="66" charset="0"/>
              </a:rPr>
              <a:t>Narayan was raised inMadras by his grandmother and an uncle. His grandmother inspired in young Narayan a passion for language and for people. He attended the Christian Mission School, where, he said, he learned to love the Hindu gods simply because </a:t>
            </a:r>
            <a:r>
              <a:rPr lang="en-US" dirty="0" smtClean="0">
                <a:solidFill>
                  <a:srgbClr val="002060"/>
                </a:solidFill>
                <a:latin typeface="Monotype Corsiva" pitchFamily="66" charset="0"/>
              </a:rPr>
              <a:t>the Christian</a:t>
            </a:r>
            <a:r>
              <a:rPr lang="en-US" dirty="0">
                <a:solidFill>
                  <a:srgbClr val="002060"/>
                </a:solidFill>
                <a:latin typeface="Monotype Corsiva" pitchFamily="66" charset="0"/>
              </a:rPr>
              <a:t> chaplain ridiculed them. Narayan graduated from Maharaja's College i</a:t>
            </a:r>
            <a:r>
              <a:rPr lang="en-US" u="sng" dirty="0">
                <a:solidFill>
                  <a:srgbClr val="002060"/>
                </a:solidFill>
                <a:latin typeface="Monotype Corsiva" pitchFamily="66" charset="0"/>
              </a:rPr>
              <a:t>n</a:t>
            </a:r>
            <a:r>
              <a:rPr lang="en-US" dirty="0">
                <a:solidFill>
                  <a:srgbClr val="002060"/>
                </a:solidFill>
                <a:latin typeface="Monotype Corsiva" pitchFamily="66" charset="0"/>
              </a:rPr>
              <a:t> Mysore in 1930. In 1934 he was married, but his wife, Rajam, died of typhoid in 1939. He had one daughter, Hema. </a:t>
            </a:r>
            <a:endParaRPr lang="en-US" dirty="0">
              <a:solidFill>
                <a:srgbClr val="FFFF00"/>
              </a:solidFill>
              <a:latin typeface="Monotype Corsiva"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Harper Lee</a:t>
            </a:r>
            <a:endParaRPr lang="en-US" dirty="0"/>
          </a:p>
        </p:txBody>
      </p:sp>
      <p:sp>
        <p:nvSpPr>
          <p:cNvPr id="3" name="Content Placeholder 2"/>
          <p:cNvSpPr>
            <a:spLocks noGrp="1"/>
          </p:cNvSpPr>
          <p:nvPr>
            <p:ph idx="1"/>
          </p:nvPr>
        </p:nvSpPr>
        <p:spPr>
          <a:xfrm>
            <a:off x="3048000" y="2682240"/>
            <a:ext cx="6096000" cy="4175760"/>
          </a:xfrm>
        </p:spPr>
        <p:txBody>
          <a:bodyPr/>
          <a:lstStyle/>
          <a:p>
            <a:r>
              <a:rPr lang="en-US" dirty="0" smtClean="0"/>
              <a:t>Harper Lee is best known for writing the Pulitzer Prize-winning bestseller “To Kill a Mockingbird” (1960). It was her one and only published novel.</a:t>
            </a:r>
          </a:p>
          <a:p>
            <a:endParaRPr lang="en-US" dirty="0"/>
          </a:p>
        </p:txBody>
      </p:sp>
      <p:pic>
        <p:nvPicPr>
          <p:cNvPr id="2050" name="Picture 2" descr="http://t3.gstatic.com/images?q=tbn:ANd9GcQ9UR4TrT2-WH3WHF4llXHePSK_c1lsh_wU7EklTsXs-mZM_FXzfS0kyg:www.csustan.edu/english/reuben/pal/chap10/lee_harper.gif">
            <a:hlinkClick r:id="rId3"/>
          </p:cNvPr>
          <p:cNvPicPr>
            <a:picLocks noChangeAspect="1" noChangeArrowheads="1"/>
          </p:cNvPicPr>
          <p:nvPr/>
        </p:nvPicPr>
        <p:blipFill>
          <a:blip r:embed="rId4"/>
          <a:srcRect/>
          <a:stretch>
            <a:fillRect/>
          </a:stretch>
        </p:blipFill>
        <p:spPr bwMode="auto">
          <a:xfrm>
            <a:off x="0" y="0"/>
            <a:ext cx="2743200" cy="401193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Twain</a:t>
            </a:r>
            <a:endParaRPr lang="en-US" dirty="0"/>
          </a:p>
        </p:txBody>
      </p:sp>
      <p:sp>
        <p:nvSpPr>
          <p:cNvPr id="3" name="Content Placeholder 2"/>
          <p:cNvSpPr>
            <a:spLocks noGrp="1"/>
          </p:cNvSpPr>
          <p:nvPr>
            <p:ph idx="1"/>
          </p:nvPr>
        </p:nvSpPr>
        <p:spPr/>
        <p:txBody>
          <a:bodyPr/>
          <a:lstStyle/>
          <a:p>
            <a:pPr>
              <a:buNone/>
            </a:pPr>
            <a:r>
              <a:rPr lang="en-US" dirty="0" smtClean="0"/>
              <a:t>	Mark Twain was famous both as a writer and a performer, having toured many years as a lecturer. His cynical witticisms earned him a reputation as one of America's foremost personalities. He wrote the most loved “Adventures of Huckleberry Finn.”</a:t>
            </a:r>
          </a:p>
        </p:txBody>
      </p:sp>
      <p:pic>
        <p:nvPicPr>
          <p:cNvPr id="17412" name="Picture 4" descr="http://conservapedia.com/images/thumb/a/a2/Mark_Twain.jpg/240px-Mark_Twain.jpg">
            <a:hlinkClick r:id="rId3"/>
          </p:cNvPr>
          <p:cNvPicPr>
            <a:picLocks noChangeAspect="1" noChangeArrowheads="1"/>
          </p:cNvPicPr>
          <p:nvPr/>
        </p:nvPicPr>
        <p:blipFill>
          <a:blip r:embed="rId4"/>
          <a:srcRect/>
          <a:stretch>
            <a:fillRect/>
          </a:stretch>
        </p:blipFill>
        <p:spPr bwMode="auto">
          <a:xfrm>
            <a:off x="6858000" y="3733799"/>
            <a:ext cx="2286000" cy="31242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Emily Dickinson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By the time of her death, no more than seven Dickinson poems had been published, but her legacy of 1776 poems eventually brought the full extent of her work to the world. Today, Dickinson is not only considered one of the most accessible poets of all time but one of the best.</a:t>
            </a:r>
            <a:endParaRPr lang="en-US" dirty="0"/>
          </a:p>
        </p:txBody>
      </p:sp>
      <p:pic>
        <p:nvPicPr>
          <p:cNvPr id="13314" name="Picture 2" descr="http://t2.gstatic.com/images?q=tbn:ANd9GcQNA5OE7NgIxSKuPFUXRwq-eVOeLgCBEmTsPwPi9OZMiTcT_ZUt_uTqAmfy:2.bp.blogspot.com/_Uk8jUvFBrHc/S9dEci5iczI/AAAAAAAAAlk/7NroAco79jY/s1600/emily_dickinson.jpg">
            <a:hlinkClick r:id="rId3"/>
          </p:cNvPr>
          <p:cNvPicPr>
            <a:picLocks noChangeAspect="1" noChangeArrowheads="1"/>
          </p:cNvPicPr>
          <p:nvPr/>
        </p:nvPicPr>
        <p:blipFill>
          <a:blip r:embed="rId4"/>
          <a:srcRect/>
          <a:stretch>
            <a:fillRect/>
          </a:stretch>
        </p:blipFill>
        <p:spPr bwMode="auto">
          <a:xfrm>
            <a:off x="0" y="0"/>
            <a:ext cx="1728916" cy="261101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1600" dirty="0" smtClean="0"/>
              <a:t>References for pictures: </a:t>
            </a:r>
          </a:p>
          <a:p>
            <a:pPr>
              <a:buNone/>
            </a:pPr>
            <a:r>
              <a:rPr lang="en-US" sz="1600" dirty="0" smtClean="0"/>
              <a:t>http://www.google.com/imgres?imgurl=http://www.csustan.edu/english/reuben/pal/chap10/lee_harper.gif&amp;imgrefurl=http://www.csustan.edu/english/reuben/pal/chap10/lee_harper.html&amp;usg=__N4kQAIhDYweo0NDSVqkQOquhu3g=&amp;h=315&amp;w=215&amp;sz=27&amp;hl=en&amp;start=2&amp;zoom=1&amp;tbnid=0mBLwX8dzgsptM:&amp;tbnh=117&amp;tbnw=80&amp;ei=e9jwTsK6DYru0gGijenHAg&amp;prev=/search%3Fq%3Dharper%2Blee%26um%3D1%26hl%3Den%26safe%3Dactive%26sa%3DN%26gbv%3D2%26tbm%3Disch&amp;um=1&amp;itbs=1&amp;safe=active&amp;surl=1</a:t>
            </a:r>
          </a:p>
          <a:p>
            <a:pPr>
              <a:buNone/>
            </a:pPr>
            <a:r>
              <a:rPr lang="en-US" sz="1600" dirty="0" smtClean="0"/>
              <a:t>http://www.google.com/imgres?imgurl=http://www.csustan.edu/english/reuben/pal/chap10/lee_harper.gif&amp;imgrefurl=http://www.csustan.edu/english/reuben/pal/chap10/lee_harper.html&amp;usg=__N4kQAIhDYweo0NDSVqkQOquhu3g=&amp;h=315&amp;w=215&amp;sz=27&amp;hl=en&amp;start=2&amp;zoom=1&amp;tbnid=0mBLwX8dzgsptM:&amp;tbnh=117&amp;tbnw=80&amp;ei=e9jwTsK6DYru0gGijenHAg&amp;prev=/search%3Fq%3Dharper%2Blee%26um%3D1%26hl%3Den%26safe%3Dactive%26sa%3DN%26gbv%3D2%26tbm%3Disch&amp;um=1&amp;itbs=1&amp;safe=active&amp;surl=1</a:t>
            </a:r>
          </a:p>
          <a:p>
            <a:pPr>
              <a:buNone/>
            </a:pPr>
            <a:r>
              <a:rPr lang="en-US" sz="1600" dirty="0" smtClean="0"/>
              <a:t>http://www.google.com/imgres?imgurl=http://amusejanetmason.com/all%2520images/Emily_Dickenson.gif&amp;imgrefurl=http://amusejanetmason.com/Emily_Dickenson.htm&amp;usg=__tMXlQiMe08_SGIuJlN-O6uE07HM=&amp;h=234&amp;w=202&amp;sz=22&amp;hl=en&amp;start=3&amp;zoom=1&amp;tbnid=lqD2jg0ulBz4HM:&amp;tbnh=109&amp;tbnw=94&amp;ei=UdrwTu72EYbw0gGi6MCOAg&amp;prev=/images%3Fq%3Demily%2Bdickenson%26um%3D1%26hl%3Den%26safe%3Dactive%26gbv%3D2%26tbm%3Disch&amp;um=1&amp;itbs=1&amp;safe=active&amp;surl=1</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534400" cy="2971800"/>
          </a:xfrm>
        </p:spPr>
        <p:txBody>
          <a:bodyPr/>
          <a:lstStyle/>
          <a:p>
            <a:pPr algn="l"/>
            <a:r>
              <a:rPr lang="en-US" dirty="0" smtClean="0">
                <a:latin typeface="Algerian" pitchFamily="82" charset="0"/>
              </a:rPr>
              <a:t>Authors </a:t>
            </a:r>
            <a:br>
              <a:rPr lang="en-US" dirty="0" smtClean="0">
                <a:latin typeface="Algerian" pitchFamily="82" charset="0"/>
              </a:rPr>
            </a:br>
            <a:r>
              <a:rPr lang="en-US" dirty="0" smtClean="0">
                <a:latin typeface="Algerian" pitchFamily="82" charset="0"/>
              </a:rPr>
              <a:t>By:</a:t>
            </a:r>
            <a:br>
              <a:rPr lang="en-US" dirty="0" smtClean="0">
                <a:latin typeface="Algerian" pitchFamily="82" charset="0"/>
              </a:rPr>
            </a:br>
            <a:r>
              <a:rPr lang="en-US" dirty="0" smtClean="0">
                <a:latin typeface="Algerian" pitchFamily="82" charset="0"/>
              </a:rPr>
              <a:t>Amy </a:t>
            </a:r>
            <a:r>
              <a:rPr lang="en-US" dirty="0" err="1" smtClean="0">
                <a:latin typeface="Algerian" pitchFamily="82" charset="0"/>
              </a:rPr>
              <a:t>Lovestrand</a:t>
            </a:r>
            <a:r>
              <a:rPr lang="en-US" dirty="0" smtClean="0">
                <a:latin typeface="Algerian" pitchFamily="82" charset="0"/>
              </a:rPr>
              <a:t> ,</a:t>
            </a:r>
            <a:br>
              <a:rPr lang="en-US" dirty="0" smtClean="0">
                <a:latin typeface="Algerian" pitchFamily="82" charset="0"/>
              </a:rPr>
            </a:br>
            <a:r>
              <a:rPr lang="en-US" dirty="0" smtClean="0">
                <a:latin typeface="Algerian" pitchFamily="82" charset="0"/>
              </a:rPr>
              <a:t>Nature way middle school</a:t>
            </a:r>
            <a:br>
              <a:rPr lang="en-US" dirty="0" smtClean="0">
                <a:latin typeface="Algerian" pitchFamily="82" charset="0"/>
              </a:rPr>
            </a:br>
            <a:r>
              <a:rPr lang="en-US" dirty="0" smtClean="0">
                <a:latin typeface="Algerian" pitchFamily="82" charset="0"/>
              </a:rPr>
              <a:t>Taiwan</a:t>
            </a:r>
            <a:endParaRPr lang="en-US" dirty="0">
              <a:latin typeface="Algerian" pitchFamily="8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15000">
              <a:srgbClr val="5E9EFF">
                <a:alpha val="35000"/>
              </a:srgbClr>
            </a:gs>
            <a:gs pos="39999">
              <a:srgbClr val="85C2FF"/>
            </a:gs>
            <a:gs pos="70000">
              <a:srgbClr val="C4D6EB"/>
            </a:gs>
            <a:gs pos="100000">
              <a:srgbClr val="FFEBFA"/>
            </a:gs>
          </a:gsLst>
          <a:path path="circle">
            <a:fillToRect l="50000" t="50000" r="50000" b="50000"/>
          </a:path>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90600" y="1066800"/>
            <a:ext cx="7239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Calibri" pitchFamily="34" charset="0"/>
                <a:ea typeface="PMingLiU"/>
                <a:cs typeface="Times New Roman" pitchFamily="18" charset="0"/>
              </a:rPr>
              <a:t>Stanley Yen sometimes called the “godfather of the hotel industry” in Taiwan. He is a famous hotelier and the author of the popular non-fiction book, </a:t>
            </a:r>
            <a:r>
              <a:rPr kumimoji="0" lang="en-US" altLang="zh-TW" sz="2400" b="0" i="1" u="none" strike="noStrike" cap="none" normalizeH="0" baseline="0" dirty="0" smtClean="0">
                <a:ln>
                  <a:noFill/>
                </a:ln>
                <a:solidFill>
                  <a:schemeClr val="tx1"/>
                </a:solidFill>
                <a:effectLst/>
                <a:latin typeface="Calibri" pitchFamily="34" charset="0"/>
                <a:ea typeface="PMingLiU"/>
                <a:cs typeface="Times New Roman" pitchFamily="18" charset="0"/>
              </a:rPr>
              <a:t>The Future I Saw</a:t>
            </a:r>
            <a:r>
              <a:rPr kumimoji="0" lang="en-US" altLang="zh-TW" sz="2400" b="0" i="0" u="none" strike="noStrike" cap="none" normalizeH="0" baseline="0" dirty="0" smtClean="0">
                <a:ln>
                  <a:noFill/>
                </a:ln>
                <a:solidFill>
                  <a:schemeClr val="tx1"/>
                </a:solidFill>
                <a:effectLst/>
                <a:latin typeface="Calibri" pitchFamily="34" charset="0"/>
                <a:ea typeface="PMingLiU"/>
                <a:cs typeface="Times New Roman" pitchFamily="18" charset="0"/>
              </a:rPr>
              <a:t>.</a:t>
            </a:r>
            <a:endParaRPr kumimoji="0" lang="en-US" altLang="zh-TW" sz="1200" b="0" i="0" u="none" strike="noStrike" cap="none" normalizeH="0" baseline="0" dirty="0" smtClean="0">
              <a:ln>
                <a:noFill/>
              </a:ln>
              <a:solidFill>
                <a:schemeClr val="tx1"/>
              </a:solidFill>
              <a:effectLst/>
              <a:latin typeface="Arial"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Calibri" pitchFamily="34" charset="0"/>
                <a:ea typeface="PMingLiU"/>
                <a:cs typeface="Times New Roman" pitchFamily="18" charset="0"/>
              </a:rPr>
              <a:t>Yen was born in 1947 in China. He came to Taiwan when he was only one year old. As an adult, he went to work for a travel company in the U.S.A. At first, he was just a messenger in the company. A few years later, he was promoted as a manager in the Taiwan section of the company because of his hard work and passion. He cares not only about his own career; he cares about the tourism development and about education in Taiwan. </a:t>
            </a:r>
            <a:endParaRPr kumimoji="0" lang="en-US" altLang="zh-TW" sz="1200" b="0" i="0" u="none" strike="noStrike" cap="none" normalizeH="0" baseline="0" dirty="0" smtClean="0">
              <a:ln>
                <a:noFill/>
              </a:ln>
              <a:solidFill>
                <a:schemeClr val="tx1"/>
              </a:solidFill>
              <a:effectLst/>
              <a:latin typeface="Arial"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Calibri" pitchFamily="34" charset="0"/>
                <a:ea typeface="PMingLiU"/>
                <a:cs typeface="Times New Roman" pitchFamily="18" charset="0"/>
              </a:rPr>
              <a:t>(By Brian and Anson)</a:t>
            </a:r>
            <a:endParaRPr kumimoji="0" lang="en-US" altLang="zh-TW"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239000" cy="1143000"/>
          </a:xfrm>
        </p:spPr>
        <p:txBody>
          <a:bodyPr>
            <a:normAutofit fontScale="90000"/>
          </a:bodyPr>
          <a:lstStyle/>
          <a:p>
            <a:r>
              <a:rPr lang="en-US" sz="6000" b="1" dirty="0" smtClean="0">
                <a:solidFill>
                  <a:srgbClr val="002060"/>
                </a:solidFill>
              </a:rPr>
              <a:t>BOOKS OF R.K.NARAYAN</a:t>
            </a:r>
            <a:endParaRPr lang="en-US" sz="6000" b="1" dirty="0">
              <a:solidFill>
                <a:srgbClr val="002060"/>
              </a:solidFill>
            </a:endParaRPr>
          </a:p>
        </p:txBody>
      </p:sp>
      <p:sp>
        <p:nvSpPr>
          <p:cNvPr id="3" name="Content Placeholder 2"/>
          <p:cNvSpPr>
            <a:spLocks noGrp="1"/>
          </p:cNvSpPr>
          <p:nvPr>
            <p:ph idx="1"/>
          </p:nvPr>
        </p:nvSpPr>
        <p:spPr>
          <a:xfrm>
            <a:off x="762000" y="1828800"/>
            <a:ext cx="7239000" cy="3855720"/>
          </a:xfrm>
        </p:spPr>
        <p:txBody>
          <a:bodyPr>
            <a:normAutofit fontScale="85000" lnSpcReduction="20000"/>
          </a:bodyPr>
          <a:lstStyle/>
          <a:p>
            <a:pPr>
              <a:buClr>
                <a:schemeClr val="tx2">
                  <a:lumMod val="50000"/>
                </a:schemeClr>
              </a:buClr>
            </a:pPr>
            <a:r>
              <a:rPr lang="en-US" b="1" dirty="0" smtClean="0">
                <a:solidFill>
                  <a:srgbClr val="002060"/>
                </a:solidFill>
                <a:latin typeface="Bradley Hand ITC" pitchFamily="66" charset="0"/>
              </a:rPr>
              <a:t>THE GUIDE,SWAMI AND HIS FRIENDS,</a:t>
            </a:r>
          </a:p>
          <a:p>
            <a:pPr>
              <a:buClr>
                <a:schemeClr val="tx2">
                  <a:lumMod val="50000"/>
                </a:schemeClr>
              </a:buClr>
            </a:pPr>
            <a:r>
              <a:rPr lang="en-US" b="1" dirty="0" smtClean="0">
                <a:solidFill>
                  <a:srgbClr val="002060"/>
                </a:solidFill>
                <a:latin typeface="Bradley Hand ITC" pitchFamily="66" charset="0"/>
              </a:rPr>
              <a:t>WAITING FOR MAHATMA,</a:t>
            </a:r>
          </a:p>
          <a:p>
            <a:pPr>
              <a:buClr>
                <a:schemeClr val="tx2">
                  <a:lumMod val="50000"/>
                </a:schemeClr>
              </a:buClr>
            </a:pPr>
            <a:r>
              <a:rPr lang="en-US" b="1" dirty="0" smtClean="0">
                <a:solidFill>
                  <a:srgbClr val="002060"/>
                </a:solidFill>
                <a:latin typeface="Bradley Hand ITC" pitchFamily="66" charset="0"/>
              </a:rPr>
              <a:t>THE MAN EATER OF MALGUDI,</a:t>
            </a:r>
          </a:p>
          <a:p>
            <a:pPr>
              <a:buClr>
                <a:schemeClr val="tx2">
                  <a:lumMod val="50000"/>
                </a:schemeClr>
              </a:buClr>
            </a:pPr>
            <a:r>
              <a:rPr lang="en-US" b="1" dirty="0" smtClean="0">
                <a:solidFill>
                  <a:srgbClr val="002060"/>
                </a:solidFill>
                <a:latin typeface="Bradley Hand ITC" pitchFamily="66" charset="0"/>
              </a:rPr>
              <a:t>THE ENGLISH TEACHER,</a:t>
            </a:r>
          </a:p>
          <a:p>
            <a:pPr>
              <a:buClr>
                <a:schemeClr val="tx2">
                  <a:lumMod val="50000"/>
                </a:schemeClr>
              </a:buClr>
            </a:pPr>
            <a:r>
              <a:rPr lang="en-US" b="1" dirty="0" smtClean="0">
                <a:solidFill>
                  <a:srgbClr val="002060"/>
                </a:solidFill>
                <a:latin typeface="Bradley Hand ITC" pitchFamily="66" charset="0"/>
              </a:rPr>
              <a:t>THE FINANCIAL EXPERT,</a:t>
            </a:r>
          </a:p>
          <a:p>
            <a:pPr>
              <a:buClr>
                <a:schemeClr val="tx2">
                  <a:lumMod val="50000"/>
                </a:schemeClr>
              </a:buClr>
            </a:pPr>
            <a:r>
              <a:rPr lang="en-US" b="1" dirty="0" smtClean="0">
                <a:solidFill>
                  <a:srgbClr val="002060"/>
                </a:solidFill>
                <a:latin typeface="Bradley Hand ITC" pitchFamily="66" charset="0"/>
              </a:rPr>
              <a:t>UNDER THE BANYAN TREE AND OTHER STORIES,</a:t>
            </a:r>
          </a:p>
          <a:p>
            <a:pPr>
              <a:buClr>
                <a:schemeClr val="tx2">
                  <a:lumMod val="50000"/>
                </a:schemeClr>
              </a:buClr>
            </a:pPr>
            <a:r>
              <a:rPr lang="en-US" b="1" dirty="0" smtClean="0">
                <a:solidFill>
                  <a:srgbClr val="002060"/>
                </a:solidFill>
                <a:latin typeface="Bradley Hand ITC" pitchFamily="66" charset="0"/>
              </a:rPr>
              <a:t>PAINTER OF SIGNS,</a:t>
            </a:r>
          </a:p>
          <a:p>
            <a:pPr>
              <a:buClr>
                <a:schemeClr val="tx2">
                  <a:lumMod val="50000"/>
                </a:schemeClr>
              </a:buClr>
            </a:pPr>
            <a:r>
              <a:rPr lang="en-US" b="1" dirty="0" smtClean="0">
                <a:solidFill>
                  <a:srgbClr val="002060"/>
                </a:solidFill>
                <a:latin typeface="Bradley Hand ITC" pitchFamily="66" charset="0"/>
              </a:rPr>
              <a:t>MALGUDI DAYS,</a:t>
            </a:r>
          </a:p>
          <a:p>
            <a:pPr>
              <a:buClr>
                <a:schemeClr val="tx2">
                  <a:lumMod val="50000"/>
                </a:schemeClr>
              </a:buClr>
            </a:pPr>
            <a:r>
              <a:rPr lang="en-US" b="1" dirty="0" smtClean="0">
                <a:solidFill>
                  <a:srgbClr val="002060"/>
                </a:solidFill>
                <a:latin typeface="Bradley Hand ITC" pitchFamily="66" charset="0"/>
              </a:rPr>
              <a:t>THE WORLD OF NAGARAJ </a:t>
            </a:r>
          </a:p>
          <a:p>
            <a:pPr>
              <a:buClr>
                <a:schemeClr val="tx2">
                  <a:lumMod val="50000"/>
                </a:schemeClr>
              </a:buClr>
            </a:pPr>
            <a:r>
              <a:rPr lang="en-US" sz="2800" b="1" dirty="0" smtClean="0">
                <a:solidFill>
                  <a:schemeClr val="accent2">
                    <a:lumMod val="75000"/>
                  </a:schemeClr>
                </a:solidFill>
                <a:latin typeface="Bradley Hand ITC" pitchFamily="66" charset="0"/>
              </a:rPr>
              <a:t>FAVOURITE BOOK </a:t>
            </a:r>
            <a:r>
              <a:rPr lang="en-US" b="1" dirty="0" smtClean="0">
                <a:solidFill>
                  <a:schemeClr val="accent2">
                    <a:lumMod val="75000"/>
                  </a:schemeClr>
                </a:solidFill>
                <a:latin typeface="Bradley Hand ITC" pitchFamily="66" charset="0"/>
              </a:rPr>
              <a:t>:</a:t>
            </a:r>
            <a:r>
              <a:rPr lang="en-US" sz="2800" b="1" u="sng" dirty="0" smtClean="0">
                <a:solidFill>
                  <a:schemeClr val="accent2">
                    <a:lumMod val="75000"/>
                  </a:schemeClr>
                </a:solidFill>
                <a:latin typeface="Albertus Extra Bold" pitchFamily="18" charset="0"/>
              </a:rPr>
              <a:t>MALGUDI SCHOOLDAYS</a:t>
            </a:r>
            <a:r>
              <a:rPr lang="en-US" sz="2800" b="1" u="sng" dirty="0" smtClean="0">
                <a:solidFill>
                  <a:srgbClr val="002060"/>
                </a:solidFill>
                <a:latin typeface="Albertus Extra Bold" pitchFamily="18" charset="0"/>
              </a:rPr>
              <a:t>.</a:t>
            </a:r>
            <a:endParaRPr lang="en-US" sz="2400" b="1" u="sng" dirty="0">
              <a:solidFill>
                <a:srgbClr val="002060"/>
              </a:solidFill>
              <a:latin typeface="Albertus Extra Bol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610600" cy="1143000"/>
          </a:xfrm>
        </p:spPr>
        <p:txBody>
          <a:bodyPr>
            <a:noAutofit/>
          </a:bodyPr>
          <a:lstStyle/>
          <a:p>
            <a:r>
              <a:rPr lang="en-US" sz="4000" b="1" dirty="0" smtClean="0">
                <a:solidFill>
                  <a:srgbClr val="002060"/>
                </a:solidFill>
              </a:rPr>
              <a:t>LITERARY ACHIVEMENTS OF R.K.NARAYAN</a:t>
            </a:r>
            <a:endParaRPr lang="en-US" sz="4000" b="1" dirty="0">
              <a:solidFill>
                <a:srgbClr val="002060"/>
              </a:solidFill>
            </a:endParaRPr>
          </a:p>
        </p:txBody>
      </p:sp>
      <p:sp>
        <p:nvSpPr>
          <p:cNvPr id="3" name="Content Placeholder 2"/>
          <p:cNvSpPr>
            <a:spLocks noGrp="1"/>
          </p:cNvSpPr>
          <p:nvPr>
            <p:ph idx="1"/>
          </p:nvPr>
        </p:nvSpPr>
        <p:spPr>
          <a:xfrm>
            <a:off x="228600" y="1600200"/>
            <a:ext cx="8610600" cy="4846320"/>
          </a:xfrm>
        </p:spPr>
        <p:txBody>
          <a:bodyPr>
            <a:noAutofit/>
          </a:bodyPr>
          <a:lstStyle/>
          <a:p>
            <a:pPr>
              <a:buNone/>
            </a:pPr>
            <a:endParaRPr lang="en-US" sz="2400" dirty="0" smtClean="0">
              <a:solidFill>
                <a:srgbClr val="002060"/>
              </a:solidFill>
              <a:latin typeface="Monotype Corsiva" pitchFamily="66" charset="0"/>
            </a:endParaRPr>
          </a:p>
          <a:p>
            <a:pPr>
              <a:buNone/>
            </a:pPr>
            <a:r>
              <a:rPr lang="en-US" sz="2400" dirty="0" smtClean="0">
                <a:solidFill>
                  <a:srgbClr val="002060"/>
                </a:solidFill>
                <a:latin typeface="Monotype Corsiva" pitchFamily="66" charset="0"/>
              </a:rPr>
              <a:t>     R.K</a:t>
            </a:r>
            <a:r>
              <a:rPr lang="en-US" sz="2400" dirty="0">
                <a:solidFill>
                  <a:srgbClr val="002060"/>
                </a:solidFill>
                <a:latin typeface="Monotype Corsiva" pitchFamily="66" charset="0"/>
              </a:rPr>
              <a:t>. Narayan won numerous awards and honors for his </a:t>
            </a:r>
            <a:r>
              <a:rPr lang="en-US" sz="2400" dirty="0" smtClean="0">
                <a:solidFill>
                  <a:srgbClr val="002060"/>
                </a:solidFill>
                <a:latin typeface="Monotype Corsiva" pitchFamily="66" charset="0"/>
              </a:rPr>
              <a:t>work. </a:t>
            </a:r>
            <a:r>
              <a:rPr lang="en-US" sz="2400" dirty="0">
                <a:solidFill>
                  <a:srgbClr val="002060"/>
                </a:solidFill>
                <a:latin typeface="Monotype Corsiva" pitchFamily="66" charset="0"/>
              </a:rPr>
              <a:t>These include: Sahitya Akademi Award for The Guide in 1958; Padma Bhushan in 1964; and AC Benson Medal by the Royal Society of Literature in 1980; R.K. Narayan was elected an honorary member of the American Academy and Institute of Arts and Letters in 1982. He was nominated to the Rajya Sabha in 1989. Besides, he was also conferred honorary doctorates by the University of Mysore, Delhi University and the University of Leeds.</a:t>
            </a:r>
          </a:p>
          <a:p>
            <a:pPr>
              <a:buNone/>
            </a:pPr>
            <a:r>
              <a:rPr lang="en-US" sz="2400" dirty="0" smtClean="0">
                <a:solidFill>
                  <a:srgbClr val="FFFF00"/>
                </a:solidFill>
                <a:latin typeface="Monotype Corsiva" pitchFamily="66" charset="0"/>
              </a:rPr>
              <a:t/>
            </a:r>
            <a:br>
              <a:rPr lang="en-US" sz="2400" dirty="0" smtClean="0">
                <a:solidFill>
                  <a:srgbClr val="FFFF00"/>
                </a:solidFill>
                <a:latin typeface="Monotype Corsiva" pitchFamily="66" charset="0"/>
              </a:rPr>
            </a:br>
            <a:endParaRPr lang="en-US" sz="2400" dirty="0">
              <a:solidFill>
                <a:srgbClr val="FFFF00"/>
              </a:solidFill>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382000" cy="1143000"/>
          </a:xfrm>
        </p:spPr>
        <p:txBody>
          <a:bodyPr>
            <a:noAutofit/>
          </a:bodyPr>
          <a:lstStyle/>
          <a:p>
            <a:r>
              <a:rPr lang="en-US" sz="3200" b="1" dirty="0" smtClean="0">
                <a:solidFill>
                  <a:srgbClr val="002060"/>
                </a:solidFill>
              </a:rPr>
              <a:t>HOW HAS THE AUTHOR’S BOOK MALGUDI SCHOOL DAYS INFLUENCED SOCIETY ?</a:t>
            </a:r>
            <a:endParaRPr lang="en-US" sz="3200" b="1" dirty="0">
              <a:solidFill>
                <a:srgbClr val="002060"/>
              </a:solidFill>
            </a:endParaRPr>
          </a:p>
        </p:txBody>
      </p:sp>
      <p:sp>
        <p:nvSpPr>
          <p:cNvPr id="3" name="Content Placeholder 2"/>
          <p:cNvSpPr>
            <a:spLocks noGrp="1"/>
          </p:cNvSpPr>
          <p:nvPr>
            <p:ph idx="1"/>
          </p:nvPr>
        </p:nvSpPr>
        <p:spPr>
          <a:xfrm>
            <a:off x="457200" y="1981201"/>
            <a:ext cx="8458200" cy="3810000"/>
          </a:xfrm>
        </p:spPr>
        <p:txBody>
          <a:bodyPr>
            <a:normAutofit/>
          </a:bodyPr>
          <a:lstStyle/>
          <a:p>
            <a:pPr>
              <a:buNone/>
            </a:pPr>
            <a:r>
              <a:rPr lang="en-US" sz="2400" dirty="0" smtClean="0">
                <a:solidFill>
                  <a:srgbClr val="002060"/>
                </a:solidFill>
                <a:latin typeface="Monotype Corsiva" pitchFamily="66" charset="0"/>
              </a:rPr>
              <a:t>     </a:t>
            </a:r>
            <a:r>
              <a:rPr lang="en-US" sz="2800" dirty="0" smtClean="0">
                <a:solidFill>
                  <a:srgbClr val="002060"/>
                </a:solidFill>
                <a:latin typeface="Monotype Corsiva" pitchFamily="66" charset="0"/>
              </a:rPr>
              <a:t>The book   narrates the story of  the child Swami  ,his fantasies and his earnest efforts to enjoy  the  time spent in school .Since the book  is written from a child’s point </a:t>
            </a:r>
            <a:r>
              <a:rPr lang="en-US" sz="2800" dirty="0">
                <a:solidFill>
                  <a:srgbClr val="002060"/>
                </a:solidFill>
                <a:latin typeface="Monotype Corsiva" pitchFamily="66" charset="0"/>
              </a:rPr>
              <a:t>of </a:t>
            </a:r>
            <a:r>
              <a:rPr lang="en-US" sz="2800" dirty="0" smtClean="0">
                <a:solidFill>
                  <a:srgbClr val="002060"/>
                </a:solidFill>
                <a:latin typeface="Monotype Corsiva" pitchFamily="66" charset="0"/>
              </a:rPr>
              <a:t>view, we could  relate easily and enjoy the experiences of Swami  in his school. It reflects the need of a child being given  an opportunity </a:t>
            </a:r>
            <a:r>
              <a:rPr lang="en-US" sz="2800" dirty="0">
                <a:solidFill>
                  <a:srgbClr val="002060"/>
                </a:solidFill>
                <a:latin typeface="Monotype Corsiva" pitchFamily="66" charset="0"/>
              </a:rPr>
              <a:t>to observe, learn and </a:t>
            </a:r>
            <a:r>
              <a:rPr lang="en-US" sz="2800" dirty="0" smtClean="0">
                <a:solidFill>
                  <a:srgbClr val="002060"/>
                </a:solidFill>
                <a:latin typeface="Monotype Corsiva" pitchFamily="66" charset="0"/>
              </a:rPr>
              <a:t>innovate, </a:t>
            </a:r>
            <a:r>
              <a:rPr lang="en-US" sz="2800" dirty="0">
                <a:solidFill>
                  <a:srgbClr val="002060"/>
                </a:solidFill>
                <a:latin typeface="Monotype Corsiva" pitchFamily="66" charset="0"/>
              </a:rPr>
              <a:t>and then ask </a:t>
            </a:r>
            <a:r>
              <a:rPr lang="en-US" sz="2800" dirty="0" smtClean="0">
                <a:solidFill>
                  <a:srgbClr val="002060"/>
                </a:solidFill>
                <a:latin typeface="Monotype Corsiva" pitchFamily="66" charset="0"/>
              </a:rPr>
              <a:t>questions, to make learning  interesting.</a:t>
            </a:r>
            <a:endParaRPr lang="en-US" sz="24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1143000"/>
          </a:xfrm>
        </p:spPr>
        <p:txBody>
          <a:bodyPr>
            <a:noAutofit/>
          </a:bodyPr>
          <a:lstStyle/>
          <a:p>
            <a:r>
              <a:rPr lang="en-US" sz="3600" b="1" dirty="0" smtClean="0">
                <a:solidFill>
                  <a:srgbClr val="002060"/>
                </a:solidFill>
              </a:rPr>
              <a:t>WHO IS YOUR  FAVOURITE  CHARACTER  AND WHY ?</a:t>
            </a:r>
            <a:endParaRPr lang="en-US" sz="3600" b="1" dirty="0">
              <a:solidFill>
                <a:srgbClr val="002060"/>
              </a:solidFill>
            </a:endParaRPr>
          </a:p>
        </p:txBody>
      </p:sp>
      <p:sp>
        <p:nvSpPr>
          <p:cNvPr id="3" name="Content Placeholder 2"/>
          <p:cNvSpPr>
            <a:spLocks noGrp="1"/>
          </p:cNvSpPr>
          <p:nvPr>
            <p:ph idx="1"/>
          </p:nvPr>
        </p:nvSpPr>
        <p:spPr/>
        <p:txBody>
          <a:bodyPr>
            <a:noAutofit/>
          </a:bodyPr>
          <a:lstStyle/>
          <a:p>
            <a:pPr>
              <a:buNone/>
            </a:pPr>
            <a:r>
              <a:rPr lang="en-US" sz="4000" dirty="0" smtClean="0">
                <a:solidFill>
                  <a:srgbClr val="0070C0"/>
                </a:solidFill>
                <a:latin typeface="French Script MT" pitchFamily="66" charset="0"/>
              </a:rPr>
              <a:t>  </a:t>
            </a:r>
            <a:r>
              <a:rPr lang="en-US" sz="4000" dirty="0" smtClean="0">
                <a:solidFill>
                  <a:schemeClr val="tx2">
                    <a:lumMod val="75000"/>
                  </a:schemeClr>
                </a:solidFill>
                <a:latin typeface="French Script MT" pitchFamily="66" charset="0"/>
              </a:rPr>
              <a:t>The </a:t>
            </a:r>
            <a:r>
              <a:rPr lang="en-US" sz="4000" dirty="0">
                <a:solidFill>
                  <a:schemeClr val="tx2">
                    <a:lumMod val="75000"/>
                  </a:schemeClr>
                </a:solidFill>
                <a:latin typeface="French Script MT" pitchFamily="66" charset="0"/>
              </a:rPr>
              <a:t>central character in this story is W.S. Swaminathan alias Swami. He is a popular character </a:t>
            </a:r>
            <a:r>
              <a:rPr lang="en-US" sz="4000" dirty="0" smtClean="0">
                <a:solidFill>
                  <a:schemeClr val="tx2">
                    <a:lumMod val="75000"/>
                  </a:schemeClr>
                </a:solidFill>
                <a:latin typeface="French Script MT" pitchFamily="66" charset="0"/>
              </a:rPr>
              <a:t>among children</a:t>
            </a:r>
            <a:r>
              <a:rPr lang="en-US" sz="4000" dirty="0">
                <a:solidFill>
                  <a:schemeClr val="tx2">
                    <a:lumMod val="75000"/>
                  </a:schemeClr>
                </a:solidFill>
                <a:latin typeface="French Script MT" pitchFamily="66" charset="0"/>
              </a:rPr>
              <a:t>. </a:t>
            </a:r>
            <a:r>
              <a:rPr lang="en-US" sz="4000" dirty="0" smtClean="0">
                <a:solidFill>
                  <a:schemeClr val="tx2">
                    <a:lumMod val="75000"/>
                  </a:schemeClr>
                </a:solidFill>
                <a:latin typeface="French Script MT" pitchFamily="66" charset="0"/>
              </a:rPr>
              <a:t>We  like him because he doesn’t like Mondays that come after fun weekends. We have similar feelings about Monday.</a:t>
            </a:r>
            <a:endParaRPr lang="en-US" sz="4000" dirty="0">
              <a:solidFill>
                <a:schemeClr val="tx2">
                  <a:lumMod val="75000"/>
                </a:schemeClr>
              </a:solidFill>
              <a:latin typeface="French Script MT"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tagore.jpg"/>
          <p:cNvPicPr>
            <a:picLocks noChangeAspect="1"/>
          </p:cNvPicPr>
          <p:nvPr/>
        </p:nvPicPr>
        <p:blipFill>
          <a:blip r:embed="rId3"/>
          <a:stretch>
            <a:fillRect/>
          </a:stretch>
        </p:blipFill>
        <p:spPr>
          <a:xfrm>
            <a:off x="1676400" y="304800"/>
            <a:ext cx="5638800" cy="6035701"/>
          </a:xfrm>
          <a:prstGeom prst="rect">
            <a:avLst/>
          </a:prstGeom>
        </p:spPr>
      </p:pic>
      <p:sp>
        <p:nvSpPr>
          <p:cNvPr id="3" name="Rectangle 2"/>
          <p:cNvSpPr/>
          <p:nvPr/>
        </p:nvSpPr>
        <p:spPr>
          <a:xfrm>
            <a:off x="304800" y="4572000"/>
            <a:ext cx="9013116" cy="1754326"/>
          </a:xfrm>
          <a:prstGeom prst="rect">
            <a:avLst/>
          </a:prstGeom>
        </p:spPr>
        <p:txBody>
          <a:bodyPr wrap="square">
            <a:spAutoFit/>
          </a:bodyPr>
          <a:lstStyle/>
          <a:p>
            <a:pPr algn="ctr"/>
            <a:r>
              <a:rPr lang="en-US" sz="5400" b="1" spc="50" dirty="0" smtClean="0">
                <a:ln w="11430">
                  <a:solidFill>
                    <a:schemeClr val="tx1"/>
                  </a:solidFill>
                </a:ln>
                <a:solidFill>
                  <a:srgbClr val="663300"/>
                </a:solidFill>
                <a:effectLst>
                  <a:glow rad="101600">
                    <a:schemeClr val="accent6">
                      <a:satMod val="175000"/>
                      <a:alpha val="40000"/>
                    </a:schemeClr>
                  </a:glow>
                  <a:outerShdw blurRad="76200" dist="50800" dir="5400000" algn="tl" rotWithShape="0">
                    <a:srgbClr val="000000">
                      <a:alpha val="65000"/>
                    </a:srgbClr>
                  </a:outerShdw>
                </a:effectLst>
                <a:latin typeface="Lucida Calligraphy" pitchFamily="66" charset="0"/>
              </a:rPr>
              <a:t>RABINDRA NATH TAGORE</a:t>
            </a:r>
            <a:endParaRPr lang="en-US" sz="5400" b="1" spc="50" dirty="0">
              <a:ln w="11430">
                <a:solidFill>
                  <a:schemeClr val="tx1"/>
                </a:solidFill>
              </a:ln>
              <a:solidFill>
                <a:srgbClr val="663300"/>
              </a:solidFill>
              <a:effectLst>
                <a:glow rad="101600">
                  <a:schemeClr val="accent6">
                    <a:satMod val="175000"/>
                    <a:alpha val="40000"/>
                  </a:schemeClr>
                </a:glow>
                <a:outerShdw blurRad="76200" dist="50800" dir="5400000" algn="tl" rotWithShape="0">
                  <a:srgbClr val="000000">
                    <a:alpha val="65000"/>
                  </a:srgbClr>
                </a:outerShdw>
              </a:effectLst>
              <a:latin typeface="Lucida Calligraphy" pitchFamily="66"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096000" cy="838200"/>
          </a:xfrm>
        </p:spPr>
        <p:txBody>
          <a:bodyPr>
            <a:normAutofit fontScale="90000"/>
            <a:scene3d>
              <a:camera prst="perspectiveRight"/>
              <a:lightRig rig="threePt" dir="t"/>
            </a:scene3d>
          </a:bodyPr>
          <a:lstStyle/>
          <a:p>
            <a:r>
              <a:rPr lang="en-US" sz="5400" b="1" dirty="0" smtClean="0">
                <a:ln>
                  <a:solidFill>
                    <a:schemeClr val="bg1"/>
                  </a:solidFill>
                </a:ln>
                <a:solidFill>
                  <a:schemeClr val="accent3">
                    <a:lumMod val="50000"/>
                  </a:schemeClr>
                </a:solidFill>
                <a:latin typeface="Brush Script MT" pitchFamily="66" charset="0"/>
              </a:rPr>
              <a:t>    </a:t>
            </a:r>
            <a:r>
              <a:rPr lang="en-US" sz="5400" b="1" dirty="0" smtClean="0">
                <a:ln>
                  <a:solidFill>
                    <a:schemeClr val="bg1"/>
                  </a:solidFill>
                </a:ln>
                <a:solidFill>
                  <a:srgbClr val="663300"/>
                </a:solidFill>
                <a:latin typeface="Brush Script MT" pitchFamily="66" charset="0"/>
              </a:rPr>
              <a:t>PERSONAL LIFE</a:t>
            </a:r>
            <a:endParaRPr lang="en-IN" sz="5400" b="1" dirty="0">
              <a:ln>
                <a:solidFill>
                  <a:schemeClr val="bg1"/>
                </a:solidFill>
              </a:ln>
              <a:solidFill>
                <a:srgbClr val="663300"/>
              </a:solidFill>
              <a:latin typeface="Brush Script MT" pitchFamily="66" charset="0"/>
            </a:endParaRPr>
          </a:p>
        </p:txBody>
      </p:sp>
      <p:sp>
        <p:nvSpPr>
          <p:cNvPr id="3" name="Content Placeholder 2"/>
          <p:cNvSpPr>
            <a:spLocks noGrp="1"/>
          </p:cNvSpPr>
          <p:nvPr>
            <p:ph idx="1"/>
          </p:nvPr>
        </p:nvSpPr>
        <p:spPr>
          <a:xfrm>
            <a:off x="2590800" y="1214423"/>
            <a:ext cx="6167438" cy="5186377"/>
          </a:xfrm>
        </p:spPr>
        <p:txBody>
          <a:bodyPr>
            <a:normAutofit fontScale="92500" lnSpcReduction="10000"/>
          </a:bodyPr>
          <a:lstStyle/>
          <a:p>
            <a:pPr>
              <a:buNone/>
            </a:pPr>
            <a:r>
              <a:rPr lang="en-IN" sz="2800" dirty="0" smtClean="0">
                <a:solidFill>
                  <a:schemeClr val="bg2">
                    <a:lumMod val="25000"/>
                  </a:schemeClr>
                </a:solidFill>
                <a:latin typeface="Brush Script MT" pitchFamily="66" charset="0"/>
              </a:rPr>
              <a:t>    </a:t>
            </a:r>
            <a:r>
              <a:rPr lang="en-IN" sz="2800" dirty="0" smtClean="0">
                <a:solidFill>
                  <a:srgbClr val="663300"/>
                </a:solidFill>
                <a:latin typeface="Brush Script MT" pitchFamily="66" charset="0"/>
              </a:rPr>
              <a:t>He </a:t>
            </a:r>
            <a:r>
              <a:rPr lang="en-IN" sz="2800" dirty="0">
                <a:solidFill>
                  <a:srgbClr val="663300"/>
                </a:solidFill>
                <a:latin typeface="Brush Script MT" pitchFamily="66" charset="0"/>
              </a:rPr>
              <a:t>was the youngest of 13 surviving children. He was mostly raised by </a:t>
            </a:r>
            <a:r>
              <a:rPr lang="en-IN" sz="2800" dirty="0" smtClean="0">
                <a:solidFill>
                  <a:srgbClr val="663300"/>
                </a:solidFill>
                <a:latin typeface="Brush Script MT" pitchFamily="66" charset="0"/>
              </a:rPr>
              <a:t>servants, </a:t>
            </a:r>
            <a:r>
              <a:rPr lang="en-IN" sz="2800" dirty="0">
                <a:solidFill>
                  <a:srgbClr val="663300"/>
                </a:solidFill>
                <a:latin typeface="Brush Script MT" pitchFamily="66" charset="0"/>
              </a:rPr>
              <a:t>as his mother </a:t>
            </a:r>
            <a:r>
              <a:rPr lang="en-IN" sz="2800" dirty="0" smtClean="0">
                <a:solidFill>
                  <a:srgbClr val="663300"/>
                </a:solidFill>
                <a:latin typeface="Brush Script MT" pitchFamily="66" charset="0"/>
              </a:rPr>
              <a:t>died early and </a:t>
            </a:r>
            <a:r>
              <a:rPr lang="en-IN" sz="2800" dirty="0">
                <a:solidFill>
                  <a:srgbClr val="663300"/>
                </a:solidFill>
                <a:latin typeface="Brush Script MT" pitchFamily="66" charset="0"/>
              </a:rPr>
              <a:t>his father Maharishi Debendranath Tagore, a wealthy religious </a:t>
            </a:r>
            <a:r>
              <a:rPr lang="en-IN" sz="2800" dirty="0" smtClean="0">
                <a:solidFill>
                  <a:srgbClr val="663300"/>
                </a:solidFill>
                <a:latin typeface="Brush Script MT" pitchFamily="66" charset="0"/>
              </a:rPr>
              <a:t>reformer, was constantly travelling. </a:t>
            </a:r>
            <a:r>
              <a:rPr lang="en-IN" sz="2800" dirty="0">
                <a:solidFill>
                  <a:srgbClr val="663300"/>
                </a:solidFill>
                <a:latin typeface="Brush Script MT" pitchFamily="66" charset="0"/>
              </a:rPr>
              <a:t>Tagore largely </a:t>
            </a:r>
            <a:r>
              <a:rPr lang="en-IN" sz="2800" dirty="0" smtClean="0">
                <a:solidFill>
                  <a:srgbClr val="663300"/>
                </a:solidFill>
                <a:latin typeface="Brush Script MT" pitchFamily="66" charset="0"/>
              </a:rPr>
              <a:t>looked away from classroom-based education. </a:t>
            </a:r>
            <a:r>
              <a:rPr lang="en-IN" sz="2800" dirty="0">
                <a:solidFill>
                  <a:srgbClr val="663300"/>
                </a:solidFill>
                <a:latin typeface="Brush Script MT" pitchFamily="66" charset="0"/>
              </a:rPr>
              <a:t>Young Rabi read biographies and was </a:t>
            </a:r>
            <a:r>
              <a:rPr lang="en-IN" sz="2800" dirty="0" smtClean="0">
                <a:solidFill>
                  <a:srgbClr val="663300"/>
                </a:solidFill>
                <a:latin typeface="Brush Script MT" pitchFamily="66" charset="0"/>
              </a:rPr>
              <a:t>educated at home in </a:t>
            </a:r>
            <a:r>
              <a:rPr lang="en-IN" sz="2800" dirty="0">
                <a:solidFill>
                  <a:srgbClr val="663300"/>
                </a:solidFill>
                <a:latin typeface="Brush Script MT" pitchFamily="66" charset="0"/>
              </a:rPr>
              <a:t>history, astronomy, modern science, and Sanskrit, and </a:t>
            </a:r>
            <a:r>
              <a:rPr lang="en-IN" sz="2800" dirty="0" smtClean="0">
                <a:solidFill>
                  <a:srgbClr val="663300"/>
                </a:solidFill>
                <a:latin typeface="Brush Script MT" pitchFamily="66" charset="0"/>
              </a:rPr>
              <a:t>he examined </a:t>
            </a:r>
            <a:r>
              <a:rPr lang="en-IN" sz="2800" dirty="0">
                <a:solidFill>
                  <a:srgbClr val="663300"/>
                </a:solidFill>
                <a:latin typeface="Brush Script MT" pitchFamily="66" charset="0"/>
              </a:rPr>
              <a:t>the poetry of Kālidāsa.  </a:t>
            </a:r>
            <a:br>
              <a:rPr lang="en-IN" sz="2800" dirty="0">
                <a:solidFill>
                  <a:srgbClr val="663300"/>
                </a:solidFill>
                <a:latin typeface="Brush Script MT" pitchFamily="66" charset="0"/>
              </a:rPr>
            </a:br>
            <a:r>
              <a:rPr lang="en-IN" sz="2800" dirty="0">
                <a:solidFill>
                  <a:srgbClr val="663300"/>
                </a:solidFill>
                <a:latin typeface="Brush Script MT" pitchFamily="66" charset="0"/>
              </a:rPr>
              <a:t>On 9 December, </a:t>
            </a:r>
            <a:r>
              <a:rPr lang="en-IN" sz="2800" dirty="0" smtClean="0">
                <a:solidFill>
                  <a:srgbClr val="663300"/>
                </a:solidFill>
                <a:latin typeface="Brush Script MT" pitchFamily="66" charset="0"/>
              </a:rPr>
              <a:t>1883 </a:t>
            </a:r>
            <a:r>
              <a:rPr lang="en-IN" sz="2800" dirty="0">
                <a:solidFill>
                  <a:srgbClr val="663300"/>
                </a:solidFill>
                <a:latin typeface="Brush Script MT" pitchFamily="66" charset="0"/>
              </a:rPr>
              <a:t>he married Mrinalini Devi (born </a:t>
            </a:r>
            <a:r>
              <a:rPr lang="en-IN" sz="2800" dirty="0" err="1" smtClean="0">
                <a:solidFill>
                  <a:srgbClr val="663300"/>
                </a:solidFill>
                <a:latin typeface="Brush Script MT" pitchFamily="66" charset="0"/>
              </a:rPr>
              <a:t>Bhabatarini</a:t>
            </a:r>
            <a:r>
              <a:rPr lang="en-IN" sz="2800" dirty="0" smtClean="0">
                <a:solidFill>
                  <a:srgbClr val="663300"/>
                </a:solidFill>
                <a:latin typeface="Brush Script MT" pitchFamily="66" charset="0"/>
              </a:rPr>
              <a:t>, </a:t>
            </a:r>
            <a:r>
              <a:rPr lang="en-IN" sz="2800" dirty="0">
                <a:solidFill>
                  <a:srgbClr val="663300"/>
                </a:solidFill>
                <a:latin typeface="Brush Script MT" pitchFamily="66" charset="0"/>
              </a:rPr>
              <a:t>1873–1902) and had five children, two of whom died before reaching adulthood. </a:t>
            </a:r>
            <a:r>
              <a:rPr lang="en-IN" sz="2800" b="1" dirty="0">
                <a:solidFill>
                  <a:srgbClr val="663300"/>
                </a:solidFill>
                <a:latin typeface="Brush Script MT" pitchFamily="66" charset="0"/>
              </a:rPr>
              <a:t/>
            </a:r>
            <a:br>
              <a:rPr lang="en-IN" sz="2800" b="1" dirty="0">
                <a:solidFill>
                  <a:srgbClr val="663300"/>
                </a:solidFill>
                <a:latin typeface="Brush Script MT" pitchFamily="66" charset="0"/>
              </a:rPr>
            </a:br>
            <a:r>
              <a:rPr lang="en-IN" sz="700" dirty="0">
                <a:solidFill>
                  <a:srgbClr val="663300"/>
                </a:solidFill>
              </a:rPr>
              <a:t/>
            </a:r>
            <a:br>
              <a:rPr lang="en-IN" sz="700" dirty="0">
                <a:solidFill>
                  <a:srgbClr val="663300"/>
                </a:solidFill>
              </a:rPr>
            </a:br>
            <a:endParaRPr lang="en-IN" sz="700" dirty="0">
              <a:solidFill>
                <a:srgbClr val="663300"/>
              </a:solidFill>
            </a:endParaRPr>
          </a:p>
        </p:txBody>
      </p:sp>
      <p:pic>
        <p:nvPicPr>
          <p:cNvPr id="4" name="Picture 3" descr="http://t0.gstatic.com/images?q=tbn:ANd9GcR6RWDh6OS9O0jKWKQTuTWIVbjb8qMzBmRFe2f3-ka163G4VYIC"/>
          <p:cNvPicPr/>
          <p:nvPr/>
        </p:nvPicPr>
        <p:blipFill>
          <a:blip r:embed="rId4"/>
          <a:srcRect/>
          <a:stretch>
            <a:fillRect/>
          </a:stretch>
        </p:blipFill>
        <p:spPr bwMode="auto">
          <a:xfrm>
            <a:off x="228600" y="1295400"/>
            <a:ext cx="2528918" cy="48006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3270</Words>
  <Application>Microsoft Macintosh PowerPoint</Application>
  <PresentationFormat>On-screen Show (4:3)</PresentationFormat>
  <Paragraphs>144</Paragraphs>
  <Slides>35</Slides>
  <Notes>8</Notes>
  <HiddenSlides>0</HiddenSlides>
  <MMClips>0</MMClips>
  <ScaleCrop>false</ScaleCrop>
  <HeadingPairs>
    <vt:vector size="4" baseType="variant">
      <vt:variant>
        <vt:lpstr>Design Template</vt:lpstr>
      </vt:variant>
      <vt:variant>
        <vt:i4>5</vt:i4>
      </vt:variant>
      <vt:variant>
        <vt:lpstr>Slide Titles</vt:lpstr>
      </vt:variant>
      <vt:variant>
        <vt:i4>35</vt:i4>
      </vt:variant>
    </vt:vector>
  </HeadingPairs>
  <TitlesOfParts>
    <vt:vector size="40" baseType="lpstr">
      <vt:lpstr>Theme1</vt:lpstr>
      <vt:lpstr>Competition</vt:lpstr>
      <vt:lpstr>Apex</vt:lpstr>
      <vt:lpstr>Office Theme</vt:lpstr>
      <vt:lpstr>Office Theme</vt:lpstr>
      <vt:lpstr>Slide 1</vt:lpstr>
      <vt:lpstr>Slide 2</vt:lpstr>
      <vt:lpstr>ABOUT THE AUTHOR </vt:lpstr>
      <vt:lpstr>BOOKS OF R.K.NARAYAN</vt:lpstr>
      <vt:lpstr>LITERARY ACHIVEMENTS OF R.K.NARAYAN</vt:lpstr>
      <vt:lpstr>HOW HAS THE AUTHOR’S BOOK MALGUDI SCHOOL DAYS INFLUENCED SOCIETY ?</vt:lpstr>
      <vt:lpstr>WHO IS YOUR  FAVOURITE  CHARACTER  AND WHY ?</vt:lpstr>
      <vt:lpstr>Slide 8</vt:lpstr>
      <vt:lpstr>    PERSONAL LIFE</vt:lpstr>
      <vt:lpstr>WORK AND ACHIEVEMENTS</vt:lpstr>
      <vt:lpstr>    WORK AND ACHIEVEMENTS</vt:lpstr>
      <vt:lpstr>Slide 12</vt:lpstr>
      <vt:lpstr>KABULIWALA</vt:lpstr>
      <vt:lpstr>KABULIWALA </vt:lpstr>
      <vt:lpstr>KABULLIWALA</vt:lpstr>
      <vt:lpstr>HOW DID SOCIETY INFLUENCE RABINDRANATH TAGORE?</vt:lpstr>
      <vt:lpstr> Canadian Authors  By: 8 Nevers Class Florenceville Middle School, New Brunswick , Canada   </vt:lpstr>
      <vt:lpstr>Slide 18</vt:lpstr>
      <vt:lpstr>Slide 19</vt:lpstr>
      <vt:lpstr>Sheree Fitch</vt:lpstr>
      <vt:lpstr>Slide 21</vt:lpstr>
      <vt:lpstr>Slide 22</vt:lpstr>
      <vt:lpstr>Slide 23</vt:lpstr>
      <vt:lpstr>All about Wendy Kitts !</vt:lpstr>
      <vt:lpstr>WENDY KITTS</vt:lpstr>
      <vt:lpstr>HER BOOKS</vt:lpstr>
      <vt:lpstr>SABLE ISLAND: the real thing</vt:lpstr>
      <vt:lpstr>American Writers By:  Kelly,  Wheeling ,West Virginia United States</vt:lpstr>
      <vt:lpstr>Top 10 American Writers</vt:lpstr>
      <vt:lpstr>Harper Lee</vt:lpstr>
      <vt:lpstr>Mark Twain</vt:lpstr>
      <vt:lpstr>Emily Dickinson</vt:lpstr>
      <vt:lpstr>The End </vt:lpstr>
      <vt:lpstr>Authors  By: Amy Lovestrand , Nature way middle school Taiwan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Mathures Paul</dc:creator>
  <cp:lastModifiedBy>Barry Kramer</cp:lastModifiedBy>
  <cp:revision>38</cp:revision>
  <dcterms:created xsi:type="dcterms:W3CDTF">2012-01-15T21:22:53Z</dcterms:created>
  <dcterms:modified xsi:type="dcterms:W3CDTF">2012-01-15T21:25:55Z</dcterms:modified>
</cp:coreProperties>
</file>