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63" r:id="rId5"/>
    <p:sldId id="259" r:id="rId6"/>
    <p:sldId id="261" r:id="rId7"/>
    <p:sldId id="260" r:id="rId8"/>
    <p:sldId id="262" r:id="rId9"/>
    <p:sldId id="264" r:id="rId10"/>
    <p:sldId id="271" r:id="rId11"/>
    <p:sldId id="265" r:id="rId12"/>
    <p:sldId id="266" r:id="rId13"/>
    <p:sldId id="269" r:id="rId14"/>
    <p:sldId id="267" r:id="rId15"/>
    <p:sldId id="268"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4" d="100"/>
          <a:sy n="84" d="100"/>
        </p:scale>
        <p:origin x="-800"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A1CEF-0BA1-4FD7-82D8-565F1DA532B1}"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2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A1CEF-0BA1-4FD7-82D8-565F1DA532B1}"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885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A1CEF-0BA1-4FD7-82D8-565F1DA532B1}"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926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A1CEF-0BA1-4FD7-82D8-565F1DA532B1}"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7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A1CEF-0BA1-4FD7-82D8-565F1DA532B1}"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253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A1CEF-0BA1-4FD7-82D8-565F1DA532B1}" type="datetimeFigureOut">
              <a:rPr lang="en-US" smtClean="0"/>
              <a:pPr/>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135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A1CEF-0BA1-4FD7-82D8-565F1DA532B1}" type="datetimeFigureOut">
              <a:rPr lang="en-US" smtClean="0"/>
              <a:pPr/>
              <a:t>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573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A1CEF-0BA1-4FD7-82D8-565F1DA532B1}" type="datetimeFigureOut">
              <a:rPr lang="en-US" smtClean="0"/>
              <a:pPr/>
              <a:t>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218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A1CEF-0BA1-4FD7-82D8-565F1DA532B1}" type="datetimeFigureOut">
              <a:rPr lang="en-US" smtClean="0"/>
              <a:pPr/>
              <a:t>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729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A1CEF-0BA1-4FD7-82D8-565F1DA532B1}" type="datetimeFigureOut">
              <a:rPr lang="en-US" smtClean="0"/>
              <a:pPr/>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965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A1CEF-0BA1-4FD7-82D8-565F1DA532B1}" type="datetimeFigureOut">
              <a:rPr lang="en-US" smtClean="0"/>
              <a:pPr/>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69219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A1CEF-0BA1-4FD7-82D8-565F1DA532B1}" type="datetimeFigureOut">
              <a:rPr lang="en-US" smtClean="0"/>
              <a:pPr/>
              <a:t>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A3C5B-C73C-4E3E-8B69-0104FAB53F6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24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mtClean="0"/>
              <a:t>Differences</a:t>
            </a:r>
            <a:r>
              <a:rPr lang="en-US" b="1" smtClean="0"/>
              <a:t> Between </a:t>
            </a:r>
            <a:r>
              <a:rPr lang="en-US" b="1" smtClean="0"/>
              <a:t>the</a:t>
            </a:r>
            <a:r>
              <a:rPr lang="en-US" b="1" smtClean="0"/>
              <a:t> City </a:t>
            </a:r>
            <a:r>
              <a:rPr lang="en-US" b="1" dirty="0" smtClean="0"/>
              <a:t>and </a:t>
            </a:r>
            <a:r>
              <a:rPr lang="en-US" b="1" smtClean="0"/>
              <a:t>the</a:t>
            </a:r>
            <a:r>
              <a:rPr lang="en-US" b="1" smtClean="0"/>
              <a:t> Country</a:t>
            </a:r>
            <a:endParaRPr lang="en-US" b="1" dirty="0"/>
          </a:p>
        </p:txBody>
      </p:sp>
      <p:sp>
        <p:nvSpPr>
          <p:cNvPr id="3" name="Subtitle 2"/>
          <p:cNvSpPr>
            <a:spLocks noGrp="1"/>
          </p:cNvSpPr>
          <p:nvPr>
            <p:ph type="subTitle" idx="1"/>
          </p:nvPr>
        </p:nvSpPr>
        <p:spPr>
          <a:xfrm>
            <a:off x="1295400" y="3886200"/>
            <a:ext cx="6400800" cy="1752600"/>
          </a:xfrm>
        </p:spPr>
        <p:txBody>
          <a:bodyPr/>
          <a:lstStyle/>
          <a:p>
            <a:r>
              <a:rPr lang="en-US" dirty="0" smtClean="0">
                <a:solidFill>
                  <a:srgbClr val="0070C0"/>
                </a:solidFill>
              </a:rPr>
              <a:t>By 2B Gilman School</a:t>
            </a:r>
          </a:p>
          <a:p>
            <a:r>
              <a:rPr lang="en-US" dirty="0" smtClean="0">
                <a:solidFill>
                  <a:srgbClr val="0070C0"/>
                </a:solidFill>
              </a:rPr>
              <a:t>Baltimore, Maryland USA</a:t>
            </a:r>
            <a:endParaRPr lang="en-US" dirty="0">
              <a:solidFill>
                <a:srgbClr val="0070C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31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533400"/>
            <a:ext cx="7696200" cy="769441"/>
          </a:xfrm>
          <a:prstGeom prst="rect">
            <a:avLst/>
          </a:prstGeom>
          <a:noFill/>
        </p:spPr>
        <p:txBody>
          <a:bodyPr wrap="square" rtlCol="0">
            <a:spAutoFit/>
          </a:bodyPr>
          <a:lstStyle/>
          <a:p>
            <a:r>
              <a:rPr lang="en-US" sz="4400" dirty="0" smtClean="0"/>
              <a:t>        </a:t>
            </a:r>
            <a:r>
              <a:rPr lang="en-US" sz="3600" b="1" dirty="0" smtClean="0"/>
              <a:t>The Maryland countryside</a:t>
            </a:r>
            <a:endParaRPr lang="en-US" sz="3600" b="1" dirty="0"/>
          </a:p>
        </p:txBody>
      </p:sp>
      <p:sp>
        <p:nvSpPr>
          <p:cNvPr id="3" name="TextBox 2"/>
          <p:cNvSpPr txBox="1"/>
          <p:nvPr/>
        </p:nvSpPr>
        <p:spPr>
          <a:xfrm>
            <a:off x="1219200" y="2105722"/>
            <a:ext cx="6324600" cy="4431983"/>
          </a:xfrm>
          <a:prstGeom prst="rect">
            <a:avLst/>
          </a:prstGeom>
          <a:noFill/>
        </p:spPr>
        <p:txBody>
          <a:bodyPr wrap="square" rtlCol="0">
            <a:spAutoFit/>
          </a:bodyPr>
          <a:lstStyle/>
          <a:p>
            <a:r>
              <a:rPr lang="en-US" sz="2400" dirty="0" smtClean="0">
                <a:solidFill>
                  <a:srgbClr val="FF0000"/>
                </a:solidFill>
              </a:rPr>
              <a:t>Our countryside is very beautiful</a:t>
            </a:r>
          </a:p>
          <a:p>
            <a:r>
              <a:rPr lang="en-US" sz="2400" dirty="0" smtClean="0">
                <a:solidFill>
                  <a:srgbClr val="FF0000"/>
                </a:solidFill>
              </a:rPr>
              <a:t>It is peaceful</a:t>
            </a:r>
          </a:p>
          <a:p>
            <a:r>
              <a:rPr lang="en-US" sz="2400" dirty="0" smtClean="0">
                <a:solidFill>
                  <a:srgbClr val="FF0000"/>
                </a:solidFill>
              </a:rPr>
              <a:t>There are trees everywhere</a:t>
            </a:r>
          </a:p>
          <a:p>
            <a:r>
              <a:rPr lang="en-US" sz="2400" dirty="0" smtClean="0">
                <a:solidFill>
                  <a:srgbClr val="FF0000"/>
                </a:solidFill>
              </a:rPr>
              <a:t>We have many farms</a:t>
            </a:r>
          </a:p>
          <a:p>
            <a:r>
              <a:rPr lang="en-US" sz="2400" dirty="0" smtClean="0">
                <a:solidFill>
                  <a:srgbClr val="FF0000"/>
                </a:solidFill>
              </a:rPr>
              <a:t>We have many forests with very tall trees</a:t>
            </a:r>
          </a:p>
          <a:p>
            <a:r>
              <a:rPr lang="en-US" sz="2400" dirty="0" smtClean="0">
                <a:solidFill>
                  <a:srgbClr val="FF0000"/>
                </a:solidFill>
              </a:rPr>
              <a:t>We have marshes and rivers</a:t>
            </a:r>
          </a:p>
          <a:p>
            <a:r>
              <a:rPr lang="en-US" sz="2400" dirty="0" smtClean="0">
                <a:solidFill>
                  <a:srgbClr val="FF0000"/>
                </a:solidFill>
              </a:rPr>
              <a:t>We have a bay</a:t>
            </a:r>
          </a:p>
          <a:p>
            <a:r>
              <a:rPr lang="en-US" sz="2400" dirty="0" smtClean="0">
                <a:solidFill>
                  <a:srgbClr val="FF0000"/>
                </a:solidFill>
              </a:rPr>
              <a:t>We have less people, less cars, and less noise than in the city</a:t>
            </a:r>
          </a:p>
          <a:p>
            <a:r>
              <a:rPr lang="en-US" sz="2400" dirty="0" smtClean="0">
                <a:solidFill>
                  <a:srgbClr val="FF0000"/>
                </a:solidFill>
              </a:rPr>
              <a:t>We have more animals than in the city, like </a:t>
            </a:r>
            <a:r>
              <a:rPr lang="en-US" sz="2400" dirty="0">
                <a:solidFill>
                  <a:srgbClr val="FF0000"/>
                </a:solidFill>
              </a:rPr>
              <a:t>G</a:t>
            </a:r>
            <a:r>
              <a:rPr lang="en-US" sz="2400" dirty="0" smtClean="0">
                <a:solidFill>
                  <a:srgbClr val="FF0000"/>
                </a:solidFill>
              </a:rPr>
              <a:t>eese, squirrels, deer, ducks, and rabbits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293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80897" y="171450"/>
            <a:ext cx="2619375" cy="1743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0" y="1357312"/>
            <a:ext cx="2619375" cy="1743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3317" y="1524000"/>
            <a:ext cx="2476500" cy="1847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05933" y="4156501"/>
            <a:ext cx="3150464" cy="2590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7096" y="2228850"/>
            <a:ext cx="2466975" cy="1847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4186238"/>
            <a:ext cx="3734380" cy="2671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152400" y="673809"/>
            <a:ext cx="3505200" cy="369332"/>
          </a:xfrm>
          <a:prstGeom prst="rect">
            <a:avLst/>
          </a:prstGeom>
          <a:noFill/>
        </p:spPr>
        <p:txBody>
          <a:bodyPr wrap="square" rtlCol="0">
            <a:spAutoFit/>
          </a:bodyPr>
          <a:lstStyle/>
          <a:p>
            <a:r>
              <a:rPr lang="en-US" b="1" dirty="0" smtClean="0"/>
              <a:t>The countryside in Maryland</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7459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D:\My Pictures\second grade and pf pics\DSC06854.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0" y="1600200"/>
            <a:ext cx="6477000" cy="4648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1524000" y="519503"/>
            <a:ext cx="64008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the countryside we have many forests and rivers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431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D:\My Pictures\second grade and pf pics\DSC06852.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609600"/>
            <a:ext cx="8577146" cy="60252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7521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D:\My Pictures\second grade and pf pics\DSC0685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219200"/>
            <a:ext cx="7699022" cy="545852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1372967" y="609600"/>
            <a:ext cx="5442836"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country we have many farms</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41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D:\My Pictures\second grade and pf pics\DSC06857.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28600"/>
            <a:ext cx="8077200" cy="6096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9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D:\My Pictures\second grade and pf pics\DSC06862.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171" y="-20444"/>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0570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205770"/>
            <a:ext cx="8382000" cy="1569660"/>
          </a:xfrm>
          <a:prstGeom prst="rect">
            <a:avLst/>
          </a:prstGeom>
          <a:noFill/>
        </p:spPr>
        <p:txBody>
          <a:bodyPr wrap="square" rtlCol="0">
            <a:spAutoFit/>
          </a:bodyPr>
          <a:lstStyle/>
          <a:p>
            <a:pPr algn="ctr"/>
            <a:r>
              <a:rPr lang="en-US" sz="2800" b="1" dirty="0" smtClean="0"/>
              <a:t>We hope you enjoyed getting to know our city and our countryside!</a:t>
            </a:r>
          </a:p>
          <a:p>
            <a:endParaRPr lang="en-US" sz="2000" dirty="0" smtClean="0"/>
          </a:p>
          <a:p>
            <a:endParaRPr lang="en-US" sz="2000" dirty="0"/>
          </a:p>
        </p:txBody>
      </p:sp>
      <p:pic>
        <p:nvPicPr>
          <p:cNvPr id="1026" name="Picture 2" descr="D:\My Pictures\DSC0598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8348" y="1143000"/>
            <a:ext cx="7267303" cy="5334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23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4954" y="207759"/>
            <a:ext cx="7696200" cy="707886"/>
          </a:xfrm>
          <a:prstGeom prst="rect">
            <a:avLst/>
          </a:prstGeom>
          <a:noFill/>
        </p:spPr>
        <p:txBody>
          <a:bodyPr wrap="square" rtlCol="0">
            <a:spAutoFit/>
          </a:bodyPr>
          <a:lstStyle/>
          <a:p>
            <a:r>
              <a:rPr lang="en-US" sz="4000" b="1" dirty="0" smtClean="0"/>
              <a:t>          The City of Baltimore</a:t>
            </a:r>
          </a:p>
        </p:txBody>
      </p:sp>
      <p:sp>
        <p:nvSpPr>
          <p:cNvPr id="4" name="Rectangle 3"/>
          <p:cNvSpPr/>
          <p:nvPr/>
        </p:nvSpPr>
        <p:spPr>
          <a:xfrm>
            <a:off x="994954" y="1295399"/>
            <a:ext cx="3848100" cy="5878532"/>
          </a:xfrm>
          <a:prstGeom prst="rect">
            <a:avLst/>
          </a:prstGeom>
        </p:spPr>
        <p:txBody>
          <a:bodyPr wrap="square">
            <a:spAutoFit/>
          </a:bodyPr>
          <a:lstStyle/>
          <a:p>
            <a:r>
              <a:rPr lang="en-US" sz="2000" b="1" dirty="0" smtClean="0">
                <a:effectLst/>
              </a:rPr>
              <a:t>Baltimore was founded in 1729.</a:t>
            </a:r>
          </a:p>
          <a:p>
            <a:r>
              <a:rPr lang="en-US" sz="2000" b="1" dirty="0" smtClean="0">
                <a:effectLst/>
              </a:rPr>
              <a:t>The name Baltimore comes from Lord Baltimore, the founder and proprietor of the colony of Maryland. The name "Baltimore" translates from the Irish language as meaning "Town of the Big House”.</a:t>
            </a:r>
            <a:endParaRPr lang="en-US" sz="2000" b="1" dirty="0"/>
          </a:p>
          <a:p>
            <a:r>
              <a:rPr lang="en-US" sz="2000" b="1" dirty="0" smtClean="0">
                <a:effectLst/>
              </a:rPr>
              <a:t>During the 1800s, Baltimore was the second greatest port of entry by immigrants to the USA.</a:t>
            </a:r>
          </a:p>
          <a:p>
            <a:r>
              <a:rPr lang="en-US" sz="2000" b="1" dirty="0" smtClean="0">
                <a:effectLst/>
              </a:rPr>
              <a:t>The city of Baltimore is an independent city, meaning that it is not part of any county in Maryland. It was at one time part of Baltimore County that now borders it.</a:t>
            </a:r>
          </a:p>
          <a:p>
            <a:endParaRPr lang="en-US" dirty="0" smtClean="0">
              <a:effectLst/>
            </a:endParaRPr>
          </a:p>
          <a:p>
            <a:endParaRPr lang="en-US" dirty="0">
              <a:effectLst/>
            </a:endParaRPr>
          </a:p>
        </p:txBody>
      </p:sp>
      <p:sp>
        <p:nvSpPr>
          <p:cNvPr id="5" name="AutoShape 2" descr="data:image/jpeg;base64,/9j/4AAQSkZJRgABAQAAAQABAAD/2wCEAAkGBhQSERUUExQVFRUWFhgYFxcYFBgXFxgZFx8WHRcfGBgYHSYgFxokGxkYITEgIycqLDAsGx4yNTAqNSYsLSkBCQoKDgwOGg8PGjQkHyQ0LCksLCwqLCwsKSwsLCwsLCwsLSwsLCwsLCwsLCwsLCwpLCwsLCwsLCwsLCwsLCwsLP/AABEIALIBGwMBIgACEQEDEQH/xAAbAAABBQEBAAAAAAAAAAAAAAAFAAIDBAYHAf/EAEcQAAIBAgQEAwUECAMHAgcAAAECEQMhAAQSMQUTIkEGUWEjMnGBkRRCUrEHM2JyocHR8BVDghYkkqKywuFzo0RUY4OTs/H/xAAZAQADAQEBAAAAAAAAAAAAAAABAgMEAAX/xAAtEQACAgEDAgQEBwEAAAAAAAAAAQIRAxIhMRNBBCJRcTJhkaEUgbHB4fDxM//aAAwDAQACEQMRAD8A3Qx7GFj3GqzBQowse4WBYaPIwse4WOs6hRhY9wsdZ1HmnHsYWFgWdR5GERj04a9QASSAPMkAfxx1nUe48Iw9KRIkCR5i/aRt6Xx4yEbg/TA1IOl+g2MeRj2ceYNgo8jHkY9wsGzqGEY8jDzhsY6wUNjHkYfhpx1naRpGGxh5w04Ng0jThpGHE48OOsGkYRjwjDjjwnBsWhhGGkYcThpOBZ2kYRiNhiRjhhwbDpIyMMIw84YcHUGiNhhkYkOGnHWLRpAceziOceziZYknCnEYbCnACSThasMnCnHHD9WFqxGlQESCCPMG3l+eHTgWg0O1YRbDZwpwTh2rAHxk3sUPlUH/AEtg2WwA8ZN7Ff8A1P8AtbCS4GhyabhyA0lBEjTTm5H+VR8iMXK9c6SPQ+fYevrinkD7Nf3afb/6VLDOI5/lqT5KzH3dhAF2dF3tdh8ceY3TtHpdhFTj3lN+E/TABfFvUBYSQN8t3Mds9P0GCmZ8R8o6GEsBfSaMRLAWqZlHmP2fhOL/AImfFGbow9Sc48nCq5nXDAggqpBERBAIuCR37E/HDJxsjK4pszSVNpD5xHVqQpJ7D5/L1wicDuOyaLKCAWIW+3UY8jgydKwRVugs+nSukyY6rzeFk/CTHyxUzmY0LIE9SjePeIB/hOJxmGemDMobg2vf1vv/ADxnOI+JqJPKltYOo9BgCmer8rYz4pvpW+xeWNdRL2NC2G4qZfitOoegk21TpZbWH3gL3/uMWC2NKafBmaa2Z7hpxXyvEqdRiqOpKiSNQWBIBuxAtPniepYxIJielg9huekm2BqRzi/Q8JxT4txNMvSaq/urAgbknYLO53PwB8sXKqlTDAg+RscYbxD/AL6ZSrFNEbQvKaSSUVzMiSWKr6BRvcnnJIMYWzY0c0rllBOtVRmUrEBwpsdmjUoPqcPOK1Phn++GtrBDgOo0uscw6Sr3l10WtE32gTazNPSzAGQCQD5jt/CMJDKpOh8mLSrIycMOPScNJxWyQ04YcObDCcGwDThhw44bjgCTM1QCSaijzZ4HwsSTuD2tOJVzlSzh9SNqgCpOxi1pYDfpm3ruM4dwtmZmFL3V1e6EMyohdYhtwdwABMm4xbyKVg5csaagFQTUZQrLdh0sAwUbgt3JtGMbys2LEn2GtxGsTbmgBWJIqSCF3YdMBQfzFxvh75+pMB6x2g6lYEdyNI3sbb2O3ck7CepyyKrMg1Mp1iIgsWMHt5QPPFhciHcLy4V6bHUajqOxjlMNAEACQLSRHfAWdsZ+HS5BxzFQkRUOlz0EdTGOwjYyD3Gx8sQtmK0atdQQb6tahb/eJEAeonbsd7marZbL1dFWtSUzJViwUmACRYkQDESQLg7WEZzj+SWqQtSnVMggl/tAuRIIanKgiREzN4wyySB0osk4NxwhWRqgGlmiairIJJtqZe8/XE2f4lUANRa0oB1aXWoVPqELb9pjbAnI1lXMVyrCmpdtI5mkBdbxEVU2EY0/BW5sraqdwI5sRPc1XCzby+e2OctPmR0YKSplbM18wUpvTazUlcjl32BJuDJM7DFRM/mSurqC+elB6G8XI7gT3wZy7VqXLBp1WZSQQLlQ0ARe4HSZvue+M3xF2FV1OoQzPpKMpUMAxBJnVAG/xsJwkMzew08EeQr9jzrAEajItDi8+g3+OM/xbiLNTh6gbS111qzKYIMruvlPYyDjZcJz3s/fcxUdR1SQF5YAkmbdvnjlvO9vmdyNb2Mxd6g7YfW3aYixxTVHUK3F1pqqlobTTO0iDTpR/HFZs3r5rajPKbZTYWFgkN9D54yHjrOslenpJHsaVwWG6J5fDBLwtnWqZRy19K1BeWkyDsyOCb/hb4YzONRs06rbRdoZhiy/rLuvev5ifvgR0n6d5uT4nnWVgBqIIMAa4kNUP3XA2HlgRlZ1CEadayeQdpUEyMj5R/Ub4KZ/Ly0lJBHvctWiKjA3OWef+Mn0AwncXsDvHAqfZOYGU0tFDV2bVIvDdVzpsCYG+MNW8W+wNErsqqrCDtB6gT3PkMbLx0w+yxHvFAIH7FFuyr5HsNxYY5u2UbSzcoMIYhjUggAEHpDjaCdpxsxy8qTMuWC1WHvD/izQqrBBGs6iREysWg/iIv5DGkNZ85Q9lUc1EcNChSCq3E6YbUTA8pM7A45nSBCSABBuZJ3AgQPPSb+mNp+jvPOvMhradr6ZncyI8ri+Bmlpg2g4ILWbb7XUYnTILg6QdTKrEEr0jcAzNgYB2xy6lVds7UNdDSfRU1Kyn2epQRKkEgAMDMTB9cdAo52GBSNV9rna0iL/AA//AKOdcbzxbPZpibm0zf3aSkbAG1thjPgbacTdNKLUjeeFHyS0GSnnK5Y91pONLHcouj0+cHacRZnxfWyVPl06nMe5q1ijJq1e4eoSIBIv5C97wfo1yy1gyMpICq0aoM6lAsBt6EXn0wH4341LVa9ILTWlrZQv2ehIAMRzEAbtvvinDrkzwTluaPhnjN2Wq0U6oUuCtSArNKEswU9W5Ikz8cTeLdNKnVr0ddBgcuulKgFIB6lIORpuCRY32JwG4VRQay5p6SAOhainU8yTqJv0MZH88XONutfL1VpwCz0CSQAF9ohHxuoEefwwnXi5aS78PKMdQ6nxGtU4ez63LF2h9VQwA6aRqnTsSIInfAvhVGxpizEKO4HSOZUuPPSD6nFzP5FspTp5d9LMwdi4HbUuxiZ1LtMemK/BH9sT5LW/hQqf0GC3tsKlTN8HhEMRKIJIAMFQY2P3oPx/hQ4/XemNa0tSidbB1WLiLEDVbuP5YIVacJS9FX6qsWk/D+9h3i7MBaNRCwGtNiYvqAsO+2JYpVJNHZI3GgTQ45qAlNJImGbTa53IA2H8Rh68QqNOmiSQSAOYstp3KkiGG5F7gEjE6Z5MzTFCmoNM02BqgU1NLl6Isw1FpNMSLdRg2kScN4HWDI7V4UfrKNRnMwSG/V6lCki3e0GMaPxDI9BURV2qquo0puBC1FLdRgWMd/XA7M8eFOddNxp94SvTNhJ2F5HxGNF4kyLckDLDU/NS+xgB2OrmEAmVW2M/wbiApZbM5msZ0VFVopq0kkmY2B6tNiBCgm8k9HPKro54IlM+Lqf4W+q/1w0eK6f4X/5f64iq8Yy2YBihEu0EMlN4lBACoZF2N5M4gOcyK25Wbta6pP8A+vFlmvsSeCu4dzfiXMFiDXNiQBKg7+uZB/5MXeA11cv9rqVAjJAZtYEvAa5VQCQTeT/DFankEqM4WrWMAuRToVmAEn3iKjLNvKMOfhiU6b8sZi+kavsyUw0MD92mhgAatRaI9cZdUTSrNfV4ZlTTJR3cBZ6GDEC0xezwZAO5HeMDM3xnL0qzRm3ZgpjUtJ6QDW6SAgeCRabeuMbxXLqKJGot1MQSAB0rUBIBJJ33jYjfsHrBeURq6o90KY3m7HpBj438sOopoRzd7mi4nwyjmH1HNgsSzTy4MudRsrERN7fTBxHylHLAjkM3KKl0CM4ZaZg1LKy9YBlvTztguFHlswZT1CPd+PoMO4fVGWWoaiKVhRpZmUNJEdSjpuBcgjzBth3GlsxFJ21RoeB5CIJrU0Z1WVIrg6oBMlCBe/02wepFUUTWpMCV3GYIOqdO4nse49cZzhFRXdXAgNBCzV6RylKwRYxMSf54J06awknvS3L9jU/Eb4jKcjRGCoN5fi2XCMDWMuhBARiok6BpJSbMRe5+OMXTp1JZ6tQOSKgBGv7lMyPaAdiu1vpgw1SkswVskydBsKqTuPPAvjtdV0karmsikaAkkCQ+hgCdPzi+8DHRm1sLKC5Nfwuo3LaKp/W1L3J/y/2hEY5ZQf8A3rNd/aVP+up5Y2bePEpgDk1rS1Q6VUhjpnpXT3F7rExFsc/ZmY5mqFbQzEpBEnXUNgCTLAOLfHsMPCSdid0arxhwmpWzC6CgAoURLPo+4PO0Yu+GMjyKFZKjAkq7G6GnHQIDawCbDeBf6x5/itKq4KuDCU1vK3VVDWMHe0xGLfCR+ugEE0jtK7MsQUII+RGJOb06StK2xuTaiKiRy/fXtRPvFQCOloHlcXB8sGc66cyG5c3ktpmNbwJJUzbuTb+A6hmIqqrEyGUGah31Ds2atBmRBkCB6kszVbWwVSTe4YyJZjEByQbfhH5kpYDJ/pA4v/khQsChUDqwE6qdMaQtxp22Y7bnGcq8Jqcg1NdcLy2aAW5cEExJIsZHa898E/FvF8wuZq0xVfQNClCxI9ynqENcTJkH574L8GAfKU1q6GQ09LK1rAjTtBsBcTeR2IA1x8sUZMjtnP6eWLU26mIBBKxNti3vdp8tm38y3AGbk1dGuFBcnWFj3ZlQfwo9/wCmNiOFZRdqWUG4uAflfvizRy9KkrmnSpKACW0U9woJMxAI33t3x0p2gKVcGFq1vbtEkiuqnSCWjqsdNzIHxwuPmmXqMD7RqpaCgBKkgAgsAwXT2ONG/HEYquh1p9etQpliwEEmm283kEGfpiPjGcymcqa69RtZCiSNMAL09ojSQfPY46LTplrq9gT+jri7083TBYhGemjCIBVjp6h3AJBxncxVJr1iBJNV/wCLtjZ8L4dksoftP2hjoqUCKYAcmagnTMEwL37fLGHpmKrMTALagT+FjqDR3Gkg2+mGdW2hobcnTchQfS0Bruo6VDiwe0hPX/zivxenVGUq6EZ21UQAKcssODZUEyIHbttFsYjmHnHRW5azUPSxUKAsJZYBlh22mfPHrh7EVyWNEsTrE82SIkm4Ii/9MZ4eGSkpWaZeJbi40X6fFczWrr9pLyqMBqp8vcjcaQCb4OcCvUc+SV/P8DL/ADwFocWzqLop16jUzRVipC1F1kIWWCGiGd/UaT5YvcK4rWYorCnTJp6nc5U62DsQyjlLY6e238qThtsQU/U6jnKMugBsrnt26QNxbefljn/6R8uzZmmwWVWhEiLNzC1wLjpJgkCZMTGNdR4ga7goG6IJkVEHVAWNQGokx8DgD4x4NVqPzecFpaVURzahmG1e4DAg+eM8LjLcq2miDwQelpEEvpWTB0sFL9JYH3it4Pl6Y3z5kK0FllmgAsASCzgwDc7nGLyfDWpUHy7Ia9WoW9wUxU61EQajN1AKTvbeMZXJ8YWjSMMFqMTTHUS4A5VlCyVOot1iCSo8yD3Scm2gOaVI63wni4qU6kjqFQEQpMLqKL1TGyvaO5sJxzbKeJCmoWKu86GUsJadB8gQNpkdImTjOH9IObSnyadUKuosXCLzKhLTLs2qGm50xudxiPgNaU1ED3vRR0ggWEX+WL9Ot2Tctjc+FqP2mu9fmFUprqqERB1KdINNQs2ntb541OR8P5MU10AaSoZdQrSQ1wT1+uMx4WqBclm21dnFkkdNKd9PaT8caqiVVEXmsIRRGhbQB5piUm7OSRmvC3HTTzDUs1pUtSanJYGGMQGM3+8JIHxgY8rZRU6RQZxoYSrrKEk6bNTMHvZoHzwRzfAsuWZ1rIJJIIcvM/i0U4Y+s/zxTFNMt7SlmGlmAcLSqBSBcfdI3B9dsdKMktjocpMs1+HpWSjTFWmDSpw9PXcjqIm6xZ17bd/KnV8IKTLVVVvIEaAOkD7+/wCfpthZ7jgqqNapUItqfK06pgf+oFN5uSflh3C8+Dr66VBdP/yirqnVJVqTOyEb/TyvylLgMsauyXJeHsvUY6a6VQhIZUZT1HybWb27WJ32w7/Z6jRZnauwBOxVHB76YFMyb72Pww2txpDTBp1qwqIwACvIYAiCxdCoBAMgrPoJjA+pxZ1ZWdqlS6jqrNpUyIJWlSWQPUkXNjg2xVDfk0dLI9A5DJTBBMigpM1ANBvBUqAQLHvOIuJ8XelSHvwrIGqLlVpLZijLrcNLyS3SNrgjGdr5lqheO+8VqwFT1KyO07gWI2wPzFdhQKlFVbSoEsIJ0yS8ge92vO++FirY0lSuzTZvidWCyZiqxCuywVTQYbYKNNXYXMkeXVjOZvjeZzFf26FgYQEz0gLbuZ1EKWi0k2Fok4NmuYhUxqETYSy7CfONoPoMaHhuap0/1lJGgTqjrE37mG+e3mRbF5Ykt0RhlvaRjhxmkFlaDow2YvIki1lWDvsQb98CBxSrVYliAYjUAi/HSFA+9P8APGx4n4eSuR/h4VCR7U0kpgruG0QS6qwP3W7QLHGK4h4bq0iQvtADGlVZ2FyOpd02+AtgRjjfJWalJF3LVWchTUp0xqMFjU0KlouFYzvY27k9saHwpT1faBIb2RBhZBIYGQBSeVt+BvhYkZLIeHs3VrmjSpNzVXW6MRTAUQJ6zdepTInfG88MeC62XaouYelNakUCqGcLDITqYrpNuxN7xscDJjhHjYnBSv5FzhtErUp+zZYZRPtVAAKDY5WmCIiJ+vfFziVGWnTI6gWIYqFkzvl3Rbju4nFyh4ZSnocK5IYEq/ITSFY9Q0UyW2DBdQkG5BxS4pTGtzAGlheEabwO6vrlluXAgjaMQ7l+xk/E+UXXVqEMQCL8qkygLTpxeRbbad7HEvhzxtlqNFQ0JVUMoKU6rWmUa2odQklRA28sP49wyrUzDLTKgir1WJZgyU1NgWna0t8Sd8An8KZgs/MpqAINqoM9jpAP5+tsUUrVMm07ujqOS8SJU0qtZGZgLLmNR2m6r7sibdtsTZ4h6dRahEFGB67wVM9xBjvjjFThrUEiqoM6pQBg0KdTMTIhInqBgWHri0fEVLqApZdA4fUIdx13dhqc6SwJBkxYQBvhXjS3RTrPuiY0yyAaj7gmGJ3vuSFGI1AmVMHSPulx6QQJsIFm2WPXEIzaN95fTczvMFgw+YFtpw7IMZIEEAXMkiO5JLbDyC/AE4NiWhvHk9iZ0kh0BIgG/mCxN47eV98Zg/8AYPyT0GDnEl5jgAFgs6TrVf3jHSANtrmB3tgfW4aVuyuALTGoQIESLdgJ85F4Maca0rc6buvkMyXaN9H0nmeo+OLuZcmZt0qNo20+aEXnF3wr4SqZp4Uwgsz6SQALEbEausb6Rve2LHEfCmZp1XVqTsbw+n3gsXF1b7v9jd1ON02TcXyAliTtMDsh/D5EYOcEcWmB0d9P4l88wO/phmW8L5iqSKelugPeoV6ZI+9qAMoRGJeDU2B++IWCAH3Edky//d874E5JrYCTDa1EWhmK15Sy6NMajAXXy3aRMWY7Ti34VqZapT11oVzqtrNNSASQJBMiRcE7mYjGP8R5yqHpU9dQK6sWTVVCsVaV1KxAMdrCPyv0qZXLUekmQ5iV/ERNzbY7+WJafuO58L0Nh4YrcoqalZWYNI9pStCtsVmQS6naPZt2wX5OVSkzkKUQM50tzbAEuYWpMC86hEWxyrOVGN9NRd/wsMQZ+vAIVyNQlk5ejVAMEgWJ9dsN0b7irIaLOcAy+Zr1ny6UTTJpAUwjUiiwgYiIiSHnvbuL4D1KlLLNy2UoY1Mq1fxgSAXpkqINr73uMUDxirQ0NTcqRBtYSotI2I9Dhtfij15esQ7FILczT3CgwQVmAACB2v54M4V7DQerk0OU8VrTphKSIYcVZd2bqA0i0qNJ8u+PK3j3PMxbVRE/sf0c4ztVlKuOUZanSURoqadGmTAgy0X23MYq1GQW0TAG9GpOw/DUA+mEUUP7nXc74krazpa02vgbm8+9UQzGBf54pVqsmcRazjdDEkefLIy5kKd3B7o0fHt8semjC77gj64qUKhBxI1W3pjpYk2BZGjygkH5Y0K+HK9GkzNRYT6ajAIIJ0zpHxg+mM2tX5/DBrP8a10UQcwaYuazsJAiwJIH93wsoOLWlBU0022P8M5iitZ+bSWpzICkgHSR5A7WHbEniXwc2ZnlrTUSNNypUWmDpYjb1mTgXwZgcxTHfV522P8AP88dJ5YCyYAESSRjJ4m4T8pqwPVDc5BxPwxX4fyn5quKhKEQTEgahcDUL72NthbGt/wFVqOtUmtTtGuNWqxJ6YAAuNp/LBTjD06xSVBFNiylr9RETp+HnisBgLU92M67DqPB6bkhGal0xpUakPqFckahYyZ2B7HFvO5WEao7NUalSfSzkfdDGyABQfUg4qU3KkEWIM/36Ri/n8u1eiUpkDWi6mMalJ3hdJWZVo7W2xLIn67D42jLeHorZpjVZWpNSRlLKL6GolOpoEgAiOxVjG+NOlJwFCVRpCKoARW0sAADOqWg3g74MI5UytKmo0wAaYjVPvagATaBE9p9MQ1Xd4BCmNWynZiDBAtaAAY7epxOUk1yUV2RNRqFFBfqV0YkIUDBHDEadRIDL07kXJ7xgBx/OrSLNUBiUEgW1FqcT5n2ZPz9caCq7L7xO1lIF/mRP8cc18dZ6o2YgkhSoEAh6TMNZY3EMRO8THbYY6FSkF3Wx7n+ICrUeqNRLGegqNgB5t5ef0wqXElBTrqaSq8xWAJE7hCCSWB26YtNzYZriNBDmAUQBAAhFOpoPMCqrQDMKKgLC0EG8divh/PlEYnNMm7EVKOuoQoW4v21rc/TGtQxpJ/qRnLK/Lz7bGg4dnKbmahqFLro0OXsLXSly3BJuTHu29YM/wAJpszNRy8yRY5cowAKsOuIbqUSDuIFwTivXfMVGU0sxmXGtA6imEUJUVWUiJ2BmT8PPDjkCRBpZxxpDe0zDIs6ymmDAVtJL/CMc5Y+ScceV/6h/wDgiXL5Wmjm+tyHlyBrY0+cqjUQelVAE+kYD8RyyvNJamQVlb3VoDLmRIMVCSW+RjFxODLRFQMmVczUg1asgKglNQDA7Fye4Avvihx5B7IDkwzCmq0lOkaloldUiPvEg3sV9Ym5QbqP7F448i3l+jKdfw7mAAVpOZMA02FVTvERJ8h2wOSdYU26lBUqQwMgQQNjc746JwDwwMr1hVNWAdUEqjArZUgBhadTCbxiTjvBxWCO8hqbJov0qC6HSVk2n8rRfEfxFexrWC9mty7RoikumkeSglYWoVtvdmktADG5OI88XKkB7sVBJipIJAJhwQzaSwkg/DtiTMKhENBuT7kiYN484P8ALvhmbpWAMkEofMbggRG/SbfHGK36m2o7qvkZvLcAqozVG5eupAYlFhQHtCyFsq2gQAQO2JKnh16pJes7QsAX5ajTeEVSqiTNr3nucaDPqtiG022Ujfq8ri4S3qcQiiuoglgS3ckkDUT3+cW2jGh5Z1ZlWHHdJbmL8S8OoUszl9NRCFQrVRdGtXWTBVVBgiLsSeo7RiPOca5mlFAppTUKoAgncsSe8sT8o8sP45wJhXdqaiojOeXDgtNgwCk6mIeU6e4wJq5NlR3aU0kAhwVJkx0ho1R3jyPkcb8SVJnnZfidFs5hiRe8j+7XxLnsyWpkMAQT8r2MDztciPUYGLXjzkXAK7j+Qnv6Yn5xqFUAaWImx7mJFrgTufW57XIUCOJ150/PcT5YsUKns9/uC2sLuzHZhH54PZTwWxzyU6g5lFMxy3YGAyhypiDIO1uxO9pxVq8CenpQq/WAFuOsAXixBHUNjH0wk2nsi0HpsoPlSwqQs6UBaaamFUQT0kG1vuyMQVFJNtrDeqNhGwYeXljTZThvLXM832eugadlvJqUTfSQvu6+/b6tp8OWLtMyfe8zPr+eJW0NKV8BBq2I2zIHf+uKpvucIQNhj1TyWWVrn4Yfq9f7+eKgfDubggLB+P8Afzxa4fkWrOEGpu5ImwG9xsew9SMDedjVeDOIhKObJMaRQIMIbszqP1hCAXAkkRqJ7Ylmlog2uSuGGuWlltvCSU62XroPaI6hxrkEPCWG1pntN58hp8zkKtS5gKJgbBYsZ9bX7/DGV8bVRmsojUkYAPABiGZ9IABBILLO9xc388Vk/Gmey40faaqr2FSGEDy5qkgfC2PNxrXw9/meplhLHtJUdWfgtQCbR5y38lxEeGP5D/iH8yMc/wAv+kLOneuGXsDSokfwXtiXNeOM1p/XgG+y0x+a4o4SRC4s3H+F1Oyk/C/5Y9q8HrPSICuBKuCHdVIB6pak4JBWbTBIE+nL6mfz2bMasxWXyGspbziEA+MY7Hw2rUp0Foqp5dNRSAYG6qFAj8QIO4/hGJ5Kjsx4xvdAPhPAKiNKVVQyWgoXJncFn6oB76rdNzjEeO84FZlGdzFWt7uikYoqQBOtyfe80Wb3JE46bnaTPQzLMrDRTrqAVKHUq1BqWbwYlWB2IIxyKlw+ow6VAiAC3SoJgR8yb4XEoq5M0RxymZVqdd4nUfi04McHpkGloV7F5NKpLffjUPT5ahY7Y0+V4TTNJVroEqCoVd6T6wqiIZgGMgiZ6QbE+Ui6nhtWdDl66wHAXUVIGoTILEEWB6TvB2xzzq6bJKNPYDpU9vX6aZMPA1MG/WCNOwJG97GI742Hh6Uob1klajQKauxIo0CCpteZIW0sWH3ZxiaWRdC7VKcrUDRpXWshpsV6lBIMMJB+ExsvDNSmcqQWr0rP00wSpmnQBJkjqUDUu+7HY27IrSorCW7DYoMwutd5FL9ZUNEe5c6R3k3W/X8MD6lNJaUpXpuJeuW96senQtypJnVEgwo2OLvJooTCVnOkXLKB7IUlBEmQeoXE7E+Uvo5MKq8vJrEKss7E6GJY/dXVDSYYm4Pyy7bOzRu7Vfcp5yuIbS9In29ky2u6iSCrSHI1AkEdUxgH4hJNTKiSYzCG6KmwoTpVfuyZ9CSOwxuv8QCf5lKnNyoCAyd5VQRqvf53wB4+1Gs1OpUq1qjU26NCtpPUGgl126e0ROFi3fAXpS5RrVRCx6wyguLG8ib2k72+RwMzeYpsTTE6iUMhSQBqSRNrlp7dsY/inGMw1ZXRhSgalCwqRU0mrqPMOoEAXIt6ROCX+0NSqyCjqIIId1LVVOghru7OqmQo+FvI47pbC9bzGhq1kVgGYhmLnqGlTBEgtBUGSIEqT2nuqmndSpAZQSWYAeUxpIOx+frjMcSyucWq9cpXK0X6GLmFVyyCA5VEXS0GZsw9SLPh2tliHbPhBqEhiUYUpHURoGgOyx1BT8Rh+ja2W4rztPnYucU4mEpo1MU3LOFL6SQgYWkkGSTJufnecVG8U8vSHKsNV4DA6Tfp0kAk2I1Wg73xDxDxNTenUp5VwKAKiGRdZVVVRrd5PUF+7ABEyIxksyqrJYuUJlVFUjRvcmQDv67/ADOleEVUZ34tuXsaTN56kymoUCE3TUyAi5IGttUHVfvvPeTS4rmKtUxRJCCw1NNRlaWBio+kJMkT1bG1gAvAOEDMuAKYIDBQ03qGZiWIudp8rRJGNbxPwbmh1yOoqNFNtbADu2kEAXNgTttiixqCtkpZHJ19TIVqIEakIjuRvJJlpGkn5Yv8KdXq07lmDAgaYgJDCCSey7QBbGt4Vw2oDUOlkblvp02YE6VsIAurEC3ngJmsi6sSdL6d1ZNJJX3hI2Jgjbv3wvVvYGjuSJmQKzVgpRuY7ggF7lmIJJJG5+6oxYWjXVFMB0ZQwcGzi4gMbtDLEXjv3wa49l9OnQr8vSGBNOIDhWAJA06hIBvgbVzgp5EjUsfanKreTNOjrCwPxmT8fPeak37jtLuyzS4Wumm+pqgqoGWQFsCwYFB3VgwMk+flirmcrDsNIWCbWEfLtjzKGrWo0lL8lEVpVHVqjFnd+plEIBqjTJ7zE4urwymB7gPqSxJ+JJk4fpNu2xHkS2oxxfDdeIOZhczHsnmk+vC14g5mHlCApNgwJUnYgFlJH+pWHxGOOov8MyDV6i00EkzvsANyT2A8/OMdE8D0P935TU6Y6dTyJbWWZStT8RgC5Fx6YpeEeDCjR1t01KoBJtKJYqBqBEncyD2HbGk4dxwSKdbSh+7UgLReASbk+zYBWYq1oFidh5ebL1JOK4PQxY9CvuW6nhym9LlkdMhrNUADAkyFNRgO9jO5xxunxU03ZWq5nLajq0qJU9PV0sQNOr0MTfvjtGfzmVekUXMxrOgNS9pLiGEAKyzKj0MR54H+JPCi53I6KlZVqa+YKvJRGZk1ABksYN/W+Ixglyalmn6/Xc5dU4rqBNPNidIgVMrSuYhjPLMXBM7dsXUfOlgUrVYLSFp5ZlaNUgCKKzI7hv640+W4fULpqeotMIVAFXUwbqHQ2gaUg+7aASL40rcdp0kggiFAJPSth5tbE+ov7/hpyrRWlp36IwmWyebKMlSk55gK83NVAjwZEKK1VnNj7oAv646NlKylB7TWWae3STEoNI2B8733OMjxbxLlsxVpItakKhblJFRKp62UkaUYiZVZkwYGBeY/SQMsz0galUqx1FaAjUDpN3AEdJ2kXN8K2+yM7erlm7ruGpVAtQVVepXRmLUzplaoKLpgdLlFAa8G5O+MHmcolMAUkeu4tqIBuLdMDSP3onsMDB+khiNNKi0LOnVXpoLAxKBWsf5C8gENTxTxGsTyaSGTulOrWMmPvEhSbDttGC4SfYXXSpMdU4fmn91dOmZLVAAu4EQToO4tDdvgR4d4cIpa6uhzrBb2yks0dXYFrBBdj7pgzEj6fBON1zOiutwSYo5eYEbtDfxxsOGZPiNKktNs1lqQCgBqtQVq0eoVRqYySOs4fQ6pk9jN5rKZahGv7PTiDDVisTBuA25gGRvvJw+l48ytJuXSamWaGF6xDNsDMgFzaTqkmCTM48zH6Psu9V6mYzdWs9TqZqVFEGry1MWYbC4WINvLGa8R+DkonVScaCToWow5lhJhxuYIIMCZEGxgqCvkOqgznfFTr106dXSzUwoU06a+0WQAysxPznywEreLqzwVoLBkg1GepNvQIP8Az/ACKVfKudJek2pbMNMspPvHvebGfUYO5DLtVPLrhA+lkXlOC5mXEIkqfaAW6TDN22DgojxbkU6nH6pBnMIoufZ0Vn4SwJ+uCfhTgLcRrVQ1SvVWkoJU1uUWLMVgEowIkCwAJkX7YFN4bzAuKFUKNQLQCPU9MkfAjfvbFnhXDs0raqS1VMXYGrSkBiSpZXAINvUGNouLiu/6HSfyOqcP/RxRpoF+wI0C/MzRIMgrLhafVKk7i14xYzmUp5RVVsvl6A9ofYOZp9IXWegfi20t2scYvhOQqVBFWo5cDU4ao1QqWLaVGsmBC9j6WxWatTvAZ2mwaoFiwt7vUJE7zhJZV6HaVVthL9IXGCSB9pV6ahSdFM1DqGsXYm5A0kiBBPftz+vxtW7VX9NSoP8AhQbemD3E0Sp79CmvkYYN8nJv9DgI/hdn1GnUMATpcxNwIDLbuO3fF8XiYvyshOMW9ge/FG6tKIk7m5JHxYyfphj1aCqNequ/kGZEHkCYk/IfTEOfyFSnZ0K+Vun5MLH64pNWQdt+xkn641p2hNJpuA+JHbMUUgUk1gTRRy9MDvTC6jI39w/A46FQ8QVJIo8QoVYn2dekgq2ix0tRqE//AG8cm4GTSr0qqPTUqdQLGnUUGG95X+lx8DYHG5zPi6rUSMxRoV0ixEgibSBV51OfWPpic3vuFV2Nx/i2dqk2yNfTbQgrpUEAAgQarC/4k77iMevm65y9RvstCjAZWerW5xLfgpKAAD+8VNvdOMfxLN0FJWvw3LkGCr0alEwvYgBKek/BlkiY7klkczSqIpo5Ws7AiKuZqMeWitJWkr1arAQIlSovudsRco1bH7hfi/ExTZiM7m6AUBQTSf7MpWx0h8sUIB+8GvfqxzLxU/2jN0aWpnLu0vTp6ixqVXGtKanrOhQ4UHv88azM+Lq4rHRmctUaFBHKpC8bBkdahEmLu2Od1eJF+IhnCsFqARrqU1OgaR1odaklRBBmcdBp8djma/NeG6UyK9EPv7VKuXYkR3dYn4nvh/8As3mTcPIJJlc3TIN+3XgoPEam2vNoO45tPNJv3Ssokek4Z9soG5fLT+1w1g3zCSv0w9siYbXjzXiDVhasepZlon1409OtRSrlOe2mnTp1BcSGKV8yIMA2JkzefnjNcOY69Q/ywanzWNH/ALjIPn5DBPiyg06CqQOWKqHqH3HsbbAyT3m57wIZpKqbotBVubjPfpDyS25j1J35dN2In4hR/HAw/pKpggUqFZybamenRXtJk6j9R+eMI1Mzcj6z/f8A5wny8bGT5AX79sYY4cV1qL9aXobHMfpFzJUwmVpDuWrVKrHytTs1/TAXM/pDzJ/+JjaBTytNR8nqSR9DHw3DUKBcizaTYsqM0DvYb4r0OAZo25RH75VR/wAxGDkwwhy/qPjnKZbqeJa1XVzK+ZYGZHOMR6KpUR/DG44B+j/KvSFWtUpFzYU9aMykabVOeQZlhKwLEXOq2Hr8DemAzmgLgRqY6jcwOnfGj4V+lUU8t9nRKqMLrVpuhqsJJ06mpkqt5kGbQCJwsYxauJWblsmqN3ksjwzJ5qkwNKlU6hJaq1KmSmqRVeKamI6XlhIgjvlvGFSjmM7XADGmiGKtNGqK7aKQlipKwG1jV5kzETjOJxStVrCqaj1YnSDnvaoDKwDWdnS+4ZPhFji7lObVcIWpUtGt6hbNF3CBDzOjmuRCyYVVkx5QDorcRPfcAZjI1KRBI/AQymRLCV6h7rWNjBtO18aTJfpNziUXpGq7FipWtqPNQAgkXOlgRbsRO+B1TjtBdJpZY6wVLPVzDPqAGkgUwoVZWBqFxFiLEVcvkaVcU1WrpzFWtoNNkikA0kMHBJ3tET/DDXS3BSb8oc4d4/dVYVnqV7ysu2oTuCTIIn+e4wzMfpDqX5dJUnvJJ+ggb3wU4P4Op5dNdWatRhVCr9n5oXSrCBTaxqEweq3To+9OCWa8J5OiecqJciFqzUohZlvZsbjSpMkmNxtjO8mO75LLBOjJU/GecrvooimGgkhUHSBdizPIRRGokwBfEnGeA8QchXY1ULRr16aKkGCX1hdEGbkQexM413D+JI9FDTlhy9LvRpohpkkFZC9IcFR0AkzBjAzxXWd8jXSmGYMQC1SopIDNqaSpIVWPug6RBMRhVk81KNFOgkrcjGZXxPmKatSNQ1KcsWpudaam7nUDJkTf17nFrKJlahUpVOUrDU0N+pGhZBSoLoWMgKTawvN46YP2eorIhaQbMKbj3Qp0QA6m4BFySZwz/ZlqmYNKi6t1MF5h5bsFXUW03OixAawJiN8adSXJGWKXbcr53Ps5IqVXqruo5pKg7KTK3gTIhT64scL43Vy6k0tMX1LpiYH3SLqY37fljQcB8G0FRRmWRnrIjABnBRXYBdAWJY7FzIDFRpIliSr+BqFGjUuzs2kBn0MVuJNMaBobtMk/DGfLlx7fYaOGfLQKy/6RTVpxUV9JBnqBPfbV2P7w/rbpZJKg1Um1CJ0kmb+YPUu/rhvA8vRyju1Nk1kBetabMpBPuBpCtO/ywQo5UK2obkyYsLTYDZRcki8nvFsSklJ1Qu/cF5igyA6R/pEmAe5AF/mvzxPSUabhZndT0m9QSJH7A8rfCxXOU9Sys6luPX0PmDtgdnADEkQRAIOmYMi/qp891i+o4EcelgS7kLU9VvPt5z6d8Z7NeHPefRJXqU00Mk9tSLY+sKP3j30x4bWVdQGtQb2hx57WbyNgRM3wFzuYqiIISRsramH7x3U/CxBEE3w2tR4YJOuUZvh/Chz1PMpJrDHqU1FpmDK1QBI3G20+mCeY4SyMulaDszCGy1eGNxflyrYttxgnpqBKp7cyQx9FqWPl8LYp8YaiVGhKstBKVCAUJJHSw/WDp96REicMsrbJ8k/EzFVwKWaoMjOrlarVhrU9fvTMSPPeZM41Hhzhq1aVPmvUZdaJFReTSHNLmQgCrVICEksSJtjK5GtVhkVqjILtJVlWDI1O0BVm94nGgr5Z8xBrtDBBTgypVUlaRQMV1WLONVrmd4HJ6nQ2z3JuJcJavm6tKiaFRaZQaatIBAGsFV0mSAJnSo38r894dlGXPaSGlXqAikJAKlpid6e9/LG/4Fwuplix1K4qkHUCJE/iXaSLwrGNpmQDH2zTbSpiwIEEA9Nu4scBZHBtDabRknIPcH4iD3PbEDKf7bHQaoSsOulH7wB/ie+B/wDgOVN4T/8AKR/DVbFFlT7E3jOWKf7+NhiymSaYYFbbNYzabG4vOL6ZH7ORcGpAJNopm9ljdxbrmx22k1xclbX3O8z+Z/8AGLZ/GPiH1IuFbM9C/dUX8gJJ7/364kpcPqsAVpuRPlpjtfVAHlJwRoZ+nQ1Kj3MTJFvKY3xQzfiFQ0FmY72uL+WPPUpSfFldMIrff2GVeEVg16ZG33lYd4urW7+uI1qPSqdIDRILEhhtaAdx2vfFDO8dDG4LejbT5md8EPDTfaXg+8J6bAaQCWJYmwEYo4zUbaClb8q+4W4ZxKo7aS0gdja/yG84KZigytpJGruAdpvB8jG/cY85iUQ5y4BdUJeqAFMDtSnYm9zdoMARinUrKzBdMxq7gOWCmRLbeekb+ZxBG1TeKNSdsH8Zr02Cq9ilS+lwzEAhWFOOgWvraRYACZkM0vWZ3cw5JJZRqHlJUKJA7wB6YKcWyxao1RNL02NioClIEe7boN4EAjaMDlpoQJqhGImHp1FAvAuAd/h3x6eKlGkY5yk5eYNDgikEU6oYbgBss5MgWKFgQe1yASLE4mqcLCSlWuVF1I5lGitog8unzGdJA3XsI2kZ45QHarRb116R/wC4o/LFluDNTVmqPTpqoUtDa4DMVFqYIJLAiCQbE4NP1OTT4LiVMooGoBmm+halS3o1ZlWT6KQPInFvJ+M1y7MaNBIi2sU10386SqQYkb98BaeUUrqU1D1aQTShSTGmDq1CZIkrFt741/hHw+tOupqqmremzLULagCQaSSFqX/EsiAZXEskopPU/uNDU5qKX50Rv4k4hSpmoaKw4DEwXCSz6S1INNIm4699PYggZPO+J69RTSd2WmSzaF6EYsdTEgRqGqTDTecdQVko6ahZUmqZdmUGJaQEpA+ZYqNO8yxJnm3FfCzIQwqI9Mm1QB4B7K4ImmSTN9r/ABMcc43xRpyRyVy3+RRyXEalFiabaSQQbAhlO4IIggjBar44zBIcldY6dXVBp6Quhk1aWSBMm4JN74rcI4aPtVOjmEPvhSAemoJvoqIeoTF1O2x8up5bwnksvdgdUXhEpCwJszHUzHt1E+sb6VKLM1M5H9oqV2COyhSACSoSmq9i2hdtuxJgb4K5bxA9CtqV1qNLOzEMQ7OmjVfS0QSdMC+1t38Sy+upVepWVQKiwSzXEEAjzsO5kbRiEcFFQoKbOw6dTiiSEBidIka9I1dxMdsZp5FLy8IpU4Pyv++xLW8Z5gcsKwRURF0gC+iwJO4kapAgfMYFZjilatKvUeoGNwSWvMiR3vg9T4UEIGil0k3cmrU+aU5Cna1yCd/J3QoKuS4M9NqQUkzI5c1AZA3vaDiWpKqXAzWRrzMzHKeOkNIMbEkzsBFz/fxxoeErnXAFFXeLGaZIHxaOj52OJuGVaTVNHUoazNToGo3+rUxYfEKfhghxHhjgim9RSqqNBFQsoX1y5l1/0r02tecHX8gY4RvaX0VkGTrVsvavUD6hIC1adRkjcPpJA32kHfBLKZ0VSQBqgEtAM9rssd/O/wAcAFNJd3Z/LQoQH/U8n/kO24xMucqUkL06TIvd4dvdIYXa1iQQdO/e2CpNmyXh4KPNGkydfSdSNMxq8j322B9RffviDjGXUq4DSWBAAVZBIOkh7DeD1Cbb4B8KzS1Wla9JyrXgOzRO/ugsDexHf1xfzPHaVNynMVmVtJEMIa8QxsdjHnEycM8duqMj22sC1iGcUxRMgqxFaoGB0bzIUaCdwWPocXDwkM+pvuqq6bhFCkyqqNLuobVE8tbxqI3I1SlSPVhvNon3biBPkd8Ny2VFNtRUNAAUgaiomd2lhufqZmBBSrYk4HtPhqlQCist7MFMTE6UICrsLgAmLloxY4fw+nRBFNNAJkiTv5wT0/QYmylUM6qD7xMsQAFi9yAPQADz+YI0+I5amzU31c1UZ2FSmQAEBJ64KRHdS0zvhqZxXq02SkarK2lFDMACWIi4AAMH96B9cTZfjVIqooBWqESJdGqAEAg6VJljJspIt64bxPiTHraqFX7pVgFBI7EHeDuT54zmfrQHIpLUVx7SNAYjcyY6wSvnNsclYaov1868lmVmcEgE6QxHaI2+FtsCKvikSZzFemZumn3f+U/mcB6dRWY/Z8w+X/Yqkx/pB2+ZJ9MDK1ZwxD6XYEgtNS8fCMVUEuQN2WUz1Z9YYUF5jfrail3pqYBCH7oAvYEi8b4F16hvNQi/Yf2RiBlPN0VG0w+ljHuwYJj0xXeoA7QSwEhSLeim/wAsXUIiy3rb+T2pVAPdvjOPPtBGwifyw85oEXUavhjxWH4R6b/lOO0IVx9BnLLXNh3P9PM4s5bMFDKnSoP/ABenr8NhiJmnfbsNgMPdFYzqb5gGPof5YNbUduuDa8JzwqIjSWYFgF0raVgssR7Xfq3iI2GHNRInXLaiAS11KmIaZtWRpHlHpgL4V0czll6S6hYvzkvHnTn6n641VPJ6T15lQBty3qO5kGBZeny6jNjAMQPPk3ilVFlrmuLKVLKEliysGBMNp0BzKwKgaBBXV7RdyB2NvKmXQgBZaPIhgAvaSpDAd9u1zi41agrBgjVIgnmkQx7yLyszaxiL4nTiFfQwp0tIWzGnSvA21MZa15JPaTtiUsknwaF4adb7A7L+HBU/ywpLEBqroqKrQWUzAmVa5vLbE3wYzX2dW1dAYqB0Baukg3AYoC03NnsWMlpOBtQrLHMV0pqu5di5MxAULMn0kbE4pVfEuTpmEp180YBBJ5KT5QAWPxmN8dU5eo2jDD4pX7B6v4oMaVXpgCClMBiCpl1RZJt+Lsu9zizU4lnq3VUJVLjr00KYkTYnSRbuDMYw+a8c5iYorSyyxtTQM3zqPLTttA8sAsxnalUg1neqR+Ny1jM7n1xaPh5vkR+Jxx2jH6m7PHcnQJnMVG1e9SpIKqtG4Z2hWHlKzPl72POGcboVr0StF4I5bALEREVAJCEyCH1jbe4xg4gdMA32+cYjrIDtY9yMVXh09icvES5bOlMSjBWQI0zEK1NvUU7o/Y6qRG9lxFxFA81GVmOxdXDJP7RZdSH9loPxxlOGeMq9EaKkVqRaSrjV9AbA9p39bY0nDuIUMxehU5b6TNJ3b3diBW3UG3Q+pe04jLDKBohnhPkZlda3QabxquSfP4/TDs1TeopUsFYd9JkfFWaCD8MXVqhSEqIyNcqyKASDEkJOisthJpsDImJwwsoQuNbKDdxLBT6yZS34gv8ADC13Hd3sgVlMm4JFSrUrrEBFqab726WXb7oAPe2JqZUtFKgCf2i1Uj1Ngv1XE3+JAKFALAEESAuxkSQSTe+wPri5wGjUbnMpBcq0HSWvDSCouwOr7pnyxz8zFeKMIuco/UgGSqlQr1kpK0nRrsAbzy6fRpYGRBg2jyxEaCJGhnqC8oyBVkzBABkMpvaJ/EMWH4rUaoqtQcFoLy6G8S8aJJEyRBEDck3wRzOQ0glQDF7m4jvbfFFBLczyzykqWwF4iq6lajUcB4Z0PWZmCusCWkD3ZYCSJ74fw5SrSBIMay5bUWEyQS0KD+GDEWxO2cUDt62hf/PzwKznFpQmkA/7KlTb0AMwPQHFKb2Jubap/wAhX/GaKmfZKSJJEdQUuPeiah1A2uZn44cvHstVqquoc0A6WNMggHeGZYg/Q/GMZ7Icdy4pVFq0Q50jSIfmFiSWhh00lI7bK0Mouykdw/N1axCGGRTYFZVJA7qJkgbk2NyROK9JJWyalubviWWDKGDCkRfUEUgj1BAMeoOIeDpUJ0u2tdNQ67bkE0QNMS5JBInYeuB1DhqCnpG0yVMlfhvJWBsbWJw/hfFEyikVJmGFJSxVADGoiCdN7mAJ1MCYYriSrhfoMwgWMtqW6wSR2BIAPmRJA774nocXcJpVlqIR+rqAMsHzUzHwIGBGay+YdVNOtpBOoyARpO5Uk9uwsDG4wF5OdplSVR1BuZ+72JYQQvqNiLxGO0r1DqDHEaVStUInlK8amEksRAA96IAAAMj1tYAOJ0q2X6E5yLckuvSxMfeSVIsN+82GLvDfFKlylWVGliHFwSJC/vKT37wcEs5xcIDoZXaAQAbidp+UWF74Lco7HVfABz1as1Ic+goaemoPeaZJBEz5/C2KD0XUkMCrAkFTIIINwR2wfo5Q1X5jgg/hY6Q0brtIHadx5ziRaDLb7ODE3Ggj5dOJt2c4v1Ofd8eqMLCxuIkiD+WJUwsLBChHD1x7hYIxJlj1r8cbZNh6kT6wGifhJ+uPMLGHxXK/M9PwfwsO+G8sjB9Sq0Kd1B7HzwS8PsX5Ic6hpFmuNj5/AYWFjPg5I+MfmOZ+Js07qutmb3j1MTeFvfvgJkmnfsDhYWN0ODFIQwsLCxqICwsLCxxwsVarQbWt2t3GFhYnIeB1Xwo5q5astQl1GXDBW6gG6+oA7NYX9MD0qlUoupIc1dJYGGK+WoXj0wsLHmT+JnqYOPz/AGZP4noKmZcKoUWsAALi9hgh4c/UV/8AV/0jCwsLHkpm/wCP0Ob8MH+80P8A1Kf5g/njrz7H5/lhYWNmXseXAy2aQaxYd/yOBLZRP8Vyy6F0vWTUukQ01ADqHe1r4WFjsfIZF3x1kqdOvRFNEQNQeQqhQYp2kDfBCjQUCygTqOw36cLCw2b4UJDkgzX5ao9LHATwjVNTNUi5LnmKOo6rQLX7WH0GFhYOHh/31DMF5zNvy9WtpYqWOoySRWkk9zYfTGx8O1ScrSYkk6Nyb7t3wsLHZvhQYFPieXUVqpCrP2Ou0wJ1BTDfvCTf1wA4OIMjcNRg9xdtj22H0GFhYRfAB8l7hFQ8yJMeU2+mC2rCwsJLkpPsf//Z"/>
          <p:cNvSpPr>
            <a:spLocks noChangeAspect="1" noChangeArrowheads="1"/>
          </p:cNvSpPr>
          <p:nvPr/>
        </p:nvSpPr>
        <p:spPr bwMode="auto">
          <a:xfrm>
            <a:off x="63500" y="-820738"/>
            <a:ext cx="2695575" cy="16954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49091" y="2333185"/>
            <a:ext cx="3276600" cy="244874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9953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34142" y="968437"/>
            <a:ext cx="7271657" cy="1938992"/>
          </a:xfrm>
          <a:prstGeom prst="rect">
            <a:avLst/>
          </a:prstGeom>
          <a:noFill/>
        </p:spPr>
        <p:txBody>
          <a:bodyPr wrap="square" rtlCol="0">
            <a:spAutoFit/>
          </a:bodyPr>
          <a:lstStyle/>
          <a:p>
            <a:r>
              <a:rPr lang="en-US" sz="2400" b="1" dirty="0" smtClean="0"/>
              <a:t>The 2B boys got together and thought about  characteristics of the City that they like. Here </a:t>
            </a:r>
          </a:p>
          <a:p>
            <a:r>
              <a:rPr lang="en-US" sz="2400" b="1" dirty="0" smtClean="0"/>
              <a:t>is what they came up  with:</a:t>
            </a:r>
          </a:p>
          <a:p>
            <a:endParaRPr lang="en-US" sz="2400" dirty="0" smtClean="0"/>
          </a:p>
          <a:p>
            <a:endParaRPr lang="en-US" sz="2400" dirty="0"/>
          </a:p>
        </p:txBody>
      </p:sp>
      <p:sp>
        <p:nvSpPr>
          <p:cNvPr id="3" name="Rectangle 2"/>
          <p:cNvSpPr/>
          <p:nvPr/>
        </p:nvSpPr>
        <p:spPr>
          <a:xfrm>
            <a:off x="1905000" y="2362200"/>
            <a:ext cx="4572000" cy="3785652"/>
          </a:xfrm>
          <a:prstGeom prst="rect">
            <a:avLst/>
          </a:prstGeom>
        </p:spPr>
        <p:txBody>
          <a:bodyPr>
            <a:spAutoFit/>
          </a:bodyPr>
          <a:lstStyle/>
          <a:p>
            <a:r>
              <a:rPr lang="en-US" sz="2400" dirty="0" smtClean="0">
                <a:solidFill>
                  <a:srgbClr val="FF0000"/>
                </a:solidFill>
              </a:rPr>
              <a:t>Baltimore has many stores</a:t>
            </a:r>
            <a:endParaRPr lang="en-US" sz="2400" dirty="0">
              <a:solidFill>
                <a:srgbClr val="FF0000"/>
              </a:solidFill>
            </a:endParaRPr>
          </a:p>
          <a:p>
            <a:r>
              <a:rPr lang="en-US" sz="2400" dirty="0" smtClean="0">
                <a:solidFill>
                  <a:srgbClr val="FF0000"/>
                </a:solidFill>
              </a:rPr>
              <a:t>There are many</a:t>
            </a:r>
            <a:r>
              <a:rPr lang="en-US" sz="2400" dirty="0">
                <a:solidFill>
                  <a:srgbClr val="FF0000"/>
                </a:solidFill>
              </a:rPr>
              <a:t> </a:t>
            </a:r>
            <a:r>
              <a:rPr lang="en-US" sz="2400" dirty="0" smtClean="0">
                <a:solidFill>
                  <a:srgbClr val="FF0000"/>
                </a:solidFill>
              </a:rPr>
              <a:t>different places</a:t>
            </a:r>
          </a:p>
          <a:p>
            <a:r>
              <a:rPr lang="en-US" sz="2400" dirty="0" smtClean="0">
                <a:solidFill>
                  <a:srgbClr val="FF0000"/>
                </a:solidFill>
              </a:rPr>
              <a:t>We have a Zoo, a </a:t>
            </a:r>
            <a:r>
              <a:rPr lang="en-US" sz="2400" dirty="0">
                <a:solidFill>
                  <a:srgbClr val="FF0000"/>
                </a:solidFill>
              </a:rPr>
              <a:t>S</a:t>
            </a:r>
            <a:r>
              <a:rPr lang="en-US" sz="2400" dirty="0" smtClean="0">
                <a:solidFill>
                  <a:srgbClr val="FF0000"/>
                </a:solidFill>
              </a:rPr>
              <a:t>cience </a:t>
            </a:r>
            <a:r>
              <a:rPr lang="en-US" sz="2400" dirty="0">
                <a:solidFill>
                  <a:srgbClr val="FF0000"/>
                </a:solidFill>
              </a:rPr>
              <a:t>C</a:t>
            </a:r>
            <a:r>
              <a:rPr lang="en-US" sz="2400" dirty="0" smtClean="0">
                <a:solidFill>
                  <a:srgbClr val="FF0000"/>
                </a:solidFill>
              </a:rPr>
              <a:t>enter, many museums, and the </a:t>
            </a:r>
            <a:r>
              <a:rPr lang="en-US" sz="2400" dirty="0">
                <a:solidFill>
                  <a:srgbClr val="FF0000"/>
                </a:solidFill>
              </a:rPr>
              <a:t>N</a:t>
            </a:r>
            <a:r>
              <a:rPr lang="en-US" sz="2400" dirty="0" smtClean="0">
                <a:solidFill>
                  <a:srgbClr val="FF0000"/>
                </a:solidFill>
              </a:rPr>
              <a:t>ational </a:t>
            </a:r>
            <a:r>
              <a:rPr lang="en-US" sz="2400" dirty="0">
                <a:solidFill>
                  <a:srgbClr val="FF0000"/>
                </a:solidFill>
              </a:rPr>
              <a:t>A</a:t>
            </a:r>
            <a:r>
              <a:rPr lang="en-US" sz="2400" dirty="0" smtClean="0">
                <a:solidFill>
                  <a:srgbClr val="FF0000"/>
                </a:solidFill>
              </a:rPr>
              <a:t>quarium.</a:t>
            </a:r>
            <a:endParaRPr lang="en-US" sz="2400" dirty="0">
              <a:solidFill>
                <a:srgbClr val="FF0000"/>
              </a:solidFill>
            </a:endParaRPr>
          </a:p>
          <a:p>
            <a:r>
              <a:rPr lang="en-US" sz="2400" dirty="0" smtClean="0">
                <a:solidFill>
                  <a:srgbClr val="FF0000"/>
                </a:solidFill>
              </a:rPr>
              <a:t>We have many friends</a:t>
            </a:r>
          </a:p>
          <a:p>
            <a:r>
              <a:rPr lang="en-US" sz="2400" dirty="0" smtClean="0">
                <a:solidFill>
                  <a:srgbClr val="FF0000"/>
                </a:solidFill>
              </a:rPr>
              <a:t>We have many beautiful parks</a:t>
            </a:r>
            <a:endParaRPr lang="en-US" sz="2400" dirty="0">
              <a:solidFill>
                <a:srgbClr val="FF0000"/>
              </a:solidFill>
            </a:endParaRPr>
          </a:p>
          <a:p>
            <a:r>
              <a:rPr lang="en-US" sz="2400" dirty="0" smtClean="0">
                <a:solidFill>
                  <a:srgbClr val="FF0000"/>
                </a:solidFill>
              </a:rPr>
              <a:t>It is easy to meet </a:t>
            </a:r>
            <a:r>
              <a:rPr lang="en-US" sz="2400" dirty="0">
                <a:solidFill>
                  <a:srgbClr val="FF0000"/>
                </a:solidFill>
              </a:rPr>
              <a:t>a lot of </a:t>
            </a:r>
            <a:r>
              <a:rPr lang="en-US" sz="2400" dirty="0" smtClean="0">
                <a:solidFill>
                  <a:srgbClr val="FF0000"/>
                </a:solidFill>
              </a:rPr>
              <a:t>peopl</a:t>
            </a:r>
            <a:r>
              <a:rPr lang="en-US" sz="2400" dirty="0">
                <a:solidFill>
                  <a:srgbClr val="FF0000"/>
                </a:solidFill>
              </a:rPr>
              <a:t>e</a:t>
            </a:r>
          </a:p>
          <a:p>
            <a:r>
              <a:rPr lang="en-US" sz="2400" dirty="0" smtClean="0">
                <a:solidFill>
                  <a:srgbClr val="FF0000"/>
                </a:solidFill>
              </a:rPr>
              <a:t>We have a lot of boats because we have a big harbor.</a:t>
            </a:r>
            <a:endParaRPr lang="en-US" sz="24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342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40839" y="4797231"/>
            <a:ext cx="2619375" cy="1743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8994" y="4011418"/>
            <a:ext cx="2762250" cy="1657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2881194" y="4962925"/>
            <a:ext cx="2009775" cy="369332"/>
          </a:xfrm>
          <a:prstGeom prst="rect">
            <a:avLst/>
          </a:prstGeom>
          <a:noFill/>
        </p:spPr>
        <p:txBody>
          <a:bodyPr wrap="square" rtlCol="0">
            <a:spAutoFit/>
          </a:bodyPr>
          <a:lstStyle/>
          <a:p>
            <a:r>
              <a:rPr lang="en-US" b="1" dirty="0" smtClean="0"/>
              <a:t>     Our harbor</a:t>
            </a:r>
            <a:endParaRPr lang="en-US" b="1" dirty="0"/>
          </a:p>
        </p:txBody>
      </p:sp>
      <p:sp>
        <p:nvSpPr>
          <p:cNvPr id="3" name="TextBox 2"/>
          <p:cNvSpPr txBox="1"/>
          <p:nvPr/>
        </p:nvSpPr>
        <p:spPr>
          <a:xfrm>
            <a:off x="-22302" y="296625"/>
            <a:ext cx="5508702" cy="523220"/>
          </a:xfrm>
          <a:prstGeom prst="rect">
            <a:avLst/>
          </a:prstGeom>
          <a:noFill/>
        </p:spPr>
        <p:txBody>
          <a:bodyPr wrap="square" rtlCol="0">
            <a:spAutoFit/>
          </a:bodyPr>
          <a:lstStyle/>
          <a:p>
            <a:r>
              <a:rPr lang="en-US" dirty="0" smtClean="0"/>
              <a:t>                              </a:t>
            </a:r>
            <a:r>
              <a:rPr lang="en-US" sz="2800" b="1" dirty="0" smtClean="0"/>
              <a:t>Baltimore City</a:t>
            </a:r>
            <a:endParaRPr lang="en-US" sz="2800" b="1"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13394" y="3928391"/>
            <a:ext cx="2971800" cy="2438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81090" y="819845"/>
            <a:ext cx="2937227" cy="24938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8993" y="819845"/>
            <a:ext cx="5464401" cy="310854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0174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143000"/>
            <a:ext cx="7315200" cy="4495800"/>
          </a:xfrm>
          <a:prstGeom prst="rect">
            <a:avLst/>
          </a:prstGeom>
        </p:spPr>
      </p:pic>
      <p:sp>
        <p:nvSpPr>
          <p:cNvPr id="4" name="Rectangle 3"/>
          <p:cNvSpPr/>
          <p:nvPr/>
        </p:nvSpPr>
        <p:spPr>
          <a:xfrm>
            <a:off x="1031393" y="5703486"/>
            <a:ext cx="7649979"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our city we have many schools and stores</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561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152400"/>
            <a:ext cx="8686800" cy="6515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5297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5800" y="76200"/>
            <a:ext cx="7839891" cy="5715000"/>
          </a:xfrm>
          <a:prstGeom prst="rect">
            <a:avLst/>
          </a:prstGeom>
        </p:spPr>
      </p:pic>
      <p:sp>
        <p:nvSpPr>
          <p:cNvPr id="5" name="Rectangle 4"/>
          <p:cNvSpPr/>
          <p:nvPr/>
        </p:nvSpPr>
        <p:spPr>
          <a:xfrm>
            <a:off x="1828800" y="5932946"/>
            <a:ext cx="575869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Baltimore city has many tall buildings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876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D:\My Pictures\second grade and pf pics\DSC06867.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854" y="990600"/>
            <a:ext cx="7315200" cy="5486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1234747" y="57592"/>
            <a:ext cx="667452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our city we have a lot of streets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963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1143000"/>
            <a:ext cx="4610648" cy="30570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2209800" y="4572000"/>
            <a:ext cx="4045524" cy="369332"/>
          </a:xfrm>
          <a:prstGeom prst="rect">
            <a:avLst/>
          </a:prstGeom>
          <a:noFill/>
        </p:spPr>
        <p:txBody>
          <a:bodyPr wrap="square" rtlCol="0">
            <a:spAutoFit/>
          </a:bodyPr>
          <a:lstStyle/>
          <a:p>
            <a:r>
              <a:rPr lang="en-US" dirty="0" smtClean="0"/>
              <a:t>       </a:t>
            </a:r>
            <a:r>
              <a:rPr lang="en-US" b="1" dirty="0" smtClean="0"/>
              <a:t>We even have a Baltimore city flag!</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377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342</Words>
  <Application>Microsoft Macintosh PowerPoint</Application>
  <PresentationFormat>On-screen Show (4:3)</PresentationFormat>
  <Paragraphs>37</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Differences Between the City and the Country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Differences between the city and the country</dc:title>
  <dc:creator>"ceppler"</dc:creator>
  <cp:lastModifiedBy>Barry Kramer</cp:lastModifiedBy>
  <cp:revision>16</cp:revision>
  <dcterms:created xsi:type="dcterms:W3CDTF">2012-01-10T03:23:54Z</dcterms:created>
  <dcterms:modified xsi:type="dcterms:W3CDTF">2012-01-10T03:25:09Z</dcterms:modified>
</cp:coreProperties>
</file>