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2B81CF-7D83-48A3-B467-60A039995998}" type="datetimeFigureOut">
              <a:rPr lang="en-CA" smtClean="0"/>
              <a:pPr/>
              <a:t>16/01/2012</a:t>
            </a:fld>
            <a:endParaRPr lang="e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F3E969-B9B8-4723-8323-B46A8AA8E14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Differences between the city and </a:t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the  country: 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Canada,  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Romania, Russia, USA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905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Learning Circles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2011-2012</a:t>
            </a:r>
            <a:endParaRPr lang="ru-RU" sz="2400" dirty="0" smtClean="0">
              <a:solidFill>
                <a:srgbClr val="92D050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Places </a:t>
            </a:r>
            <a:r>
              <a:rPr lang="en-US" sz="2400" dirty="0" smtClean="0">
                <a:solidFill>
                  <a:srgbClr val="92D050"/>
                </a:solidFill>
              </a:rPr>
              <a:t>&amp; Perspectives: Elementary, Fall 2011 (PPE1)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en-US" sz="2400" u="sng" dirty="0" smtClean="0">
                <a:solidFill>
                  <a:srgbClr val="FFC000"/>
                </a:solidFill>
              </a:rPr>
              <a:t>Compiled by</a:t>
            </a:r>
            <a:r>
              <a:rPr lang="en-US" sz="2400" dirty="0" smtClean="0"/>
              <a:t>: </a:t>
            </a:r>
            <a:r>
              <a:rPr lang="en-US" sz="2400" dirty="0" err="1" smtClean="0"/>
              <a:t>Nadejda</a:t>
            </a:r>
            <a:r>
              <a:rPr lang="en-US" sz="2400" dirty="0" smtClean="0"/>
              <a:t> </a:t>
            </a:r>
            <a:r>
              <a:rPr lang="en-US" sz="2400" dirty="0" err="1" smtClean="0"/>
              <a:t>Salikhova</a:t>
            </a:r>
            <a:r>
              <a:rPr lang="en-US" sz="2400" dirty="0" smtClean="0"/>
              <a:t> </a:t>
            </a:r>
            <a:r>
              <a:rPr lang="en-US" sz="2400" dirty="0" smtClean="0"/>
              <a:t>School #10,Almetyevsk,Tatarstan,Russia</a:t>
            </a:r>
            <a:endParaRPr lang="en-US" sz="2400" dirty="0" smtClean="0"/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endParaRPr lang="en-US" sz="2400" dirty="0" smtClean="0"/>
          </a:p>
          <a:p>
            <a:endParaRPr lang="en-CA" sz="2400" dirty="0"/>
          </a:p>
        </p:txBody>
      </p:sp>
      <p:pic>
        <p:nvPicPr>
          <p:cNvPr id="4" name="Picture 10" descr="sigla iear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152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7137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Gill Sans MT" pitchFamily="34" charset="0"/>
              </a:rPr>
              <a:t> </a:t>
            </a:r>
            <a:endParaRPr lang="en-US" b="1" i="1" dirty="0">
              <a:latin typeface="Gill Sans M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4572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Gill Sans MT" pitchFamily="34" charset="0"/>
              </a:rPr>
              <a:t>Learning with the word , not just about it ... </a:t>
            </a:r>
            <a:endParaRPr lang="en-US" b="1" i="1" dirty="0">
              <a:latin typeface="Gill Sans MT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71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4648199" y="5715000"/>
            <a:ext cx="2057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28600" y="4953000"/>
            <a:ext cx="1427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3340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3500" dirty="0" smtClean="0">
                <a:latin typeface="Comic Sans MS" pitchFamily="66" charset="0"/>
              </a:rPr>
              <a:t>In our class there are pupils who live in villages:</a:t>
            </a:r>
          </a:p>
          <a:p>
            <a:pPr lvl="1" algn="just" eaLnBrk="1" hangingPunct="1"/>
            <a:r>
              <a:rPr lang="en-US" sz="3500" dirty="0" smtClean="0">
                <a:latin typeface="Comic Sans MS" pitchFamily="66" charset="0"/>
              </a:rPr>
              <a:t>Diana </a:t>
            </a:r>
            <a:r>
              <a:rPr lang="ro-RO" sz="3500" dirty="0" smtClean="0">
                <a:latin typeface="Comic Sans MS" pitchFamily="66" charset="0"/>
              </a:rPr>
              <a:t>i</a:t>
            </a:r>
            <a:r>
              <a:rPr lang="en-US" sz="3500" dirty="0" smtClean="0">
                <a:latin typeface="Comic Sans MS" pitchFamily="66" charset="0"/>
              </a:rPr>
              <a:t>n </a:t>
            </a:r>
            <a:r>
              <a:rPr lang="ro-RO" sz="3500" b="1" i="1" dirty="0" smtClean="0">
                <a:latin typeface="Comic Sans MS" pitchFamily="66" charset="0"/>
              </a:rPr>
              <a:t>23 </a:t>
            </a:r>
            <a:r>
              <a:rPr lang="en-US" sz="3500" b="1" i="1" dirty="0" smtClean="0">
                <a:latin typeface="Comic Sans MS" pitchFamily="66" charset="0"/>
              </a:rPr>
              <a:t>August</a:t>
            </a:r>
            <a:r>
              <a:rPr lang="en-US" sz="3500" dirty="0" smtClean="0">
                <a:latin typeface="Comic Sans MS" pitchFamily="66" charset="0"/>
              </a:rPr>
              <a:t>;</a:t>
            </a:r>
          </a:p>
          <a:p>
            <a:pPr lvl="1" algn="just" eaLnBrk="1" hangingPunct="1"/>
            <a:r>
              <a:rPr lang="en-US" sz="3500" dirty="0" smtClean="0">
                <a:latin typeface="Comic Sans MS" pitchFamily="66" charset="0"/>
              </a:rPr>
              <a:t>Roxana in </a:t>
            </a:r>
            <a:r>
              <a:rPr lang="en-US" sz="3500" b="1" i="1" dirty="0" err="1" smtClean="0">
                <a:latin typeface="Comic Sans MS" pitchFamily="66" charset="0"/>
              </a:rPr>
              <a:t>Costine</a:t>
            </a:r>
            <a:r>
              <a:rPr lang="ro-RO" sz="3500" b="1" i="1" dirty="0" smtClean="0">
                <a:latin typeface="Comic Sans MS" pitchFamily="66" charset="0"/>
              </a:rPr>
              <a:t>ş</a:t>
            </a:r>
            <a:r>
              <a:rPr lang="en-US" sz="3500" b="1" i="1" dirty="0" err="1" smtClean="0">
                <a:latin typeface="Comic Sans MS" pitchFamily="66" charset="0"/>
              </a:rPr>
              <a:t>ti</a:t>
            </a:r>
            <a:r>
              <a:rPr lang="en-US" sz="3500" dirty="0" smtClean="0">
                <a:latin typeface="Comic Sans MS" pitchFamily="66" charset="0"/>
              </a:rPr>
              <a:t>;</a:t>
            </a:r>
          </a:p>
          <a:p>
            <a:pPr lvl="1" algn="just" eaLnBrk="1" hangingPunct="1"/>
            <a:r>
              <a:rPr lang="en-US" sz="3500" dirty="0" smtClean="0">
                <a:latin typeface="Comic Sans MS" pitchFamily="66" charset="0"/>
              </a:rPr>
              <a:t>Bianca and Ender in </a:t>
            </a:r>
            <a:r>
              <a:rPr lang="en-US" sz="3500" b="1" i="1" dirty="0" smtClean="0">
                <a:latin typeface="Comic Sans MS" pitchFamily="66" charset="0"/>
              </a:rPr>
              <a:t>Tuzla</a:t>
            </a:r>
            <a:r>
              <a:rPr lang="en-US" sz="3500" dirty="0" smtClean="0">
                <a:latin typeface="Comic Sans MS" pitchFamily="66" charset="0"/>
              </a:rPr>
              <a:t>.</a:t>
            </a:r>
            <a:endParaRPr lang="ro-RO" sz="3500" dirty="0" smtClean="0">
              <a:latin typeface="Comic Sans MS" pitchFamily="66" charset="0"/>
            </a:endParaRPr>
          </a:p>
          <a:p>
            <a:pPr lvl="1" algn="just" eaLnBrk="1" hangingPunct="1"/>
            <a:endParaRPr lang="en-US" sz="3500" dirty="0" smtClean="0">
              <a:latin typeface="Comic Sans MS" pitchFamily="66" charset="0"/>
            </a:endParaRPr>
          </a:p>
          <a:p>
            <a:pPr algn="just" eaLnBrk="1" hangingPunct="1"/>
            <a:r>
              <a:rPr lang="en-US" sz="3500" dirty="0" smtClean="0">
                <a:latin typeface="Comic Sans MS" pitchFamily="66" charset="0"/>
              </a:rPr>
              <a:t>Others of us have grandparents at the village: </a:t>
            </a:r>
            <a:r>
              <a:rPr lang="en-US" sz="3500" dirty="0" err="1" smtClean="0">
                <a:latin typeface="Comic Sans MS" pitchFamily="66" charset="0"/>
              </a:rPr>
              <a:t>Mihai</a:t>
            </a:r>
            <a:r>
              <a:rPr lang="en-US" sz="3500" dirty="0" smtClean="0">
                <a:latin typeface="Comic Sans MS" pitchFamily="66" charset="0"/>
              </a:rPr>
              <a:t>, </a:t>
            </a:r>
            <a:r>
              <a:rPr lang="ro-RO" sz="3500" dirty="0" smtClean="0">
                <a:latin typeface="Comic Sans MS" pitchFamily="66" charset="0"/>
              </a:rPr>
              <a:t>Ştefan</a:t>
            </a:r>
            <a:r>
              <a:rPr lang="en-US" sz="3500" dirty="0" smtClean="0">
                <a:latin typeface="Comic Sans MS" pitchFamily="66" charset="0"/>
              </a:rPr>
              <a:t>, </a:t>
            </a:r>
            <a:r>
              <a:rPr lang="en-US" sz="3500" dirty="0" err="1" smtClean="0">
                <a:latin typeface="Comic Sans MS" pitchFamily="66" charset="0"/>
              </a:rPr>
              <a:t>Ir</a:t>
            </a:r>
            <a:r>
              <a:rPr lang="ro-RO" sz="3500" dirty="0" smtClean="0">
                <a:latin typeface="Comic Sans MS" pitchFamily="66" charset="0"/>
              </a:rPr>
              <a:t>ina</a:t>
            </a:r>
            <a:r>
              <a:rPr lang="en-US" sz="3500" dirty="0" smtClean="0">
                <a:latin typeface="Comic Sans MS" pitchFamily="66" charset="0"/>
              </a:rPr>
              <a:t>, </a:t>
            </a:r>
            <a:r>
              <a:rPr lang="en-US" sz="3500" dirty="0" err="1" smtClean="0">
                <a:latin typeface="Comic Sans MS" pitchFamily="66" charset="0"/>
              </a:rPr>
              <a:t>Costin</a:t>
            </a:r>
            <a:r>
              <a:rPr lang="en-US" sz="3500" dirty="0" smtClean="0">
                <a:latin typeface="Comic Sans MS" pitchFamily="66" charset="0"/>
              </a:rPr>
              <a:t>, </a:t>
            </a:r>
            <a:r>
              <a:rPr lang="en-US" sz="3500" dirty="0" err="1" smtClean="0">
                <a:latin typeface="Comic Sans MS" pitchFamily="66" charset="0"/>
              </a:rPr>
              <a:t>Mihnea</a:t>
            </a:r>
            <a:r>
              <a:rPr lang="en-US" sz="3500" dirty="0" smtClean="0">
                <a:latin typeface="Comic Sans MS" pitchFamily="66" charset="0"/>
              </a:rPr>
              <a:t>-Nicola</a:t>
            </a:r>
            <a:r>
              <a:rPr lang="ro-RO" sz="3500" dirty="0" smtClean="0">
                <a:latin typeface="Comic Sans MS" pitchFamily="66" charset="0"/>
              </a:rPr>
              <a:t>e</a:t>
            </a:r>
            <a:r>
              <a:rPr lang="en-US" sz="3500" dirty="0" smtClean="0">
                <a:latin typeface="Comic Sans MS" pitchFamily="66" charset="0"/>
              </a:rPr>
              <a:t>, </a:t>
            </a:r>
            <a:r>
              <a:rPr lang="ro-RO" sz="3500" dirty="0" smtClean="0">
                <a:latin typeface="Comic Sans MS" pitchFamily="66" charset="0"/>
              </a:rPr>
              <a:t>Liviu</a:t>
            </a:r>
            <a:r>
              <a:rPr lang="en-US" sz="35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98120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900" b="1" smtClean="0">
                <a:latin typeface="Comic Sans MS" pitchFamily="66" charset="0"/>
              </a:rPr>
              <a:t>Differences village</a:t>
            </a:r>
            <a:r>
              <a:rPr lang="ro-RO" sz="3900" b="1" smtClean="0">
                <a:latin typeface="Comic Sans MS" pitchFamily="66" charset="0"/>
              </a:rPr>
              <a:t>/ country - city</a:t>
            </a:r>
            <a:r>
              <a:rPr lang="en-US" sz="3900" b="1" smtClean="0">
                <a:latin typeface="Comic Sans MS" pitchFamily="66" charset="0"/>
              </a:rPr>
              <a:t>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4114800"/>
          </a:xfrm>
        </p:spPr>
        <p:txBody>
          <a:bodyPr/>
          <a:lstStyle/>
          <a:p>
            <a:pPr algn="just" eaLnBrk="1" hangingPunct="1"/>
            <a:r>
              <a:rPr lang="en-US" sz="4000" b="1" i="1" smtClean="0">
                <a:latin typeface="Comic Sans MS" pitchFamily="66" charset="0"/>
              </a:rPr>
              <a:t>Number of inhabitants;</a:t>
            </a:r>
          </a:p>
          <a:p>
            <a:pPr algn="just" eaLnBrk="1" hangingPunct="1"/>
            <a:r>
              <a:rPr lang="en-US" sz="4000" b="1" i="1" smtClean="0">
                <a:latin typeface="Comic Sans MS" pitchFamily="66" charset="0"/>
              </a:rPr>
              <a:t>Surface;</a:t>
            </a:r>
          </a:p>
          <a:p>
            <a:pPr algn="just" eaLnBrk="1" hangingPunct="1"/>
            <a:r>
              <a:rPr lang="en-US" sz="4000" b="1" i="1" smtClean="0">
                <a:latin typeface="Comic Sans MS" pitchFamily="66" charset="0"/>
              </a:rPr>
              <a:t>An occupation of the inhabitants is agriculture;</a:t>
            </a:r>
          </a:p>
          <a:p>
            <a:pPr algn="just" eaLnBrk="1" hangingPunct="1"/>
            <a:r>
              <a:rPr lang="en-US" sz="4000" b="1" i="1" smtClean="0">
                <a:latin typeface="Comic Sans MS" pitchFamily="66" charset="0"/>
              </a:rPr>
              <a:t>Infrastructure.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599" y="548640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685800"/>
            <a:ext cx="67818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b="1" i="1" dirty="0">
                <a:latin typeface="Comic Sans MS" pitchFamily="66" charset="0"/>
              </a:rPr>
              <a:t>	My name's Diana. I'm eight  years old and I live in 23 August, a commune in </a:t>
            </a:r>
            <a:r>
              <a:rPr lang="en-US" sz="3000" b="1" i="1" dirty="0" err="1">
                <a:latin typeface="Comic Sans MS" pitchFamily="66" charset="0"/>
              </a:rPr>
              <a:t>Constanţa</a:t>
            </a:r>
            <a:r>
              <a:rPr lang="en-US" sz="3000" b="1" i="1" dirty="0">
                <a:latin typeface="Comic Sans MS" pitchFamily="66" charset="0"/>
              </a:rPr>
              <a:t> County, Rom</a:t>
            </a:r>
            <a:r>
              <a:rPr lang="ro-RO" sz="3000" b="1" i="1" dirty="0">
                <a:latin typeface="Comic Sans MS" pitchFamily="66" charset="0"/>
              </a:rPr>
              <a:t>â</a:t>
            </a:r>
            <a:r>
              <a:rPr lang="en-US" sz="3000" b="1" i="1" dirty="0" err="1">
                <a:latin typeface="Comic Sans MS" pitchFamily="66" charset="0"/>
              </a:rPr>
              <a:t>nia</a:t>
            </a:r>
            <a:r>
              <a:rPr lang="en-US" sz="3000" b="1" i="1" dirty="0">
                <a:latin typeface="Comic Sans MS" pitchFamily="66" charset="0"/>
              </a:rPr>
              <a:t>, situated at the distance of twenty-five km of the town </a:t>
            </a:r>
            <a:r>
              <a:rPr lang="en-US" sz="3000" b="1" i="1" dirty="0" err="1">
                <a:latin typeface="Comic Sans MS" pitchFamily="66" charset="0"/>
              </a:rPr>
              <a:t>Eforie</a:t>
            </a:r>
            <a:r>
              <a:rPr lang="en-US" sz="3000" b="1" i="1" dirty="0">
                <a:latin typeface="Comic Sans MS" pitchFamily="66" charset="0"/>
              </a:rPr>
              <a:t>. The commune includes three villages: 23 August, </a:t>
            </a:r>
            <a:r>
              <a:rPr lang="en-US" sz="3000" b="1" i="1" dirty="0" err="1">
                <a:latin typeface="Comic Sans MS" pitchFamily="66" charset="0"/>
              </a:rPr>
              <a:t>Dulceşti</a:t>
            </a:r>
            <a:r>
              <a:rPr lang="en-US" sz="3000" b="1" i="1" dirty="0">
                <a:latin typeface="Comic Sans MS" pitchFamily="66" charset="0"/>
              </a:rPr>
              <a:t>, </a:t>
            </a:r>
            <a:r>
              <a:rPr lang="en-US" sz="3000" b="1" i="1" dirty="0" err="1">
                <a:latin typeface="Comic Sans MS" pitchFamily="66" charset="0"/>
              </a:rPr>
              <a:t>Moşneni</a:t>
            </a:r>
            <a:r>
              <a:rPr lang="en-US" sz="3000" b="1" i="1" dirty="0">
                <a:latin typeface="Comic Sans MS" pitchFamily="66" charset="0"/>
              </a:rPr>
              <a:t>. </a:t>
            </a:r>
          </a:p>
          <a:p>
            <a:pPr algn="just"/>
            <a:r>
              <a:rPr lang="en-US" sz="3000" b="1" i="1" dirty="0">
                <a:latin typeface="Comic Sans MS" pitchFamily="66" charset="0"/>
              </a:rPr>
              <a:t>	My village is clean and quiet. The </a:t>
            </a:r>
            <a:r>
              <a:rPr lang="en-US" sz="3000" b="1" i="1" dirty="0" err="1">
                <a:latin typeface="Comic Sans MS" pitchFamily="66" charset="0"/>
              </a:rPr>
              <a:t>inhabitans</a:t>
            </a:r>
            <a:r>
              <a:rPr lang="en-US" sz="3000" b="1" i="1" dirty="0">
                <a:latin typeface="Comic Sans MS" pitchFamily="66" charset="0"/>
              </a:rPr>
              <a:t> are hardworking. Population by ethnicity is: 4 802 Romanians, 487 Tatars. </a:t>
            </a:r>
          </a:p>
          <a:p>
            <a:pPr algn="just"/>
            <a:r>
              <a:rPr lang="en-US" sz="3000" b="1" i="1" dirty="0">
                <a:latin typeface="Comic Sans MS" pitchFamily="66" charset="0"/>
              </a:rPr>
              <a:t>	I love my village!</a:t>
            </a:r>
          </a:p>
        </p:txBody>
      </p:sp>
      <p:pic>
        <p:nvPicPr>
          <p:cNvPr id="8195" name="Picture 4" descr="dia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18557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7010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i="1"/>
              <a:t>	</a:t>
            </a:r>
            <a:r>
              <a:rPr lang="en-US" sz="2800" b="1" i="1">
                <a:latin typeface="Comic Sans MS" pitchFamily="66" charset="0"/>
              </a:rPr>
              <a:t>My name is Roxi (Roxana). I am eight years. I live in a small but a beautiful village and resort, Costineşti (Population: 2 536),  located on the shore of the Black Sea, about 15 kilometres south of the Eforie Sud. </a:t>
            </a:r>
          </a:p>
          <a:p>
            <a:pPr algn="just"/>
            <a:r>
              <a:rPr lang="en-US" sz="2800" b="1" i="1">
                <a:latin typeface="Comic Sans MS" pitchFamily="66" charset="0"/>
              </a:rPr>
              <a:t>	My adoptive parents are nice people. I love them. When I can, I play with my friends or go a trip with my family.</a:t>
            </a:r>
          </a:p>
          <a:p>
            <a:pPr algn="just"/>
            <a:r>
              <a:rPr lang="en-US" sz="2800" b="1" i="1">
                <a:latin typeface="Comic Sans MS" pitchFamily="66" charset="0"/>
              </a:rPr>
              <a:t>	In summer a lot of students come in my village because there is a youth camp here. Here is the same as in Eforie Sud! It's very lovely, believe me!</a:t>
            </a:r>
          </a:p>
        </p:txBody>
      </p:sp>
      <p:pic>
        <p:nvPicPr>
          <p:cNvPr id="9219" name="Picture 5" descr="roxi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905000"/>
            <a:ext cx="1905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599" y="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1524000"/>
            <a:ext cx="6553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Comic Sans MS" pitchFamily="66" charset="0"/>
              </a:rPr>
              <a:t>	</a:t>
            </a:r>
            <a:r>
              <a:rPr lang="en-US" sz="3200" b="1" i="1" dirty="0">
                <a:latin typeface="Comic Sans MS" pitchFamily="66" charset="0"/>
              </a:rPr>
              <a:t>We are Bianca and Ender and we are eight years old. </a:t>
            </a:r>
          </a:p>
          <a:p>
            <a:pPr algn="just"/>
            <a:r>
              <a:rPr lang="en-US" sz="3200" b="1" i="1" dirty="0">
                <a:latin typeface="Comic Sans MS" pitchFamily="66" charset="0"/>
              </a:rPr>
              <a:t>	We live in Tuzla, a village in </a:t>
            </a:r>
            <a:r>
              <a:rPr lang="en-US" sz="3200" b="1" i="1" dirty="0" err="1">
                <a:latin typeface="Comic Sans MS" pitchFamily="66" charset="0"/>
              </a:rPr>
              <a:t>Constanţa</a:t>
            </a:r>
            <a:r>
              <a:rPr lang="en-US" sz="3200" b="1" i="1" dirty="0">
                <a:latin typeface="Comic Sans MS" pitchFamily="66" charset="0"/>
              </a:rPr>
              <a:t> County, Rom</a:t>
            </a:r>
            <a:r>
              <a:rPr lang="ro-RO" sz="3200" b="1" i="1" dirty="0">
                <a:latin typeface="Comic Sans MS" pitchFamily="66" charset="0"/>
              </a:rPr>
              <a:t>â</a:t>
            </a:r>
            <a:r>
              <a:rPr lang="en-US" sz="3200" b="1" i="1" dirty="0" err="1">
                <a:latin typeface="Comic Sans MS" pitchFamily="66" charset="0"/>
              </a:rPr>
              <a:t>nia</a:t>
            </a:r>
            <a:r>
              <a:rPr lang="en-US" sz="3200" b="1" i="1" dirty="0">
                <a:latin typeface="Comic Sans MS" pitchFamily="66" charset="0"/>
              </a:rPr>
              <a:t>. Its name means "salty" in Turkish. Its population is 6252. </a:t>
            </a:r>
          </a:p>
          <a:p>
            <a:pPr algn="just"/>
            <a:r>
              <a:rPr lang="en-US" sz="3200" b="1" i="1" dirty="0">
                <a:latin typeface="Comic Sans MS" pitchFamily="66" charset="0"/>
              </a:rPr>
              <a:t>	Tuzla is a big, nice and clean village, on the shore of the Black Sea. </a:t>
            </a:r>
          </a:p>
        </p:txBody>
      </p:sp>
      <p:pic>
        <p:nvPicPr>
          <p:cNvPr id="10243" name="Picture 5" descr="DSC057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ender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1866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599" y="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mihnea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152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533400"/>
            <a:ext cx="6858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700">
                <a:latin typeface="Comic Sans MS" pitchFamily="66" charset="0"/>
              </a:rPr>
              <a:t>	My name is Mihnea-Andrei. I live in Constanţa, but I learn in Eforie Sud, where my grandparents live.</a:t>
            </a:r>
          </a:p>
          <a:p>
            <a:pPr algn="just"/>
            <a:r>
              <a:rPr lang="en-US" sz="2700">
                <a:latin typeface="Comic Sans MS" pitchFamily="66" charset="0"/>
              </a:rPr>
              <a:t>	Constan</a:t>
            </a:r>
            <a:r>
              <a:rPr lang="ro-RO" sz="2700">
                <a:latin typeface="Comic Sans MS" pitchFamily="66" charset="0"/>
              </a:rPr>
              <a:t>ţ</a:t>
            </a:r>
            <a:r>
              <a:rPr lang="en-US" sz="2700">
                <a:latin typeface="Comic Sans MS" pitchFamily="66" charset="0"/>
              </a:rPr>
              <a:t>a is one of the oldest cities in Rom</a:t>
            </a:r>
            <a:r>
              <a:rPr lang="ro-RO" sz="2700">
                <a:latin typeface="Comic Sans MS" pitchFamily="66" charset="0"/>
              </a:rPr>
              <a:t>â</a:t>
            </a:r>
            <a:r>
              <a:rPr lang="en-US" sz="2700">
                <a:latin typeface="Comic Sans MS" pitchFamily="66" charset="0"/>
              </a:rPr>
              <a:t>nia, founded around 600 BC. The city is located on the Black Sea coast. It is the capital of Constan</a:t>
            </a:r>
            <a:r>
              <a:rPr lang="ro-RO" sz="2700">
                <a:latin typeface="Comic Sans MS" pitchFamily="66" charset="0"/>
              </a:rPr>
              <a:t>ţ</a:t>
            </a:r>
            <a:r>
              <a:rPr lang="en-US" sz="2700">
                <a:latin typeface="Comic Sans MS" pitchFamily="66" charset="0"/>
              </a:rPr>
              <a:t>a County and the largest city in the region.</a:t>
            </a:r>
          </a:p>
          <a:p>
            <a:pPr algn="just"/>
            <a:r>
              <a:rPr lang="en-US" sz="2700">
                <a:latin typeface="Comic Sans MS" pitchFamily="66" charset="0"/>
              </a:rPr>
              <a:t>	The city of Constan</a:t>
            </a:r>
            <a:r>
              <a:rPr lang="ro-RO" sz="2700">
                <a:latin typeface="Comic Sans MS" pitchFamily="66" charset="0"/>
              </a:rPr>
              <a:t>ţ</a:t>
            </a:r>
            <a:r>
              <a:rPr lang="en-US" sz="2700">
                <a:latin typeface="Comic Sans MS" pitchFamily="66" charset="0"/>
              </a:rPr>
              <a:t>a is one of the most important in Rom</a:t>
            </a:r>
            <a:r>
              <a:rPr lang="ro-RO" sz="2700">
                <a:latin typeface="Comic Sans MS" pitchFamily="66" charset="0"/>
              </a:rPr>
              <a:t>â</a:t>
            </a:r>
            <a:r>
              <a:rPr lang="en-US" sz="2700">
                <a:latin typeface="Comic Sans MS" pitchFamily="66" charset="0"/>
              </a:rPr>
              <a:t>nia. The Port of Constan</a:t>
            </a:r>
            <a:r>
              <a:rPr lang="ro-RO" sz="2700">
                <a:latin typeface="Comic Sans MS" pitchFamily="66" charset="0"/>
              </a:rPr>
              <a:t>ţ</a:t>
            </a:r>
            <a:r>
              <a:rPr lang="en-US" sz="2700">
                <a:latin typeface="Comic Sans MS" pitchFamily="66" charset="0"/>
              </a:rPr>
              <a:t>a is the largest port on the Black Sea and one of the largest ports in Europe.</a:t>
            </a:r>
            <a:endParaRPr lang="ro-RO" sz="2700">
              <a:latin typeface="Comic Sans MS" pitchFamily="66" charset="0"/>
            </a:endParaRPr>
          </a:p>
          <a:p>
            <a:pPr algn="just"/>
            <a:r>
              <a:rPr lang="ro-RO" sz="2700">
                <a:latin typeface="Comic Sans MS" pitchFamily="66" charset="0"/>
              </a:rPr>
              <a:t>	</a:t>
            </a:r>
            <a:r>
              <a:rPr lang="en-US" sz="2700">
                <a:latin typeface="Comic Sans MS" pitchFamily="66" charset="0"/>
              </a:rPr>
              <a:t>In Constanţa there are living 8724 Tatars (2.8%).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closest big City is Seattle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905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Seattle is the biggest city in Washington state. On a nice day you can see Mount Rainier in the background. There are lots of tall building. The most famous landmark in Seattle is the Space Needle. Seattle on a nice sunny day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of the days it is cloudy and gray. </a:t>
            </a:r>
          </a:p>
          <a:p>
            <a:pPr>
              <a:buNone/>
            </a:pPr>
            <a:r>
              <a:rPr lang="en-US" dirty="0" smtClean="0"/>
              <a:t>Seattle is a port and you can see boats and ferries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162800" cy="1143000"/>
          </a:xfrm>
        </p:spPr>
        <p:txBody>
          <a:bodyPr/>
          <a:lstStyle/>
          <a:p>
            <a:r>
              <a:rPr lang="en-US" dirty="0" smtClean="0"/>
              <a:t>A little history of Seattle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219200"/>
            <a:ext cx="5181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Native American lived in the area long before the white settlers arrived in 1851. </a:t>
            </a:r>
          </a:p>
          <a:p>
            <a:r>
              <a:rPr lang="en-US" dirty="0" smtClean="0"/>
              <a:t>Seattle got its name from Chief </a:t>
            </a:r>
            <a:r>
              <a:rPr lang="en-US" dirty="0" err="1" smtClean="0"/>
              <a:t>Sealth</a:t>
            </a:r>
            <a:r>
              <a:rPr lang="en-US" dirty="0" smtClean="0"/>
              <a:t>, Chief of the Duwamish/Suquamish Tribe. </a:t>
            </a:r>
          </a:p>
          <a:p>
            <a:r>
              <a:rPr lang="en-US" dirty="0" smtClean="0"/>
              <a:t>The statue of Chief </a:t>
            </a:r>
            <a:r>
              <a:rPr lang="en-US" dirty="0" err="1" smtClean="0"/>
              <a:t>Sealth</a:t>
            </a:r>
            <a:r>
              <a:rPr lang="en-US" dirty="0" smtClean="0"/>
              <a:t> and the Space Needle next to each other symbolize the old and the new. </a:t>
            </a:r>
          </a:p>
          <a:p>
            <a:r>
              <a:rPr lang="en-US" dirty="0" smtClean="0"/>
              <a:t>The Space Needle was built for the 1962 World’s fair, a big exposition that brought many people around the world to Seattle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505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class talked about what we can find in Seattle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•Lots of tall buildings </a:t>
            </a:r>
          </a:p>
          <a:p>
            <a:r>
              <a:rPr lang="en-US" dirty="0" smtClean="0"/>
              <a:t>•Streets with lots of cars </a:t>
            </a:r>
          </a:p>
          <a:p>
            <a:r>
              <a:rPr lang="en-US" dirty="0" smtClean="0"/>
              <a:t>•Museums </a:t>
            </a:r>
          </a:p>
          <a:p>
            <a:r>
              <a:rPr lang="en-US" dirty="0" smtClean="0"/>
              <a:t>•Space Needle </a:t>
            </a:r>
          </a:p>
          <a:p>
            <a:r>
              <a:rPr lang="en-US" dirty="0" smtClean="0"/>
              <a:t>•Lots of shops and Cafes </a:t>
            </a:r>
          </a:p>
          <a:p>
            <a:r>
              <a:rPr lang="en-US" dirty="0" smtClean="0"/>
              <a:t>•Waterfront has some shops and Ferries </a:t>
            </a:r>
          </a:p>
          <a:p>
            <a:r>
              <a:rPr lang="en-US" dirty="0" smtClean="0"/>
              <a:t>•Big port and industries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city of Saint John:</a:t>
            </a:r>
            <a:endParaRPr lang="en-CA" dirty="0"/>
          </a:p>
        </p:txBody>
      </p:sp>
      <p:pic>
        <p:nvPicPr>
          <p:cNvPr id="4" name="Content Placeholder 3" descr="city of Saint Jo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733800"/>
            <a:ext cx="3429000" cy="2910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0" y="4419600"/>
            <a:ext cx="247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Downtown  Saint John</a:t>
            </a:r>
          </a:p>
          <a:p>
            <a:r>
              <a:rPr lang="en-US" dirty="0" smtClean="0"/>
              <a:t>      at night.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55692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There are apartment buildings and condominiums.</a:t>
            </a: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There are hotels.</a:t>
            </a: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Go shopping at stores and eat at special restaurants.</a:t>
            </a: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Visit people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Seattle I can see 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722370" cy="24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9624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Washington Countryside</a:t>
            </a:r>
            <a:br>
              <a:rPr lang="en-US" dirty="0" smtClean="0"/>
            </a:br>
            <a:r>
              <a:rPr lang="en-US" dirty="0" smtClean="0"/>
              <a:t> we can see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•Barns and fields </a:t>
            </a:r>
          </a:p>
          <a:p>
            <a:r>
              <a:rPr lang="en-US" dirty="0" smtClean="0"/>
              <a:t>•Animals: Horses, cows, sheep </a:t>
            </a:r>
          </a:p>
          <a:p>
            <a:r>
              <a:rPr lang="en-US" dirty="0" smtClean="0"/>
              <a:t>•Pumpkin patches </a:t>
            </a:r>
          </a:p>
          <a:p>
            <a:r>
              <a:rPr lang="en-US" dirty="0" smtClean="0"/>
              <a:t>•Berries and vegetables </a:t>
            </a:r>
          </a:p>
          <a:p>
            <a:r>
              <a:rPr lang="en-US" dirty="0" smtClean="0"/>
              <a:t>•Mountains and Lakes </a:t>
            </a:r>
          </a:p>
          <a:p>
            <a:r>
              <a:rPr lang="en-US" dirty="0" smtClean="0"/>
              <a:t>•Many trees: trees with needles and trees with leaves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country I can see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35051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419600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9950" y="56388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Thank you for sharing your work. We learned a lot! Thank you to everyone for the wonderful projects that you sent to us. We loved them and we learned a lot about you, and your countries. We wish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you  happiness, love, health and peace. 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447800"/>
            <a:ext cx="6705600" cy="99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92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971800" y="1981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Christine </a:t>
            </a:r>
            <a:r>
              <a:rPr lang="en-US" sz="2400" dirty="0" err="1" smtClean="0">
                <a:solidFill>
                  <a:srgbClr val="FFC000"/>
                </a:solidFill>
              </a:rPr>
              <a:t>Kolstoe</a:t>
            </a:r>
            <a:r>
              <a:rPr lang="en-US" sz="2400" dirty="0" smtClean="0">
                <a:solidFill>
                  <a:srgbClr val="FFC000"/>
                </a:solidFill>
              </a:rPr>
              <a:t> &amp; Kelly </a:t>
            </a:r>
            <a:r>
              <a:rPr lang="en-US" sz="2400" dirty="0" err="1" smtClean="0">
                <a:solidFill>
                  <a:srgbClr val="FFC000"/>
                </a:solidFill>
              </a:rPr>
              <a:t>Kerani</a:t>
            </a:r>
            <a:r>
              <a:rPr lang="en-US" sz="2400" dirty="0" smtClean="0">
                <a:solidFill>
                  <a:srgbClr val="FFC000"/>
                </a:solidFill>
              </a:rPr>
              <a:t> &amp; Joyce </a:t>
            </a:r>
            <a:r>
              <a:rPr lang="en-US" sz="2400" dirty="0" err="1" smtClean="0">
                <a:solidFill>
                  <a:srgbClr val="FFC000"/>
                </a:solidFill>
              </a:rPr>
              <a:t>Bonney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Lisa Gross &amp; Megan </a:t>
            </a:r>
            <a:r>
              <a:rPr lang="en-US" sz="2400" dirty="0" err="1" smtClean="0">
                <a:solidFill>
                  <a:srgbClr val="FFC000"/>
                </a:solidFill>
              </a:rPr>
              <a:t>Etherton</a:t>
            </a:r>
            <a:r>
              <a:rPr lang="en-US" sz="2400" dirty="0" smtClean="0">
                <a:solidFill>
                  <a:srgbClr val="FFC000"/>
                </a:solidFill>
              </a:rPr>
              <a:t> &amp; Amy Mobile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Cecilia </a:t>
            </a:r>
            <a:r>
              <a:rPr lang="en-US" sz="2400" dirty="0" err="1" smtClean="0">
                <a:solidFill>
                  <a:srgbClr val="FFC000"/>
                </a:solidFill>
              </a:rPr>
              <a:t>Eppler</a:t>
            </a:r>
            <a:r>
              <a:rPr lang="en-US" sz="2400" dirty="0" smtClean="0">
                <a:solidFill>
                  <a:srgbClr val="FFC000"/>
                </a:solidFill>
              </a:rPr>
              <a:t> &amp; Erica Hudson &amp; Margaret </a:t>
            </a:r>
            <a:r>
              <a:rPr lang="en-US" sz="2400" dirty="0" err="1" smtClean="0">
                <a:solidFill>
                  <a:srgbClr val="FFC000"/>
                </a:solidFill>
              </a:rPr>
              <a:t>Olgeirson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Tiffany </a:t>
            </a:r>
            <a:r>
              <a:rPr lang="en-US" sz="2400" dirty="0" err="1" smtClean="0">
                <a:solidFill>
                  <a:srgbClr val="FFC000"/>
                </a:solidFill>
              </a:rPr>
              <a:t>Crealock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C000"/>
                </a:solidFill>
              </a:rPr>
              <a:t>Nadejda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Salikhova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err="1" smtClean="0">
                <a:solidFill>
                  <a:srgbClr val="FFC000"/>
                </a:solidFill>
              </a:rPr>
              <a:t>Alina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Theodorescu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               ~ teachers of PPE1 and their students,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                                   Fall, 2011              </a:t>
            </a:r>
            <a:endParaRPr lang="en-CA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In the country surrounding Saint John</a:t>
            </a:r>
            <a:endParaRPr lang="en-CA" sz="36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Loch Lomond Scho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4876800"/>
            <a:ext cx="17526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38400" y="4800600"/>
            <a:ext cx="2139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Loch Lomond</a:t>
            </a:r>
          </a:p>
          <a:p>
            <a:r>
              <a:rPr lang="en-US" dirty="0" smtClean="0"/>
              <a:t>Elementary School,</a:t>
            </a:r>
          </a:p>
          <a:p>
            <a:r>
              <a:rPr lang="en-US" dirty="0"/>
              <a:t>j</a:t>
            </a:r>
            <a:r>
              <a:rPr lang="en-US" dirty="0" smtClean="0"/>
              <a:t>ust outside of the </a:t>
            </a:r>
          </a:p>
          <a:p>
            <a:r>
              <a:rPr lang="en-US" dirty="0"/>
              <a:t>c</a:t>
            </a:r>
            <a:r>
              <a:rPr lang="en-US" dirty="0" smtClean="0"/>
              <a:t>ity of Saint John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752601"/>
            <a:ext cx="5703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There are lots of trees.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We have lawns and lots of grass for playing outside.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Lots of houses and some farms with horses and cows.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The airport is across the road from our school.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Nd9GcRBZYejJXP7Qe3UP06UsZrBSuTzQ6cb5ZW9CMxOcoEoKa1dYG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1244147527_der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4648200"/>
            <a:ext cx="6629400" cy="2209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/>
              <a:t>Differences between    </a:t>
            </a:r>
            <a:r>
              <a:rPr lang="en-US" sz="4800" dirty="0" err="1" smtClean="0"/>
              <a:t>Almetyevsk</a:t>
            </a:r>
            <a:r>
              <a:rPr lang="en-US" sz="4800" dirty="0" smtClean="0"/>
              <a:t> city and </a:t>
            </a:r>
            <a:r>
              <a:rPr lang="en-US" sz="4800" dirty="0" err="1" smtClean="0"/>
              <a:t>Tatarstan</a:t>
            </a:r>
            <a:r>
              <a:rPr lang="en-US" sz="4800" dirty="0" smtClean="0"/>
              <a:t> villages</a:t>
            </a:r>
            <a:endParaRPr lang="ru-RU" sz="4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6482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29250"/>
            <a:ext cx="8229600" cy="1428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There are in village fields, in a city they aren't present</a:t>
            </a:r>
            <a:endParaRPr lang="ru-RU" dirty="0" err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09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Picture 9" descr="575532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4" name="Picture 15" descr="almetiew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0"/>
            <a:ext cx="47148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357813"/>
            <a:ext cx="8229600" cy="1500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In villages are engaged in cattle </a:t>
            </a:r>
            <a:r>
              <a:rPr lang="en-US" dirty="0" err="1" smtClean="0"/>
              <a:t>breeding.In</a:t>
            </a:r>
            <a:r>
              <a:rPr lang="en-US" dirty="0" smtClean="0"/>
              <a:t> the city are </a:t>
            </a:r>
            <a:r>
              <a:rPr lang="ru-RU" dirty="0" smtClean="0"/>
              <a:t> </a:t>
            </a:r>
            <a:r>
              <a:rPr lang="en-US" dirty="0" smtClean="0"/>
              <a:t>parks, shops and tall buildings</a:t>
            </a:r>
            <a:endParaRPr lang="ru-RU" dirty="0" smtClean="0"/>
          </a:p>
        </p:txBody>
      </p:sp>
      <p:pic>
        <p:nvPicPr>
          <p:cNvPr id="5123" name="Picture 7" descr="ANd9GcTFrHlDH_ULAnSNtQqQjZy7S6zaM07qG5kuFBrPM90Te_l7DE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ANd9GcRBZYejJXP7Qe3UP06UsZrBSuTzQ6cb5ZW9CMxOcoEoKa1dYG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096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8229600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There are no unfortunately,  </a:t>
            </a:r>
            <a:r>
              <a:rPr lang="ru-RU" dirty="0" smtClean="0"/>
              <a:t>                                                                                   </a:t>
            </a:r>
            <a:r>
              <a:rPr lang="en-US" dirty="0" smtClean="0"/>
              <a:t>modern sports complexes in the country.</a:t>
            </a:r>
            <a:endParaRPr lang="ru-RU" dirty="0" smtClean="0"/>
          </a:p>
        </p:txBody>
      </p:sp>
      <p:pic>
        <p:nvPicPr>
          <p:cNvPr id="6147" name="Picture 5" descr="ANd9GcR8Sef-mS5swYVGIZX74fFM3EGytp-1RniwP7OxRfURYNUzF70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928938"/>
            <a:ext cx="5286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ANd9GcTOmcnlFLaGDSIY5URNBmDd9tFD62leU2YZe3PMuWgsNVxT7t4U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328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ANd9GcR00QMyRL8jzFQzylsPVxR9xTTl-RfgdK4jOgE3_mEO5qfAs5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0"/>
            <a:ext cx="44291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6019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429250"/>
            <a:ext cx="8929687" cy="1428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There are in our aria industrial enterprises in the country and in the city.</a:t>
            </a:r>
            <a:endParaRPr lang="ru-RU" dirty="0" smtClean="0"/>
          </a:p>
        </p:txBody>
      </p:sp>
      <p:pic>
        <p:nvPicPr>
          <p:cNvPr id="7171" name="Picture 5" descr="1007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928938"/>
            <a:ext cx="4286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Nd9GcRX4RB4LdP3Nlb5PiXOUIHXsP4_m1v4z4O3engz3xjul7xXaq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0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Содержимое 4" descr="качал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00375"/>
            <a:ext cx="4643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2743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5400" dirty="0" smtClean="0">
                <a:solidFill>
                  <a:schemeClr val="tx2"/>
                </a:solidFill>
                <a:latin typeface="Comic Sans MS" pitchFamily="66" charset="0"/>
              </a:rPr>
              <a:t>D</a:t>
            </a:r>
            <a:r>
              <a:rPr lang="en-US" sz="5400" dirty="0" err="1" smtClean="0">
                <a:solidFill>
                  <a:schemeClr val="tx2"/>
                </a:solidFill>
                <a:latin typeface="Comic Sans MS" pitchFamily="66" charset="0"/>
              </a:rPr>
              <a:t>ifferences</a:t>
            </a:r>
            <a: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o-RO" sz="54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o-RO" sz="54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  <a:t>being in the city </a:t>
            </a:r>
            <a:r>
              <a:rPr lang="ro-RO" sz="54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o-RO" sz="54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  <a:t>and in the country </a:t>
            </a:r>
            <a:b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2"/>
                </a:solidFill>
                <a:latin typeface="Comic Sans MS" pitchFamily="66" charset="0"/>
              </a:rPr>
              <a:t>in  Romania</a:t>
            </a:r>
            <a:endParaRPr lang="en-US" sz="5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7626350" cy="942975"/>
          </a:xfrm>
        </p:spPr>
        <p:txBody>
          <a:bodyPr/>
          <a:lstStyle/>
          <a:p>
            <a:pPr marR="0" eaLnBrk="1" hangingPunct="1"/>
            <a:r>
              <a:rPr lang="en-US" sz="2000" b="1" dirty="0" smtClean="0">
                <a:latin typeface="Comic Sans MS" pitchFamily="66" charset="0"/>
              </a:rPr>
              <a:t>Class 2nd A, Coordinator teacher: </a:t>
            </a:r>
            <a:r>
              <a:rPr lang="en-US" sz="2000" b="1" dirty="0" err="1" smtClean="0">
                <a:latin typeface="Comic Sans MS" pitchFamily="66" charset="0"/>
              </a:rPr>
              <a:t>Alina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Theodorescu</a:t>
            </a:r>
            <a:endParaRPr lang="en-US" sz="2000" b="1" dirty="0" smtClean="0">
              <a:latin typeface="Comic Sans MS" pitchFamily="66" charset="0"/>
            </a:endParaRPr>
          </a:p>
          <a:p>
            <a:pPr marR="0" eaLnBrk="1" hangingPunct="1"/>
            <a:r>
              <a:rPr lang="ro-RO" sz="2000" b="1" dirty="0" smtClean="0">
                <a:latin typeface="Comic Sans MS" pitchFamily="66" charset="0"/>
              </a:rPr>
              <a:t>"Carmen Sylva" School, Eforie Sud, România</a:t>
            </a:r>
            <a:endParaRPr lang="en-US" sz="2000" dirty="0" smtClean="0"/>
          </a:p>
          <a:p>
            <a:pPr marR="0" eaLnBrk="1" hangingPunct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599" y="0"/>
            <a:ext cx="2057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623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Differences between the city and  the  country:  Canada,  Romania, Russia, USA.</vt:lpstr>
      <vt:lpstr>In the city of Saint John:</vt:lpstr>
      <vt:lpstr>In the country surrounding Saint John</vt:lpstr>
      <vt:lpstr>Differences between    Almetyevsk city and Tatarstan villages</vt:lpstr>
      <vt:lpstr>Слайд 5</vt:lpstr>
      <vt:lpstr>Слайд 6</vt:lpstr>
      <vt:lpstr>Слайд 7</vt:lpstr>
      <vt:lpstr>Слайд 8</vt:lpstr>
      <vt:lpstr>Differences  being in the city  and in the country  in  Romania</vt:lpstr>
      <vt:lpstr>Слайд 10</vt:lpstr>
      <vt:lpstr>Differences village/ country - city:</vt:lpstr>
      <vt:lpstr>Слайд 12</vt:lpstr>
      <vt:lpstr>Слайд 13</vt:lpstr>
      <vt:lpstr>Слайд 14</vt:lpstr>
      <vt:lpstr>Слайд 15</vt:lpstr>
      <vt:lpstr>The closest big City is Seattle</vt:lpstr>
      <vt:lpstr>Слайд 17</vt:lpstr>
      <vt:lpstr>A little history of Seattle </vt:lpstr>
      <vt:lpstr>The class talked about what we can find in Seattle </vt:lpstr>
      <vt:lpstr>In Seattle I can see </vt:lpstr>
      <vt:lpstr>In the Washington Countryside  we can see </vt:lpstr>
      <vt:lpstr>In the country I can see </vt:lpstr>
      <vt:lpstr>Thank you for sharing your work. We learned a lot! Thank you to everyone for the wonderful projects that you sent to us. We loved them and we learned a lot about you, and your countries. We wish you  happiness, love, health and peace.   </vt:lpstr>
    </vt:vector>
  </TitlesOfParts>
  <Company>Province of N.B.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the city and country: Saint John, N.B. Canada</dc:title>
  <dc:creator>School District 8</dc:creator>
  <cp:lastModifiedBy>Надежда Павловна </cp:lastModifiedBy>
  <cp:revision>35</cp:revision>
  <dcterms:created xsi:type="dcterms:W3CDTF">2011-12-07T00:11:50Z</dcterms:created>
  <dcterms:modified xsi:type="dcterms:W3CDTF">2012-01-16T13:12:00Z</dcterms:modified>
</cp:coreProperties>
</file>