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75" r:id="rId9"/>
    <p:sldId id="284" r:id="rId10"/>
    <p:sldId id="264" r:id="rId11"/>
    <p:sldId id="263" r:id="rId12"/>
    <p:sldId id="266" r:id="rId13"/>
    <p:sldId id="268" r:id="rId14"/>
    <p:sldId id="269" r:id="rId15"/>
    <p:sldId id="267" r:id="rId16"/>
    <p:sldId id="270" r:id="rId17"/>
    <p:sldId id="271" r:id="rId18"/>
    <p:sldId id="273" r:id="rId19"/>
    <p:sldId id="272" r:id="rId20"/>
    <p:sldId id="285" r:id="rId21"/>
    <p:sldId id="286" r:id="rId22"/>
    <p:sldId id="288" r:id="rId23"/>
    <p:sldId id="289" r:id="rId24"/>
    <p:sldId id="287" r:id="rId25"/>
    <p:sldId id="290" r:id="rId26"/>
    <p:sldId id="280" r:id="rId27"/>
    <p:sldId id="281" r:id="rId28"/>
    <p:sldId id="276" r:id="rId29"/>
    <p:sldId id="279" r:id="rId30"/>
    <p:sldId id="277" r:id="rId31"/>
    <p:sldId id="278" r:id="rId32"/>
    <p:sldId id="283" r:id="rId33"/>
    <p:sldId id="291" r:id="rId34"/>
    <p:sldId id="282" r:id="rId35"/>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51" autoAdjust="0"/>
  </p:normalViewPr>
  <p:slideViewPr>
    <p:cSldViewPr>
      <p:cViewPr varScale="1">
        <p:scale>
          <a:sx n="80" d="100"/>
          <a:sy n="80" d="100"/>
        </p:scale>
        <p:origin x="-86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A1290606-C814-419D-8ACB-147BF9AAA30F}" type="datetimeFigureOut">
              <a:rPr lang="en-US" smtClean="0"/>
              <a:t>1/11/2012</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2105FD64-5293-42D1-AA2F-7F424BA23ACE}" type="slidenum">
              <a:rPr lang="en-US" smtClean="0"/>
              <a:t>‹#›</a:t>
            </a:fld>
            <a:endParaRPr lang="en-US"/>
          </a:p>
        </p:txBody>
      </p:sp>
    </p:spTree>
    <p:extLst>
      <p:ext uri="{BB962C8B-B14F-4D97-AF65-F5344CB8AC3E}">
        <p14:creationId xmlns:p14="http://schemas.microsoft.com/office/powerpoint/2010/main" val="3243122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5FD64-5293-42D1-AA2F-7F424BA23ACE}" type="slidenum">
              <a:rPr lang="en-US" smtClean="0"/>
              <a:t>4</a:t>
            </a:fld>
            <a:endParaRPr lang="en-US"/>
          </a:p>
        </p:txBody>
      </p:sp>
    </p:spTree>
    <p:extLst>
      <p:ext uri="{BB962C8B-B14F-4D97-AF65-F5344CB8AC3E}">
        <p14:creationId xmlns:p14="http://schemas.microsoft.com/office/powerpoint/2010/main" val="338087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5FD64-5293-42D1-AA2F-7F424BA23ACE}" type="slidenum">
              <a:rPr lang="en-US" smtClean="0"/>
              <a:t>14</a:t>
            </a:fld>
            <a:endParaRPr lang="en-US"/>
          </a:p>
        </p:txBody>
      </p:sp>
    </p:spTree>
    <p:extLst>
      <p:ext uri="{BB962C8B-B14F-4D97-AF65-F5344CB8AC3E}">
        <p14:creationId xmlns:p14="http://schemas.microsoft.com/office/powerpoint/2010/main" val="199252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5FD64-5293-42D1-AA2F-7F424BA23ACE}" type="slidenum">
              <a:rPr lang="en-US" smtClean="0"/>
              <a:t>17</a:t>
            </a:fld>
            <a:endParaRPr lang="en-US"/>
          </a:p>
        </p:txBody>
      </p:sp>
    </p:spTree>
    <p:extLst>
      <p:ext uri="{BB962C8B-B14F-4D97-AF65-F5344CB8AC3E}">
        <p14:creationId xmlns:p14="http://schemas.microsoft.com/office/powerpoint/2010/main" val="75560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5FD64-5293-42D1-AA2F-7F424BA23ACE}" type="slidenum">
              <a:rPr lang="en-US" smtClean="0"/>
              <a:t>20</a:t>
            </a:fld>
            <a:endParaRPr lang="en-US"/>
          </a:p>
        </p:txBody>
      </p:sp>
    </p:spTree>
    <p:extLst>
      <p:ext uri="{BB962C8B-B14F-4D97-AF65-F5344CB8AC3E}">
        <p14:creationId xmlns:p14="http://schemas.microsoft.com/office/powerpoint/2010/main" val="2028532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5FD64-5293-42D1-AA2F-7F424BA23ACE}" type="slidenum">
              <a:rPr lang="en-US" smtClean="0"/>
              <a:t>22</a:t>
            </a:fld>
            <a:endParaRPr lang="en-US"/>
          </a:p>
        </p:txBody>
      </p:sp>
    </p:spTree>
    <p:extLst>
      <p:ext uri="{BB962C8B-B14F-4D97-AF65-F5344CB8AC3E}">
        <p14:creationId xmlns:p14="http://schemas.microsoft.com/office/powerpoint/2010/main" val="36172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5FD64-5293-42D1-AA2F-7F424BA23ACE}" type="slidenum">
              <a:rPr lang="en-US" smtClean="0"/>
              <a:t>26</a:t>
            </a:fld>
            <a:endParaRPr lang="en-US"/>
          </a:p>
        </p:txBody>
      </p:sp>
    </p:spTree>
    <p:extLst>
      <p:ext uri="{BB962C8B-B14F-4D97-AF65-F5344CB8AC3E}">
        <p14:creationId xmlns:p14="http://schemas.microsoft.com/office/powerpoint/2010/main" val="359565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5FD64-5293-42D1-AA2F-7F424BA23ACE}" type="slidenum">
              <a:rPr lang="en-US" smtClean="0"/>
              <a:t>34</a:t>
            </a:fld>
            <a:endParaRPr lang="en-US"/>
          </a:p>
        </p:txBody>
      </p:sp>
    </p:spTree>
    <p:extLst>
      <p:ext uri="{BB962C8B-B14F-4D97-AF65-F5344CB8AC3E}">
        <p14:creationId xmlns:p14="http://schemas.microsoft.com/office/powerpoint/2010/main" val="413460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D6817E-85A1-4CD9-AF2C-2D16E7E985CB}"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223257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D6817E-85A1-4CD9-AF2C-2D16E7E985CB}"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49736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D6817E-85A1-4CD9-AF2C-2D16E7E985CB}"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203515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D6817E-85A1-4CD9-AF2C-2D16E7E985CB}"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7099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D6817E-85A1-4CD9-AF2C-2D16E7E985CB}" type="datetimeFigureOut">
              <a:rPr lang="en-US" smtClean="0"/>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53772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D6817E-85A1-4CD9-AF2C-2D16E7E985CB}" type="datetimeFigureOut">
              <a:rPr lang="en-US" smtClean="0"/>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1769617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D6817E-85A1-4CD9-AF2C-2D16E7E985CB}" type="datetimeFigureOut">
              <a:rPr lang="en-US" smtClean="0"/>
              <a:t>1/11/2012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876766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D6817E-85A1-4CD9-AF2C-2D16E7E985CB}" type="datetimeFigureOut">
              <a:rPr lang="en-US" smtClean="0"/>
              <a:t>1/11/2012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306809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6817E-85A1-4CD9-AF2C-2D16E7E985CB}" type="datetimeFigureOut">
              <a:rPr lang="en-US" smtClean="0"/>
              <a:t>1/11/2012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51455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D6817E-85A1-4CD9-AF2C-2D16E7E985CB}" type="datetimeFigureOut">
              <a:rPr lang="en-US" smtClean="0"/>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27930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D6817E-85A1-4CD9-AF2C-2D16E7E985CB}" type="datetimeFigureOut">
              <a:rPr lang="en-US" smtClean="0"/>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3F152-7D13-4C7A-8441-CCC469486141}" type="slidenum">
              <a:rPr lang="en-US" smtClean="0"/>
              <a:t>‹#›</a:t>
            </a:fld>
            <a:endParaRPr lang="en-US"/>
          </a:p>
        </p:txBody>
      </p:sp>
    </p:spTree>
    <p:extLst>
      <p:ext uri="{BB962C8B-B14F-4D97-AF65-F5344CB8AC3E}">
        <p14:creationId xmlns:p14="http://schemas.microsoft.com/office/powerpoint/2010/main" val="230460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6817E-85A1-4CD9-AF2C-2D16E7E985CB}" type="datetimeFigureOut">
              <a:rPr lang="en-US" smtClean="0"/>
              <a:t>1/11/2012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3F152-7D13-4C7A-8441-CCC469486141}" type="slidenum">
              <a:rPr lang="en-US" smtClean="0"/>
              <a:t>‹#›</a:t>
            </a:fld>
            <a:endParaRPr lang="en-US"/>
          </a:p>
        </p:txBody>
      </p:sp>
    </p:spTree>
    <p:extLst>
      <p:ext uri="{BB962C8B-B14F-4D97-AF65-F5344CB8AC3E}">
        <p14:creationId xmlns:p14="http://schemas.microsoft.com/office/powerpoint/2010/main" val="2900542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secstate.wa.gov/flag/"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5.jpeg"/><Relationship Id="rId7"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89.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latin typeface="Aharoni" pitchFamily="2" charset="-79"/>
                <a:cs typeface="Aharoni" pitchFamily="2" charset="-79"/>
              </a:rPr>
              <a:t>International Project</a:t>
            </a:r>
            <a:br>
              <a:rPr lang="en-US" sz="4000" dirty="0" smtClean="0">
                <a:latin typeface="Aharoni" pitchFamily="2" charset="-79"/>
                <a:cs typeface="Aharoni" pitchFamily="2" charset="-79"/>
              </a:rPr>
            </a:br>
            <a:r>
              <a:rPr lang="en-US" sz="4000" dirty="0" smtClean="0">
                <a:latin typeface="Aharoni" pitchFamily="2" charset="-79"/>
                <a:cs typeface="Aharoni" pitchFamily="2" charset="-79"/>
              </a:rPr>
              <a:t>Flags and </a:t>
            </a:r>
            <a:r>
              <a:rPr lang="en-US" sz="4000" dirty="0">
                <a:latin typeface="Aharoni" pitchFamily="2" charset="-79"/>
                <a:cs typeface="Aharoni" pitchFamily="2" charset="-79"/>
              </a:rPr>
              <a:t>N</a:t>
            </a:r>
            <a:r>
              <a:rPr lang="en-US" sz="4000" dirty="0" smtClean="0">
                <a:latin typeface="Aharoni" pitchFamily="2" charset="-79"/>
                <a:cs typeface="Aharoni" pitchFamily="2" charset="-79"/>
              </a:rPr>
              <a:t>ational </a:t>
            </a:r>
            <a:r>
              <a:rPr lang="en-US" sz="4000" dirty="0">
                <a:latin typeface="Aharoni" pitchFamily="2" charset="-79"/>
                <a:cs typeface="Aharoni" pitchFamily="2" charset="-79"/>
              </a:rPr>
              <a:t>S</a:t>
            </a:r>
            <a:r>
              <a:rPr lang="en-US" sz="4000" dirty="0" smtClean="0">
                <a:latin typeface="Aharoni" pitchFamily="2" charset="-79"/>
                <a:cs typeface="Aharoni" pitchFamily="2" charset="-79"/>
              </a:rPr>
              <a:t>ymbols</a:t>
            </a:r>
            <a:endParaRPr lang="en-US" sz="4000" dirty="0">
              <a:latin typeface="Aharoni" pitchFamily="2" charset="-79"/>
              <a:cs typeface="Aharoni" pitchFamily="2" charset="-79"/>
            </a:endParaRPr>
          </a:p>
        </p:txBody>
      </p:sp>
      <p:sp>
        <p:nvSpPr>
          <p:cNvPr id="3" name="Subtitle 2"/>
          <p:cNvSpPr>
            <a:spLocks noGrp="1"/>
          </p:cNvSpPr>
          <p:nvPr>
            <p:ph type="subTitle" idx="1"/>
          </p:nvPr>
        </p:nvSpPr>
        <p:spPr>
          <a:xfrm>
            <a:off x="1371600" y="3733800"/>
            <a:ext cx="6400800" cy="1905000"/>
          </a:xfrm>
        </p:spPr>
        <p:txBody>
          <a:bodyPr>
            <a:normAutofit fontScale="77500" lnSpcReduction="20000"/>
          </a:bodyPr>
          <a:lstStyle/>
          <a:p>
            <a:r>
              <a:rPr lang="en-US" sz="2600" b="1" dirty="0" err="1" smtClean="0">
                <a:solidFill>
                  <a:schemeClr val="tx2">
                    <a:lumMod val="75000"/>
                  </a:schemeClr>
                </a:solidFill>
              </a:rPr>
              <a:t>iEARN</a:t>
            </a:r>
            <a:endParaRPr lang="en-US" sz="2600" b="1" dirty="0" smtClean="0">
              <a:solidFill>
                <a:schemeClr val="tx2">
                  <a:lumMod val="75000"/>
                </a:schemeClr>
              </a:solidFill>
            </a:endParaRPr>
          </a:p>
          <a:p>
            <a:r>
              <a:rPr lang="en-US" dirty="0" smtClean="0">
                <a:solidFill>
                  <a:schemeClr val="tx2">
                    <a:lumMod val="75000"/>
                  </a:schemeClr>
                </a:solidFill>
              </a:rPr>
              <a:t> </a:t>
            </a:r>
            <a:r>
              <a:rPr lang="en-US" sz="1900" dirty="0" smtClean="0">
                <a:solidFill>
                  <a:schemeClr val="tx2">
                    <a:lumMod val="75000"/>
                  </a:schemeClr>
                </a:solidFill>
              </a:rPr>
              <a:t>(International Education and Research Network)  </a:t>
            </a:r>
          </a:p>
          <a:p>
            <a:r>
              <a:rPr lang="en-US" dirty="0" smtClean="0"/>
              <a:t>    </a:t>
            </a:r>
            <a:r>
              <a:rPr lang="en-US" sz="2400" dirty="0" smtClean="0">
                <a:solidFill>
                  <a:schemeClr val="tx2">
                    <a:lumMod val="75000"/>
                  </a:schemeClr>
                </a:solidFill>
              </a:rPr>
              <a:t>Places &amp; Perspectives: Elementary, Fall 2011 (PPE1)</a:t>
            </a:r>
          </a:p>
          <a:p>
            <a:endParaRPr lang="en-US" sz="2400" dirty="0">
              <a:solidFill>
                <a:schemeClr val="tx2">
                  <a:lumMod val="75000"/>
                </a:schemeClr>
              </a:solidFill>
            </a:endParaRPr>
          </a:p>
          <a:p>
            <a:r>
              <a:rPr lang="en-US" sz="1900" dirty="0" smtClean="0">
                <a:solidFill>
                  <a:schemeClr val="tx2">
                    <a:lumMod val="75000"/>
                  </a:schemeClr>
                </a:solidFill>
              </a:rPr>
              <a:t>Compiled by: Cecilia Eppler, Erica Hudson and Margaret Olgeirson</a:t>
            </a:r>
          </a:p>
          <a:p>
            <a:r>
              <a:rPr lang="en-US" sz="1900" dirty="0" smtClean="0">
                <a:solidFill>
                  <a:schemeClr val="tx2">
                    <a:lumMod val="75000"/>
                  </a:schemeClr>
                </a:solidFill>
              </a:rPr>
              <a:t>Gilman School, Baltimore, Maryland, USA.</a:t>
            </a:r>
          </a:p>
          <a:p>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46344"/>
            <a:ext cx="1233487"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763" y="525095"/>
            <a:ext cx="1295400" cy="92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56575"/>
            <a:ext cx="1524000" cy="93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556575"/>
            <a:ext cx="144779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91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8199" y="92611"/>
            <a:ext cx="5675512" cy="1200329"/>
          </a:xfrm>
          <a:prstGeom prst="rect">
            <a:avLst/>
          </a:prstGeom>
        </p:spPr>
        <p:txBody>
          <a:bodyPr wrap="square">
            <a:spAutoFit/>
          </a:bodyPr>
          <a:lstStyle/>
          <a:p>
            <a:r>
              <a:rPr lang="en-US" b="1" dirty="0">
                <a:latin typeface="Aharoni" pitchFamily="2" charset="-79"/>
                <a:cs typeface="Aharoni" pitchFamily="2" charset="-79"/>
              </a:rPr>
              <a:t>Mrs. </a:t>
            </a:r>
            <a:r>
              <a:rPr lang="en-US" b="1" dirty="0" err="1">
                <a:latin typeface="Aharoni" pitchFamily="2" charset="-79"/>
                <a:cs typeface="Aharoni" pitchFamily="2" charset="-79"/>
              </a:rPr>
              <a:t>Crealock’s</a:t>
            </a:r>
            <a:r>
              <a:rPr lang="en-US" b="1" dirty="0">
                <a:latin typeface="Aharoni" pitchFamily="2" charset="-79"/>
                <a:cs typeface="Aharoni" pitchFamily="2" charset="-79"/>
              </a:rPr>
              <a:t>  Kindergarten </a:t>
            </a:r>
          </a:p>
          <a:p>
            <a:r>
              <a:rPr lang="en-US" b="1" dirty="0">
                <a:latin typeface="Aharoni" pitchFamily="2" charset="-79"/>
                <a:cs typeface="Aharoni" pitchFamily="2" charset="-79"/>
              </a:rPr>
              <a:t>Loch Lomond Elementary School</a:t>
            </a:r>
          </a:p>
          <a:p>
            <a:r>
              <a:rPr lang="en-US" b="1" dirty="0">
                <a:latin typeface="Aharoni" pitchFamily="2" charset="-79"/>
                <a:cs typeface="Aharoni" pitchFamily="2" charset="-79"/>
              </a:rPr>
              <a:t>Saint John, New Brunswick, Canada</a:t>
            </a:r>
          </a:p>
          <a:p>
            <a:r>
              <a:rPr lang="en-US" b="1" dirty="0" smtClean="0">
                <a:latin typeface="Aharoni" pitchFamily="2" charset="-79"/>
                <a:cs typeface="Aharoni" pitchFamily="2" charset="-79"/>
              </a:rPr>
              <a:t>                          2011</a:t>
            </a:r>
            <a:endParaRPr lang="en-US" b="1" dirty="0">
              <a:latin typeface="Aharoni" pitchFamily="2" charset="-79"/>
              <a:cs typeface="Aharoni" pitchFamily="2" charset="-79"/>
            </a:endParaRPr>
          </a:p>
        </p:txBody>
      </p:sp>
      <p:sp>
        <p:nvSpPr>
          <p:cNvPr id="3" name="Rectangle 2"/>
          <p:cNvSpPr/>
          <p:nvPr/>
        </p:nvSpPr>
        <p:spPr>
          <a:xfrm>
            <a:off x="1219199" y="4343400"/>
            <a:ext cx="7391400" cy="2246769"/>
          </a:xfrm>
          <a:prstGeom prst="rect">
            <a:avLst/>
          </a:prstGeom>
        </p:spPr>
        <p:txBody>
          <a:bodyPr wrap="square">
            <a:spAutoFit/>
          </a:bodyPr>
          <a:lstStyle/>
          <a:p>
            <a:r>
              <a:rPr lang="en-CA" sz="2000" dirty="0"/>
              <a:t>The maple leaf has been a symbol of Canada since the 18th century. The flag contains a stylized 11 point red maple leaf in the center of the flag.</a:t>
            </a:r>
          </a:p>
          <a:p>
            <a:r>
              <a:rPr lang="en-US" sz="2000" dirty="0"/>
              <a:t>Throughout history, red and white are found as the colors of France or of England – both countries are significant in Canada’s heritage.</a:t>
            </a:r>
          </a:p>
          <a:p>
            <a:r>
              <a:rPr lang="en-US" sz="2000" dirty="0"/>
              <a:t>Red and white were approved as Canada's official colors in the proclamation of the royal arms of Canada in 1921 by King George V.</a:t>
            </a:r>
            <a:endParaRPr lang="en-CA" sz="20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199" y="1280045"/>
            <a:ext cx="3776589" cy="253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30288" y="3890888"/>
            <a:ext cx="4199035" cy="461665"/>
          </a:xfrm>
          <a:prstGeom prst="rect">
            <a:avLst/>
          </a:prstGeom>
        </p:spPr>
        <p:txBody>
          <a:bodyPr wrap="none">
            <a:spAutoFit/>
          </a:bodyPr>
          <a:lstStyle/>
          <a:p>
            <a:r>
              <a:rPr lang="en-US" sz="2400" dirty="0" smtClean="0"/>
              <a:t>    </a:t>
            </a:r>
            <a:r>
              <a:rPr lang="en-US" sz="2400" b="1" dirty="0" smtClean="0"/>
              <a:t>Symbols </a:t>
            </a:r>
            <a:r>
              <a:rPr lang="en-US" sz="2400" b="1" dirty="0"/>
              <a:t>of the Canadian Flag</a:t>
            </a:r>
          </a:p>
        </p:txBody>
      </p:sp>
    </p:spTree>
    <p:extLst>
      <p:ext uri="{BB962C8B-B14F-4D97-AF65-F5344CB8AC3E}">
        <p14:creationId xmlns:p14="http://schemas.microsoft.com/office/powerpoint/2010/main" val="17248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2546"/>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3400" y="3505200"/>
            <a:ext cx="7924800" cy="3139321"/>
          </a:xfrm>
          <a:prstGeom prst="rect">
            <a:avLst/>
          </a:prstGeom>
        </p:spPr>
        <p:txBody>
          <a:bodyPr wrap="square">
            <a:spAutoFit/>
          </a:bodyPr>
          <a:lstStyle/>
          <a:p>
            <a:pPr>
              <a:buNone/>
            </a:pPr>
            <a:r>
              <a:rPr lang="en-CA" dirty="0" smtClean="0"/>
              <a:t>There </a:t>
            </a:r>
            <a:r>
              <a:rPr lang="en-CA" dirty="0"/>
              <a:t>are 5 rows of students because most of the children are  </a:t>
            </a:r>
            <a:r>
              <a:rPr lang="en-CA" dirty="0" smtClean="0"/>
              <a:t>5 </a:t>
            </a:r>
            <a:r>
              <a:rPr lang="en-CA" dirty="0"/>
              <a:t>years old.</a:t>
            </a:r>
          </a:p>
          <a:p>
            <a:pPr>
              <a:buNone/>
            </a:pPr>
            <a:r>
              <a:rPr lang="en-CA" dirty="0"/>
              <a:t>There are 10 blue faces representing the 10 boys in our class and 8 pink faces representing the 8 girls. </a:t>
            </a:r>
          </a:p>
          <a:p>
            <a:pPr>
              <a:buNone/>
            </a:pPr>
            <a:r>
              <a:rPr lang="en-CA" dirty="0"/>
              <a:t>Our flag is outlined in red with a white background to represent our Canadian colours.</a:t>
            </a:r>
          </a:p>
          <a:p>
            <a:pPr>
              <a:buNone/>
            </a:pPr>
            <a:r>
              <a:rPr lang="en-CA" dirty="0"/>
              <a:t> The “K” stands for our grade, kindergarten. </a:t>
            </a:r>
          </a:p>
          <a:p>
            <a:pPr>
              <a:buNone/>
            </a:pPr>
            <a:r>
              <a:rPr lang="en-CA" dirty="0"/>
              <a:t>The K is in blue representing the French heritage of some of our students (the Acadian flag is red, white and blue with one yellow star). </a:t>
            </a:r>
          </a:p>
          <a:p>
            <a:pPr>
              <a:buNone/>
            </a:pPr>
            <a:r>
              <a:rPr lang="en-CA" dirty="0"/>
              <a:t>The banner under the letter K identifies our class within the school and the green symbolizes how our class tries to be “green” by participating in recycling at our school.</a:t>
            </a:r>
          </a:p>
        </p:txBody>
      </p:sp>
      <p:sp>
        <p:nvSpPr>
          <p:cNvPr id="3" name="TextBox 2"/>
          <p:cNvSpPr txBox="1"/>
          <p:nvPr/>
        </p:nvSpPr>
        <p:spPr>
          <a:xfrm>
            <a:off x="4724400" y="1759020"/>
            <a:ext cx="3962399" cy="369332"/>
          </a:xfrm>
          <a:prstGeom prst="rect">
            <a:avLst/>
          </a:prstGeom>
          <a:noFill/>
        </p:spPr>
        <p:txBody>
          <a:bodyPr wrap="square" rtlCol="0">
            <a:spAutoFit/>
          </a:bodyPr>
          <a:lstStyle/>
          <a:p>
            <a:r>
              <a:rPr lang="en-US" dirty="0" smtClean="0"/>
              <a:t>Mrs. </a:t>
            </a:r>
            <a:r>
              <a:rPr lang="en-US" dirty="0" err="1" smtClean="0"/>
              <a:t>Crealock’s</a:t>
            </a:r>
            <a:r>
              <a:rPr lang="en-US" dirty="0" smtClean="0"/>
              <a:t> class flag</a:t>
            </a:r>
            <a:endParaRPr lang="en-US" dirty="0"/>
          </a:p>
        </p:txBody>
      </p:sp>
    </p:spTree>
    <p:extLst>
      <p:ext uri="{BB962C8B-B14F-4D97-AF65-F5344CB8AC3E}">
        <p14:creationId xmlns:p14="http://schemas.microsoft.com/office/powerpoint/2010/main" val="1981248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8229600" cy="838200"/>
          </a:xfrm>
        </p:spPr>
        <p:txBody>
          <a:bodyPr>
            <a:normAutofit/>
          </a:bodyPr>
          <a:lstStyle/>
          <a:p>
            <a:r>
              <a:rPr lang="en-US" sz="2400" dirty="0" smtClean="0"/>
              <a:t>Washington State Flag</a:t>
            </a:r>
            <a:endParaRPr lang="en-US" sz="2400" dirty="0"/>
          </a:p>
        </p:txBody>
      </p:sp>
      <p:sp>
        <p:nvSpPr>
          <p:cNvPr id="3" name="Content Placeholder 2"/>
          <p:cNvSpPr>
            <a:spLocks noGrp="1"/>
          </p:cNvSpPr>
          <p:nvPr>
            <p:ph idx="1"/>
          </p:nvPr>
        </p:nvSpPr>
        <p:spPr>
          <a:xfrm>
            <a:off x="152400" y="4876800"/>
            <a:ext cx="8534400" cy="1477963"/>
          </a:xfrm>
        </p:spPr>
        <p:txBody>
          <a:bodyPr>
            <a:normAutofit fontScale="62500" lnSpcReduction="20000"/>
          </a:bodyPr>
          <a:lstStyle/>
          <a:p>
            <a:pPr algn="ctr"/>
            <a:r>
              <a:rPr lang="en-US" sz="2900" dirty="0" smtClean="0"/>
              <a:t>The state flag is green with the state seal in the middle. The state is named after our first president George Washington. According to law, “the flag of the United States and the flag of the state shall be prominently installed, displayed and maintained in schools, court rooms and state buildings.” For further information about the state flag, check the </a:t>
            </a:r>
            <a:r>
              <a:rPr lang="en-US" sz="2900" dirty="0" smtClean="0">
                <a:hlinkClick r:id="rId2"/>
              </a:rPr>
              <a:t>Secretary of State's</a:t>
            </a:r>
            <a:r>
              <a:rPr lang="en-US" sz="2900" dirty="0" smtClean="0"/>
              <a:t> web site</a:t>
            </a:r>
            <a:r>
              <a:rPr lang="en-US" dirty="0" smtClean="0"/>
              <a:t>.</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2832295" y="2209800"/>
            <a:ext cx="3429000" cy="22860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627" y="360442"/>
            <a:ext cx="519918" cy="39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33600" y="151556"/>
            <a:ext cx="4572000" cy="1200329"/>
          </a:xfrm>
          <a:prstGeom prst="rect">
            <a:avLst/>
          </a:prstGeom>
        </p:spPr>
        <p:txBody>
          <a:bodyPr>
            <a:spAutoFit/>
          </a:bodyPr>
          <a:lstStyle/>
          <a:p>
            <a:pPr algn="ctr"/>
            <a:r>
              <a:rPr lang="en-US" b="1" dirty="0"/>
              <a:t>Lynnwood Elementary </a:t>
            </a:r>
          </a:p>
          <a:p>
            <a:pPr algn="ctr"/>
            <a:r>
              <a:rPr lang="en-US" b="1" dirty="0"/>
              <a:t>4</a:t>
            </a:r>
            <a:r>
              <a:rPr lang="en-US" b="1" baseline="30000" dirty="0"/>
              <a:t>th</a:t>
            </a:r>
            <a:r>
              <a:rPr lang="en-US" b="1" dirty="0"/>
              <a:t> Grade students</a:t>
            </a:r>
          </a:p>
          <a:p>
            <a:pPr algn="ctr"/>
            <a:r>
              <a:rPr lang="en-US" b="1" dirty="0"/>
              <a:t>Washington State, USA </a:t>
            </a:r>
          </a:p>
          <a:p>
            <a:pPr algn="ctr"/>
            <a:r>
              <a:rPr lang="en-US" b="1" dirty="0"/>
              <a:t>Fall 2011</a:t>
            </a:r>
          </a:p>
        </p:txBody>
      </p:sp>
    </p:spTree>
    <p:extLst>
      <p:ext uri="{BB962C8B-B14F-4D97-AF65-F5344CB8AC3E}">
        <p14:creationId xmlns:p14="http://schemas.microsoft.com/office/powerpoint/2010/main" val="1691123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233368" cy="792162"/>
          </a:xfrm>
        </p:spPr>
        <p:txBody>
          <a:bodyPr>
            <a:normAutofit/>
          </a:bodyPr>
          <a:lstStyle/>
          <a:p>
            <a:r>
              <a:rPr lang="en-US" sz="2400" b="1" dirty="0"/>
              <a:t>Our class flag represents our region</a:t>
            </a:r>
          </a:p>
        </p:txBody>
      </p:sp>
      <p:pic>
        <p:nvPicPr>
          <p:cNvPr id="24578" name="Picture 2" descr="C:\Users\Christine\Documents\Pictures\0910Room 11WA Posters\IMG_3902.JPG"/>
          <p:cNvPicPr>
            <a:picLocks noGrp="1" noChangeAspect="1" noChangeArrowheads="1"/>
          </p:cNvPicPr>
          <p:nvPr>
            <p:ph idx="1"/>
          </p:nvPr>
        </p:nvPicPr>
        <p:blipFill>
          <a:blip r:embed="rId2" cstate="print"/>
          <a:srcRect/>
          <a:stretch>
            <a:fillRect/>
          </a:stretch>
        </p:blipFill>
        <p:spPr bwMode="auto">
          <a:xfrm>
            <a:off x="2095500" y="762000"/>
            <a:ext cx="4572000" cy="3352800"/>
          </a:xfrm>
          <a:prstGeom prst="rect">
            <a:avLst/>
          </a:prstGeom>
          <a:noFill/>
        </p:spPr>
      </p:pic>
      <p:sp>
        <p:nvSpPr>
          <p:cNvPr id="3" name="Rectangle 2"/>
          <p:cNvSpPr/>
          <p:nvPr/>
        </p:nvSpPr>
        <p:spPr>
          <a:xfrm>
            <a:off x="1066800" y="4114800"/>
            <a:ext cx="7391399" cy="1477328"/>
          </a:xfrm>
          <a:prstGeom prst="rect">
            <a:avLst/>
          </a:prstGeom>
        </p:spPr>
        <p:txBody>
          <a:bodyPr wrap="square">
            <a:spAutoFit/>
          </a:bodyPr>
          <a:lstStyle/>
          <a:p>
            <a:r>
              <a:rPr lang="en-US" dirty="0"/>
              <a:t>We live in a beautiful region with a variety of plants and animals, </a:t>
            </a:r>
          </a:p>
          <a:p>
            <a:r>
              <a:rPr lang="en-US" dirty="0"/>
              <a:t>Native Americans have been living here for a very long time even before the white men came.</a:t>
            </a:r>
          </a:p>
          <a:p>
            <a:r>
              <a:rPr lang="en-US" dirty="0"/>
              <a:t>Many students were involved in drawing this flag. We feel it is a good representation of what is found in our region.</a:t>
            </a:r>
          </a:p>
        </p:txBody>
      </p:sp>
      <p:pic>
        <p:nvPicPr>
          <p:cNvPr id="5" name="Picture 3"/>
          <p:cNvPicPr>
            <a:picLocks noChangeAspect="1" noChangeArrowheads="1"/>
          </p:cNvPicPr>
          <p:nvPr/>
        </p:nvPicPr>
        <p:blipFill>
          <a:blip r:embed="rId3" cstate="print"/>
          <a:srcRect/>
          <a:stretch>
            <a:fillRect/>
          </a:stretch>
        </p:blipFill>
        <p:spPr bwMode="auto">
          <a:xfrm>
            <a:off x="1257300" y="5747825"/>
            <a:ext cx="838200" cy="7620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514600" y="5719691"/>
            <a:ext cx="1006563" cy="847725"/>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3986196" y="5717345"/>
            <a:ext cx="1114392" cy="847726"/>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5562600" y="5719691"/>
            <a:ext cx="1179755" cy="847725"/>
          </a:xfrm>
          <a:prstGeom prst="rect">
            <a:avLst/>
          </a:prstGeom>
          <a:noFill/>
          <a:ln w="9525">
            <a:noFill/>
            <a:miter lim="800000"/>
            <a:headEnd/>
            <a:tailEnd/>
          </a:ln>
        </p:spPr>
      </p:pic>
      <p:pic>
        <p:nvPicPr>
          <p:cNvPr id="9" name="Picture 3"/>
          <p:cNvPicPr>
            <a:picLocks noChangeAspect="1" noChangeArrowheads="1"/>
          </p:cNvPicPr>
          <p:nvPr/>
        </p:nvPicPr>
        <p:blipFill>
          <a:blip r:embed="rId7" cstate="print"/>
          <a:srcRect/>
          <a:stretch>
            <a:fillRect/>
          </a:stretch>
        </p:blipFill>
        <p:spPr bwMode="auto">
          <a:xfrm>
            <a:off x="7189762" y="5719691"/>
            <a:ext cx="990599" cy="847725"/>
          </a:xfrm>
          <a:prstGeom prst="rect">
            <a:avLst/>
          </a:prstGeom>
          <a:noFill/>
          <a:ln w="9525">
            <a:noFill/>
            <a:miter lim="800000"/>
            <a:headEnd/>
            <a:tailEnd/>
          </a:ln>
        </p:spPr>
      </p:pic>
      <p:sp>
        <p:nvSpPr>
          <p:cNvPr id="4" name="Rectangle 3"/>
          <p:cNvSpPr/>
          <p:nvPr/>
        </p:nvSpPr>
        <p:spPr>
          <a:xfrm>
            <a:off x="3986196" y="1973161"/>
            <a:ext cx="7554939" cy="738664"/>
          </a:xfrm>
          <a:prstGeom prst="rect">
            <a:avLst/>
          </a:prstGeom>
        </p:spPr>
        <p:txBody>
          <a:bodyPr wrap="square">
            <a:spAutoFit/>
          </a:bodyPr>
          <a:lstStyle/>
          <a:p>
            <a:pPr algn="ctr"/>
            <a:r>
              <a:rPr lang="en-US" sz="1400" b="1" dirty="0"/>
              <a:t>Lynnwood Elementary </a:t>
            </a:r>
          </a:p>
          <a:p>
            <a:pPr algn="ctr"/>
            <a:r>
              <a:rPr lang="en-US" sz="1400" b="1" dirty="0"/>
              <a:t>4</a:t>
            </a:r>
            <a:r>
              <a:rPr lang="en-US" sz="1400" b="1" baseline="30000" dirty="0"/>
              <a:t>th</a:t>
            </a:r>
            <a:r>
              <a:rPr lang="en-US" sz="1400" b="1" dirty="0"/>
              <a:t> Grade students</a:t>
            </a:r>
          </a:p>
          <a:p>
            <a:pPr algn="ctr"/>
            <a:r>
              <a:rPr lang="en-US" sz="1400" b="1" dirty="0"/>
              <a:t>Washington State, USA </a:t>
            </a: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81000"/>
            <a:ext cx="5175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728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269.JPG"/>
          <p:cNvPicPr>
            <a:picLocks noChangeAspect="1"/>
          </p:cNvPicPr>
          <p:nvPr/>
        </p:nvPicPr>
        <p:blipFill>
          <a:blip r:embed="rId3"/>
          <a:stretch>
            <a:fillRect/>
          </a:stretch>
        </p:blipFill>
        <p:spPr>
          <a:xfrm>
            <a:off x="824346" y="436419"/>
            <a:ext cx="4572000" cy="3068781"/>
          </a:xfrm>
          <a:prstGeom prst="rect">
            <a:avLst/>
          </a:prstGeom>
        </p:spPr>
      </p:pic>
      <p:sp>
        <p:nvSpPr>
          <p:cNvPr id="2" name="Rectangle 1"/>
          <p:cNvSpPr/>
          <p:nvPr/>
        </p:nvSpPr>
        <p:spPr>
          <a:xfrm>
            <a:off x="4454236" y="959181"/>
            <a:ext cx="4572000" cy="1077218"/>
          </a:xfrm>
          <a:prstGeom prst="rect">
            <a:avLst/>
          </a:prstGeom>
        </p:spPr>
        <p:txBody>
          <a:bodyPr>
            <a:spAutoFit/>
          </a:bodyPr>
          <a:lstStyle/>
          <a:p>
            <a:pPr algn="ctr"/>
            <a:r>
              <a:rPr lang="en-US" sz="1600" b="1" i="1" dirty="0"/>
              <a:t>Mrs. Mobile’s 4</a:t>
            </a:r>
            <a:r>
              <a:rPr lang="en-US" sz="1600" b="1" i="1" baseline="30000" dirty="0"/>
              <a:t>th</a:t>
            </a:r>
            <a:r>
              <a:rPr lang="en-US" sz="1600" b="1" i="1" dirty="0"/>
              <a:t> Grade Class</a:t>
            </a:r>
          </a:p>
          <a:p>
            <a:pPr algn="ctr"/>
            <a:r>
              <a:rPr lang="en-US" sz="1600" b="1" i="1" dirty="0"/>
              <a:t>Cherokee Elementary School</a:t>
            </a:r>
          </a:p>
          <a:p>
            <a:pPr algn="ctr"/>
            <a:endParaRPr lang="en-US" sz="1600" b="1" i="1" dirty="0"/>
          </a:p>
          <a:p>
            <a:pPr algn="ctr"/>
            <a:r>
              <a:rPr lang="en-US" sz="1600" b="1" i="1" dirty="0"/>
              <a:t>Lake Forest, Illinois USA</a:t>
            </a:r>
          </a:p>
        </p:txBody>
      </p:sp>
      <p:sp>
        <p:nvSpPr>
          <p:cNvPr id="4" name="Rectangle 3"/>
          <p:cNvSpPr/>
          <p:nvPr/>
        </p:nvSpPr>
        <p:spPr>
          <a:xfrm>
            <a:off x="824346" y="3323901"/>
            <a:ext cx="7772400" cy="2277547"/>
          </a:xfrm>
          <a:prstGeom prst="rect">
            <a:avLst/>
          </a:prstGeom>
        </p:spPr>
        <p:txBody>
          <a:bodyPr wrap="square">
            <a:spAutoFit/>
          </a:bodyPr>
          <a:lstStyle/>
          <a:p>
            <a:pPr algn="ctr"/>
            <a:endParaRPr lang="en-US" sz="1600" b="1" dirty="0"/>
          </a:p>
          <a:p>
            <a:pPr>
              <a:buFont typeface="Wingdings" charset="2"/>
              <a:buChar char="§"/>
            </a:pPr>
            <a:r>
              <a:rPr lang="en-US" b="1" dirty="0"/>
              <a:t>The main background of our class flag includes red and white stripes along with  blue stars. This represent that we are American and proud of our </a:t>
            </a:r>
            <a:r>
              <a:rPr lang="en-US" b="1" dirty="0" smtClean="0"/>
              <a:t>country</a:t>
            </a:r>
            <a:endParaRPr lang="en-US" b="1" dirty="0"/>
          </a:p>
          <a:p>
            <a:pPr algn="just">
              <a:buFont typeface="Wingdings" charset="2"/>
              <a:buChar char="§"/>
            </a:pPr>
            <a:r>
              <a:rPr lang="en-US" b="1" dirty="0"/>
              <a:t>The pencil represents what great writers we are and how much we enjoy </a:t>
            </a:r>
            <a:r>
              <a:rPr lang="en-US" b="1" dirty="0" smtClean="0"/>
              <a:t>writing</a:t>
            </a:r>
            <a:endParaRPr lang="en-US" b="1" dirty="0"/>
          </a:p>
          <a:p>
            <a:pPr algn="just">
              <a:buFont typeface="Wingdings" charset="2"/>
              <a:buChar char="§"/>
            </a:pPr>
            <a:r>
              <a:rPr lang="en-US" b="1" dirty="0"/>
              <a:t>The book represents how much we enjoy reading on our own and in </a:t>
            </a:r>
            <a:r>
              <a:rPr lang="en-US" b="1" dirty="0" smtClean="0"/>
              <a:t>class</a:t>
            </a:r>
          </a:p>
          <a:p>
            <a:pPr algn="just">
              <a:buFont typeface="Wingdings" charset="2"/>
              <a:buChar char="§"/>
            </a:pPr>
            <a:r>
              <a:rPr lang="en-US" b="1" dirty="0"/>
              <a:t>The hands shaking represents that we are nice and caring to </a:t>
            </a:r>
            <a:r>
              <a:rPr lang="en-US" b="1" dirty="0" smtClean="0"/>
              <a:t>others</a:t>
            </a:r>
          </a:p>
          <a:p>
            <a:pPr algn="just">
              <a:buFont typeface="Wingdings" charset="2"/>
              <a:buChar char="§"/>
            </a:pPr>
            <a:r>
              <a:rPr lang="en-US" b="1" dirty="0"/>
              <a:t>The cheetah represents our school Cherokee, as it is our mascot</a:t>
            </a:r>
          </a:p>
        </p:txBody>
      </p:sp>
      <p:sp>
        <p:nvSpPr>
          <p:cNvPr id="5" name="Rectangle 4"/>
          <p:cNvSpPr/>
          <p:nvPr/>
        </p:nvSpPr>
        <p:spPr>
          <a:xfrm>
            <a:off x="381000" y="4266478"/>
            <a:ext cx="8305800" cy="923330"/>
          </a:xfrm>
          <a:prstGeom prst="rect">
            <a:avLst/>
          </a:prstGeom>
        </p:spPr>
        <p:txBody>
          <a:bodyPr wrap="square">
            <a:spAutoFit/>
          </a:bodyPr>
          <a:lstStyle/>
          <a:p>
            <a:pPr algn="ctr"/>
            <a:endParaRPr lang="en-US" b="1" i="1" dirty="0"/>
          </a:p>
          <a:p>
            <a:pPr algn="ctr"/>
            <a:endParaRPr lang="en-US" b="1" i="1" dirty="0"/>
          </a:p>
          <a:p>
            <a:pPr algn="ctr"/>
            <a:endParaRPr lang="en-US" b="1" i="1"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799" y="6019800"/>
            <a:ext cx="762001" cy="46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29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889844"/>
            <a:ext cx="4572000" cy="5078313"/>
          </a:xfrm>
          <a:prstGeom prst="rect">
            <a:avLst/>
          </a:prstGeom>
        </p:spPr>
        <p:txBody>
          <a:bodyPr>
            <a:spAutoFit/>
          </a:bodyPr>
          <a:lstStyle/>
          <a:p>
            <a:pPr algn="ctr"/>
            <a:r>
              <a:rPr lang="en-US" b="1" dirty="0"/>
              <a:t>Mrs. Mobile Class Flag</a:t>
            </a:r>
          </a:p>
          <a:p>
            <a:pPr algn="ctr"/>
            <a:endParaRPr lang="en-US" b="1" i="1" dirty="0"/>
          </a:p>
          <a:p>
            <a:pPr algn="ctr"/>
            <a:endParaRPr lang="en-US" b="1" i="1" dirty="0"/>
          </a:p>
          <a:p>
            <a:pPr algn="ctr"/>
            <a:endParaRPr lang="en-US" b="1" dirty="0"/>
          </a:p>
          <a:p>
            <a:pPr algn="ctr"/>
            <a:r>
              <a:rPr lang="en-US" b="1" dirty="0"/>
              <a:t>The last part of our class flag are words that represent us!</a:t>
            </a:r>
          </a:p>
          <a:p>
            <a:pPr algn="ctr"/>
            <a:endParaRPr lang="en-US" b="1" dirty="0"/>
          </a:p>
          <a:p>
            <a:pPr>
              <a:buFont typeface="Wingdings" charset="2"/>
              <a:buChar char="§"/>
            </a:pPr>
            <a:r>
              <a:rPr lang="en-US" b="1" dirty="0"/>
              <a:t>Teamwork-We work well with each other and listen to each other</a:t>
            </a:r>
          </a:p>
          <a:p>
            <a:pPr>
              <a:buFont typeface="Wingdings" charset="2"/>
              <a:buChar char="§"/>
            </a:pPr>
            <a:endParaRPr lang="en-US" b="1" dirty="0"/>
          </a:p>
          <a:p>
            <a:pPr>
              <a:buFont typeface="Wingdings" charset="2"/>
              <a:buChar char="§"/>
            </a:pPr>
            <a:r>
              <a:rPr lang="en-US" b="1" dirty="0"/>
              <a:t>Honesty- We are honest with one another and our teachers</a:t>
            </a:r>
          </a:p>
          <a:p>
            <a:pPr>
              <a:buFont typeface="Wingdings" charset="2"/>
              <a:buChar char="§"/>
            </a:pPr>
            <a:endParaRPr lang="en-US" b="1" dirty="0"/>
          </a:p>
          <a:p>
            <a:pPr>
              <a:buFont typeface="Wingdings" charset="2"/>
              <a:buChar char="§"/>
            </a:pPr>
            <a:r>
              <a:rPr lang="en-US" b="1" dirty="0"/>
              <a:t>Respectful- We are respectful of others’ feelings and ideas</a:t>
            </a:r>
          </a:p>
          <a:p>
            <a:pPr>
              <a:buFont typeface="Wingdings" charset="2"/>
              <a:buChar char="§"/>
            </a:pPr>
            <a:endParaRPr lang="en-US" b="1" dirty="0"/>
          </a:p>
          <a:p>
            <a:pPr>
              <a:buFont typeface="Wingdings" charset="2"/>
              <a:buChar char="§"/>
            </a:pPr>
            <a:r>
              <a:rPr lang="en-US" b="1" dirty="0"/>
              <a:t>Caring- We care for each other and make sure everyone is happy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248400"/>
            <a:ext cx="5175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772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916" y="1143000"/>
            <a:ext cx="4572000" cy="1200329"/>
          </a:xfrm>
          <a:prstGeom prst="rect">
            <a:avLst/>
          </a:prstGeom>
        </p:spPr>
        <p:txBody>
          <a:bodyPr>
            <a:spAutoFit/>
          </a:bodyPr>
          <a:lstStyle/>
          <a:p>
            <a:pPr algn="ctr">
              <a:defRPr/>
            </a:pPr>
            <a:r>
              <a:rPr lang="en-US" b="1" dirty="0">
                <a:latin typeface="Comic Sans MS" pitchFamily="66" charset="0"/>
              </a:rPr>
              <a:t>Class 2nd A, Coordinator </a:t>
            </a:r>
            <a:endParaRPr lang="en-US" b="1" dirty="0" smtClean="0">
              <a:latin typeface="Comic Sans MS" pitchFamily="66" charset="0"/>
            </a:endParaRPr>
          </a:p>
          <a:p>
            <a:pPr algn="ctr">
              <a:defRPr/>
            </a:pPr>
            <a:r>
              <a:rPr lang="en-US" b="1" dirty="0" smtClean="0">
                <a:latin typeface="Comic Sans MS" pitchFamily="66" charset="0"/>
              </a:rPr>
              <a:t>teacher</a:t>
            </a:r>
            <a:r>
              <a:rPr lang="en-US" b="1" dirty="0">
                <a:latin typeface="Comic Sans MS" pitchFamily="66" charset="0"/>
              </a:rPr>
              <a:t>: </a:t>
            </a:r>
            <a:r>
              <a:rPr lang="en-US" b="1" dirty="0" err="1" smtClean="0">
                <a:latin typeface="Comic Sans MS" pitchFamily="66" charset="0"/>
              </a:rPr>
              <a:t>Alina</a:t>
            </a:r>
            <a:r>
              <a:rPr lang="en-US" b="1" dirty="0" smtClean="0">
                <a:latin typeface="Comic Sans MS" pitchFamily="66" charset="0"/>
              </a:rPr>
              <a:t> </a:t>
            </a:r>
            <a:r>
              <a:rPr lang="en-US" b="1" dirty="0" err="1">
                <a:latin typeface="Comic Sans MS" pitchFamily="66" charset="0"/>
              </a:rPr>
              <a:t>Theodorescu</a:t>
            </a:r>
            <a:endParaRPr lang="en-US" b="1" dirty="0">
              <a:latin typeface="Comic Sans MS" pitchFamily="66" charset="0"/>
            </a:endParaRPr>
          </a:p>
          <a:p>
            <a:pPr algn="ctr">
              <a:defRPr/>
            </a:pPr>
            <a:r>
              <a:rPr lang="ro-RO" b="1" dirty="0">
                <a:latin typeface="Comic Sans MS" pitchFamily="66" charset="0"/>
              </a:rPr>
              <a:t>"Carmen Sylva" School, Eforie Sud, România</a:t>
            </a:r>
            <a:endParaRPr lang="en-US" dirty="0"/>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819400"/>
            <a:ext cx="3429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70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4876800" cy="1143000"/>
          </a:xfrm>
        </p:spPr>
        <p:txBody>
          <a:bodyPr>
            <a:normAutofit fontScale="90000"/>
          </a:bodyPr>
          <a:lstStyle/>
          <a:p>
            <a:pPr algn="ctr"/>
            <a:r>
              <a:rPr lang="en-US" b="1" smtClean="0">
                <a:latin typeface="Comic Sans MS" pitchFamily="66" charset="0"/>
              </a:rPr>
              <a:t>Flag and Coat of arms of România</a:t>
            </a:r>
          </a:p>
        </p:txBody>
      </p:sp>
      <p:pic>
        <p:nvPicPr>
          <p:cNvPr id="12291" name="Content Placeholder 3" descr="steagul-romaniei-.jpg"/>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0"/>
            <a:ext cx="1828800" cy="1176338"/>
          </a:xfrm>
        </p:spPr>
      </p:pic>
      <p:sp>
        <p:nvSpPr>
          <p:cNvPr id="5" name="Rectangle 4"/>
          <p:cNvSpPr>
            <a:spLocks noChangeArrowheads="1"/>
          </p:cNvSpPr>
          <p:nvPr/>
        </p:nvSpPr>
        <p:spPr bwMode="auto">
          <a:xfrm>
            <a:off x="152400" y="144780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t>	</a:t>
            </a:r>
            <a:r>
              <a:rPr lang="en-US" sz="2400" b="1">
                <a:latin typeface="Comic Sans MS" pitchFamily="66" charset="0"/>
              </a:rPr>
              <a:t>We read stories about the flag of our ancestors, the Dacians, about today's flag of Rom</a:t>
            </a:r>
            <a:r>
              <a:rPr lang="ro-RO" sz="2400" b="1">
                <a:latin typeface="Comic Sans MS" pitchFamily="66" charset="0"/>
              </a:rPr>
              <a:t>â</a:t>
            </a:r>
            <a:r>
              <a:rPr lang="en-US" sz="2400" b="1">
                <a:latin typeface="Comic Sans MS" pitchFamily="66" charset="0"/>
              </a:rPr>
              <a:t>nia. We have learned patriotic poems, we painted, we drew ...</a:t>
            </a:r>
            <a:endParaRPr lang="en-US" b="1">
              <a:latin typeface="Comic Sans MS" pitchFamily="66" charset="0"/>
            </a:endParaRPr>
          </a:p>
        </p:txBody>
      </p:sp>
      <p:pic>
        <p:nvPicPr>
          <p:cNvPr id="12293" name="Picture 5" descr="steagul-romanie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0"/>
            <a:ext cx="16002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010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43200"/>
            <a:ext cx="1989138"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SC010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2329" y="2895600"/>
            <a:ext cx="20574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SC010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743200"/>
            <a:ext cx="2019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DSC010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5448300"/>
            <a:ext cx="20574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SC0107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114800"/>
            <a:ext cx="19812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DSC010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4114800"/>
            <a:ext cx="19812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SC0108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4038600"/>
            <a:ext cx="2057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DSC0107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1200" y="5478463"/>
            <a:ext cx="19812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DSC0107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4864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5" descr="stema_romania.gi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0"/>
            <a:ext cx="838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SC0195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008688" y="3429000"/>
            <a:ext cx="31353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64646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anim calcmode="discrete" valueType="clr">
                                      <p:cBhvr override="childStyle">
                                        <p:cTn id="1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
                                        </p:tgtEl>
                                        <p:attrNameLst>
                                          <p:attrName>fillcolor</p:attrName>
                                        </p:attrNameLst>
                                      </p:cBhvr>
                                      <p:tavLst>
                                        <p:tav tm="0">
                                          <p:val>
                                            <p:clrVal>
                                              <a:schemeClr val="accent2"/>
                                            </p:clrVal>
                                          </p:val>
                                        </p:tav>
                                        <p:tav tm="50000">
                                          <p:val>
                                            <p:clrVal>
                                              <a:schemeClr val="hlink"/>
                                            </p:clrVal>
                                          </p:val>
                                        </p:tav>
                                      </p:tavLst>
                                    </p:anim>
                                    <p:set>
                                      <p:cBhvr>
                                        <p:cTn id="13" dur="80"/>
                                        <p:tgtEl>
                                          <p:spTgt spid="5"/>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2000"/>
                                        <p:tgtEl>
                                          <p:spTgt spid="1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20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47800" y="0"/>
            <a:ext cx="7696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200" b="1">
                <a:latin typeface="Comic Sans MS" pitchFamily="66" charset="0"/>
              </a:rPr>
              <a:t>	Our ancestors were the Dacians and Romans. The most important Dacian kings were Burebista and Decebal.</a:t>
            </a:r>
          </a:p>
          <a:p>
            <a:pPr algn="just"/>
            <a:r>
              <a:rPr lang="en-US" sz="2200" b="1">
                <a:latin typeface="Comic Sans MS" pitchFamily="66" charset="0"/>
              </a:rPr>
              <a:t>	Dacian flag was a wolf's head. The wolf, a symbol of intelligence, justice and disobedience, occurs very often in life Dacians. They used the heads of wolves and snakes to battle flags, amplifying the sound produced while running sound resonance.</a:t>
            </a:r>
          </a:p>
        </p:txBody>
      </p:sp>
      <p:pic>
        <p:nvPicPr>
          <p:cNvPr id="5" name="Picture 4" descr="burebista_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00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eceb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14081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0" y="167640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latin typeface="Comic Sans MS" pitchFamily="66" charset="0"/>
              </a:rPr>
              <a:t>Burebista</a:t>
            </a:r>
          </a:p>
        </p:txBody>
      </p:sp>
      <p:sp>
        <p:nvSpPr>
          <p:cNvPr id="8" name="TextBox 7"/>
          <p:cNvSpPr txBox="1">
            <a:spLocks noChangeArrowheads="1"/>
          </p:cNvSpPr>
          <p:nvPr/>
        </p:nvSpPr>
        <p:spPr bwMode="auto">
          <a:xfrm>
            <a:off x="0" y="403860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latin typeface="Comic Sans MS" pitchFamily="66" charset="0"/>
              </a:rPr>
              <a:t>Decebal</a:t>
            </a:r>
          </a:p>
        </p:txBody>
      </p:sp>
      <p:pic>
        <p:nvPicPr>
          <p:cNvPr id="9" name="Picture 8" descr="drac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743200"/>
            <a:ext cx="45799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raco-columna-cop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15" y="4419600"/>
            <a:ext cx="2714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SC021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743200"/>
            <a:ext cx="26066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SC0210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5181600"/>
            <a:ext cx="3505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SC02109.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75375" y="5105400"/>
            <a:ext cx="2968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SC02107.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6046788"/>
            <a:ext cx="28194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SC02106.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6034088"/>
            <a:ext cx="35814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DSC02110.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4351338"/>
            <a:ext cx="27432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DSC02113.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4419600"/>
            <a:ext cx="36877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DSC02114.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3527425"/>
            <a:ext cx="29718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DSC02115.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3624263"/>
            <a:ext cx="3276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67161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034"/>
            <a:ext cx="2311400" cy="23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1" y="2308103"/>
            <a:ext cx="3810391" cy="294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0" y="7034"/>
            <a:ext cx="2915920" cy="23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12896"/>
            <a:ext cx="3276600" cy="231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9840" y="2316138"/>
            <a:ext cx="2628901"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840" y="4600795"/>
            <a:ext cx="2608038" cy="225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8088" y="2316138"/>
            <a:ext cx="2336739"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1" y="5095694"/>
            <a:ext cx="1928055" cy="1793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8640" y="5257800"/>
            <a:ext cx="1981200"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15621" y="4910113"/>
            <a:ext cx="2423579" cy="192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7539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600200"/>
            <a:ext cx="7620000" cy="2092881"/>
          </a:xfrm>
          <a:prstGeom prst="rect">
            <a:avLst/>
          </a:prstGeom>
        </p:spPr>
        <p:txBody>
          <a:bodyPr wrap="square">
            <a:spAutoFit/>
          </a:bodyPr>
          <a:lstStyle/>
          <a:p>
            <a:endParaRPr lang="en-US" sz="2400" dirty="0" smtClean="0"/>
          </a:p>
          <a:p>
            <a:r>
              <a:rPr lang="en-US" sz="2400" b="1" dirty="0" smtClean="0"/>
              <a:t>To understand the symbolism of a flag and what it represents for the people that choose it.</a:t>
            </a:r>
          </a:p>
          <a:p>
            <a:endParaRPr lang="en-US" sz="2800" b="1" dirty="0"/>
          </a:p>
          <a:p>
            <a:endParaRPr lang="en-US" sz="2800" b="1" dirty="0"/>
          </a:p>
        </p:txBody>
      </p:sp>
      <p:sp>
        <p:nvSpPr>
          <p:cNvPr id="3" name="Rectangle 2"/>
          <p:cNvSpPr/>
          <p:nvPr/>
        </p:nvSpPr>
        <p:spPr>
          <a:xfrm>
            <a:off x="2667000" y="1015425"/>
            <a:ext cx="3189912" cy="584775"/>
          </a:xfrm>
          <a:prstGeom prst="rect">
            <a:avLst/>
          </a:prstGeom>
        </p:spPr>
        <p:txBody>
          <a:bodyPr wrap="none">
            <a:spAutoFit/>
          </a:bodyPr>
          <a:lstStyle/>
          <a:p>
            <a:r>
              <a:rPr lang="en-US" sz="2400" b="1" dirty="0"/>
              <a:t>T</a:t>
            </a:r>
            <a:r>
              <a:rPr lang="en-US" sz="2400" b="1" dirty="0" smtClean="0"/>
              <a:t>he goal of our project</a:t>
            </a:r>
            <a:r>
              <a:rPr lang="en-US" sz="3200" b="1" dirty="0" smtClean="0"/>
              <a:t>:</a:t>
            </a:r>
            <a:endParaRPr lang="en-US" sz="3200" b="1"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60740" y="2930236"/>
            <a:ext cx="3667125"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04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82157"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734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757077"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468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19"/>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346862"/>
            <a:ext cx="4876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51555"/>
            <a:ext cx="4226626" cy="333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009"/>
            <a:ext cx="4419600" cy="342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843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467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28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560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4691"/>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733799"/>
            <a:ext cx="3657600" cy="281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548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eppler\Desktop\rusfla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8" y="1499755"/>
            <a:ext cx="3962401"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6999" y="32911"/>
            <a:ext cx="5333999" cy="1323439"/>
          </a:xfrm>
          <a:prstGeom prst="rect">
            <a:avLst/>
          </a:prstGeom>
          <a:noFill/>
        </p:spPr>
        <p:txBody>
          <a:bodyPr wrap="square" rtlCol="0">
            <a:spAutoFit/>
          </a:bodyPr>
          <a:lstStyle/>
          <a:p>
            <a:endParaRPr lang="en-US" sz="2000" b="1" dirty="0" smtClean="0"/>
          </a:p>
          <a:p>
            <a:r>
              <a:rPr lang="en-US" sz="2000" b="1" dirty="0" err="1" smtClean="0"/>
              <a:t>Nadejda</a:t>
            </a:r>
            <a:r>
              <a:rPr lang="en-US" sz="2000" b="1" dirty="0" smtClean="0"/>
              <a:t> P.  </a:t>
            </a:r>
            <a:r>
              <a:rPr lang="en-US" sz="2000" b="1" dirty="0" err="1" smtClean="0"/>
              <a:t>Salikhova</a:t>
            </a:r>
            <a:r>
              <a:rPr lang="en-US" sz="2000" dirty="0"/>
              <a:t> </a:t>
            </a:r>
            <a:endParaRPr lang="en-US" sz="2000" dirty="0" smtClean="0"/>
          </a:p>
          <a:p>
            <a:r>
              <a:rPr lang="en-US" sz="2000" b="1" dirty="0" smtClean="0"/>
              <a:t>School</a:t>
            </a:r>
            <a:r>
              <a:rPr lang="en-US" sz="2000" dirty="0" smtClean="0"/>
              <a:t> </a:t>
            </a:r>
            <a:r>
              <a:rPr lang="en-US" sz="2000" b="1" dirty="0" smtClean="0"/>
              <a:t>#10</a:t>
            </a:r>
          </a:p>
          <a:p>
            <a:r>
              <a:rPr lang="en-US" sz="2000" b="1" dirty="0" err="1" smtClean="0"/>
              <a:t>Almetyevsk</a:t>
            </a:r>
            <a:r>
              <a:rPr lang="en-US" sz="2000" b="1" dirty="0" smtClean="0"/>
              <a:t>, </a:t>
            </a:r>
            <a:r>
              <a:rPr lang="en-US" sz="2000" b="1" dirty="0" err="1" smtClean="0"/>
              <a:t>Tatarstan</a:t>
            </a:r>
            <a:r>
              <a:rPr lang="en-US" sz="2000" b="1" dirty="0" smtClean="0"/>
              <a:t> ,Russia</a:t>
            </a:r>
            <a:endParaRPr lang="en-US" sz="2000" b="1" dirty="0"/>
          </a:p>
        </p:txBody>
      </p:sp>
      <p:sp>
        <p:nvSpPr>
          <p:cNvPr id="4" name="Rectangle 3"/>
          <p:cNvSpPr/>
          <p:nvPr/>
        </p:nvSpPr>
        <p:spPr>
          <a:xfrm>
            <a:off x="811162" y="4267200"/>
            <a:ext cx="7467600" cy="2492990"/>
          </a:xfrm>
          <a:prstGeom prst="rect">
            <a:avLst/>
          </a:prstGeom>
        </p:spPr>
        <p:txBody>
          <a:bodyPr wrap="square">
            <a:spAutoFit/>
          </a:bodyPr>
          <a:lstStyle/>
          <a:p>
            <a:r>
              <a:rPr lang="en-US" dirty="0"/>
              <a:t> </a:t>
            </a:r>
            <a:r>
              <a:rPr lang="en-US" dirty="0" smtClean="0"/>
              <a:t>                                             </a:t>
            </a:r>
            <a:endParaRPr lang="en-US" sz="2400" dirty="0" smtClean="0"/>
          </a:p>
          <a:p>
            <a:r>
              <a:rPr lang="en-US" sz="2400" dirty="0" smtClean="0"/>
              <a:t>			Russian Flag</a:t>
            </a:r>
          </a:p>
          <a:p>
            <a:endParaRPr lang="en-US" sz="2400" dirty="0" smtClean="0"/>
          </a:p>
          <a:p>
            <a:r>
              <a:rPr lang="en-US" dirty="0" smtClean="0"/>
              <a:t>In ancient times the colors had specific meanings:</a:t>
            </a:r>
          </a:p>
          <a:p>
            <a:endParaRPr lang="en-US" dirty="0"/>
          </a:p>
          <a:p>
            <a:r>
              <a:rPr lang="en-US" dirty="0" smtClean="0"/>
              <a:t>White meant nobility </a:t>
            </a:r>
            <a:r>
              <a:rPr lang="en-US" dirty="0"/>
              <a:t>and honesty;</a:t>
            </a:r>
          </a:p>
          <a:p>
            <a:r>
              <a:rPr lang="en-US" dirty="0" smtClean="0"/>
              <a:t>Blue meant  </a:t>
            </a:r>
            <a:r>
              <a:rPr lang="en-US" dirty="0"/>
              <a:t>fidelity, honesty, purity and </a:t>
            </a:r>
            <a:r>
              <a:rPr lang="en-US" dirty="0" smtClean="0"/>
              <a:t>chastity;</a:t>
            </a:r>
          </a:p>
          <a:p>
            <a:r>
              <a:rPr lang="en-US" dirty="0"/>
              <a:t>R</a:t>
            </a:r>
            <a:r>
              <a:rPr lang="en-US" dirty="0" smtClean="0"/>
              <a:t>ed </a:t>
            </a:r>
            <a:r>
              <a:rPr lang="en-US" dirty="0"/>
              <a:t>- </a:t>
            </a:r>
            <a:r>
              <a:rPr lang="en-US" dirty="0" smtClean="0"/>
              <a:t>meant </a:t>
            </a:r>
            <a:r>
              <a:rPr lang="en-US" dirty="0"/>
              <a:t>courage, generosity and love</a:t>
            </a:r>
            <a:r>
              <a:rPr lang="en-US" dirty="0" smtClean="0"/>
              <a:t>.</a:t>
            </a:r>
            <a:endParaRPr lang="en-US" dirty="0"/>
          </a:p>
        </p:txBody>
      </p:sp>
    </p:spTree>
    <p:extLst>
      <p:ext uri="{BB962C8B-B14F-4D97-AF65-F5344CB8AC3E}">
        <p14:creationId xmlns:p14="http://schemas.microsoft.com/office/powerpoint/2010/main" val="2596372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6210" y="1485464"/>
            <a:ext cx="6705600" cy="923330"/>
          </a:xfrm>
          <a:prstGeom prst="rect">
            <a:avLst/>
          </a:prstGeom>
        </p:spPr>
        <p:txBody>
          <a:bodyPr wrap="square">
            <a:spAutoFit/>
          </a:bodyPr>
          <a:lstStyle/>
          <a:p>
            <a:r>
              <a:rPr lang="en-US" dirty="0">
                <a:latin typeface="Georgia" pitchFamily="18" charset="0"/>
              </a:rPr>
              <a:t>A</a:t>
            </a:r>
            <a:r>
              <a:rPr lang="en-US" dirty="0" smtClean="0">
                <a:latin typeface="Georgia" pitchFamily="18" charset="0"/>
              </a:rPr>
              <a:t>nother interpretation of </a:t>
            </a:r>
            <a:r>
              <a:rPr lang="en-US" dirty="0">
                <a:latin typeface="Georgia" pitchFamily="18" charset="0"/>
              </a:rPr>
              <a:t>these </a:t>
            </a:r>
            <a:r>
              <a:rPr lang="en-US" dirty="0" smtClean="0">
                <a:latin typeface="Georgia" pitchFamily="18" charset="0"/>
              </a:rPr>
              <a:t>colors</a:t>
            </a:r>
            <a:r>
              <a:rPr lang="en-US" dirty="0">
                <a:latin typeface="Georgia" pitchFamily="18" charset="0"/>
              </a:rPr>
              <a:t> </a:t>
            </a:r>
            <a:r>
              <a:rPr lang="en-US" dirty="0" smtClean="0">
                <a:latin typeface="Georgia" pitchFamily="18" charset="0"/>
              </a:rPr>
              <a:t> is that white </a:t>
            </a:r>
            <a:r>
              <a:rPr lang="en-US" dirty="0">
                <a:latin typeface="Georgia" pitchFamily="18" charset="0"/>
              </a:rPr>
              <a:t>i</a:t>
            </a:r>
            <a:r>
              <a:rPr lang="en-US" dirty="0" smtClean="0">
                <a:latin typeface="Georgia" pitchFamily="18" charset="0"/>
              </a:rPr>
              <a:t>s a </a:t>
            </a:r>
            <a:r>
              <a:rPr lang="en-US" dirty="0">
                <a:latin typeface="Georgia" pitchFamily="18" charset="0"/>
              </a:rPr>
              <a:t>symbol of the O</a:t>
            </a:r>
            <a:r>
              <a:rPr lang="en-US" dirty="0" smtClean="0">
                <a:latin typeface="Georgia" pitchFamily="18" charset="0"/>
              </a:rPr>
              <a:t>rthodox Faith</a:t>
            </a:r>
            <a:r>
              <a:rPr lang="en-US" dirty="0">
                <a:latin typeface="Georgia" pitchFamily="18" charset="0"/>
              </a:rPr>
              <a:t>; </a:t>
            </a:r>
            <a:r>
              <a:rPr lang="en-US" dirty="0" smtClean="0">
                <a:latin typeface="Georgia" pitchFamily="18" charset="0"/>
              </a:rPr>
              <a:t> </a:t>
            </a:r>
            <a:r>
              <a:rPr lang="en-US" dirty="0">
                <a:latin typeface="Georgia" pitchFamily="18" charset="0"/>
              </a:rPr>
              <a:t>b</a:t>
            </a:r>
            <a:r>
              <a:rPr lang="en-US" dirty="0" smtClean="0">
                <a:latin typeface="Georgia" pitchFamily="18" charset="0"/>
              </a:rPr>
              <a:t>lue is </a:t>
            </a:r>
            <a:r>
              <a:rPr lang="en-US" dirty="0">
                <a:latin typeface="Georgia" pitchFamily="18" charset="0"/>
              </a:rPr>
              <a:t>a symbol of the royal </a:t>
            </a:r>
            <a:r>
              <a:rPr lang="en-US" dirty="0" smtClean="0">
                <a:latin typeface="Georgia" pitchFamily="18" charset="0"/>
              </a:rPr>
              <a:t>power, and red </a:t>
            </a:r>
            <a:r>
              <a:rPr lang="en-US" dirty="0">
                <a:latin typeface="Georgia" pitchFamily="18" charset="0"/>
              </a:rPr>
              <a:t>is the symbol of the Russian people.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627312"/>
            <a:ext cx="3254478"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527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258" y="3782589"/>
            <a:ext cx="7315200" cy="2308324"/>
          </a:xfrm>
          <a:prstGeom prst="rect">
            <a:avLst/>
          </a:prstGeom>
        </p:spPr>
        <p:txBody>
          <a:bodyPr wrap="square">
            <a:spAutoFit/>
          </a:bodyPr>
          <a:lstStyle/>
          <a:p>
            <a:r>
              <a:rPr lang="en-US" dirty="0"/>
              <a:t>The state flag of the Republic of </a:t>
            </a:r>
            <a:r>
              <a:rPr lang="en-US" dirty="0" err="1"/>
              <a:t>Tatarstan</a:t>
            </a:r>
            <a:r>
              <a:rPr lang="en-US" dirty="0"/>
              <a:t> </a:t>
            </a:r>
            <a:r>
              <a:rPr lang="en-US" dirty="0" smtClean="0"/>
              <a:t>is</a:t>
            </a:r>
            <a:r>
              <a:rPr lang="en-US" dirty="0"/>
              <a:t> </a:t>
            </a:r>
            <a:r>
              <a:rPr lang="en-US" dirty="0" smtClean="0"/>
              <a:t>rectangular with horizontal green</a:t>
            </a:r>
            <a:r>
              <a:rPr lang="en-US" dirty="0"/>
              <a:t>, white and red </a:t>
            </a:r>
            <a:r>
              <a:rPr lang="en-US" dirty="0" smtClean="0"/>
              <a:t>stripes. </a:t>
            </a:r>
          </a:p>
          <a:p>
            <a:endParaRPr lang="en-US" dirty="0" smtClean="0"/>
          </a:p>
          <a:p>
            <a:r>
              <a:rPr lang="en-US" dirty="0" smtClean="0"/>
              <a:t>Green means spring</a:t>
            </a:r>
            <a:r>
              <a:rPr lang="en-US" dirty="0"/>
              <a:t>, </a:t>
            </a:r>
            <a:r>
              <a:rPr lang="en-US" dirty="0" smtClean="0"/>
              <a:t>rebirth.</a:t>
            </a:r>
          </a:p>
          <a:p>
            <a:r>
              <a:rPr lang="en-US" dirty="0" smtClean="0"/>
              <a:t>White </a:t>
            </a:r>
            <a:r>
              <a:rPr lang="en-US" dirty="0"/>
              <a:t>is the </a:t>
            </a:r>
            <a:r>
              <a:rPr lang="en-US" dirty="0" smtClean="0"/>
              <a:t>color </a:t>
            </a:r>
            <a:r>
              <a:rPr lang="en-US" dirty="0"/>
              <a:t>of </a:t>
            </a:r>
            <a:r>
              <a:rPr lang="en-US" dirty="0" smtClean="0"/>
              <a:t>purity</a:t>
            </a:r>
          </a:p>
          <a:p>
            <a:r>
              <a:rPr lang="en-US" dirty="0" smtClean="0"/>
              <a:t>Red  means </a:t>
            </a:r>
            <a:r>
              <a:rPr lang="en-US" dirty="0"/>
              <a:t>maturity, energy, power, and life</a:t>
            </a:r>
            <a:r>
              <a:rPr lang="en-US" dirty="0" smtClean="0"/>
              <a:t>.</a:t>
            </a:r>
          </a:p>
          <a:p>
            <a:endParaRPr lang="en-US" dirty="0" smtClean="0"/>
          </a:p>
          <a:p>
            <a:endParaRPr lang="en-US" dirty="0"/>
          </a:p>
        </p:txBody>
      </p:sp>
      <p:pic>
        <p:nvPicPr>
          <p:cNvPr id="1026" name="Picture 2" descr="C:\Users\ceppler\Desktop\flag-tatarst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90600"/>
            <a:ext cx="3751729"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332150"/>
            <a:ext cx="4419600" cy="369332"/>
          </a:xfrm>
          <a:prstGeom prst="rect">
            <a:avLst/>
          </a:prstGeom>
          <a:noFill/>
        </p:spPr>
        <p:txBody>
          <a:bodyPr wrap="square" rtlCol="0">
            <a:spAutoFit/>
          </a:bodyPr>
          <a:lstStyle/>
          <a:p>
            <a:r>
              <a:rPr lang="en-US" b="1" dirty="0" smtClean="0"/>
              <a:t>  State Flag of the republic of </a:t>
            </a:r>
            <a:r>
              <a:rPr lang="en-US" b="1" dirty="0" err="1"/>
              <a:t>T</a:t>
            </a:r>
            <a:r>
              <a:rPr lang="en-US" b="1" dirty="0" err="1" smtClean="0"/>
              <a:t>atarstan</a:t>
            </a:r>
            <a:endParaRPr lang="en-US" b="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917" y="5943599"/>
            <a:ext cx="914400" cy="55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534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2830"/>
            <a:ext cx="7620000" cy="3323987"/>
          </a:xfrm>
          <a:prstGeom prst="rect">
            <a:avLst/>
          </a:prstGeom>
        </p:spPr>
        <p:txBody>
          <a:bodyPr wrap="square">
            <a:spAutoFit/>
          </a:bodyPr>
          <a:lstStyle/>
          <a:p>
            <a:r>
              <a:rPr lang="en-US" sz="2800" dirty="0" smtClean="0"/>
              <a:t>                        </a:t>
            </a:r>
            <a:endParaRPr lang="en-US" sz="2800" dirty="0"/>
          </a:p>
          <a:p>
            <a:r>
              <a:rPr lang="en-US" sz="2800" dirty="0" smtClean="0"/>
              <a:t>  The state emblem of the Republic of </a:t>
            </a:r>
            <a:r>
              <a:rPr lang="en-US" sz="2800" dirty="0" err="1" smtClean="0"/>
              <a:t>Tatarstan</a:t>
            </a:r>
            <a:endParaRPr lang="en-US" sz="2800" dirty="0" smtClean="0"/>
          </a:p>
          <a:p>
            <a:endParaRPr lang="en-US" sz="2800" dirty="0" smtClean="0"/>
          </a:p>
          <a:p>
            <a:r>
              <a:rPr lang="en-US" dirty="0" smtClean="0"/>
              <a:t>represents </a:t>
            </a:r>
            <a:r>
              <a:rPr lang="en-US" dirty="0"/>
              <a:t>the image of a winged snow leopard with a round shield on its side, with a raised right forepaw on the background of the solar disk, placed in the framing of the Tatar national ornament, </a:t>
            </a:r>
            <a:r>
              <a:rPr lang="en-US" dirty="0" smtClean="0"/>
              <a:t>at the bottom of which there is the </a:t>
            </a:r>
            <a:r>
              <a:rPr lang="en-US" dirty="0"/>
              <a:t>inscription </a:t>
            </a:r>
            <a:r>
              <a:rPr lang="en-US" dirty="0" smtClean="0"/>
              <a:t>“Republic </a:t>
            </a:r>
            <a:r>
              <a:rPr lang="en-US" dirty="0"/>
              <a:t>of </a:t>
            </a:r>
            <a:r>
              <a:rPr lang="en-US" dirty="0" err="1"/>
              <a:t>Tatarstan</a:t>
            </a:r>
            <a:r>
              <a:rPr lang="en-US" dirty="0"/>
              <a:t>", </a:t>
            </a:r>
            <a:r>
              <a:rPr lang="en-US" dirty="0" smtClean="0"/>
              <a:t>the wings </a:t>
            </a:r>
            <a:r>
              <a:rPr lang="en-US" dirty="0"/>
              <a:t>consist of seven feathers, socket on the shield consists of eight petals.</a:t>
            </a:r>
          </a:p>
          <a:p>
            <a:r>
              <a:rPr lang="en-US" dirty="0" smtClean="0"/>
              <a:t>The Coat </a:t>
            </a:r>
            <a:r>
              <a:rPr lang="en-US" dirty="0"/>
              <a:t>of </a:t>
            </a:r>
            <a:r>
              <a:rPr lang="en-US" dirty="0" smtClean="0"/>
              <a:t>Arms </a:t>
            </a:r>
            <a:r>
              <a:rPr lang="en-US" dirty="0"/>
              <a:t>of the Republic of </a:t>
            </a:r>
            <a:r>
              <a:rPr lang="en-US" dirty="0" err="1"/>
              <a:t>Tatarstan</a:t>
            </a:r>
            <a:r>
              <a:rPr lang="en-US" dirty="0"/>
              <a:t> is made </a:t>
            </a:r>
            <a:r>
              <a:rPr lang="en-US" dirty="0" smtClean="0"/>
              <a:t>using </a:t>
            </a:r>
            <a:r>
              <a:rPr lang="en-US" dirty="0"/>
              <a:t>the colors of the flag of </a:t>
            </a:r>
            <a:r>
              <a:rPr lang="en-US" dirty="0" err="1" smtClean="0"/>
              <a:t>Tatarstan</a:t>
            </a:r>
            <a:r>
              <a:rPr lang="en-US" dirty="0" smtClean="0"/>
              <a:t> and it </a:t>
            </a:r>
            <a:r>
              <a:rPr lang="en-US" dirty="0"/>
              <a:t>has a round shape.</a:t>
            </a:r>
          </a:p>
        </p:txBody>
      </p:sp>
      <p:pic>
        <p:nvPicPr>
          <p:cNvPr id="2050" name="Picture 2" descr="C:\Users\ceppler\Desktop\tatarsta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657599"/>
            <a:ext cx="2743200" cy="29718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075363"/>
            <a:ext cx="9144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273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3886200"/>
            <a:ext cx="6324600" cy="1631216"/>
          </a:xfrm>
          <a:prstGeom prst="rect">
            <a:avLst/>
          </a:prstGeom>
        </p:spPr>
        <p:txBody>
          <a:bodyPr wrap="square">
            <a:spAutoFit/>
          </a:bodyPr>
          <a:lstStyle/>
          <a:p>
            <a:pPr marL="342900" indent="-342900">
              <a:buFont typeface="Arial" pitchFamily="34" charset="0"/>
              <a:buChar char="•"/>
            </a:pPr>
            <a:r>
              <a:rPr lang="en-US" sz="2000" b="1" dirty="0" smtClean="0"/>
              <a:t>The stripes represent the 13 original colonies.</a:t>
            </a:r>
          </a:p>
          <a:p>
            <a:pPr marL="342900" indent="-342900">
              <a:buFont typeface="Arial" pitchFamily="34" charset="0"/>
              <a:buChar char="•"/>
            </a:pPr>
            <a:r>
              <a:rPr lang="en-US" sz="2000" b="1" dirty="0" smtClean="0"/>
              <a:t>The 50 stars represent the number of states.</a:t>
            </a:r>
          </a:p>
          <a:p>
            <a:pPr marL="342900" indent="-342900">
              <a:buFont typeface="Arial" pitchFamily="34" charset="0"/>
              <a:buChar char="•"/>
            </a:pPr>
            <a:r>
              <a:rPr lang="en-US" sz="2000" b="1" dirty="0" smtClean="0"/>
              <a:t>Red symbolizes hardiness and valor.</a:t>
            </a:r>
          </a:p>
          <a:p>
            <a:pPr marL="342900" indent="-342900">
              <a:buFont typeface="Arial" pitchFamily="34" charset="0"/>
              <a:buChar char="•"/>
            </a:pPr>
            <a:r>
              <a:rPr lang="en-US" sz="2000" b="1" dirty="0" smtClean="0"/>
              <a:t>White symbolizes purity and innocence.</a:t>
            </a:r>
          </a:p>
          <a:p>
            <a:pPr marL="342900" indent="-342900">
              <a:buFont typeface="Arial" pitchFamily="34" charset="0"/>
              <a:buChar char="•"/>
            </a:pPr>
            <a:r>
              <a:rPr lang="en-US" sz="2000" b="1" dirty="0" smtClean="0"/>
              <a:t>Blue represents vigilance, perseverance and justice</a:t>
            </a:r>
            <a:endParaRPr lang="en-US" sz="20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189503"/>
            <a:ext cx="3581400" cy="208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6800" y="304800"/>
            <a:ext cx="7696200" cy="369332"/>
          </a:xfrm>
          <a:prstGeom prst="rect">
            <a:avLst/>
          </a:prstGeom>
          <a:noFill/>
        </p:spPr>
        <p:txBody>
          <a:bodyPr wrap="square" rtlCol="0">
            <a:spAutoFit/>
          </a:bodyPr>
          <a:lstStyle/>
          <a:p>
            <a:r>
              <a:rPr lang="en-US" b="1" dirty="0" smtClean="0">
                <a:latin typeface="Aharoni" pitchFamily="2" charset="-79"/>
                <a:cs typeface="Aharoni" pitchFamily="2" charset="-79"/>
              </a:rPr>
              <a:t>               This is the flag of the United States of America</a:t>
            </a:r>
            <a:endParaRPr lang="en-US" b="1" dirty="0">
              <a:latin typeface="Aharoni" pitchFamily="2" charset="-79"/>
              <a:cs typeface="Aharoni" pitchFamily="2" charset="-79"/>
            </a:endParaRPr>
          </a:p>
        </p:txBody>
      </p:sp>
    </p:spTree>
    <p:extLst>
      <p:ext uri="{BB962C8B-B14F-4D97-AF65-F5344CB8AC3E}">
        <p14:creationId xmlns:p14="http://schemas.microsoft.com/office/powerpoint/2010/main" val="20269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36" y="1981200"/>
            <a:ext cx="8686800" cy="3693319"/>
          </a:xfrm>
          <a:prstGeom prst="rect">
            <a:avLst/>
          </a:prstGeom>
        </p:spPr>
        <p:txBody>
          <a:bodyPr wrap="square">
            <a:spAutoFit/>
          </a:bodyPr>
          <a:lstStyle/>
          <a:p>
            <a:r>
              <a:rPr lang="en-US" dirty="0"/>
              <a:t>The central image of the coat of arms </a:t>
            </a:r>
            <a:r>
              <a:rPr lang="en-US" dirty="0" smtClean="0"/>
              <a:t>– the winged leopard, in </a:t>
            </a:r>
            <a:r>
              <a:rPr lang="en-US" dirty="0"/>
              <a:t>ancient times </a:t>
            </a:r>
            <a:r>
              <a:rPr lang="en-US" dirty="0" smtClean="0"/>
              <a:t>was the </a:t>
            </a:r>
            <a:r>
              <a:rPr lang="en-US" dirty="0"/>
              <a:t>deity of </a:t>
            </a:r>
            <a:r>
              <a:rPr lang="en-US" dirty="0" smtClean="0"/>
              <a:t>fertility, and the </a:t>
            </a:r>
            <a:r>
              <a:rPr lang="en-US" dirty="0"/>
              <a:t>patron saint of children. In the coat of arms of the Republic of </a:t>
            </a:r>
            <a:r>
              <a:rPr lang="en-US" dirty="0" err="1"/>
              <a:t>Tatarstan</a:t>
            </a:r>
            <a:r>
              <a:rPr lang="en-US" dirty="0"/>
              <a:t> </a:t>
            </a:r>
            <a:r>
              <a:rPr lang="en-US" dirty="0" smtClean="0"/>
              <a:t>the leopard </a:t>
            </a:r>
            <a:r>
              <a:rPr lang="en-US" dirty="0"/>
              <a:t>is the protector of citizens of the republic and its people</a:t>
            </a:r>
            <a:r>
              <a:rPr lang="en-US" dirty="0" smtClean="0"/>
              <a:t>. The </a:t>
            </a:r>
            <a:r>
              <a:rPr lang="en-US" dirty="0"/>
              <a:t>leopard is depicted on the background of a red disk of the sun. The sun in ancient times, the main deity of many nations. The red sun on the emblem of </a:t>
            </a:r>
            <a:r>
              <a:rPr lang="en-US" dirty="0" err="1"/>
              <a:t>Tatarstan</a:t>
            </a:r>
            <a:r>
              <a:rPr lang="en-US" dirty="0"/>
              <a:t> means good sign, success, happiness, and life</a:t>
            </a:r>
            <a:r>
              <a:rPr lang="en-US" dirty="0" smtClean="0"/>
              <a:t>. On </a:t>
            </a:r>
            <a:r>
              <a:rPr lang="en-US" dirty="0"/>
              <a:t>the left side </a:t>
            </a:r>
            <a:r>
              <a:rPr lang="en-US" dirty="0" smtClean="0"/>
              <a:t>of the leopard – a round </a:t>
            </a:r>
            <a:r>
              <a:rPr lang="en-US" dirty="0"/>
              <a:t>shield, meaning the legal, economic and power security of the citizens of the Republic of </a:t>
            </a:r>
            <a:r>
              <a:rPr lang="en-US" dirty="0" err="1"/>
              <a:t>Tatarstan</a:t>
            </a:r>
            <a:r>
              <a:rPr lang="en-US" dirty="0" smtClean="0"/>
              <a:t>. In </a:t>
            </a:r>
            <a:r>
              <a:rPr lang="en-US" dirty="0"/>
              <a:t>a color image of the State </a:t>
            </a:r>
            <a:r>
              <a:rPr lang="en-US" dirty="0" smtClean="0"/>
              <a:t>Emblem </a:t>
            </a:r>
            <a:r>
              <a:rPr lang="en-US" dirty="0"/>
              <a:t>of the Republic of </a:t>
            </a:r>
            <a:r>
              <a:rPr lang="en-US" dirty="0" err="1"/>
              <a:t>Tatarstan</a:t>
            </a:r>
            <a:r>
              <a:rPr lang="en-US" dirty="0"/>
              <a:t> the sun is red, a leopard, his wings and outlet on the shield - white-frame - green, shield, the ornament on the frame and the inscription "republic of </a:t>
            </a:r>
            <a:r>
              <a:rPr lang="en-US" dirty="0" err="1"/>
              <a:t>Tatarstan</a:t>
            </a:r>
            <a:r>
              <a:rPr lang="en-US" dirty="0"/>
              <a:t>" - golden color. Flower asters with an even number of petals symbolize the eternal source of life, longevity, the wish of longevity. Raised right front paw </a:t>
            </a:r>
            <a:r>
              <a:rPr lang="en-US" dirty="0" smtClean="0"/>
              <a:t>of the leopard </a:t>
            </a:r>
            <a:r>
              <a:rPr lang="en-US" dirty="0"/>
              <a:t>- this is the traditional heraldic gesture </a:t>
            </a:r>
            <a:r>
              <a:rPr lang="en-US" dirty="0" smtClean="0"/>
              <a:t>that emphasizes a </a:t>
            </a:r>
            <a:r>
              <a:rPr lang="en-US" dirty="0"/>
              <a:t>good beginning of the movement of </a:t>
            </a:r>
            <a:r>
              <a:rPr lang="en-US" dirty="0" err="1"/>
              <a:t>Tatarstan</a:t>
            </a:r>
            <a:r>
              <a:rPr lang="en-US" dirty="0"/>
              <a:t> on the path of renewal.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436" y="152400"/>
            <a:ext cx="1032164"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1600" y="914400"/>
            <a:ext cx="1828800" cy="646331"/>
          </a:xfrm>
          <a:prstGeom prst="rect">
            <a:avLst/>
          </a:prstGeom>
          <a:noFill/>
        </p:spPr>
        <p:txBody>
          <a:bodyPr wrap="square" rtlCol="0">
            <a:spAutoFit/>
          </a:bodyPr>
          <a:lstStyle/>
          <a:p>
            <a:r>
              <a:rPr lang="en-US" dirty="0" smtClean="0"/>
              <a:t>Emblem continued….</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096000"/>
            <a:ext cx="9144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534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71600"/>
            <a:ext cx="7620000" cy="4801314"/>
          </a:xfrm>
          <a:prstGeom prst="rect">
            <a:avLst/>
          </a:prstGeom>
        </p:spPr>
        <p:txBody>
          <a:bodyPr wrap="square">
            <a:spAutoFit/>
          </a:bodyPr>
          <a:lstStyle/>
          <a:p>
            <a:r>
              <a:rPr lang="en-US" dirty="0"/>
              <a:t>The sharp teeth and claws of a leopard mean its ability to stand up for  </a:t>
            </a:r>
            <a:r>
              <a:rPr lang="en-US" dirty="0" smtClean="0"/>
              <a:t>itself </a:t>
            </a:r>
            <a:r>
              <a:rPr lang="en-US" dirty="0"/>
              <a:t>and for those whom he </a:t>
            </a:r>
            <a:r>
              <a:rPr lang="en-US" dirty="0" smtClean="0"/>
              <a:t>befriends, whom he </a:t>
            </a:r>
            <a:r>
              <a:rPr lang="en-US" dirty="0"/>
              <a:t>protects. Seven feathers of the wings of the leopard symbolize the space of the impact of </a:t>
            </a:r>
            <a:r>
              <a:rPr lang="en-US" dirty="0" err="1"/>
              <a:t>покровительствующей</a:t>
            </a:r>
            <a:r>
              <a:rPr lang="en-US" dirty="0"/>
              <a:t> force leopard - and on earth and in heaven. </a:t>
            </a:r>
            <a:endParaRPr lang="en-US" dirty="0" smtClean="0"/>
          </a:p>
          <a:p>
            <a:r>
              <a:rPr lang="en-US" dirty="0" smtClean="0"/>
              <a:t>The </a:t>
            </a:r>
            <a:r>
              <a:rPr lang="en-US" dirty="0"/>
              <a:t>position of </a:t>
            </a:r>
            <a:r>
              <a:rPr lang="en-US" dirty="0" smtClean="0"/>
              <a:t>the leopard’s tail </a:t>
            </a:r>
            <a:r>
              <a:rPr lang="en-US" dirty="0"/>
              <a:t>means good mood and friendliness. Popular Tatar plant ornament and </a:t>
            </a:r>
            <a:r>
              <a:rPr lang="en-US" dirty="0" smtClean="0"/>
              <a:t>the tulip flower </a:t>
            </a:r>
            <a:r>
              <a:rPr lang="en-US" dirty="0"/>
              <a:t>represent </a:t>
            </a:r>
            <a:r>
              <a:rPr lang="en-US" dirty="0" smtClean="0"/>
              <a:t>nature’s spring awakening and the </a:t>
            </a:r>
            <a:r>
              <a:rPr lang="en-US" dirty="0"/>
              <a:t>revival of </a:t>
            </a:r>
            <a:r>
              <a:rPr lang="en-US" dirty="0" err="1"/>
              <a:t>Tatarstan</a:t>
            </a:r>
            <a:r>
              <a:rPr lang="en-US" dirty="0"/>
              <a:t>. Three golden </a:t>
            </a:r>
            <a:r>
              <a:rPr lang="en-US" dirty="0" smtClean="0"/>
              <a:t>circles </a:t>
            </a:r>
            <a:r>
              <a:rPr lang="en-US" dirty="0"/>
              <a:t>cover </a:t>
            </a:r>
            <a:r>
              <a:rPr lang="en-US" dirty="0" smtClean="0"/>
              <a:t>the coat </a:t>
            </a:r>
            <a:r>
              <a:rPr lang="en-US" dirty="0"/>
              <a:t>of arms on three levels. They express the idea of unity, infinity and the highest perfection </a:t>
            </a:r>
            <a:r>
              <a:rPr lang="en-US" dirty="0" smtClean="0"/>
              <a:t>.</a:t>
            </a:r>
          </a:p>
          <a:p>
            <a:endParaRPr lang="en-US" dirty="0"/>
          </a:p>
          <a:p>
            <a:r>
              <a:rPr lang="en-US" dirty="0" smtClean="0"/>
              <a:t>Symbolic </a:t>
            </a:r>
            <a:r>
              <a:rPr lang="en-US" dirty="0"/>
              <a:t>meanings of colors:</a:t>
            </a:r>
          </a:p>
          <a:p>
            <a:r>
              <a:rPr lang="en-US" dirty="0"/>
              <a:t>- </a:t>
            </a:r>
            <a:r>
              <a:rPr lang="en-US" dirty="0" smtClean="0"/>
              <a:t>Gold:  </a:t>
            </a:r>
            <a:r>
              <a:rPr lang="en-US" dirty="0"/>
              <a:t>grace, beauty, wealth, land of </a:t>
            </a:r>
            <a:r>
              <a:rPr lang="en-US" dirty="0" err="1"/>
              <a:t>Tatarstan</a:t>
            </a:r>
            <a:r>
              <a:rPr lang="en-US" dirty="0"/>
              <a:t>;</a:t>
            </a:r>
          </a:p>
          <a:p>
            <a:r>
              <a:rPr lang="en-US" dirty="0"/>
              <a:t>- Green </a:t>
            </a:r>
            <a:r>
              <a:rPr lang="en-US" dirty="0" smtClean="0"/>
              <a:t>: </a:t>
            </a:r>
            <a:r>
              <a:rPr lang="en-US" dirty="0"/>
              <a:t>greens of spring, the revival of </a:t>
            </a:r>
            <a:r>
              <a:rPr lang="en-US" dirty="0" err="1"/>
              <a:t>Tatarstan</a:t>
            </a:r>
            <a:r>
              <a:rPr lang="en-US" dirty="0"/>
              <a:t>;</a:t>
            </a:r>
          </a:p>
          <a:p>
            <a:r>
              <a:rPr lang="en-US" dirty="0"/>
              <a:t>- White :</a:t>
            </a:r>
            <a:r>
              <a:rPr lang="en-US" dirty="0" smtClean="0"/>
              <a:t>purity </a:t>
            </a:r>
            <a:r>
              <a:rPr lang="en-US" dirty="0"/>
              <a:t>of thoughts citizens of </a:t>
            </a:r>
            <a:r>
              <a:rPr lang="en-US" dirty="0" err="1"/>
              <a:t>Tatarstan</a:t>
            </a:r>
            <a:r>
              <a:rPr lang="en-US" dirty="0"/>
              <a:t>;</a:t>
            </a:r>
          </a:p>
          <a:p>
            <a:r>
              <a:rPr lang="en-US" dirty="0"/>
              <a:t>- Red :</a:t>
            </a:r>
            <a:r>
              <a:rPr lang="en-US" dirty="0" smtClean="0"/>
              <a:t> </a:t>
            </a:r>
            <a:r>
              <a:rPr lang="en-US" dirty="0"/>
              <a:t>maturity, energy, power, life, vitality of </a:t>
            </a:r>
            <a:r>
              <a:rPr lang="en-US" dirty="0" err="1"/>
              <a:t>Tatarstan</a:t>
            </a:r>
            <a:r>
              <a:rPr lang="en-US" dirty="0"/>
              <a:t>;</a:t>
            </a:r>
          </a:p>
          <a:p>
            <a:r>
              <a:rPr lang="en-US" dirty="0"/>
              <a:t>   </a:t>
            </a:r>
            <a:r>
              <a:rPr lang="en-US" dirty="0" smtClean="0"/>
              <a:t>The emblem </a:t>
            </a:r>
            <a:r>
              <a:rPr lang="en-US" dirty="0"/>
              <a:t>of the Republic of </a:t>
            </a:r>
            <a:r>
              <a:rPr lang="en-US" dirty="0" err="1"/>
              <a:t>Tatarstan</a:t>
            </a:r>
            <a:r>
              <a:rPr lang="en-US" dirty="0"/>
              <a:t> claims such universal, moral values, like kindness, justice and prosperity of its citizens, friendship among </a:t>
            </a:r>
            <a:r>
              <a:rPr lang="en-US" dirty="0" smtClean="0"/>
              <a:t>people, peace, </a:t>
            </a:r>
            <a:r>
              <a:rPr lang="en-US" dirty="0"/>
              <a:t>and progress.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6096000"/>
            <a:ext cx="9144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3034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760413"/>
            <a:ext cx="7780337"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9800" y="381000"/>
            <a:ext cx="4038600" cy="369332"/>
          </a:xfrm>
          <a:prstGeom prst="rect">
            <a:avLst/>
          </a:prstGeom>
          <a:noFill/>
        </p:spPr>
        <p:txBody>
          <a:bodyPr wrap="square" rtlCol="0">
            <a:spAutoFit/>
          </a:bodyPr>
          <a:lstStyle/>
          <a:p>
            <a:r>
              <a:rPr lang="en-US" dirty="0" smtClean="0"/>
              <a:t>                               Student work</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6303963"/>
            <a:ext cx="9144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5688"/>
            <a:ext cx="746919" cy="53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571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eppler\Desktop\the_su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
            <a:ext cx="4800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4267200"/>
            <a:ext cx="7467600" cy="1477328"/>
          </a:xfrm>
          <a:prstGeom prst="rect">
            <a:avLst/>
          </a:prstGeom>
        </p:spPr>
        <p:txBody>
          <a:bodyPr wrap="square">
            <a:spAutoFit/>
          </a:bodyPr>
          <a:lstStyle/>
          <a:p>
            <a:r>
              <a:rPr lang="en-US" dirty="0" smtClean="0"/>
              <a:t>                              </a:t>
            </a:r>
            <a:r>
              <a:rPr lang="en-US" dirty="0" smtClean="0"/>
              <a:t>                         Student’s </a:t>
            </a:r>
            <a:r>
              <a:rPr lang="en-US" dirty="0"/>
              <a:t>work </a:t>
            </a:r>
            <a:r>
              <a:rPr lang="en-US" dirty="0"/>
              <a:t> </a:t>
            </a:r>
            <a:r>
              <a:rPr lang="en-US" dirty="0" smtClean="0"/>
              <a:t>by </a:t>
            </a:r>
          </a:p>
          <a:p>
            <a:r>
              <a:rPr lang="en-US" dirty="0"/>
              <a:t> </a:t>
            </a:r>
            <a:r>
              <a:rPr lang="en-US" dirty="0" smtClean="0"/>
              <a:t>                                        </a:t>
            </a:r>
            <a:r>
              <a:rPr lang="en-US" dirty="0" err="1"/>
              <a:t>Eldar</a:t>
            </a:r>
            <a:r>
              <a:rPr lang="en-US" dirty="0"/>
              <a:t> </a:t>
            </a:r>
            <a:r>
              <a:rPr lang="en-US" dirty="0" err="1"/>
              <a:t>Davletshin</a:t>
            </a:r>
            <a:r>
              <a:rPr lang="en-US" dirty="0"/>
              <a:t> and </a:t>
            </a:r>
            <a:r>
              <a:rPr lang="en-US" dirty="0" err="1"/>
              <a:t>Kamil</a:t>
            </a:r>
            <a:r>
              <a:rPr lang="en-US" dirty="0"/>
              <a:t> </a:t>
            </a:r>
            <a:r>
              <a:rPr lang="en-US" dirty="0" err="1"/>
              <a:t>Galiev</a:t>
            </a:r>
            <a:endParaRPr lang="en-US" dirty="0"/>
          </a:p>
          <a:p>
            <a:r>
              <a:rPr lang="en-US" dirty="0"/>
              <a:t> </a:t>
            </a:r>
          </a:p>
          <a:p>
            <a:r>
              <a:rPr lang="en-US" dirty="0" smtClean="0"/>
              <a:t>     The </a:t>
            </a:r>
            <a:r>
              <a:rPr lang="en-US" dirty="0"/>
              <a:t>sun - is our teacher, our school, our Native land, our family, our city.</a:t>
            </a:r>
          </a:p>
          <a:p>
            <a:r>
              <a:rPr lang="en-US" dirty="0" smtClean="0"/>
              <a:t>    The </a:t>
            </a:r>
            <a:r>
              <a:rPr lang="en-US" dirty="0"/>
              <a:t>Rays - are </a:t>
            </a:r>
            <a:r>
              <a:rPr lang="en-US" dirty="0" smtClean="0"/>
              <a:t>the students</a:t>
            </a:r>
            <a:r>
              <a:rPr lang="en-US" dirty="0"/>
              <a:t>. Boys and girls of our </a:t>
            </a:r>
            <a:r>
              <a:rPr lang="en-US" dirty="0" smtClean="0"/>
              <a:t>class</a:t>
            </a:r>
            <a:r>
              <a:rPr lang="en-US" dirty="0"/>
              <a:t>.</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9048" y="5867400"/>
            <a:ext cx="74535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1581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81000"/>
            <a:ext cx="5257800" cy="1785104"/>
          </a:xfrm>
          <a:prstGeom prst="rect">
            <a:avLst/>
          </a:prstGeom>
          <a:noFill/>
        </p:spPr>
        <p:txBody>
          <a:bodyPr wrap="square" rtlCol="0">
            <a:spAutoFit/>
          </a:bodyPr>
          <a:lstStyle/>
          <a:p>
            <a:r>
              <a:rPr lang="en-US" dirty="0" smtClean="0">
                <a:latin typeface="Arial Rounded MT Bold" pitchFamily="34" charset="0"/>
                <a:cs typeface="Aharoni" pitchFamily="2" charset="-79"/>
              </a:rPr>
              <a:t>Thank you to everyone for the wonderful projects that you sent to us. We loved the flags, and we learned a lot about </a:t>
            </a:r>
            <a:r>
              <a:rPr lang="en-US" dirty="0" smtClean="0">
                <a:latin typeface="Arial Rounded MT Bold" pitchFamily="34" charset="0"/>
                <a:cs typeface="Aharoni" pitchFamily="2" charset="-79"/>
              </a:rPr>
              <a:t>you, and your countries and states. </a:t>
            </a:r>
            <a:r>
              <a:rPr lang="en-US" dirty="0" smtClean="0">
                <a:latin typeface="Arial Rounded MT Bold" pitchFamily="34" charset="0"/>
                <a:cs typeface="Aharoni" pitchFamily="2" charset="-79"/>
              </a:rPr>
              <a:t>We wish you a wonderful New Year, filled with happiness, love, health and peace</a:t>
            </a:r>
            <a:r>
              <a:rPr lang="en-US" sz="2000" dirty="0" smtClean="0">
                <a:latin typeface="Aharoni" pitchFamily="2" charset="-79"/>
                <a:cs typeface="Aharoni" pitchFamily="2" charset="-79"/>
              </a:rPr>
              <a:t>.</a:t>
            </a:r>
            <a:endParaRPr lang="en-US" sz="2000" dirty="0">
              <a:latin typeface="Aharoni" pitchFamily="2" charset="-79"/>
              <a:cs typeface="Aharoni" pitchFamily="2" charset="-79"/>
            </a:endParaRPr>
          </a:p>
        </p:txBody>
      </p:sp>
      <p:pic>
        <p:nvPicPr>
          <p:cNvPr id="1026" name="Picture 2" descr="D:\My Pictures\DSC076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2223" y="2187875"/>
            <a:ext cx="5943600" cy="40808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715000"/>
            <a:ext cx="117987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3473206"/>
            <a:ext cx="11798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761" y="4572000"/>
            <a:ext cx="1179513" cy="8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4275" y="2362200"/>
            <a:ext cx="1204614" cy="87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0632" y="1273552"/>
            <a:ext cx="12319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43200" y="6374916"/>
            <a:ext cx="2895600" cy="400110"/>
          </a:xfrm>
          <a:prstGeom prst="rect">
            <a:avLst/>
          </a:prstGeom>
          <a:noFill/>
        </p:spPr>
        <p:txBody>
          <a:bodyPr wrap="square" rtlCol="0">
            <a:spAutoFit/>
          </a:bodyPr>
          <a:lstStyle/>
          <a:p>
            <a:r>
              <a:rPr lang="en-US" dirty="0" smtClean="0"/>
              <a:t>            </a:t>
            </a:r>
            <a:r>
              <a:rPr lang="en-US" sz="2000" dirty="0" smtClean="0">
                <a:solidFill>
                  <a:srgbClr val="FF0000"/>
                </a:solidFill>
              </a:rPr>
              <a:t>Happy New Year!</a:t>
            </a:r>
            <a:endParaRPr lang="en-US" sz="2000" dirty="0">
              <a:solidFill>
                <a:srgbClr val="FF0000"/>
              </a:solidFill>
            </a:endParaRPr>
          </a:p>
        </p:txBody>
      </p:sp>
    </p:spTree>
    <p:extLst>
      <p:ext uri="{BB962C8B-B14F-4D97-AF65-F5344CB8AC3E}">
        <p14:creationId xmlns:p14="http://schemas.microsoft.com/office/powerpoint/2010/main" val="2290977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610751"/>
            <a:ext cx="8305800" cy="3416320"/>
          </a:xfrm>
          <a:prstGeom prst="rect">
            <a:avLst/>
          </a:prstGeom>
        </p:spPr>
        <p:txBody>
          <a:bodyPr wrap="square">
            <a:spAutoFit/>
          </a:bodyPr>
          <a:lstStyle/>
          <a:p>
            <a:endParaRPr lang="en-US" dirty="0" smtClean="0"/>
          </a:p>
          <a:p>
            <a:r>
              <a:rPr lang="en-US" dirty="0" smtClean="0"/>
              <a:t>The national anthem of the United States of America was written by Mr. Francis Scott Key, whose poem was inspired by the prevailing presence of the American Flag, flying over Fort McHenry, in Baltimore, Maryland, after the Battle of 1812 against British forces. Mr. Scott Key was in a British ship that overlooked the Fort, when the battle started. As the night turned into dawn, he could not wait to see which flag was displayed at the Fort. If the American flag was there, that meant that the British had been defeated. As daylight approached, Francis Scott Key could see that the American flag was still displayed at the Fort. He was so overcome by emotion that he wrote the poem that we know as the Star Spangled Banner, the national anthem of the United States of America. An interesting fact is that this is one of the few national anthems in the world that is dedicated to a flag.</a:t>
            </a:r>
            <a:endParaRPr lang="en-US" dirty="0"/>
          </a:p>
        </p:txBody>
      </p:sp>
      <p:sp>
        <p:nvSpPr>
          <p:cNvPr id="3" name="TextBox 2"/>
          <p:cNvSpPr txBox="1"/>
          <p:nvPr/>
        </p:nvSpPr>
        <p:spPr>
          <a:xfrm>
            <a:off x="2362200" y="623937"/>
            <a:ext cx="6553200" cy="400110"/>
          </a:xfrm>
          <a:prstGeom prst="rect">
            <a:avLst/>
          </a:prstGeom>
          <a:noFill/>
        </p:spPr>
        <p:txBody>
          <a:bodyPr wrap="square" rtlCol="0">
            <a:spAutoFit/>
          </a:bodyPr>
          <a:lstStyle/>
          <a:p>
            <a:r>
              <a:rPr lang="en-US" sz="2000" b="1" dirty="0" smtClean="0">
                <a:latin typeface="Aharoni" pitchFamily="2" charset="-79"/>
                <a:cs typeface="Aharoni" pitchFamily="2" charset="-79"/>
              </a:rPr>
              <a:t>Interesting facts about our flag</a:t>
            </a:r>
            <a:endParaRPr lang="en-US" sz="2000" b="1" dirty="0">
              <a:latin typeface="Aharoni" pitchFamily="2" charset="-79"/>
              <a:cs typeface="Aharoni" pitchFamily="2" charset="-79"/>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26" y="360442"/>
            <a:ext cx="12319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2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210" y="533400"/>
            <a:ext cx="8610600" cy="707886"/>
          </a:xfrm>
          <a:prstGeom prst="rect">
            <a:avLst/>
          </a:prstGeom>
          <a:noFill/>
        </p:spPr>
        <p:txBody>
          <a:bodyPr wrap="square" rtlCol="0">
            <a:spAutoFit/>
          </a:bodyPr>
          <a:lstStyle/>
          <a:p>
            <a:pPr algn="ctr"/>
            <a:r>
              <a:rPr lang="en-US" sz="2000" b="1" dirty="0" smtClean="0"/>
              <a:t>Our Second Grade Students traveled to historical </a:t>
            </a:r>
          </a:p>
          <a:p>
            <a:pPr algn="ctr"/>
            <a:r>
              <a:rPr lang="en-US" sz="2000" b="1" dirty="0" smtClean="0"/>
              <a:t> Fort McHenry</a:t>
            </a:r>
            <a:endParaRPr lang="en-US" sz="2000" b="1" dirty="0"/>
          </a:p>
        </p:txBody>
      </p:sp>
      <p:sp>
        <p:nvSpPr>
          <p:cNvPr id="3" name="Rectangle 2"/>
          <p:cNvSpPr/>
          <p:nvPr/>
        </p:nvSpPr>
        <p:spPr>
          <a:xfrm>
            <a:off x="228600" y="1039525"/>
            <a:ext cx="8763000" cy="1754326"/>
          </a:xfrm>
          <a:prstGeom prst="rect">
            <a:avLst/>
          </a:prstGeom>
        </p:spPr>
        <p:txBody>
          <a:bodyPr wrap="square">
            <a:spAutoFit/>
          </a:bodyPr>
          <a:lstStyle/>
          <a:p>
            <a:pPr algn="r"/>
            <a:endParaRPr lang="en-US" dirty="0" smtClean="0"/>
          </a:p>
          <a:p>
            <a:r>
              <a:rPr lang="en-US" dirty="0" smtClean="0"/>
              <a:t> </a:t>
            </a:r>
          </a:p>
          <a:p>
            <a:r>
              <a:rPr lang="en-US" sz="1600" dirty="0" smtClean="0"/>
              <a:t>We visited the fort, and had a chance to unfold the flag that will fly at the fort. It was a cold and cloudy day, but we all had a lot of fun.</a:t>
            </a:r>
          </a:p>
          <a:p>
            <a:endParaRPr lang="en-US" dirty="0" smtClean="0"/>
          </a:p>
          <a:p>
            <a:r>
              <a:rPr lang="en-US" dirty="0" smtClean="0"/>
              <a:t> </a:t>
            </a:r>
            <a:endParaRPr lang="en-US" dirty="0"/>
          </a:p>
        </p:txBody>
      </p:sp>
      <p:pic>
        <p:nvPicPr>
          <p:cNvPr id="5122" name="Picture 2" descr="D:\My Pictures\fort mchenry nov 2011\DSC065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2557982"/>
            <a:ext cx="4530910" cy="35380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My Pictures\fort mchenry nov 2011\DSC065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198" y="2119745"/>
            <a:ext cx="341461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My Pictures\fort mchenry nov 2011\DSC065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8648" y="4417046"/>
            <a:ext cx="3435715" cy="2364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71142" y="4572000"/>
            <a:ext cx="1509613" cy="646331"/>
          </a:xfrm>
          <a:prstGeom prst="rect">
            <a:avLst/>
          </a:prstGeom>
          <a:noFill/>
        </p:spPr>
        <p:txBody>
          <a:bodyPr wrap="square" rtlCol="0">
            <a:spAutoFit/>
          </a:bodyPr>
          <a:lstStyle/>
          <a:p>
            <a:r>
              <a:rPr lang="en-US" dirty="0" smtClean="0">
                <a:solidFill>
                  <a:srgbClr val="FFFF00"/>
                </a:solidFill>
              </a:rPr>
              <a:t>Mr. Francis Scott Key</a:t>
            </a:r>
            <a:endParaRPr lang="en-US" dirty="0">
              <a:solidFill>
                <a:srgbClr val="FFFF00"/>
              </a:solidFill>
            </a:endParaRPr>
          </a:p>
        </p:txBody>
      </p:sp>
    </p:spTree>
    <p:extLst>
      <p:ext uri="{BB962C8B-B14F-4D97-AF65-F5344CB8AC3E}">
        <p14:creationId xmlns:p14="http://schemas.microsoft.com/office/powerpoint/2010/main" val="2105686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My Pictures\fort mchenry nov 2011\DSC066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771" y="116114"/>
            <a:ext cx="4191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434533"/>
            <a:ext cx="3902528" cy="369332"/>
          </a:xfrm>
          <a:prstGeom prst="rect">
            <a:avLst/>
          </a:prstGeom>
          <a:noFill/>
        </p:spPr>
        <p:txBody>
          <a:bodyPr wrap="square" rtlCol="0">
            <a:spAutoFit/>
          </a:bodyPr>
          <a:lstStyle/>
          <a:p>
            <a:r>
              <a:rPr lang="en-US" dirty="0" smtClean="0">
                <a:solidFill>
                  <a:srgbClr val="FFFF00"/>
                </a:solidFill>
              </a:rPr>
              <a:t>We unfolded the flag. It was huge!</a:t>
            </a:r>
            <a:endParaRPr lang="en-US" dirty="0">
              <a:solidFill>
                <a:srgbClr val="FFFF00"/>
              </a:solidFill>
            </a:endParaRPr>
          </a:p>
        </p:txBody>
      </p:sp>
      <p:pic>
        <p:nvPicPr>
          <p:cNvPr id="6147" name="Picture 3" descr="D:\My Pictures\fort mchenry nov 2011\DSC065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1726" y="1051559"/>
            <a:ext cx="3365395" cy="38462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94423" y="2742754"/>
            <a:ext cx="1517703" cy="646331"/>
          </a:xfrm>
          <a:prstGeom prst="rect">
            <a:avLst/>
          </a:prstGeom>
          <a:noFill/>
        </p:spPr>
        <p:txBody>
          <a:bodyPr wrap="square" rtlCol="0">
            <a:spAutoFit/>
          </a:bodyPr>
          <a:lstStyle/>
          <a:p>
            <a:r>
              <a:rPr lang="en-US" dirty="0" smtClean="0"/>
              <a:t>The flag at Fort McHenry</a:t>
            </a:r>
            <a:endParaRPr lang="en-US" dirty="0"/>
          </a:p>
        </p:txBody>
      </p:sp>
      <p:pic>
        <p:nvPicPr>
          <p:cNvPr id="6148" name="Picture 4" descr="D:\My Pictures\fort mchenry nov 2011\DSC066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5" y="3389085"/>
            <a:ext cx="4339771"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fade">
                                      <p:cBhvr>
                                        <p:cTn id="21" dur="1000"/>
                                        <p:tgtEl>
                                          <p:spTgt spid="6147"/>
                                        </p:tgtEl>
                                      </p:cBhvr>
                                    </p:animEffect>
                                    <p:anim calcmode="lin" valueType="num">
                                      <p:cBhvr>
                                        <p:cTn id="22" dur="1000" fill="hold"/>
                                        <p:tgtEl>
                                          <p:spTgt spid="6147"/>
                                        </p:tgtEl>
                                        <p:attrNameLst>
                                          <p:attrName>ppt_x</p:attrName>
                                        </p:attrNameLst>
                                      </p:cBhvr>
                                      <p:tavLst>
                                        <p:tav tm="0">
                                          <p:val>
                                            <p:strVal val="#ppt_x"/>
                                          </p:val>
                                        </p:tav>
                                        <p:tav tm="100000">
                                          <p:val>
                                            <p:strVal val="#ppt_x"/>
                                          </p:val>
                                        </p:tav>
                                      </p:tavLst>
                                    </p:anim>
                                    <p:anim calcmode="lin" valueType="num">
                                      <p:cBhvr>
                                        <p:cTn id="23"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7620000" cy="923330"/>
          </a:xfrm>
          <a:prstGeom prst="rect">
            <a:avLst/>
          </a:prstGeom>
          <a:noFill/>
        </p:spPr>
        <p:txBody>
          <a:bodyPr wrap="square" rtlCol="0">
            <a:spAutoFit/>
          </a:bodyPr>
          <a:lstStyle/>
          <a:p>
            <a:r>
              <a:rPr lang="en-US" b="1" dirty="0" smtClean="0"/>
              <a:t>Our students reflected on their feelings while at the Fort. They wrote their feelings in their journals.</a:t>
            </a:r>
          </a:p>
          <a:p>
            <a:endParaRPr lang="en-US" b="1" dirty="0"/>
          </a:p>
        </p:txBody>
      </p:sp>
      <p:pic>
        <p:nvPicPr>
          <p:cNvPr id="7170" name="Picture 2" descr="D:\My Pictures\fort mchenry nov 2011\DSC067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9248"/>
            <a:ext cx="2667000" cy="347635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My Pictures\fort mchenry nov 2011\DSC067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193494"/>
            <a:ext cx="2590800" cy="32122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My Pictures\fort mchenry nov 2011\DSC067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581400"/>
            <a:ext cx="28956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My Pictures\fort mchenry nov 2011\DSC066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914400"/>
            <a:ext cx="295304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My Pictures\fort mchenry nov 2011\DSC067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412" y="6894871"/>
            <a:ext cx="6873175" cy="1298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04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1000"/>
                                        <p:tgtEl>
                                          <p:spTgt spid="7171"/>
                                        </p:tgtEl>
                                      </p:cBhvr>
                                    </p:animEffect>
                                    <p:anim calcmode="lin" valueType="num">
                                      <p:cBhvr>
                                        <p:cTn id="15" dur="1000" fill="hold"/>
                                        <p:tgtEl>
                                          <p:spTgt spid="7171"/>
                                        </p:tgtEl>
                                        <p:attrNameLst>
                                          <p:attrName>ppt_x</p:attrName>
                                        </p:attrNameLst>
                                      </p:cBhvr>
                                      <p:tavLst>
                                        <p:tav tm="0">
                                          <p:val>
                                            <p:strVal val="#ppt_x"/>
                                          </p:val>
                                        </p:tav>
                                        <p:tav tm="100000">
                                          <p:val>
                                            <p:strVal val="#ppt_x"/>
                                          </p:val>
                                        </p:tav>
                                      </p:tavLst>
                                    </p:anim>
                                    <p:anim calcmode="lin" valueType="num">
                                      <p:cBhvr>
                                        <p:cTn id="16"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1000"/>
                                        <p:tgtEl>
                                          <p:spTgt spid="7172"/>
                                        </p:tgtEl>
                                      </p:cBhvr>
                                    </p:animEffect>
                                    <p:anim calcmode="lin" valueType="num">
                                      <p:cBhvr>
                                        <p:cTn id="22" dur="1000" fill="hold"/>
                                        <p:tgtEl>
                                          <p:spTgt spid="7172"/>
                                        </p:tgtEl>
                                        <p:attrNameLst>
                                          <p:attrName>ppt_x</p:attrName>
                                        </p:attrNameLst>
                                      </p:cBhvr>
                                      <p:tavLst>
                                        <p:tav tm="0">
                                          <p:val>
                                            <p:strVal val="#ppt_x"/>
                                          </p:val>
                                        </p:tav>
                                        <p:tav tm="100000">
                                          <p:val>
                                            <p:strVal val="#ppt_x"/>
                                          </p:val>
                                        </p:tav>
                                      </p:tavLst>
                                    </p:anim>
                                    <p:anim calcmode="lin" valueType="num">
                                      <p:cBhvr>
                                        <p:cTn id="2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889844"/>
            <a:ext cx="7696200" cy="2308324"/>
          </a:xfrm>
          <a:prstGeom prst="rect">
            <a:avLst/>
          </a:prstGeom>
        </p:spPr>
        <p:txBody>
          <a:bodyPr wrap="square">
            <a:spAutoFit/>
          </a:bodyPr>
          <a:lstStyle/>
          <a:p>
            <a:r>
              <a:rPr lang="en-US" sz="1600" dirty="0"/>
              <a:t>Gilman’s 2B flag is colorful and awesome. Our flag represents the “Gilman Five”. In our school we call the Gilman Five: Respect, honor, humility, excellence and courage.  Peace is important in our country so the yellow circle in our flag reminds us to treat others with respect. Humility is represented by the red smile. It is important to compliment others with a smile. The light blue color stands for honor. It looks like fresh pure water and reminds us to be true. Integrity is the dark blue, just like our American flag with the white in the middle. It is important to always be yourself. Growth symbolizes excellence and always trying your hardest. Green represents growing in as many ways as we can. We try to live by the “Gilman five” each day at home and in school.</a:t>
            </a:r>
          </a:p>
        </p:txBody>
      </p:sp>
      <p:sp>
        <p:nvSpPr>
          <p:cNvPr id="3" name="Rectangle 2"/>
          <p:cNvSpPr/>
          <p:nvPr/>
        </p:nvSpPr>
        <p:spPr>
          <a:xfrm>
            <a:off x="990600" y="253673"/>
            <a:ext cx="6858000" cy="369332"/>
          </a:xfrm>
          <a:prstGeom prst="rect">
            <a:avLst/>
          </a:prstGeom>
        </p:spPr>
        <p:txBody>
          <a:bodyPr wrap="square">
            <a:spAutoFit/>
          </a:bodyPr>
          <a:lstStyle/>
          <a:p>
            <a:r>
              <a:rPr lang="en-US" b="1" dirty="0" smtClean="0"/>
              <a:t>The </a:t>
            </a:r>
            <a:r>
              <a:rPr lang="en-US" b="1" dirty="0"/>
              <a:t>students created a class flag that would represent all of them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984" y="3886200"/>
            <a:ext cx="3810000"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My Pictures\jan 2012\DSC076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1238" y="3198168"/>
            <a:ext cx="253736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My Pictures\jan 2012\DSC076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807744"/>
            <a:ext cx="2514600" cy="1669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91687">
            <a:off x="228599" y="3381375"/>
            <a:ext cx="1524000" cy="646331"/>
          </a:xfrm>
          <a:prstGeom prst="rect">
            <a:avLst/>
          </a:prstGeom>
          <a:noFill/>
        </p:spPr>
        <p:txBody>
          <a:bodyPr wrap="square" rtlCol="0">
            <a:spAutoFit/>
          </a:bodyPr>
          <a:lstStyle/>
          <a:p>
            <a:r>
              <a:rPr lang="en-US" dirty="0" smtClean="0">
                <a:solidFill>
                  <a:srgbClr val="00B050"/>
                </a:solidFill>
              </a:rPr>
              <a:t>This was our rough draft</a:t>
            </a:r>
            <a:endParaRPr lang="en-US" dirty="0">
              <a:solidFill>
                <a:srgbClr val="00B050"/>
              </a:solidFill>
            </a:endParaRPr>
          </a:p>
        </p:txBody>
      </p:sp>
    </p:spTree>
    <p:extLst>
      <p:ext uri="{BB962C8B-B14F-4D97-AF65-F5344CB8AC3E}">
        <p14:creationId xmlns:p14="http://schemas.microsoft.com/office/powerpoint/2010/main" val="2923741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y Pictures\jan 2012\DSC076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1" y="0"/>
            <a:ext cx="4472048" cy="31241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My Pictures\jan 2012\DSC076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My Pictures\jan 2012\DSC076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93531"/>
            <a:ext cx="4572000" cy="335655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My Pictures\jan 2012\DSC076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600" y="3493531"/>
            <a:ext cx="4470400" cy="33565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3124200"/>
            <a:ext cx="6046025" cy="369332"/>
          </a:xfrm>
          <a:prstGeom prst="rect">
            <a:avLst/>
          </a:prstGeom>
          <a:noFill/>
        </p:spPr>
        <p:txBody>
          <a:bodyPr wrap="square" rtlCol="0">
            <a:spAutoFit/>
          </a:bodyPr>
          <a:lstStyle/>
          <a:p>
            <a:r>
              <a:rPr lang="en-US" dirty="0" smtClean="0"/>
              <a:t>                                  We drew and colored our class flags</a:t>
            </a:r>
            <a:endParaRPr lang="en-US" dirty="0"/>
          </a:p>
        </p:txBody>
      </p:sp>
    </p:spTree>
    <p:extLst>
      <p:ext uri="{BB962C8B-B14F-4D97-AF65-F5344CB8AC3E}">
        <p14:creationId xmlns:p14="http://schemas.microsoft.com/office/powerpoint/2010/main" val="150133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1000"/>
                                        <p:tgtEl>
                                          <p:spTgt spid="2052"/>
                                        </p:tgtEl>
                                      </p:cBhvr>
                                    </p:animEffect>
                                    <p:anim calcmode="lin" valueType="num">
                                      <p:cBhvr>
                                        <p:cTn id="22" dur="1000" fill="hold"/>
                                        <p:tgtEl>
                                          <p:spTgt spid="2052"/>
                                        </p:tgtEl>
                                        <p:attrNameLst>
                                          <p:attrName>ppt_x</p:attrName>
                                        </p:attrNameLst>
                                      </p:cBhvr>
                                      <p:tavLst>
                                        <p:tav tm="0">
                                          <p:val>
                                            <p:strVal val="#ppt_x"/>
                                          </p:val>
                                        </p:tav>
                                        <p:tav tm="100000">
                                          <p:val>
                                            <p:strVal val="#ppt_x"/>
                                          </p:val>
                                        </p:tav>
                                      </p:tavLst>
                                    </p:anim>
                                    <p:anim calcmode="lin" valueType="num">
                                      <p:cBhvr>
                                        <p:cTn id="2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3"/>
                                        </p:tgtEl>
                                        <p:attrNameLst>
                                          <p:attrName>style.visibility</p:attrName>
                                        </p:attrNameLst>
                                      </p:cBhvr>
                                      <p:to>
                                        <p:strVal val="visible"/>
                                      </p:to>
                                    </p:set>
                                    <p:animEffect transition="in" filter="fade">
                                      <p:cBhvr>
                                        <p:cTn id="28" dur="1000"/>
                                        <p:tgtEl>
                                          <p:spTgt spid="2053"/>
                                        </p:tgtEl>
                                      </p:cBhvr>
                                    </p:animEffect>
                                    <p:anim calcmode="lin" valueType="num">
                                      <p:cBhvr>
                                        <p:cTn id="29" dur="1000" fill="hold"/>
                                        <p:tgtEl>
                                          <p:spTgt spid="2053"/>
                                        </p:tgtEl>
                                        <p:attrNameLst>
                                          <p:attrName>ppt_x</p:attrName>
                                        </p:attrNameLst>
                                      </p:cBhvr>
                                      <p:tavLst>
                                        <p:tav tm="0">
                                          <p:val>
                                            <p:strVal val="#ppt_x"/>
                                          </p:val>
                                        </p:tav>
                                        <p:tav tm="100000">
                                          <p:val>
                                            <p:strVal val="#ppt_x"/>
                                          </p:val>
                                        </p:tav>
                                      </p:tavLst>
                                    </p:anim>
                                    <p:anim calcmode="lin" valueType="num">
                                      <p:cBhvr>
                                        <p:cTn id="30"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1947</TotalTime>
  <Words>1859</Words>
  <Application>Microsoft Office PowerPoint</Application>
  <PresentationFormat>On-screen Show (4:3)</PresentationFormat>
  <Paragraphs>145</Paragraphs>
  <Slides>34</Slides>
  <Notes>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International Project Flags and National Symbols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Washington State Flag</vt:lpstr>
      <vt:lpstr>Our class flag represents our region</vt:lpstr>
      <vt:lpstr>PowerPoint Presentation</vt:lpstr>
      <vt:lpstr>PowerPoint Presentation</vt:lpstr>
      <vt:lpstr>PowerPoint Presentation</vt:lpstr>
      <vt:lpstr>Flag and Coat of arms of România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Project Flags and National Symbols</dc:title>
  <dc:creator>"ceppler"</dc:creator>
  <cp:lastModifiedBy>"ceppler"</cp:lastModifiedBy>
  <cp:revision>61</cp:revision>
  <cp:lastPrinted>2012-01-10T17:12:50Z</cp:lastPrinted>
  <dcterms:created xsi:type="dcterms:W3CDTF">2011-12-19T13:18:01Z</dcterms:created>
  <dcterms:modified xsi:type="dcterms:W3CDTF">2012-01-11T22:58:43Z</dcterms:modified>
</cp:coreProperties>
</file>