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2" r:id="rId5"/>
    <p:sldId id="263" r:id="rId6"/>
    <p:sldId id="264" r:id="rId7"/>
    <p:sldId id="266" r:id="rId8"/>
    <p:sldId id="279" r:id="rId9"/>
    <p:sldId id="280" r:id="rId10"/>
    <p:sldId id="281" r:id="rId11"/>
    <p:sldId id="282" r:id="rId12"/>
    <p:sldId id="258" r:id="rId13"/>
    <p:sldId id="267" r:id="rId14"/>
    <p:sldId id="265" r:id="rId15"/>
    <p:sldId id="269" r:id="rId16"/>
    <p:sldId id="270" r:id="rId17"/>
    <p:sldId id="271" r:id="rId18"/>
    <p:sldId id="260" r:id="rId19"/>
    <p:sldId id="272" r:id="rId20"/>
    <p:sldId id="273" r:id="rId21"/>
    <p:sldId id="274" r:id="rId22"/>
    <p:sldId id="276" r:id="rId23"/>
    <p:sldId id="261" r:id="rId24"/>
    <p:sldId id="277" r:id="rId25"/>
    <p:sldId id="278" r:id="rId26"/>
    <p:sldId id="283"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24"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A81C89AB-0392-454A-BE75-60917BFBFC84}"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A81C89AB-0392-454A-BE75-60917BFBFC84}"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A81C89AB-0392-454A-BE75-60917BFBFC84}"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A81C89AB-0392-454A-BE75-60917BFBFC8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3E03D25-4CD7-4B1F-8A91-9C788D154824}" type="datetimeFigureOut">
              <a:rPr lang="en-CA" smtClean="0"/>
              <a:pPr/>
              <a:t>16/12/2011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A81C89AB-0392-454A-BE75-60917BFBFC84}"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3E03D25-4CD7-4B1F-8A91-9C788D154824}" type="datetimeFigureOut">
              <a:rPr lang="en-CA" smtClean="0"/>
              <a:pPr/>
              <a:t>16/12/2011</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81C89AB-0392-454A-BE75-60917BFBFC84}"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imgres?imgurl=http://flagspot.net/images/r/ro.gif&amp;imgrefurl=http://flagspot.net/flags/ro.html&amp;h=216&amp;w=324&amp;sz=2&amp;tbnid=0QDGCgrTSbFVaM:&amp;tbnh=90&amp;tbnw=135&amp;prev=/search?q=flag+of+romania&amp;tbm=isch&amp;tbo=u&amp;zoom=1&amp;q=flag+of+romania&amp;docid=nb7vFgRUyx684M&amp;hl=en&amp;sa=X&amp;ei=yTCXTtDBPOjw0gGOpN2wBA&amp;sqi=2&amp;ved=0CEkQ9QEwBQ&amp;dur=178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a/imgres?imgurl=http://flagspot.net/images/r/ro.gif&amp;imgrefurl=http://flagspot.net/flags/ro.html&amp;h=216&amp;w=324&amp;sz=2&amp;tbnid=0QDGCgrTSbFVaM:&amp;tbnh=90&amp;tbnw=135&amp;prev=/search?q=flag+of+romania&amp;tbm=isch&amp;tbo=u&amp;zoom=1&amp;q=flag+of+romania&amp;docid=nb7vFgRUyx684M&amp;hl=en&amp;sa=X&amp;ei=yTCXTtDBPOjw0gGOpN2wBA&amp;sqi=2&amp;ved=0CEkQ9QEwBQ&amp;dur=1786"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a/imgres?imgurl=http://www.olstars.com/images/flags/Big/ru.gif&amp;imgrefurl=http://www.olstars.com/en/flag/Russia&amp;h=788&amp;w=1181&amp;sz=6&amp;tbnid=mvhp5bsb8xe6EM:&amp;tbnh=80&amp;tbnw=120&amp;prev=/search?q=flag+of+russia&amp;tbm=isch&amp;tbo=u&amp;zoom=1&amp;q=flag+of+russia&amp;docid=bx64yKNybAUZoM&amp;hl=en&amp;sa=X&amp;ei=STCXTpXxNand0QHIiYHeBA&amp;sqi=2&amp;ved=0CEIQ9QEwBQ&amp;dur=488"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oogle.ca/imgres?imgurl=http://flagspot.net/images/r/ro.gif&amp;imgrefurl=http://flagspot.net/flags/ro.html&amp;h=216&amp;w=324&amp;sz=2&amp;tbnid=0QDGCgrTSbFVaM:&amp;tbnh=90&amp;tbnw=135&amp;prev=/search?q=flag+of+romania&amp;tbm=isch&amp;tbo=u&amp;zoom=1&amp;q=flag+of+romania&amp;docid=nb7vFgRUyx684M&amp;hl=en&amp;sa=X&amp;ei=yTCXTtDBPOjw0gGOpN2wBA&amp;sqi=2&amp;ved=0CEkQ9QEwBQ&amp;dur=1786" TargetMode="External"/><Relationship Id="rId1" Type="http://schemas.openxmlformats.org/officeDocument/2006/relationships/slideLayout" Target="../slideLayouts/slideLayout2.xml"/><Relationship Id="rId6"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5" Type="http://schemas.openxmlformats.org/officeDocument/2006/relationships/image" Target="../media/image4.jpeg"/><Relationship Id="rId4" Type="http://schemas.openxmlformats.org/officeDocument/2006/relationships/hyperlink" Target="http://www.google.ca/imgres?imgurl=http://www.olstars.com/images/flags/Big/ca.gif&amp;imgrefurl=http://www.olstars.com/en/flag/Canada&amp;h=788&amp;w=1181&amp;sz=16&amp;tbnid=wWE5-Gja8mtjKM:&amp;tbnh=80&amp;tbnw=120&amp;prev=/search?q=flag+of+canada&amp;tbm=isch&amp;tbo=u&amp;zoom=1&amp;q=flag+of+canada&amp;docid=EBdaDObb1c94DM&amp;hl=en&amp;sa=X&amp;ei=6DCXTuKoE8jE0AHU8MnNBA&amp;sqi=2&amp;ved=0CE4Q9QEwBA&amp;dur=772" TargetMode="Externa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a/imgres?imgurl=http://flagspot.net/images/r/ro.gif&amp;imgrefurl=http://flagspot.net/flags/ro.html&amp;h=216&amp;w=324&amp;sz=2&amp;tbnid=0QDGCgrTSbFVaM:&amp;tbnh=90&amp;tbnw=135&amp;prev=/search?q=flag+of+romania&amp;tbm=isch&amp;tbo=u&amp;zoom=1&amp;q=flag+of+romania&amp;docid=nb7vFgRUyx684M&amp;hl=en&amp;sa=X&amp;ei=yTCXTtDBPOjw0gGOpN2wBA&amp;sqi=2&amp;ved=0CEkQ9QEwBQ&amp;dur=1786"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imgres?imgurl=http://flagspot.net/images/r/ro.gif&amp;imgrefurl=http://flagspot.net/flags/ro.html&amp;h=216&amp;w=324&amp;sz=2&amp;tbnid=0QDGCgrTSbFVaM:&amp;tbnh=90&amp;tbnw=135&amp;prev=/search?q=flag+of+romania&amp;tbm=isch&amp;tbo=u&amp;zoom=1&amp;q=flag+of+romania&amp;docid=nb7vFgRUyx684M&amp;hl=en&amp;sa=X&amp;ei=yTCXTtDBPOjw0gGOpN2wBA&amp;sqi=2&amp;ved=0CEkQ9QEwBQ&amp;dur=1786"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imgres?imgurl=http://flagspot.net/images/r/ro.gif&amp;imgrefurl=http://flagspot.net/flags/ro.html&amp;h=216&amp;w=324&amp;sz=2&amp;tbnid=0QDGCgrTSbFVaM:&amp;tbnh=90&amp;tbnw=135&amp;prev=/search?q=flag+of+romania&amp;tbm=isch&amp;tbo=u&amp;zoom=1&amp;q=flag+of+romania&amp;docid=nb7vFgRUyx684M&amp;hl=en&amp;sa=X&amp;ei=yTCXTtDBPOjw0gGOpN2wBA&amp;sqi=2&amp;ved=0CEkQ9QEwBQ&amp;dur=1786"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a/imgres?imgurl=http://www.olstars.com/images/flags/Big/ru.gif&amp;imgrefurl=http://www.olstars.com/en/flag/Russia&amp;h=788&amp;w=1181&amp;sz=6&amp;tbnid=mvhp5bsb8xe6EM:&amp;tbnh=80&amp;tbnw=120&amp;prev=/search?q=flag+of+russia&amp;tbm=isch&amp;tbo=u&amp;zoom=1&amp;q=flag+of+russia&amp;docid=bx64yKNybAUZoM&amp;hl=en&amp;sa=X&amp;ei=STCXTpXxNand0QHIiYHeBA&amp;sqi=2&amp;ved=0CEIQ9QEwBQ&amp;dur=488"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a/imgres?imgurl=http://www.olstars.com/images/flags/Big/ru.gif&amp;imgrefurl=http://www.olstars.com/en/flag/Russia&amp;h=788&amp;w=1181&amp;sz=6&amp;tbnid=mvhp5bsb8xe6EM:&amp;tbnh=80&amp;tbnw=120&amp;prev=/search?q=flag+of+russia&amp;tbm=isch&amp;tbo=u&amp;zoom=1&amp;q=flag+of+russia&amp;docid=bx64yKNybAUZoM&amp;hl=en&amp;sa=X&amp;ei=STCXTpXxNand0QHIiYHeBA&amp;sqi=2&amp;ved=0CEIQ9QEwBQ&amp;dur=488"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a/imgres?imgurl=http://www.olstars.com/images/flags/Big/ru.gif&amp;imgrefurl=http://www.olstars.com/en/flag/Russia&amp;h=788&amp;w=1181&amp;sz=6&amp;tbnid=mvhp5bsb8xe6EM:&amp;tbnh=80&amp;tbnw=120&amp;prev=/search?q=flag+of+russia&amp;tbm=isch&amp;tbo=u&amp;zoom=1&amp;q=flag+of+russia&amp;docid=bx64yKNybAUZoM&amp;hl=en&amp;sa=X&amp;ei=STCXTpXxNand0QHIiYHeBA&amp;sqi=2&amp;ved=0CEIQ9QEwBQ&amp;dur=488"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imgres?imgurl=http://www.eindiavisa.com/flags/us_flag.gif&amp;imgrefurl=http://www.eindiavisa.com/indian-embassy/san-francisco.html&amp;h=1103&amp;w=1464&amp;sz=20&amp;tbnid=bRkoGNav1alHBM:&amp;tbnh=90&amp;tbnw=120&amp;prev=/search?q=flag+of+usa&amp;tbm=isch&amp;tbo=u&amp;zoom=1&amp;q=flag+of+usa&amp;docid=YOiDdLDIDCdecM&amp;hl=en&amp;sa=X&amp;ei=hjCXTtWWFaP00gHhqN2iBA&amp;sqi=2&amp;ved=0CDsQ9QEwAg&amp;dur=1756"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k knife spoon.jpg"/>
          <p:cNvPicPr>
            <a:picLocks noChangeAspect="1"/>
          </p:cNvPicPr>
          <p:nvPr/>
        </p:nvPicPr>
        <p:blipFill>
          <a:blip r:embed="rId2" cstate="print">
            <a:duotone>
              <a:schemeClr val="bg2">
                <a:shade val="45000"/>
                <a:satMod val="135000"/>
              </a:schemeClr>
              <a:prstClr val="white"/>
            </a:duotone>
          </a:blip>
          <a:stretch>
            <a:fillRect/>
          </a:stretch>
        </p:blipFill>
        <p:spPr>
          <a:xfrm>
            <a:off x="2971800" y="1676400"/>
            <a:ext cx="5867400" cy="4802751"/>
          </a:xfrm>
          <a:prstGeom prst="rect">
            <a:avLst/>
          </a:prstGeom>
        </p:spPr>
      </p:pic>
      <p:sp>
        <p:nvSpPr>
          <p:cNvPr id="2" name="Title 1"/>
          <p:cNvSpPr>
            <a:spLocks noGrp="1"/>
          </p:cNvSpPr>
          <p:nvPr>
            <p:ph type="ctrTitle"/>
          </p:nvPr>
        </p:nvSpPr>
        <p:spPr>
          <a:xfrm>
            <a:off x="1219200" y="609600"/>
            <a:ext cx="7406640" cy="1472184"/>
          </a:xfrm>
        </p:spPr>
        <p:txBody>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latin typeface="Comic Sans MS" pitchFamily="66" charset="0"/>
              </a:rPr>
              <a:t>International Celebration Cookbook</a:t>
            </a:r>
            <a:endParaRPr lang="en-CA" b="1" dirty="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latin typeface="Comic Sans MS" pitchFamily="66" charset="0"/>
            </a:endParaRPr>
          </a:p>
        </p:txBody>
      </p:sp>
      <p:sp>
        <p:nvSpPr>
          <p:cNvPr id="3" name="Subtitle 2"/>
          <p:cNvSpPr>
            <a:spLocks noGrp="1"/>
          </p:cNvSpPr>
          <p:nvPr>
            <p:ph type="subTitle" idx="1"/>
          </p:nvPr>
        </p:nvSpPr>
        <p:spPr>
          <a:xfrm>
            <a:off x="1066800" y="2971800"/>
            <a:ext cx="8077200" cy="3886200"/>
          </a:xfrm>
        </p:spPr>
        <p:txBody>
          <a:bodyPr>
            <a:normAutofit/>
          </a:bodyPr>
          <a:lstStyle/>
          <a:p>
            <a:endParaRPr lang="en-US" dirty="0" smtClean="0"/>
          </a:p>
          <a:p>
            <a:endParaRPr lang="en-US" dirty="0" smtClean="0"/>
          </a:p>
          <a:p>
            <a:r>
              <a:rPr lang="en-US" dirty="0" err="1" smtClean="0"/>
              <a:t>iEARN</a:t>
            </a:r>
            <a:r>
              <a:rPr lang="en-US" dirty="0" smtClean="0"/>
              <a:t> (International Education and Research Network)  </a:t>
            </a:r>
          </a:p>
          <a:p>
            <a:r>
              <a:rPr lang="en-US" dirty="0" smtClean="0"/>
              <a:t>    Places &amp; Perspectives: Elementary, Fall 2011 (PPE1)</a:t>
            </a:r>
          </a:p>
          <a:p>
            <a:endParaRPr lang="en-US" dirty="0" smtClean="0"/>
          </a:p>
          <a:p>
            <a:r>
              <a:rPr lang="en-US" sz="1800" u="sng" dirty="0" smtClean="0"/>
              <a:t>Compiled by</a:t>
            </a:r>
            <a:r>
              <a:rPr lang="en-US" dirty="0" smtClean="0"/>
              <a:t>: </a:t>
            </a:r>
          </a:p>
          <a:p>
            <a:r>
              <a:rPr lang="en-US" dirty="0" smtClean="0"/>
              <a:t>	Mrs. </a:t>
            </a:r>
            <a:r>
              <a:rPr lang="en-US" dirty="0" err="1" smtClean="0"/>
              <a:t>Crealock</a:t>
            </a:r>
            <a:r>
              <a:rPr lang="en-US" dirty="0" smtClean="0"/>
              <a:t>, Saint John, New Brunswick, Canada</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 S. A. - </a:t>
            </a:r>
            <a:r>
              <a:rPr lang="en-US" dirty="0" smtClean="0">
                <a:effectLst/>
              </a:rPr>
              <a:t>4</a:t>
            </a:r>
            <a:r>
              <a:rPr lang="en-US" baseline="30000" dirty="0" smtClean="0">
                <a:effectLst/>
              </a:rPr>
              <a:t>th</a:t>
            </a:r>
            <a:r>
              <a:rPr lang="en-US" dirty="0" smtClean="0">
                <a:effectLst/>
              </a:rPr>
              <a:t> of July Hot Dogs</a:t>
            </a:r>
            <a:endParaRPr lang="en-CA" dirty="0">
              <a:effectLst/>
            </a:endParaRPr>
          </a:p>
        </p:txBody>
      </p:sp>
      <p:sp>
        <p:nvSpPr>
          <p:cNvPr id="3" name="Content Placeholder 2"/>
          <p:cNvSpPr>
            <a:spLocks noGrp="1"/>
          </p:cNvSpPr>
          <p:nvPr>
            <p:ph idx="1"/>
          </p:nvPr>
        </p:nvSpPr>
        <p:spPr>
          <a:xfrm>
            <a:off x="914400" y="3352800"/>
            <a:ext cx="7498080" cy="3505200"/>
          </a:xfrm>
        </p:spPr>
        <p:txBody>
          <a:bodyPr>
            <a:normAutofit/>
          </a:bodyPr>
          <a:lstStyle/>
          <a:p>
            <a:r>
              <a:rPr lang="en-US" sz="2000" dirty="0" smtClean="0">
                <a:latin typeface="Aparajita" pitchFamily="34" charset="0"/>
                <a:cs typeface="Aparajita" pitchFamily="34" charset="0"/>
              </a:rPr>
              <a:t>The 4</a:t>
            </a:r>
            <a:r>
              <a:rPr lang="en-US" sz="2000" baseline="30000" dirty="0" smtClean="0">
                <a:latin typeface="Aparajita" pitchFamily="34" charset="0"/>
                <a:cs typeface="Aparajita" pitchFamily="34" charset="0"/>
              </a:rPr>
              <a:t>th</a:t>
            </a:r>
            <a:r>
              <a:rPr lang="en-US" sz="2000" dirty="0" smtClean="0">
                <a:latin typeface="Aparajita" pitchFamily="34" charset="0"/>
                <a:cs typeface="Aparajita" pitchFamily="34" charset="0"/>
              </a:rPr>
              <a:t> of July is a HUGE celebration in the United States of America. It is the day when</a:t>
            </a:r>
            <a:r>
              <a:rPr lang="en-CA" sz="2000" dirty="0" smtClean="0">
                <a:latin typeface="Aparajita" pitchFamily="34" charset="0"/>
                <a:cs typeface="Aparajita" pitchFamily="34" charset="0"/>
              </a:rPr>
              <a:t> </a:t>
            </a:r>
            <a:r>
              <a:rPr lang="en-US" sz="2000" dirty="0" smtClean="0">
                <a:latin typeface="Aparajita" pitchFamily="34" charset="0"/>
                <a:cs typeface="Aparajita" pitchFamily="34" charset="0"/>
              </a:rPr>
              <a:t>people remember the signing of the Declaration of Independence in 1776 when Americans said we want to be separate from England.  Basically, it is America’s birthday party. Americans feel proud on the 4</a:t>
            </a:r>
            <a:r>
              <a:rPr lang="en-US" sz="2000" baseline="30000" dirty="0" smtClean="0">
                <a:latin typeface="Aparajita" pitchFamily="34" charset="0"/>
                <a:cs typeface="Aparajita" pitchFamily="34" charset="0"/>
              </a:rPr>
              <a:t>th</a:t>
            </a:r>
            <a:r>
              <a:rPr lang="en-US" sz="2000" dirty="0" smtClean="0">
                <a:latin typeface="Aparajita" pitchFamily="34" charset="0"/>
                <a:cs typeface="Aparajita" pitchFamily="34" charset="0"/>
              </a:rPr>
              <a:t> of July.  There are parades and fireworks, and especially picnics with good food like hotdogs and hamburgers.  </a:t>
            </a:r>
            <a:endParaRPr lang="en-CA" sz="2000" dirty="0" smtClean="0">
              <a:latin typeface="Aparajita" pitchFamily="34" charset="0"/>
              <a:cs typeface="Aparajita" pitchFamily="34" charset="0"/>
            </a:endParaRPr>
          </a:p>
          <a:p>
            <a:endParaRPr lang="en-CA" sz="2000" dirty="0" smtClean="0">
              <a:latin typeface="Aparajita" pitchFamily="34" charset="0"/>
              <a:cs typeface="Aparajita" pitchFamily="34" charset="0"/>
            </a:endParaRPr>
          </a:p>
          <a:p>
            <a:r>
              <a:rPr lang="en-US" sz="2000" dirty="0" smtClean="0">
                <a:latin typeface="Aparajita" pitchFamily="34" charset="0"/>
                <a:cs typeface="Aparajita" pitchFamily="34" charset="0"/>
              </a:rPr>
              <a:t>Here is a recipe for Chicago Hotdogs.  They are different from other hot dogs and sausages because of the way they are cooked and because of the toppings. Street vendors, with hot dogs in their carts, started this tradition back during the Great Depression when times were really hard.</a:t>
            </a:r>
            <a:endParaRPr lang="en-CA" sz="2000" dirty="0" smtClean="0">
              <a:latin typeface="Aparajita" pitchFamily="34" charset="0"/>
              <a:cs typeface="Aparajita" pitchFamily="34" charset="0"/>
            </a:endParaRPr>
          </a:p>
          <a:p>
            <a:endParaRPr lang="en-CA" dirty="0"/>
          </a:p>
        </p:txBody>
      </p:sp>
      <p:pic>
        <p:nvPicPr>
          <p:cNvPr id="4" name="rg_hi" descr="http://t0.gstatic.com/images?q=tbn:ANd9GcRUrobrqf7bqqqW2GKlX2i_6J9y_vwSZCQd_KOQwrA12g4oTVPm">
            <a:hlinkClick r:id="rId3"/>
          </p:cNvPr>
          <p:cNvPicPr/>
          <p:nvPr/>
        </p:nvPicPr>
        <p:blipFill>
          <a:blip r:embed="rId4" cstate="print">
            <a:lum bright="40000"/>
          </a:blip>
          <a:srcRect/>
          <a:stretch>
            <a:fillRect/>
          </a:stretch>
        </p:blipFill>
        <p:spPr bwMode="auto">
          <a:xfrm rot="20985457">
            <a:off x="507471" y="2366711"/>
            <a:ext cx="966259" cy="652030"/>
          </a:xfrm>
          <a:prstGeom prst="rect">
            <a:avLst/>
          </a:prstGeom>
          <a:ln>
            <a:noFill/>
          </a:ln>
          <a:effectLst>
            <a:outerShdw blurRad="292100" dist="139700" dir="2700000" algn="tl" rotWithShape="0">
              <a:srgbClr val="333333">
                <a:alpha val="65000"/>
              </a:srgbClr>
            </a:outerShdw>
          </a:effectLst>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1745" name="Object 1"/>
          <p:cNvGraphicFramePr>
            <a:graphicFrameLocks noChangeAspect="1"/>
          </p:cNvGraphicFramePr>
          <p:nvPr/>
        </p:nvGraphicFramePr>
        <p:xfrm>
          <a:off x="5334000" y="1219200"/>
          <a:ext cx="2286000" cy="2022809"/>
        </p:xfrm>
        <a:graphic>
          <a:graphicData uri="http://schemas.openxmlformats.org/presentationml/2006/ole">
            <p:oleObj spid="_x0000_s31745" r:id="rId5" imgW="2486372" imgH="2200582" progId="">
              <p:embed/>
            </p:oleObj>
          </a:graphicData>
        </a:graphic>
      </p:graphicFrame>
      <p:sp>
        <p:nvSpPr>
          <p:cNvPr id="7" name="Rectangle 6"/>
          <p:cNvSpPr/>
          <p:nvPr/>
        </p:nvSpPr>
        <p:spPr>
          <a:xfrm rot="21342425">
            <a:off x="2286000" y="1524000"/>
            <a:ext cx="4572000" cy="1077218"/>
          </a:xfrm>
          <a:prstGeom prst="rect">
            <a:avLst/>
          </a:prstGeom>
        </p:spPr>
        <p:txBody>
          <a:bodyPr>
            <a:spAutoFit/>
          </a:bodyPr>
          <a:lstStyle/>
          <a:p>
            <a:r>
              <a:rPr lang="en-US" sz="1600" dirty="0" smtClean="0"/>
              <a:t>Submitted by:</a:t>
            </a:r>
          </a:p>
          <a:p>
            <a:r>
              <a:rPr lang="en-US" sz="1600" dirty="0" smtClean="0"/>
              <a:t>    Grade 4 students </a:t>
            </a:r>
          </a:p>
          <a:p>
            <a:r>
              <a:rPr lang="en-US" sz="1600" dirty="0" smtClean="0"/>
              <a:t>    Lake Forest, Illinois, USA</a:t>
            </a:r>
          </a:p>
          <a:p>
            <a:r>
              <a:rPr lang="en-US" sz="1600" dirty="0" smtClean="0"/>
              <a:t>    Cherokee Elementary</a:t>
            </a:r>
            <a:endParaRPr lang="en-CA"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0.gstatic.com/images?q=tbn:ANd9GcRUrobrqf7bqqqW2GKlX2i_6J9y_vwSZCQd_KOQwrA12g4oTVPm">
            <a:hlinkClick r:id="rId2"/>
          </p:cNvPr>
          <p:cNvPicPr/>
          <p:nvPr/>
        </p:nvPicPr>
        <p:blipFill>
          <a:blip r:embed="rId3" cstate="print">
            <a:lum bright="40000"/>
          </a:blip>
          <a:srcRect/>
          <a:stretch>
            <a:fillRect/>
          </a:stretch>
        </p:blipFill>
        <p:spPr bwMode="auto">
          <a:xfrm rot="20985457">
            <a:off x="1269471" y="537911"/>
            <a:ext cx="966259" cy="65203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pPr algn="ctr"/>
            <a:r>
              <a:rPr lang="en-US" dirty="0" smtClean="0"/>
              <a:t> </a:t>
            </a:r>
            <a:r>
              <a:rPr lang="en-US" dirty="0" smtClean="0">
                <a:effectLst/>
              </a:rPr>
              <a:t>4</a:t>
            </a:r>
            <a:r>
              <a:rPr lang="en-US" baseline="30000" dirty="0" smtClean="0">
                <a:effectLst/>
              </a:rPr>
              <a:t>th</a:t>
            </a:r>
            <a:r>
              <a:rPr lang="en-US" dirty="0" smtClean="0">
                <a:effectLst/>
              </a:rPr>
              <a:t> of July Hot Dogs</a:t>
            </a:r>
            <a:endParaRPr lang="en-CA" dirty="0"/>
          </a:p>
        </p:txBody>
      </p:sp>
      <p:sp>
        <p:nvSpPr>
          <p:cNvPr id="4" name="Content Placeholder 3"/>
          <p:cNvSpPr>
            <a:spLocks noGrp="1"/>
          </p:cNvSpPr>
          <p:nvPr>
            <p:ph sz="half" idx="1"/>
          </p:nvPr>
        </p:nvSpPr>
        <p:spPr>
          <a:xfrm>
            <a:off x="914400" y="1447800"/>
            <a:ext cx="3810000" cy="4663440"/>
          </a:xfrm>
        </p:spPr>
        <p:txBody>
          <a:bodyPr>
            <a:normAutofit fontScale="77500" lnSpcReduction="20000"/>
          </a:bodyPr>
          <a:lstStyle/>
          <a:p>
            <a:pPr>
              <a:buNone/>
            </a:pPr>
            <a:r>
              <a:rPr lang="en-US" sz="2600" b="1" dirty="0" smtClean="0"/>
              <a:t>Ingredients:</a:t>
            </a:r>
            <a:endParaRPr lang="en-CA" sz="2600" b="1" dirty="0" smtClean="0"/>
          </a:p>
          <a:p>
            <a:r>
              <a:rPr lang="en-US" sz="2600" dirty="0" smtClean="0"/>
              <a:t>1 all beef hotdog (like a Vienna beef)</a:t>
            </a:r>
            <a:endParaRPr lang="en-CA" sz="2600" dirty="0" smtClean="0"/>
          </a:p>
          <a:p>
            <a:r>
              <a:rPr lang="en-US" sz="2600" dirty="0" smtClean="0"/>
              <a:t>1 poppy seed hot dog bun</a:t>
            </a:r>
            <a:endParaRPr lang="en-CA" sz="2600" dirty="0" smtClean="0"/>
          </a:p>
          <a:p>
            <a:r>
              <a:rPr lang="en-US" sz="2600" dirty="0" smtClean="0"/>
              <a:t>1 Tbsp yellow mustard    </a:t>
            </a:r>
            <a:endParaRPr lang="en-CA" sz="2600" dirty="0" smtClean="0"/>
          </a:p>
          <a:p>
            <a:r>
              <a:rPr lang="en-US" sz="2600" dirty="0" smtClean="0"/>
              <a:t>1 Tbsp sweet green pickle relish  </a:t>
            </a:r>
            <a:endParaRPr lang="en-CA" sz="2600" dirty="0" smtClean="0"/>
          </a:p>
          <a:p>
            <a:r>
              <a:rPr lang="en-US" sz="2600" dirty="0" smtClean="0"/>
              <a:t>1 Tbsp chopped onion   </a:t>
            </a:r>
            <a:endParaRPr lang="en-CA" sz="2600" dirty="0" smtClean="0"/>
          </a:p>
          <a:p>
            <a:r>
              <a:rPr lang="en-US" sz="2600" dirty="0" smtClean="0"/>
              <a:t>4 tomato wedges  </a:t>
            </a:r>
            <a:endParaRPr lang="en-CA" sz="2600" dirty="0" smtClean="0"/>
          </a:p>
          <a:p>
            <a:r>
              <a:rPr lang="en-US" sz="2600" dirty="0" smtClean="0"/>
              <a:t>1 dill pickle spear   </a:t>
            </a:r>
            <a:endParaRPr lang="en-CA" sz="2600" dirty="0" smtClean="0"/>
          </a:p>
          <a:p>
            <a:r>
              <a:rPr lang="en-US" sz="2600" dirty="0" smtClean="0"/>
              <a:t>2 hot peppers  </a:t>
            </a:r>
            <a:endParaRPr lang="en-CA" sz="2600" dirty="0" smtClean="0"/>
          </a:p>
          <a:p>
            <a:r>
              <a:rPr lang="en-US" sz="2600" dirty="0" smtClean="0"/>
              <a:t>1 dash celery salt</a:t>
            </a:r>
            <a:endParaRPr lang="en-CA" sz="2600" dirty="0" smtClean="0"/>
          </a:p>
          <a:p>
            <a:endParaRPr lang="en-CA" dirty="0"/>
          </a:p>
        </p:txBody>
      </p:sp>
      <p:sp>
        <p:nvSpPr>
          <p:cNvPr id="5" name="Content Placeholder 4"/>
          <p:cNvSpPr>
            <a:spLocks noGrp="1"/>
          </p:cNvSpPr>
          <p:nvPr>
            <p:ph sz="half" idx="2"/>
          </p:nvPr>
        </p:nvSpPr>
        <p:spPr>
          <a:xfrm>
            <a:off x="4343400" y="1447800"/>
            <a:ext cx="4572000" cy="4953000"/>
          </a:xfrm>
        </p:spPr>
        <p:txBody>
          <a:bodyPr>
            <a:normAutofit fontScale="77500" lnSpcReduction="20000"/>
          </a:bodyPr>
          <a:lstStyle/>
          <a:p>
            <a:pPr>
              <a:buNone/>
            </a:pPr>
            <a:r>
              <a:rPr lang="en-US" sz="2900" b="1" dirty="0" smtClean="0"/>
              <a:t>Directions:</a:t>
            </a:r>
            <a:endParaRPr lang="en-CA" sz="2900" b="1" dirty="0" smtClean="0"/>
          </a:p>
          <a:p>
            <a:r>
              <a:rPr lang="en-US" sz="2900" dirty="0" smtClean="0"/>
              <a:t>Bring a pot of water to boil. Reduce heat to low, place hot dog in water and cook 5 minutes. Remove and place hot hog in bun. Pile on the toppings in the order listed above. The tomatoes should be nestled between the hot dog and the top of the bun. Place the pickle between the hot dog and the bottom of the bun.</a:t>
            </a:r>
            <a:endParaRPr lang="en-CA" sz="2900" dirty="0" smtClean="0"/>
          </a:p>
          <a:p>
            <a:r>
              <a:rPr lang="en-US" sz="2900" dirty="0" smtClean="0"/>
              <a:t>DON”T EVEN THINK ABOUT PUTTING ON KETCHUP!</a:t>
            </a:r>
            <a:endParaRPr lang="en-CA" sz="2900" dirty="0" smtClean="0"/>
          </a:p>
          <a:p>
            <a:pPr>
              <a:buNone/>
            </a:pPr>
            <a:r>
              <a:rPr lang="en-US" sz="2900" dirty="0" smtClean="0"/>
              <a:t> </a:t>
            </a:r>
            <a:endParaRPr lang="en-CA" sz="2900" dirty="0" smtClean="0"/>
          </a:p>
          <a:p>
            <a:endParaRPr lang="en-CA" dirty="0"/>
          </a:p>
        </p:txBody>
      </p:sp>
      <p:sp>
        <p:nvSpPr>
          <p:cNvPr id="6" name="TextBox 5"/>
          <p:cNvSpPr txBox="1"/>
          <p:nvPr/>
        </p:nvSpPr>
        <p:spPr>
          <a:xfrm>
            <a:off x="1371600" y="5334000"/>
            <a:ext cx="6857999" cy="1354217"/>
          </a:xfrm>
          <a:prstGeom prst="rect">
            <a:avLst/>
          </a:prstGeom>
          <a:noFill/>
        </p:spPr>
        <p:txBody>
          <a:bodyPr wrap="square" rtlCol="0">
            <a:spAutoFit/>
          </a:bodyPr>
          <a:lstStyle/>
          <a:p>
            <a:r>
              <a:rPr lang="en-US" sz="1600" dirty="0" smtClean="0"/>
              <a:t>Lots of other cities have their own version of the hotdog. Some eat their hotdogs with chili, cheese, and even sauerkraut! These versions reflect all the different places Americans have come from. If you ever come to America, you’ve got to have a hotdog, and we personally think Chicago’s are best!</a:t>
            </a:r>
            <a:endParaRPr lang="en-CA" sz="1600" dirty="0" smtClean="0"/>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 - </a:t>
            </a:r>
            <a:r>
              <a:rPr lang="en-CA" sz="4000" dirty="0" smtClean="0"/>
              <a:t>AUNTIE EL’S TORTIERE</a:t>
            </a:r>
            <a:r>
              <a:rPr lang="en-CA" dirty="0" smtClean="0"/>
              <a:t/>
            </a:r>
            <a:br>
              <a:rPr lang="en-CA" dirty="0" smtClean="0"/>
            </a:br>
            <a:endParaRPr lang="en-CA" dirty="0"/>
          </a:p>
        </p:txBody>
      </p:sp>
      <p:sp>
        <p:nvSpPr>
          <p:cNvPr id="3" name="Content Placeholder 2"/>
          <p:cNvSpPr>
            <a:spLocks noGrp="1"/>
          </p:cNvSpPr>
          <p:nvPr>
            <p:ph idx="1"/>
          </p:nvPr>
        </p:nvSpPr>
        <p:spPr>
          <a:xfrm>
            <a:off x="1066800" y="3505200"/>
            <a:ext cx="7498080" cy="3124200"/>
          </a:xfrm>
        </p:spPr>
        <p:txBody>
          <a:bodyPr>
            <a:normAutofit/>
          </a:bodyPr>
          <a:lstStyle/>
          <a:p>
            <a:r>
              <a:rPr lang="en-CA" sz="2400" dirty="0" smtClean="0"/>
              <a:t>Every Christmas Eve we celebrate with family and lots of food and our menu would not be complete without this delicious </a:t>
            </a:r>
            <a:r>
              <a:rPr lang="en-CA" sz="2400" dirty="0" err="1" smtClean="0"/>
              <a:t>tortiere</a:t>
            </a:r>
            <a:r>
              <a:rPr lang="en-CA" sz="2400" dirty="0" smtClean="0"/>
              <a:t>.  </a:t>
            </a:r>
            <a:r>
              <a:rPr lang="en-CA" sz="2400" dirty="0" err="1" smtClean="0"/>
              <a:t>Tortiere</a:t>
            </a:r>
            <a:r>
              <a:rPr lang="en-CA" sz="2400" dirty="0" smtClean="0"/>
              <a:t> is a meat pie which comes from French Canadian background. Brett’s mom grew up in Quebec and this recipe was a favourite with the entire family. It has been in the family since the early 1900’s.  </a:t>
            </a:r>
          </a:p>
          <a:p>
            <a:endParaRPr lang="en-CA" dirty="0"/>
          </a:p>
        </p:txBody>
      </p:sp>
      <p:pic>
        <p:nvPicPr>
          <p:cNvPr id="4" name="rg_hi" descr="http://t1.gstatic.com/images?q=tbn:ANd9GcTrxBTj5hog5wVyX5BmsAu0TUVQ6URh2tfr2_g6SBlXdBW9-Et9">
            <a:hlinkClick r:id="rId2"/>
          </p:cNvPr>
          <p:cNvPicPr/>
          <p:nvPr/>
        </p:nvPicPr>
        <p:blipFill>
          <a:blip r:embed="rId3" cstate="print">
            <a:lum bright="40000"/>
          </a:blip>
          <a:srcRect/>
          <a:stretch>
            <a:fillRect/>
          </a:stretch>
        </p:blipFill>
        <p:spPr bwMode="auto">
          <a:xfrm rot="21109017">
            <a:off x="805616" y="2194442"/>
            <a:ext cx="903368" cy="6774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133600" y="1524000"/>
            <a:ext cx="2176430" cy="738664"/>
          </a:xfrm>
          <a:prstGeom prst="rect">
            <a:avLst/>
          </a:prstGeom>
          <a:noFill/>
        </p:spPr>
        <p:txBody>
          <a:bodyPr wrap="none" rtlCol="0">
            <a:spAutoFit/>
          </a:bodyPr>
          <a:lstStyle/>
          <a:p>
            <a:r>
              <a:rPr lang="en-US" sz="1400" dirty="0" smtClean="0"/>
              <a:t>Submitted by:</a:t>
            </a:r>
          </a:p>
          <a:p>
            <a:r>
              <a:rPr lang="en-US" sz="1400" dirty="0" smtClean="0"/>
              <a:t>    Brett Daigle - Saint John,</a:t>
            </a:r>
          </a:p>
          <a:p>
            <a:r>
              <a:rPr lang="en-US" sz="1400" dirty="0" smtClean="0"/>
              <a:t>    New Brunswick, Canada</a:t>
            </a:r>
            <a:endParaRPr lang="en-CA" sz="1400" dirty="0"/>
          </a:p>
        </p:txBody>
      </p:sp>
      <p:pic>
        <p:nvPicPr>
          <p:cNvPr id="6" name="Picture 5" descr="tortiere.jpg"/>
          <p:cNvPicPr/>
          <p:nvPr/>
        </p:nvPicPr>
        <p:blipFill>
          <a:blip r:embed="rId4" cstate="print"/>
          <a:stretch>
            <a:fillRect/>
          </a:stretch>
        </p:blipFill>
        <p:spPr>
          <a:xfrm rot="357073">
            <a:off x="4681599" y="1099152"/>
            <a:ext cx="2209800" cy="2229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1.gstatic.com/images?q=tbn:ANd9GcTrxBTj5hog5wVyX5BmsAu0TUVQ6URh2tfr2_g6SBlXdBW9-Et9">
            <a:hlinkClick r:id="rId2"/>
          </p:cNvPr>
          <p:cNvPicPr/>
          <p:nvPr/>
        </p:nvPicPr>
        <p:blipFill>
          <a:blip r:embed="rId3" cstate="print">
            <a:lum bright="40000"/>
          </a:blip>
          <a:srcRect/>
          <a:stretch>
            <a:fillRect/>
          </a:stretch>
        </p:blipFill>
        <p:spPr bwMode="auto">
          <a:xfrm rot="21109017">
            <a:off x="1110415" y="441842"/>
            <a:ext cx="903368" cy="677475"/>
          </a:xfrm>
          <a:prstGeom prst="rect">
            <a:avLst/>
          </a:prstGeom>
          <a:ln>
            <a:noFill/>
          </a:ln>
          <a:effectLst>
            <a:outerShdw blurRad="292100" dist="139700" dir="2700000" algn="tl" rotWithShape="0">
              <a:srgbClr val="333333">
                <a:alpha val="65000"/>
              </a:srgbClr>
            </a:outerShdw>
          </a:effectLst>
        </p:spPr>
      </p:pic>
      <p:sp>
        <p:nvSpPr>
          <p:cNvPr id="22529" name="Rectangle 1"/>
          <p:cNvSpPr>
            <a:spLocks noChangeArrowheads="1"/>
          </p:cNvSpPr>
          <p:nvPr/>
        </p:nvSpPr>
        <p:spPr bwMode="auto">
          <a:xfrm>
            <a:off x="1219200" y="1291934"/>
            <a:ext cx="71628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Ingredients: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½  pound of ground beef</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pound ground pork</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red onions</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white onion</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Salt and pepper</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tablespoons of ground summer </a:t>
            </a:r>
            <a:r>
              <a:rPr kumimoji="0" lang="en-CA"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savory</a:t>
            </a:r>
            <a:endPar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Directions: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Mix together and add a little bit of water in a big pot and bring to a boil. Add lots of salt and pepper then the onions. Then add the summer </a:t>
            </a:r>
            <a:r>
              <a:rPr kumimoji="0" lang="en-CA"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savory</a:t>
            </a:r>
            <a:r>
              <a:rPr kumimoji="0" lang="en-C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Once the mixture is cooked let it cool completely and skim fat from the top, then add to an uncooked pie shell. Top it off with pastry and cook in oven at 400 f degrees for 15-20 minutes and then at 350 f degrees until the crust is golden brown (about 20-25 minutes more). Enjoy!</a:t>
            </a:r>
            <a:endParaRPr kumimoji="0" lang="en-CA"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2866373" y="576590"/>
            <a:ext cx="341125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AUNTIE EL’S TORTIERE</a:t>
            </a:r>
            <a:endParaRPr kumimoji="0" lang="en-C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1.gstatic.com/images?q=tbn:ANd9GcTrxBTj5hog5wVyX5BmsAu0TUVQ6URh2tfr2_g6SBlXdBW9-Et9">
            <a:hlinkClick r:id="rId2"/>
          </p:cNvPr>
          <p:cNvPicPr/>
          <p:nvPr/>
        </p:nvPicPr>
        <p:blipFill>
          <a:blip r:embed="rId3" cstate="print">
            <a:lum bright="40000"/>
          </a:blip>
          <a:srcRect/>
          <a:stretch>
            <a:fillRect/>
          </a:stretch>
        </p:blipFill>
        <p:spPr bwMode="auto">
          <a:xfrm rot="21109017">
            <a:off x="348416" y="975242"/>
            <a:ext cx="903368" cy="677475"/>
          </a:xfrm>
          <a:prstGeom prst="rect">
            <a:avLst/>
          </a:prstGeom>
          <a:ln>
            <a:noFill/>
          </a:ln>
          <a:effectLst>
            <a:outerShdw blurRad="292100" dist="139700" dir="2700000" algn="tl" rotWithShape="0">
              <a:srgbClr val="333333">
                <a:alpha val="65000"/>
              </a:srgbClr>
            </a:outerShdw>
          </a:effectLst>
        </p:spPr>
      </p:pic>
      <p:sp>
        <p:nvSpPr>
          <p:cNvPr id="24578" name="Rectangle 2"/>
          <p:cNvSpPr>
            <a:spLocks noChangeArrowheads="1"/>
          </p:cNvSpPr>
          <p:nvPr/>
        </p:nvSpPr>
        <p:spPr bwMode="auto">
          <a:xfrm>
            <a:off x="1371600" y="3581400"/>
            <a:ext cx="7162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recipe has been in our family for 3 generations. It is the one that we turn to for special occasions such as birthdays and anniversaries. Brett’s great grandmother was the first to use this recipe. She then passed it on to Brett’s grandmother and now Brett’s mom uses this recipe for everyone’s birthdays. We all love the moist chocolaty taste and Brett really enjoys helping out in the kitchen while we bake and decorate this cake. We hope that Brett will pass this along to his family when he is older and has a family of his own.</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09800" y="457200"/>
            <a:ext cx="5649432" cy="523220"/>
          </a:xfrm>
          <a:prstGeom prst="rect">
            <a:avLst/>
          </a:prstGeom>
        </p:spPr>
        <p:txBody>
          <a:bodyPr wrap="none">
            <a:spAutoFit/>
          </a:bodyPr>
          <a:lstStyle/>
          <a:p>
            <a:pPr lvl="0" fontAlgn="base">
              <a:spcBef>
                <a:spcPct val="0"/>
              </a:spcBef>
              <a:spcAft>
                <a:spcPct val="0"/>
              </a:spcAft>
            </a:pPr>
            <a:r>
              <a:rPr lang="en-CA" sz="2800" dirty="0" smtClean="0">
                <a:latin typeface="Calibri" pitchFamily="34" charset="0"/>
                <a:ea typeface="Calibri" pitchFamily="34" charset="0"/>
                <a:cs typeface="Times New Roman" pitchFamily="18" charset="0"/>
              </a:rPr>
              <a:t>Canada - CHOCOLATE OATMEAL CAKE</a:t>
            </a:r>
            <a:endParaRPr lang="en-CA" sz="2800" dirty="0" smtClean="0">
              <a:latin typeface="Arial" pitchFamily="34" charset="0"/>
              <a:cs typeface="Arial" pitchFamily="34" charset="0"/>
            </a:endParaRPr>
          </a:p>
        </p:txBody>
      </p:sp>
      <p:pic>
        <p:nvPicPr>
          <p:cNvPr id="7" name="Picture 6" descr="chocolate cake 2.jpg"/>
          <p:cNvPicPr/>
          <p:nvPr/>
        </p:nvPicPr>
        <p:blipFill>
          <a:blip r:embed="rId4" cstate="print"/>
          <a:stretch>
            <a:fillRect/>
          </a:stretch>
        </p:blipFill>
        <p:spPr>
          <a:xfrm rot="21143236">
            <a:off x="1909344" y="1283270"/>
            <a:ext cx="3149775" cy="2058638"/>
          </a:xfrm>
          <a:prstGeom prst="rect">
            <a:avLst/>
          </a:prstGeom>
          <a:ln>
            <a:noFill/>
          </a:ln>
          <a:effectLst>
            <a:softEdge rad="112500"/>
          </a:effectLst>
        </p:spPr>
      </p:pic>
      <p:sp>
        <p:nvSpPr>
          <p:cNvPr id="8" name="TextBox 7"/>
          <p:cNvSpPr txBox="1"/>
          <p:nvPr/>
        </p:nvSpPr>
        <p:spPr>
          <a:xfrm>
            <a:off x="4876800" y="2362200"/>
            <a:ext cx="2158796" cy="738664"/>
          </a:xfrm>
          <a:prstGeom prst="rect">
            <a:avLst/>
          </a:prstGeom>
          <a:noFill/>
        </p:spPr>
        <p:txBody>
          <a:bodyPr wrap="none" rtlCol="0">
            <a:spAutoFit/>
          </a:bodyPr>
          <a:lstStyle/>
          <a:p>
            <a:r>
              <a:rPr lang="en-US" sz="1400" dirty="0" smtClean="0"/>
              <a:t>Submitted by:</a:t>
            </a:r>
          </a:p>
          <a:p>
            <a:r>
              <a:rPr lang="en-US" sz="1400" dirty="0" smtClean="0"/>
              <a:t>   Brett Daigle – Saint John,</a:t>
            </a:r>
          </a:p>
          <a:p>
            <a:r>
              <a:rPr lang="en-US" sz="1400" dirty="0" smtClean="0"/>
              <a:t>   New Brunswick, Canada</a:t>
            </a:r>
            <a:endParaRPr lang="en-CA"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1.gstatic.com/images?q=tbn:ANd9GcTrxBTj5hog5wVyX5BmsAu0TUVQ6URh2tfr2_g6SBlXdBW9-Et9">
            <a:hlinkClick r:id="rId2"/>
          </p:cNvPr>
          <p:cNvPicPr/>
          <p:nvPr/>
        </p:nvPicPr>
        <p:blipFill>
          <a:blip r:embed="rId3" cstate="print">
            <a:lum bright="40000"/>
          </a:blip>
          <a:srcRect/>
          <a:stretch>
            <a:fillRect/>
          </a:stretch>
        </p:blipFill>
        <p:spPr bwMode="auto">
          <a:xfrm rot="21109017">
            <a:off x="348416" y="975242"/>
            <a:ext cx="903368" cy="677475"/>
          </a:xfrm>
          <a:prstGeom prst="rect">
            <a:avLst/>
          </a:prstGeom>
          <a:ln>
            <a:noFill/>
          </a:ln>
          <a:effectLst>
            <a:outerShdw blurRad="292100" dist="139700" dir="2700000" algn="tl" rotWithShape="0">
              <a:srgbClr val="333333">
                <a:alpha val="65000"/>
              </a:srgbClr>
            </a:outerShdw>
          </a:effectLst>
        </p:spPr>
      </p:pic>
      <p:sp>
        <p:nvSpPr>
          <p:cNvPr id="28673" name="Rectangle 1"/>
          <p:cNvSpPr>
            <a:spLocks noChangeArrowheads="1"/>
          </p:cNvSpPr>
          <p:nvPr/>
        </p:nvSpPr>
        <p:spPr bwMode="auto">
          <a:xfrm>
            <a:off x="1752600" y="1002270"/>
            <a:ext cx="70866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Ingredients: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½ cup oatmeal</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boiling water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Mix the 2 above ingredients and let stand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eggs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1/3 cup brown sugar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flour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pinch salt</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heaping tablespoons cocoa powder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teaspoon baking powder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teaspoon baking soda</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teaspoon vanilla</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½ cup vegetable oil</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Directions: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C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Mix eggs and sugar. Slowly add in dry ingredients. Finally, mix in oil, vanilla and oatmeal mixture. Pour into a greased 8x10 pan and bake at 350 f degrees for 30 minutes. This recipe can be doubled if using a 9x13 pan or two round pans for a double layer cake. Enjoy!</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00400" y="533400"/>
            <a:ext cx="3733800" cy="461665"/>
          </a:xfrm>
          <a:prstGeom prst="rect">
            <a:avLst/>
          </a:prstGeom>
        </p:spPr>
        <p:txBody>
          <a:bodyPr wrap="square">
            <a:spAutoFit/>
          </a:bodyPr>
          <a:lstStyle/>
          <a:p>
            <a:r>
              <a:rPr lang="en-CA" sz="2400" dirty="0" smtClean="0">
                <a:latin typeface="Calibri" pitchFamily="34" charset="0"/>
                <a:ea typeface="Calibri" pitchFamily="34" charset="0"/>
                <a:cs typeface="Times New Roman" pitchFamily="18" charset="0"/>
              </a:rPr>
              <a:t>CHOCOLATE OATMEAL CAKE</a:t>
            </a:r>
            <a:endParaRPr lang="en-CA"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1.gstatic.com/images?q=tbn:ANd9GcTrxBTj5hog5wVyX5BmsAu0TUVQ6URh2tfr2_g6SBlXdBW9-Et9">
            <a:hlinkClick r:id="rId2"/>
          </p:cNvPr>
          <p:cNvPicPr/>
          <p:nvPr/>
        </p:nvPicPr>
        <p:blipFill>
          <a:blip r:embed="rId3" cstate="print">
            <a:lum bright="40000"/>
          </a:blip>
          <a:srcRect/>
          <a:stretch>
            <a:fillRect/>
          </a:stretch>
        </p:blipFill>
        <p:spPr bwMode="auto">
          <a:xfrm rot="21109017">
            <a:off x="653216" y="1356242"/>
            <a:ext cx="903368" cy="677475"/>
          </a:xfrm>
          <a:prstGeom prst="rect">
            <a:avLst/>
          </a:prstGeom>
          <a:ln>
            <a:noFill/>
          </a:ln>
          <a:effectLst>
            <a:outerShdw blurRad="292100" dist="139700" dir="2700000" algn="tl" rotWithShape="0">
              <a:srgbClr val="333333">
                <a:alpha val="65000"/>
              </a:srgbClr>
            </a:outerShdw>
          </a:effectLst>
        </p:spPr>
      </p:pic>
      <p:sp>
        <p:nvSpPr>
          <p:cNvPr id="5121" name="Rectangle 1"/>
          <p:cNvSpPr>
            <a:spLocks noChangeArrowheads="1"/>
          </p:cNvSpPr>
          <p:nvPr/>
        </p:nvSpPr>
        <p:spPr bwMode="auto">
          <a:xfrm>
            <a:off x="1524000" y="3352800"/>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These</a:t>
            </a:r>
            <a:r>
              <a:rPr kumimoji="0" lang="en-CA" sz="2000" b="0" i="0" u="none" strike="noStrike" cap="none" normalizeH="0" dirty="0" smtClean="0">
                <a:ln>
                  <a:noFill/>
                </a:ln>
                <a:solidFill>
                  <a:schemeClr val="tx1"/>
                </a:solidFill>
                <a:effectLst/>
                <a:latin typeface="Arial" pitchFamily="34" charset="0"/>
                <a:ea typeface="Calibri" pitchFamily="34" charset="0"/>
                <a:cs typeface="Arial" pitchFamily="34" charset="0"/>
              </a:rPr>
              <a:t> Peanut Butter Balls </a:t>
            </a: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are made in advance and were made by my mother, </a:t>
            </a:r>
            <a:r>
              <a:rPr kumimoji="0" lang="en-CA"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Evie</a:t>
            </a:r>
            <a:r>
              <a:rPr kumimoji="0" lang="en-CA" sz="2000" b="0" i="0" u="none" strike="noStrike" cap="none" normalizeH="0" baseline="0" dirty="0" err="1" smtClean="0">
                <a:ln>
                  <a:noFill/>
                </a:ln>
                <a:solidFill>
                  <a:schemeClr val="tx1"/>
                </a:solidFill>
                <a:effectLst/>
                <a:latin typeface="Calibri"/>
                <a:ea typeface="Calibri" pitchFamily="34" charset="0"/>
                <a:cs typeface="Arial" pitchFamily="34" charset="0"/>
              </a:rPr>
              <a:t>’</a:t>
            </a:r>
            <a:r>
              <a:rPr kumimoji="0" lang="en-CA"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t>
            </a: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Nana.  These are made only for Christmas, our family gathering on Christmas Eve after we come back from church.  All kids love chocolate and peanut butter.  It was a big deal to get these for a treat. </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food is part of the celebration because we have made them for every Christmas. But they are extra special now because Nana (mom) is in heaven and we try to make them for the grandchildren.</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752600" y="762000"/>
            <a:ext cx="6832704" cy="584775"/>
          </a:xfrm>
          <a:prstGeom prst="rect">
            <a:avLst/>
          </a:prstGeom>
          <a:noFill/>
        </p:spPr>
        <p:txBody>
          <a:bodyPr wrap="none" rtlCol="0">
            <a:spAutoFit/>
          </a:bodyPr>
          <a:lstStyle/>
          <a:p>
            <a:r>
              <a:rPr lang="en-US" sz="3200" dirty="0" smtClean="0"/>
              <a:t>Canada  - </a:t>
            </a:r>
            <a:r>
              <a:rPr lang="en-CA" sz="3200" b="1" dirty="0" smtClean="0"/>
              <a:t>Peanut Butter Ball Recipe</a:t>
            </a:r>
            <a:endParaRPr lang="en-CA" sz="3200" dirty="0"/>
          </a:p>
        </p:txBody>
      </p:sp>
      <p:pic>
        <p:nvPicPr>
          <p:cNvPr id="5" name="Picture 4" descr="peanut butter.jpg"/>
          <p:cNvPicPr/>
          <p:nvPr/>
        </p:nvPicPr>
        <p:blipFill>
          <a:blip r:embed="rId4" cstate="print"/>
          <a:stretch>
            <a:fillRect/>
          </a:stretch>
        </p:blipFill>
        <p:spPr>
          <a:xfrm rot="327849">
            <a:off x="2673197" y="1465401"/>
            <a:ext cx="2057400" cy="1828800"/>
          </a:xfrm>
          <a:prstGeom prst="rect">
            <a:avLst/>
          </a:prstGeom>
          <a:ln>
            <a:noFill/>
          </a:ln>
          <a:effectLst>
            <a:softEdge rad="112500"/>
          </a:effectLst>
        </p:spPr>
      </p:pic>
      <p:sp>
        <p:nvSpPr>
          <p:cNvPr id="6" name="TextBox 5"/>
          <p:cNvSpPr txBox="1"/>
          <p:nvPr/>
        </p:nvSpPr>
        <p:spPr>
          <a:xfrm>
            <a:off x="4572000" y="2438400"/>
            <a:ext cx="2235548" cy="738664"/>
          </a:xfrm>
          <a:prstGeom prst="rect">
            <a:avLst/>
          </a:prstGeom>
          <a:noFill/>
        </p:spPr>
        <p:txBody>
          <a:bodyPr wrap="none" rtlCol="0">
            <a:spAutoFit/>
          </a:bodyPr>
          <a:lstStyle/>
          <a:p>
            <a:r>
              <a:rPr lang="en-US" sz="1400" dirty="0" smtClean="0"/>
              <a:t>Submitted by:</a:t>
            </a:r>
          </a:p>
          <a:p>
            <a:r>
              <a:rPr lang="en-US" sz="1400" dirty="0" err="1" smtClean="0"/>
              <a:t>Evie</a:t>
            </a:r>
            <a:r>
              <a:rPr lang="en-US" sz="1400" dirty="0" smtClean="0"/>
              <a:t> </a:t>
            </a:r>
            <a:r>
              <a:rPr lang="en-US" sz="1400" dirty="0" err="1" smtClean="0"/>
              <a:t>Hargraves</a:t>
            </a:r>
            <a:r>
              <a:rPr lang="en-US" sz="1400" dirty="0" smtClean="0"/>
              <a:t> – Saint John, </a:t>
            </a:r>
          </a:p>
          <a:p>
            <a:r>
              <a:rPr lang="en-US" sz="1400" dirty="0" smtClean="0"/>
              <a:t> New Brunswick,  Canada</a:t>
            </a:r>
            <a:endParaRPr lang="en-CA"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1.gstatic.com/images?q=tbn:ANd9GcTrxBTj5hog5wVyX5BmsAu0TUVQ6URh2tfr2_g6SBlXdBW9-Et9">
            <a:hlinkClick r:id="rId2"/>
          </p:cNvPr>
          <p:cNvPicPr/>
          <p:nvPr/>
        </p:nvPicPr>
        <p:blipFill>
          <a:blip r:embed="rId3" cstate="print">
            <a:lum bright="40000"/>
          </a:blip>
          <a:srcRect/>
          <a:stretch>
            <a:fillRect/>
          </a:stretch>
        </p:blipFill>
        <p:spPr bwMode="auto">
          <a:xfrm rot="21109017">
            <a:off x="348416" y="975242"/>
            <a:ext cx="903368" cy="677475"/>
          </a:xfrm>
          <a:prstGeom prst="rect">
            <a:avLst/>
          </a:prstGeom>
          <a:ln>
            <a:noFill/>
          </a:ln>
          <a:effectLst>
            <a:outerShdw blurRad="292100" dist="139700" dir="2700000" algn="tl" rotWithShape="0">
              <a:srgbClr val="333333">
                <a:alpha val="65000"/>
              </a:srgbClr>
            </a:outerShdw>
          </a:effectLst>
        </p:spPr>
      </p:pic>
      <p:sp>
        <p:nvSpPr>
          <p:cNvPr id="4097" name="Rectangle 1"/>
          <p:cNvSpPr>
            <a:spLocks noChangeArrowheads="1"/>
          </p:cNvSpPr>
          <p:nvPr/>
        </p:nvSpPr>
        <p:spPr bwMode="auto">
          <a:xfrm>
            <a:off x="1600200" y="1214736"/>
            <a:ext cx="6172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Ingredients: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 tbsp melted butter</a:t>
            </a:r>
            <a:b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3/4 cup peanut butter</a:t>
            </a:r>
            <a:b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cup coconut</a:t>
            </a:r>
            <a:b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cup icing sugar</a:t>
            </a:r>
            <a:b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1/2 cup rice </a:t>
            </a:r>
            <a:r>
              <a:rPr kumimoji="0" lang="en-CA"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krispies</a:t>
            </a: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cereal</a:t>
            </a:r>
            <a:r>
              <a:rPr kumimoji="0" lang="en-CA" sz="2000" b="0" i="0" u="none" strike="noStrike" cap="none" normalizeH="0" baseline="0" dirty="0" smtClean="0">
                <a:ln>
                  <a:noFill/>
                </a:ln>
                <a:solidFill>
                  <a:schemeClr val="tx1"/>
                </a:solidFill>
                <a:effectLst/>
                <a:latin typeface="Calibri"/>
                <a:ea typeface="Calibri" pitchFamily="34" charset="0"/>
                <a:cs typeface="Arial" pitchFamily="34" charset="0"/>
              </a:rPr>
              <a:t> </a:t>
            </a: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 use a little less depending on texture of mix)</a:t>
            </a:r>
            <a:b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package of chocolate chips.</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sz="2000" b="1" dirty="0" smtClean="0">
                <a:latin typeface="Arial" pitchFamily="34" charset="0"/>
                <a:ea typeface="Calibri" pitchFamily="34" charset="0"/>
                <a:cs typeface="Arial" pitchFamily="34" charset="0"/>
              </a:rPr>
              <a:t>Directions: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CA"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Mix all ingredients together. Form into balls and drop into melted chocolate chips. Place on wax paper and let set.</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438400" y="457200"/>
            <a:ext cx="4519122" cy="523220"/>
          </a:xfrm>
          <a:prstGeom prst="rect">
            <a:avLst/>
          </a:prstGeom>
        </p:spPr>
        <p:txBody>
          <a:bodyPr wrap="none">
            <a:spAutoFit/>
          </a:bodyPr>
          <a:lstStyle/>
          <a:p>
            <a:r>
              <a:rPr lang="en-CA" sz="2800" b="1" dirty="0" smtClean="0"/>
              <a:t>Peanut Butter Ball Recipe</a:t>
            </a:r>
            <a:endParaRPr lang="en-CA"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Romania - </a:t>
            </a:r>
            <a:r>
              <a:rPr lang="ro-RO" sz="3600" b="1" dirty="0" smtClean="0">
                <a:solidFill>
                  <a:schemeClr val="tx1"/>
                </a:solidFill>
                <a:latin typeface="Comic Sans MS" pitchFamily="66" charset="0"/>
              </a:rPr>
              <a:t>Aşure - </a:t>
            </a:r>
            <a:r>
              <a:rPr lang="en-US" sz="3600" dirty="0" smtClean="0">
                <a:solidFill>
                  <a:schemeClr val="tx1"/>
                </a:solidFill>
                <a:latin typeface="Comic Sans MS" pitchFamily="66" charset="0"/>
              </a:rPr>
              <a:t>Muslim recipe</a:t>
            </a:r>
            <a:r>
              <a:rPr lang="ro-RO" sz="3600" dirty="0" smtClean="0">
                <a:solidFill>
                  <a:schemeClr val="tx1"/>
                </a:solidFill>
                <a:latin typeface="Comic Sans MS" pitchFamily="66" charset="0"/>
              </a:rPr>
              <a:t> </a:t>
            </a:r>
            <a:endParaRPr lang="en-CA" sz="3600" dirty="0"/>
          </a:p>
        </p:txBody>
      </p:sp>
      <p:sp>
        <p:nvSpPr>
          <p:cNvPr id="3" name="Content Placeholder 2"/>
          <p:cNvSpPr>
            <a:spLocks noGrp="1"/>
          </p:cNvSpPr>
          <p:nvPr>
            <p:ph idx="1"/>
          </p:nvPr>
        </p:nvSpPr>
        <p:spPr>
          <a:xfrm>
            <a:off x="685800" y="1676400"/>
            <a:ext cx="8171688" cy="4800600"/>
          </a:xfrm>
        </p:spPr>
        <p:txBody>
          <a:bodyPr>
            <a:normAutofit/>
          </a:bodyPr>
          <a:lstStyle/>
          <a:p>
            <a:pPr algn="just">
              <a:buNone/>
            </a:pPr>
            <a:r>
              <a:rPr lang="en-US" sz="2000" dirty="0" err="1" smtClean="0">
                <a:latin typeface="Comic Sans MS" pitchFamily="66" charset="0"/>
              </a:rPr>
              <a:t>Ashure</a:t>
            </a:r>
            <a:r>
              <a:rPr lang="en-US" sz="2000" dirty="0" smtClean="0"/>
              <a:t> or Noah's Pudding is a dessert that is made of a mixture consisting of grains, fruits and nuts. It is served during the first month of the Islamic </a:t>
            </a:r>
            <a:r>
              <a:rPr lang="en-US" sz="2000" dirty="0" err="1" smtClean="0"/>
              <a:t>calender</a:t>
            </a:r>
            <a:r>
              <a:rPr lang="en-US" sz="2000" dirty="0" smtClean="0"/>
              <a:t>, on the Day of </a:t>
            </a:r>
            <a:r>
              <a:rPr lang="en-US" sz="2000" dirty="0" err="1" smtClean="0"/>
              <a:t>Ashure</a:t>
            </a:r>
            <a:r>
              <a:rPr lang="en-US" sz="2000" dirty="0" smtClean="0"/>
              <a:t>.</a:t>
            </a:r>
          </a:p>
          <a:p>
            <a:pPr algn="just">
              <a:buNone/>
            </a:pPr>
            <a:r>
              <a:rPr lang="en-US" sz="2000" dirty="0" smtClean="0"/>
              <a:t>		In anecdotal history, it is claimed that when Noah's Ark came to rest on Mount Ararat in northeastern Turkey, Noah's family celebrated with a special dish. Since their supplies were nearly exhausted, what was left (primarily grains, dried fruits and the like) was cooked together to form a pudding, what is now call </a:t>
            </a:r>
            <a:r>
              <a:rPr lang="en-US" sz="2000" dirty="0" err="1" smtClean="0"/>
              <a:t>Ashure</a:t>
            </a:r>
            <a:r>
              <a:rPr lang="en-US" sz="2000" dirty="0" smtClean="0"/>
              <a:t>.  </a:t>
            </a:r>
          </a:p>
          <a:p>
            <a:pPr algn="just">
              <a:buNone/>
            </a:pPr>
            <a:r>
              <a:rPr lang="en-US" sz="2000" dirty="0" smtClean="0"/>
              <a:t>		Day of </a:t>
            </a:r>
            <a:r>
              <a:rPr lang="en-US" sz="2000" dirty="0" err="1" smtClean="0"/>
              <a:t>Ashura</a:t>
            </a:r>
            <a:r>
              <a:rPr lang="en-US" sz="2000" dirty="0" smtClean="0"/>
              <a:t> also marks the end of the Battle of Karbala and is a special day. Among Muslims, the </a:t>
            </a:r>
            <a:r>
              <a:rPr lang="en-US" sz="2000" dirty="0" err="1" smtClean="0"/>
              <a:t>ashure</a:t>
            </a:r>
            <a:r>
              <a:rPr lang="en-US" sz="2000" dirty="0" smtClean="0"/>
              <a:t> pudding is prepared with special prayers for health, healing, safety, success and spiritual nourishment.</a:t>
            </a:r>
          </a:p>
          <a:p>
            <a:endParaRPr lang="en-CA" dirty="0"/>
          </a:p>
        </p:txBody>
      </p:sp>
      <p:pic>
        <p:nvPicPr>
          <p:cNvPr id="4" name="rg_hi" descr="http://t2.gstatic.com/images?q=tbn:ANd9GcSBYKeNOuOLE7zT9Hq9jQyGFvOkiQSWRPpI9kQv87n2xJM3G7iE">
            <a:hlinkClick r:id="rId2"/>
          </p:cNvPr>
          <p:cNvPicPr/>
          <p:nvPr/>
        </p:nvPicPr>
        <p:blipFill>
          <a:blip r:embed="rId3" cstate="print">
            <a:lum bright="30000"/>
          </a:blip>
          <a:srcRect/>
          <a:stretch>
            <a:fillRect/>
          </a:stretch>
        </p:blipFill>
        <p:spPr bwMode="auto">
          <a:xfrm rot="21085921">
            <a:off x="498445" y="5564240"/>
            <a:ext cx="1092559" cy="6355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03019.JPG"/>
          <p:cNvPicPr>
            <a:picLocks noChangeAspect="1"/>
          </p:cNvPicPr>
          <p:nvPr/>
        </p:nvPicPr>
        <p:blipFill>
          <a:blip r:embed="rId2" cstate="print"/>
          <a:srcRect/>
          <a:stretch>
            <a:fillRect/>
          </a:stretch>
        </p:blipFill>
        <p:spPr bwMode="auto">
          <a:xfrm rot="21116173">
            <a:off x="972571" y="3921092"/>
            <a:ext cx="2819400" cy="2114550"/>
          </a:xfrm>
          <a:prstGeom prst="rect">
            <a:avLst/>
          </a:prstGeom>
          <a:ln>
            <a:noFill/>
          </a:ln>
          <a:effectLst>
            <a:softEdge rad="112500"/>
          </a:effectLst>
        </p:spPr>
      </p:pic>
      <p:sp>
        <p:nvSpPr>
          <p:cNvPr id="4" name="TextBox 3"/>
          <p:cNvSpPr txBox="1"/>
          <p:nvPr/>
        </p:nvSpPr>
        <p:spPr>
          <a:xfrm>
            <a:off x="1143000" y="914400"/>
            <a:ext cx="7543800" cy="2862322"/>
          </a:xfrm>
          <a:prstGeom prst="rect">
            <a:avLst/>
          </a:prstGeom>
          <a:noFill/>
        </p:spPr>
        <p:txBody>
          <a:bodyPr wrap="square" rtlCol="0">
            <a:spAutoFit/>
          </a:bodyPr>
          <a:lstStyle/>
          <a:p>
            <a:pPr algn="just"/>
            <a:r>
              <a:rPr lang="en-US" dirty="0" smtClean="0"/>
              <a:t>     Traditionally, </a:t>
            </a:r>
            <a:r>
              <a:rPr lang="en-US" dirty="0" err="1" smtClean="0"/>
              <a:t>Ashure</a:t>
            </a:r>
            <a:r>
              <a:rPr lang="en-US" dirty="0" smtClean="0"/>
              <a:t> is made in large quantities to commemorate the ark's landing and is distributed to friends, relatives, neighbors, colleagues, classmates, etc. without regard to the recipient's religion or belief system as an offering of peace and love. </a:t>
            </a:r>
          </a:p>
          <a:p>
            <a:pPr algn="just"/>
            <a:r>
              <a:rPr lang="en-US" dirty="0" smtClean="0"/>
              <a:t>     </a:t>
            </a:r>
            <a:r>
              <a:rPr lang="en-US" dirty="0" err="1" smtClean="0"/>
              <a:t>Ashure</a:t>
            </a:r>
            <a:r>
              <a:rPr lang="en-US" dirty="0" smtClean="0"/>
              <a:t> was traditionally made and eaten during the colder months of the year as it is calorie rich fare, but now it is enjoyed year-round.</a:t>
            </a:r>
          </a:p>
          <a:p>
            <a:pPr algn="just"/>
            <a:r>
              <a:rPr lang="en-US" dirty="0" smtClean="0"/>
              <a:t>     </a:t>
            </a:r>
            <a:r>
              <a:rPr lang="en-US" dirty="0" err="1" smtClean="0"/>
              <a:t>Ashure</a:t>
            </a:r>
            <a:r>
              <a:rPr lang="en-US" dirty="0" smtClean="0"/>
              <a:t> pudding does not have a single recipe, as recipes vary between regions and families.</a:t>
            </a:r>
          </a:p>
          <a:p>
            <a:pPr algn="just"/>
            <a:r>
              <a:rPr lang="en-US" dirty="0" smtClean="0"/>
              <a:t>    Traditionally, it is said to have at least seven ingredients.</a:t>
            </a:r>
          </a:p>
          <a:p>
            <a:endParaRPr lang="en-CA" dirty="0"/>
          </a:p>
        </p:txBody>
      </p:sp>
      <p:pic>
        <p:nvPicPr>
          <p:cNvPr id="5" name="rg_hi" descr="http://t2.gstatic.com/images?q=tbn:ANd9GcSBYKeNOuOLE7zT9Hq9jQyGFvOkiQSWRPpI9kQv87n2xJM3G7iE">
            <a:hlinkClick r:id="rId3"/>
          </p:cNvPr>
          <p:cNvPicPr/>
          <p:nvPr/>
        </p:nvPicPr>
        <p:blipFill>
          <a:blip r:embed="rId4" cstate="print">
            <a:lum bright="30000"/>
          </a:blip>
          <a:srcRect/>
          <a:stretch>
            <a:fillRect/>
          </a:stretch>
        </p:blipFill>
        <p:spPr bwMode="auto">
          <a:xfrm rot="21085921">
            <a:off x="190787" y="592570"/>
            <a:ext cx="837625" cy="57806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00200" y="381000"/>
            <a:ext cx="2324226" cy="369332"/>
          </a:xfrm>
          <a:prstGeom prst="rect">
            <a:avLst/>
          </a:prstGeom>
          <a:noFill/>
        </p:spPr>
        <p:txBody>
          <a:bodyPr wrap="none" rtlCol="0">
            <a:spAutoFit/>
          </a:bodyPr>
          <a:lstStyle/>
          <a:p>
            <a:r>
              <a:rPr lang="en-US" b="1" dirty="0" err="1" smtClean="0"/>
              <a:t>Ashure</a:t>
            </a:r>
            <a:r>
              <a:rPr lang="en-US" b="1" dirty="0" smtClean="0"/>
              <a:t> continued…</a:t>
            </a:r>
            <a:endParaRPr lang="en-CA" b="1" dirty="0"/>
          </a:p>
        </p:txBody>
      </p:sp>
      <p:pic>
        <p:nvPicPr>
          <p:cNvPr id="8" name="Picture 7" descr="DSC03020.JPG"/>
          <p:cNvPicPr>
            <a:picLocks noChangeAspect="1"/>
          </p:cNvPicPr>
          <p:nvPr/>
        </p:nvPicPr>
        <p:blipFill>
          <a:blip r:embed="rId5" cstate="print"/>
          <a:srcRect/>
          <a:stretch>
            <a:fillRect/>
          </a:stretch>
        </p:blipFill>
        <p:spPr bwMode="auto">
          <a:xfrm>
            <a:off x="3124200" y="4495800"/>
            <a:ext cx="2971800" cy="1777638"/>
          </a:xfrm>
          <a:prstGeom prst="rect">
            <a:avLst/>
          </a:prstGeom>
          <a:ln>
            <a:noFill/>
          </a:ln>
          <a:effectLst>
            <a:softEdge rad="112500"/>
          </a:effectLst>
        </p:spPr>
      </p:pic>
      <p:sp>
        <p:nvSpPr>
          <p:cNvPr id="10" name="TextBox 9"/>
          <p:cNvSpPr txBox="1"/>
          <p:nvPr/>
        </p:nvSpPr>
        <p:spPr>
          <a:xfrm>
            <a:off x="6172200" y="4495800"/>
            <a:ext cx="2479525" cy="1200329"/>
          </a:xfrm>
          <a:prstGeom prst="rect">
            <a:avLst/>
          </a:prstGeom>
          <a:noFill/>
        </p:spPr>
        <p:txBody>
          <a:bodyPr wrap="none" rtlCol="0">
            <a:spAutoFit/>
          </a:bodyPr>
          <a:lstStyle/>
          <a:p>
            <a:r>
              <a:rPr lang="en-US" dirty="0" smtClean="0"/>
              <a:t>Photos from:</a:t>
            </a:r>
          </a:p>
          <a:p>
            <a:r>
              <a:rPr lang="en-US" dirty="0" smtClean="0"/>
              <a:t>    </a:t>
            </a:r>
            <a:r>
              <a:rPr lang="en-US" dirty="0" err="1" smtClean="0"/>
              <a:t>Eforie</a:t>
            </a:r>
            <a:r>
              <a:rPr lang="en-US" dirty="0" smtClean="0"/>
              <a:t>  </a:t>
            </a:r>
            <a:r>
              <a:rPr lang="en-US" dirty="0" err="1" smtClean="0"/>
              <a:t>Sud</a:t>
            </a:r>
            <a:r>
              <a:rPr lang="en-US" dirty="0" smtClean="0"/>
              <a:t> (Romania)</a:t>
            </a:r>
          </a:p>
          <a:p>
            <a:r>
              <a:rPr lang="en-US" dirty="0" smtClean="0"/>
              <a:t>    Mosque</a:t>
            </a:r>
          </a:p>
          <a:p>
            <a:r>
              <a:rPr lang="en-US" dirty="0" smtClean="0"/>
              <a:t>    9.12.2011</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73162"/>
          </a:xfrm>
        </p:spPr>
        <p:txBody>
          <a:bodyPr>
            <a:normAutofit fontScale="90000"/>
          </a:bodyPr>
          <a:lstStyle/>
          <a:p>
            <a:r>
              <a:rPr lang="en-CA" dirty="0" smtClean="0"/>
              <a:t>Goal of project: </a:t>
            </a:r>
            <a:br>
              <a:rPr lang="en-CA" dirty="0" smtClean="0"/>
            </a:br>
            <a:r>
              <a:rPr lang="en-CA" dirty="0" smtClean="0"/>
              <a:t>	Celebration Cookbook</a:t>
            </a:r>
            <a:endParaRPr lang="en-CA" dirty="0"/>
          </a:p>
        </p:txBody>
      </p:sp>
      <p:sp>
        <p:nvSpPr>
          <p:cNvPr id="3" name="Content Placeholder 2"/>
          <p:cNvSpPr>
            <a:spLocks noGrp="1"/>
          </p:cNvSpPr>
          <p:nvPr>
            <p:ph idx="1"/>
          </p:nvPr>
        </p:nvSpPr>
        <p:spPr>
          <a:xfrm>
            <a:off x="1066800" y="1447800"/>
            <a:ext cx="7866888" cy="4800600"/>
          </a:xfrm>
        </p:spPr>
        <p:txBody>
          <a:bodyPr/>
          <a:lstStyle/>
          <a:p>
            <a:endParaRPr lang="en-CA" dirty="0" smtClean="0"/>
          </a:p>
          <a:p>
            <a:r>
              <a:rPr lang="en-CA" dirty="0" smtClean="0"/>
              <a:t>To have students learn about foods and celebrations of children around the world.</a:t>
            </a:r>
            <a:br>
              <a:rPr lang="en-CA" dirty="0" smtClean="0"/>
            </a:br>
            <a:endParaRPr lang="en-CA" dirty="0"/>
          </a:p>
        </p:txBody>
      </p:sp>
      <p:pic>
        <p:nvPicPr>
          <p:cNvPr id="8" name="rg_hi" descr="http://t2.gstatic.com/images?q=tbn:ANd9GcSBYKeNOuOLE7zT9Hq9jQyGFvOkiQSWRPpI9kQv87n2xJM3G7iE">
            <a:hlinkClick r:id="rId2"/>
          </p:cNvPr>
          <p:cNvPicPr/>
          <p:nvPr/>
        </p:nvPicPr>
        <p:blipFill>
          <a:blip r:embed="rId3" cstate="print">
            <a:lum bright="30000"/>
          </a:blip>
          <a:srcRect/>
          <a:stretch>
            <a:fillRect/>
          </a:stretch>
        </p:blipFill>
        <p:spPr bwMode="auto">
          <a:xfrm rot="21367397">
            <a:off x="4768327" y="4490156"/>
            <a:ext cx="2133600" cy="1371600"/>
          </a:xfrm>
          <a:prstGeom prst="rect">
            <a:avLst/>
          </a:prstGeom>
          <a:ln>
            <a:noFill/>
          </a:ln>
          <a:effectLst>
            <a:outerShdw blurRad="292100" dist="139700" dir="2700000" algn="tl" rotWithShape="0">
              <a:srgbClr val="333333">
                <a:alpha val="65000"/>
              </a:srgbClr>
            </a:outerShdw>
          </a:effectLst>
        </p:spPr>
      </p:pic>
      <p:pic>
        <p:nvPicPr>
          <p:cNvPr id="9" name="rg_hi" descr="http://t1.gstatic.com/images?q=tbn:ANd9GcTrxBTj5hog5wVyX5BmsAu0TUVQ6URh2tfr2_g6SBlXdBW9-Et9">
            <a:hlinkClick r:id="rId4"/>
          </p:cNvPr>
          <p:cNvPicPr/>
          <p:nvPr/>
        </p:nvPicPr>
        <p:blipFill>
          <a:blip r:embed="rId5" cstate="print">
            <a:lum bright="30000"/>
          </a:blip>
          <a:srcRect/>
          <a:stretch>
            <a:fillRect/>
          </a:stretch>
        </p:blipFill>
        <p:spPr bwMode="auto">
          <a:xfrm>
            <a:off x="2590800" y="3958322"/>
            <a:ext cx="2180819" cy="148113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rot="20974770">
            <a:off x="485549" y="5019966"/>
            <a:ext cx="1625169" cy="461665"/>
          </a:xfrm>
          <a:prstGeom prst="rect">
            <a:avLst/>
          </a:prstGeom>
          <a:noFill/>
        </p:spPr>
        <p:txBody>
          <a:bodyPr wrap="square" rtlCol="0">
            <a:spAutoFit/>
          </a:bodyPr>
          <a:lstStyle/>
          <a:p>
            <a:pPr algn="ctr"/>
            <a:r>
              <a:rPr lang="en-US" sz="1200" dirty="0" smtClean="0"/>
              <a:t> United States</a:t>
            </a:r>
          </a:p>
          <a:p>
            <a:pPr algn="ctr"/>
            <a:r>
              <a:rPr lang="en-US" sz="1200" dirty="0" smtClean="0"/>
              <a:t>of America</a:t>
            </a:r>
            <a:endParaRPr lang="en-CA" sz="1200" dirty="0"/>
          </a:p>
        </p:txBody>
      </p:sp>
      <p:sp>
        <p:nvSpPr>
          <p:cNvPr id="11" name="TextBox 10"/>
          <p:cNvSpPr txBox="1"/>
          <p:nvPr/>
        </p:nvSpPr>
        <p:spPr>
          <a:xfrm rot="21302149">
            <a:off x="6030429" y="5821974"/>
            <a:ext cx="723275" cy="276999"/>
          </a:xfrm>
          <a:prstGeom prst="rect">
            <a:avLst/>
          </a:prstGeom>
          <a:noFill/>
        </p:spPr>
        <p:txBody>
          <a:bodyPr wrap="none" rtlCol="0">
            <a:spAutoFit/>
          </a:bodyPr>
          <a:lstStyle/>
          <a:p>
            <a:r>
              <a:rPr lang="en-US" sz="1200" dirty="0" smtClean="0"/>
              <a:t>Romania</a:t>
            </a:r>
            <a:endParaRPr lang="en-CA" sz="1200" dirty="0"/>
          </a:p>
        </p:txBody>
      </p:sp>
      <p:sp>
        <p:nvSpPr>
          <p:cNvPr id="12" name="TextBox 11"/>
          <p:cNvSpPr txBox="1"/>
          <p:nvPr/>
        </p:nvSpPr>
        <p:spPr>
          <a:xfrm>
            <a:off x="3124200" y="5486400"/>
            <a:ext cx="646331" cy="276999"/>
          </a:xfrm>
          <a:prstGeom prst="rect">
            <a:avLst/>
          </a:prstGeom>
          <a:noFill/>
        </p:spPr>
        <p:txBody>
          <a:bodyPr wrap="none" rtlCol="0">
            <a:spAutoFit/>
          </a:bodyPr>
          <a:lstStyle/>
          <a:p>
            <a:r>
              <a:rPr lang="en-US" sz="1200" dirty="0" smtClean="0"/>
              <a:t>Canada</a:t>
            </a:r>
            <a:endParaRPr lang="en-CA" sz="1200" dirty="0"/>
          </a:p>
        </p:txBody>
      </p:sp>
      <p:sp>
        <p:nvSpPr>
          <p:cNvPr id="13" name="TextBox 12"/>
          <p:cNvSpPr txBox="1"/>
          <p:nvPr/>
        </p:nvSpPr>
        <p:spPr>
          <a:xfrm>
            <a:off x="7620000" y="5410200"/>
            <a:ext cx="572593" cy="276999"/>
          </a:xfrm>
          <a:prstGeom prst="rect">
            <a:avLst/>
          </a:prstGeom>
          <a:noFill/>
        </p:spPr>
        <p:txBody>
          <a:bodyPr wrap="none" rtlCol="0">
            <a:spAutoFit/>
          </a:bodyPr>
          <a:lstStyle/>
          <a:p>
            <a:r>
              <a:rPr lang="en-US" sz="1200" dirty="0" smtClean="0"/>
              <a:t>Russia</a:t>
            </a:r>
            <a:endParaRPr lang="en-CA" sz="1200" dirty="0"/>
          </a:p>
        </p:txBody>
      </p:sp>
      <p:pic>
        <p:nvPicPr>
          <p:cNvPr id="7" name="rg_hi" descr="http://t0.gstatic.com/images?q=tbn:ANd9GcRUrobrqf7bqqqW2GKlX2i_6J9y_vwSZCQd_KOQwrA12g4oTVPm">
            <a:hlinkClick r:id="rId6"/>
          </p:cNvPr>
          <p:cNvPicPr/>
          <p:nvPr/>
        </p:nvPicPr>
        <p:blipFill>
          <a:blip r:embed="rId7" cstate="print">
            <a:lum bright="30000"/>
          </a:blip>
          <a:srcRect/>
          <a:stretch>
            <a:fillRect/>
          </a:stretch>
        </p:blipFill>
        <p:spPr bwMode="auto">
          <a:xfrm rot="20985457">
            <a:off x="355631" y="3371723"/>
            <a:ext cx="2071688" cy="1614488"/>
          </a:xfrm>
          <a:prstGeom prst="rect">
            <a:avLst/>
          </a:prstGeom>
          <a:ln>
            <a:noFill/>
          </a:ln>
          <a:effectLst>
            <a:outerShdw blurRad="292100" dist="139700" dir="2700000" algn="tl" rotWithShape="0">
              <a:srgbClr val="333333">
                <a:alpha val="65000"/>
              </a:srgbClr>
            </a:outerShdw>
          </a:effectLst>
        </p:spPr>
      </p:pic>
      <p:pic>
        <p:nvPicPr>
          <p:cNvPr id="14" name="rg_hi" descr="http://t1.gstatic.com/images?q=tbn:ANd9GcRVlBtAXI6hhOJXPyfiwbYWw0t5G9ZWheEfh61diZWvV4AU7--p">
            <a:hlinkClick r:id="rId8"/>
          </p:cNvPr>
          <p:cNvPicPr/>
          <p:nvPr/>
        </p:nvPicPr>
        <p:blipFill>
          <a:blip r:embed="rId9" cstate="print">
            <a:lum bright="40000"/>
          </a:blip>
          <a:srcRect/>
          <a:stretch>
            <a:fillRect/>
          </a:stretch>
        </p:blipFill>
        <p:spPr bwMode="auto">
          <a:xfrm rot="188593">
            <a:off x="6705600" y="3962400"/>
            <a:ext cx="220980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rcRect/>
          <a:stretch>
            <a:fillRect/>
          </a:stretch>
        </p:blipFill>
        <p:spPr bwMode="auto">
          <a:xfrm rot="316722">
            <a:off x="4232135" y="1685157"/>
            <a:ext cx="3628683" cy="2718024"/>
          </a:xfrm>
          <a:prstGeom prst="rect">
            <a:avLst/>
          </a:prstGeom>
          <a:ln>
            <a:noFill/>
          </a:ln>
          <a:effectLst>
            <a:softEdge rad="112500"/>
          </a:effectLst>
        </p:spPr>
      </p:pic>
      <p:sp>
        <p:nvSpPr>
          <p:cNvPr id="3" name="TextBox 2"/>
          <p:cNvSpPr txBox="1"/>
          <p:nvPr/>
        </p:nvSpPr>
        <p:spPr>
          <a:xfrm>
            <a:off x="1981200" y="457200"/>
            <a:ext cx="5638800" cy="461665"/>
          </a:xfrm>
          <a:prstGeom prst="rect">
            <a:avLst/>
          </a:prstGeom>
          <a:noFill/>
        </p:spPr>
        <p:txBody>
          <a:bodyPr wrap="square" rtlCol="0">
            <a:spAutoFit/>
          </a:bodyPr>
          <a:lstStyle/>
          <a:p>
            <a:r>
              <a:rPr lang="en-US" sz="2400" dirty="0" smtClean="0"/>
              <a:t>      </a:t>
            </a:r>
            <a:r>
              <a:rPr lang="ro-RO" sz="2400" b="1" dirty="0" smtClean="0">
                <a:latin typeface="Comic Sans MS" pitchFamily="66" charset="0"/>
              </a:rPr>
              <a:t>Aşure - </a:t>
            </a:r>
            <a:r>
              <a:rPr lang="en-US" sz="2400" dirty="0" smtClean="0">
                <a:latin typeface="Comic Sans MS" pitchFamily="66" charset="0"/>
              </a:rPr>
              <a:t>Muslim recipe</a:t>
            </a:r>
            <a:r>
              <a:rPr lang="ro-RO" sz="2400" dirty="0" smtClean="0">
                <a:latin typeface="Comic Sans MS" pitchFamily="66" charset="0"/>
              </a:rPr>
              <a:t> </a:t>
            </a:r>
            <a:endParaRPr lang="en-CA" sz="2400" dirty="0"/>
          </a:p>
        </p:txBody>
      </p:sp>
      <p:pic>
        <p:nvPicPr>
          <p:cNvPr id="4" name="rg_hi" descr="http://t2.gstatic.com/images?q=tbn:ANd9GcSBYKeNOuOLE7zT9Hq9jQyGFvOkiQSWRPpI9kQv87n2xJM3G7iE">
            <a:hlinkClick r:id="rId3"/>
          </p:cNvPr>
          <p:cNvPicPr/>
          <p:nvPr/>
        </p:nvPicPr>
        <p:blipFill>
          <a:blip r:embed="rId4" cstate="print">
            <a:lum bright="30000"/>
          </a:blip>
          <a:srcRect/>
          <a:stretch>
            <a:fillRect/>
          </a:stretch>
        </p:blipFill>
        <p:spPr bwMode="auto">
          <a:xfrm rot="21085921">
            <a:off x="346045" y="839840"/>
            <a:ext cx="1092559" cy="63553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981200" y="1600200"/>
            <a:ext cx="1828800" cy="3970318"/>
          </a:xfrm>
          <a:prstGeom prst="rect">
            <a:avLst/>
          </a:prstGeom>
          <a:noFill/>
        </p:spPr>
        <p:txBody>
          <a:bodyPr wrap="square" rtlCol="0">
            <a:spAutoFit/>
          </a:bodyPr>
          <a:lstStyle/>
          <a:p>
            <a:r>
              <a:rPr lang="en-US" b="1" i="1" dirty="0" smtClean="0">
                <a:latin typeface="Comic Sans MS" pitchFamily="66" charset="0"/>
              </a:rPr>
              <a:t>water</a:t>
            </a:r>
          </a:p>
          <a:p>
            <a:r>
              <a:rPr lang="en-US" b="1" i="1" dirty="0" smtClean="0">
                <a:latin typeface="Comic Sans MS" pitchFamily="66" charset="0"/>
              </a:rPr>
              <a:t>sugar</a:t>
            </a:r>
          </a:p>
          <a:p>
            <a:r>
              <a:rPr lang="en-US" b="1" i="1" dirty="0" smtClean="0">
                <a:latin typeface="Comic Sans MS" pitchFamily="66" charset="0"/>
              </a:rPr>
              <a:t>salt</a:t>
            </a:r>
          </a:p>
          <a:p>
            <a:r>
              <a:rPr lang="en-US" b="1" i="1" dirty="0" smtClean="0">
                <a:latin typeface="Comic Sans MS" pitchFamily="66" charset="0"/>
              </a:rPr>
              <a:t>walnut</a:t>
            </a:r>
          </a:p>
          <a:p>
            <a:r>
              <a:rPr lang="en-US" b="1" i="1" dirty="0" smtClean="0">
                <a:latin typeface="Comic Sans MS" pitchFamily="66" charset="0"/>
              </a:rPr>
              <a:t>lemon</a:t>
            </a:r>
          </a:p>
          <a:p>
            <a:r>
              <a:rPr lang="en-US" b="1" i="1" dirty="0" smtClean="0">
                <a:latin typeface="Comic Sans MS" pitchFamily="66" charset="0"/>
              </a:rPr>
              <a:t>beans</a:t>
            </a:r>
          </a:p>
          <a:p>
            <a:r>
              <a:rPr lang="en-US" b="1" i="1" dirty="0" smtClean="0">
                <a:latin typeface="Comic Sans MS" pitchFamily="66" charset="0"/>
              </a:rPr>
              <a:t>almonds</a:t>
            </a:r>
          </a:p>
          <a:p>
            <a:r>
              <a:rPr lang="en-US" b="1" i="1" dirty="0" smtClean="0">
                <a:latin typeface="Comic Sans MS" pitchFamily="66" charset="0"/>
              </a:rPr>
              <a:t>peanuts</a:t>
            </a:r>
          </a:p>
          <a:p>
            <a:r>
              <a:rPr lang="en-US" b="1" i="1" dirty="0" smtClean="0">
                <a:latin typeface="Comic Sans MS" pitchFamily="66" charset="0"/>
              </a:rPr>
              <a:t>figs</a:t>
            </a:r>
          </a:p>
          <a:p>
            <a:r>
              <a:rPr lang="en-US" b="1" i="1" dirty="0" smtClean="0">
                <a:latin typeface="Comic Sans MS" pitchFamily="66" charset="0"/>
              </a:rPr>
              <a:t>pineapple</a:t>
            </a:r>
          </a:p>
          <a:p>
            <a:r>
              <a:rPr lang="en-US" b="1" i="1" dirty="0" smtClean="0">
                <a:latin typeface="Comic Sans MS" pitchFamily="66" charset="0"/>
              </a:rPr>
              <a:t>kiwi</a:t>
            </a:r>
          </a:p>
          <a:p>
            <a:r>
              <a:rPr lang="en-US" b="1" i="1" dirty="0" smtClean="0">
                <a:latin typeface="Comic Sans MS" pitchFamily="66" charset="0"/>
              </a:rPr>
              <a:t>apple</a:t>
            </a:r>
          </a:p>
          <a:p>
            <a:r>
              <a:rPr lang="en-US" b="1" i="1" dirty="0" smtClean="0">
                <a:latin typeface="Comic Sans MS" pitchFamily="66" charset="0"/>
              </a:rPr>
              <a:t>grapes</a:t>
            </a:r>
          </a:p>
          <a:p>
            <a:endParaRPr lang="en-CA" dirty="0"/>
          </a:p>
        </p:txBody>
      </p:sp>
      <p:sp>
        <p:nvSpPr>
          <p:cNvPr id="6" name="TextBox 5"/>
          <p:cNvSpPr txBox="1"/>
          <p:nvPr/>
        </p:nvSpPr>
        <p:spPr>
          <a:xfrm>
            <a:off x="4038600" y="4876800"/>
            <a:ext cx="3536224" cy="923330"/>
          </a:xfrm>
          <a:prstGeom prst="rect">
            <a:avLst/>
          </a:prstGeom>
          <a:noFill/>
        </p:spPr>
        <p:txBody>
          <a:bodyPr wrap="none" rtlCol="0">
            <a:spAutoFit/>
          </a:bodyPr>
          <a:lstStyle/>
          <a:p>
            <a:r>
              <a:rPr lang="en-US" dirty="0" smtClean="0"/>
              <a:t>Submitted by:</a:t>
            </a:r>
          </a:p>
          <a:p>
            <a:r>
              <a:rPr lang="en-US" dirty="0" smtClean="0"/>
              <a:t>     The class of </a:t>
            </a:r>
            <a:r>
              <a:rPr lang="en-US" dirty="0" err="1" smtClean="0"/>
              <a:t>Alina</a:t>
            </a:r>
            <a:r>
              <a:rPr lang="en-US" dirty="0" smtClean="0"/>
              <a:t> </a:t>
            </a:r>
            <a:r>
              <a:rPr lang="en-US" dirty="0" err="1" smtClean="0"/>
              <a:t>Theodorescu</a:t>
            </a:r>
            <a:endParaRPr lang="en-US" dirty="0" smtClean="0"/>
          </a:p>
          <a:p>
            <a:r>
              <a:rPr lang="en-US" dirty="0" smtClean="0"/>
              <a:t>     </a:t>
            </a:r>
            <a:r>
              <a:rPr lang="en-US" dirty="0" err="1" smtClean="0"/>
              <a:t>Eforie</a:t>
            </a:r>
            <a:r>
              <a:rPr lang="en-US" dirty="0" smtClean="0"/>
              <a:t> </a:t>
            </a:r>
            <a:r>
              <a:rPr lang="en-US" dirty="0" err="1" smtClean="0"/>
              <a:t>Sud</a:t>
            </a:r>
            <a:r>
              <a:rPr lang="en-US" dirty="0" smtClean="0"/>
              <a:t>,  Constanta,  Romania</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4087979" cy="923330"/>
          </a:xfrm>
          <a:prstGeom prst="rect">
            <a:avLst/>
          </a:prstGeom>
          <a:noFill/>
        </p:spPr>
        <p:txBody>
          <a:bodyPr wrap="none" rtlCol="0">
            <a:spAutoFit/>
          </a:bodyPr>
          <a:lstStyle/>
          <a:p>
            <a:r>
              <a:rPr lang="en-US" sz="3600" dirty="0" smtClean="0"/>
              <a:t>Romania - </a:t>
            </a:r>
            <a:r>
              <a:rPr lang="en-US" sz="3600" b="1" dirty="0" err="1" smtClean="0">
                <a:latin typeface="Comic Sans MS" pitchFamily="66" charset="0"/>
              </a:rPr>
              <a:t>Mucenici</a:t>
            </a:r>
            <a:endParaRPr lang="en-US" sz="3600" dirty="0" smtClean="0">
              <a:latin typeface="Comic Sans MS" pitchFamily="66" charset="0"/>
            </a:endParaRPr>
          </a:p>
          <a:p>
            <a:endParaRPr lang="en-CA" dirty="0"/>
          </a:p>
        </p:txBody>
      </p:sp>
      <p:pic>
        <p:nvPicPr>
          <p:cNvPr id="3" name="rg_hi" descr="http://t2.gstatic.com/images?q=tbn:ANd9GcSBYKeNOuOLE7zT9Hq9jQyGFvOkiQSWRPpI9kQv87n2xJM3G7iE">
            <a:hlinkClick r:id="rId2"/>
          </p:cNvPr>
          <p:cNvPicPr/>
          <p:nvPr/>
        </p:nvPicPr>
        <p:blipFill>
          <a:blip r:embed="rId3" cstate="print">
            <a:lum bright="30000"/>
          </a:blip>
          <a:srcRect/>
          <a:stretch>
            <a:fillRect/>
          </a:stretch>
        </p:blipFill>
        <p:spPr bwMode="auto">
          <a:xfrm rot="21085921">
            <a:off x="346045" y="839840"/>
            <a:ext cx="1092559" cy="635534"/>
          </a:xfrm>
          <a:prstGeom prst="rect">
            <a:avLst/>
          </a:prstGeom>
          <a:ln>
            <a:noFill/>
          </a:ln>
          <a:effectLst>
            <a:outerShdw blurRad="292100" dist="139700" dir="2700000" algn="tl" rotWithShape="0">
              <a:srgbClr val="333333">
                <a:alpha val="65000"/>
              </a:srgbClr>
            </a:outerShdw>
          </a:effectLst>
        </p:spPr>
      </p:pic>
      <p:pic>
        <p:nvPicPr>
          <p:cNvPr id="5" name="Picture 4" descr="img_7928.jpg"/>
          <p:cNvPicPr>
            <a:picLocks noChangeAspect="1"/>
          </p:cNvPicPr>
          <p:nvPr/>
        </p:nvPicPr>
        <p:blipFill>
          <a:blip r:embed="rId4" cstate="print"/>
          <a:srcRect/>
          <a:stretch>
            <a:fillRect/>
          </a:stretch>
        </p:blipFill>
        <p:spPr bwMode="auto">
          <a:xfrm rot="320099">
            <a:off x="3513714" y="1414346"/>
            <a:ext cx="2649222" cy="1945658"/>
          </a:xfrm>
          <a:prstGeom prst="rect">
            <a:avLst/>
          </a:prstGeom>
          <a:ln>
            <a:noFill/>
          </a:ln>
          <a:effectLst>
            <a:softEdge rad="112500"/>
          </a:effectLst>
        </p:spPr>
      </p:pic>
      <p:sp>
        <p:nvSpPr>
          <p:cNvPr id="6" name="TextBox 5"/>
          <p:cNvSpPr txBox="1"/>
          <p:nvPr/>
        </p:nvSpPr>
        <p:spPr>
          <a:xfrm>
            <a:off x="685800" y="1676400"/>
            <a:ext cx="2795189" cy="1015663"/>
          </a:xfrm>
          <a:prstGeom prst="rect">
            <a:avLst/>
          </a:prstGeom>
          <a:noFill/>
        </p:spPr>
        <p:txBody>
          <a:bodyPr wrap="none" rtlCol="0">
            <a:spAutoFit/>
          </a:bodyPr>
          <a:lstStyle/>
          <a:p>
            <a:r>
              <a:rPr lang="en-US" sz="1400" dirty="0" smtClean="0"/>
              <a:t>Submitted by:</a:t>
            </a:r>
          </a:p>
          <a:p>
            <a:r>
              <a:rPr lang="en-US" sz="1400" dirty="0" smtClean="0"/>
              <a:t>     The class of </a:t>
            </a:r>
            <a:r>
              <a:rPr lang="en-US" sz="1400" dirty="0" err="1" smtClean="0"/>
              <a:t>Alina</a:t>
            </a:r>
            <a:r>
              <a:rPr lang="en-US" sz="1400" dirty="0" smtClean="0"/>
              <a:t> </a:t>
            </a:r>
            <a:r>
              <a:rPr lang="en-US" sz="1400" dirty="0" err="1" smtClean="0"/>
              <a:t>Theodorescu</a:t>
            </a:r>
            <a:endParaRPr lang="en-US" sz="1400" dirty="0" smtClean="0"/>
          </a:p>
          <a:p>
            <a:r>
              <a:rPr lang="en-US" sz="1400" dirty="0" smtClean="0"/>
              <a:t>     </a:t>
            </a:r>
            <a:r>
              <a:rPr lang="en-US" sz="1400" dirty="0" err="1" smtClean="0"/>
              <a:t>Eforie</a:t>
            </a:r>
            <a:r>
              <a:rPr lang="en-US" sz="1400" dirty="0" smtClean="0"/>
              <a:t> </a:t>
            </a:r>
            <a:r>
              <a:rPr lang="en-US" sz="1400" dirty="0" err="1" smtClean="0"/>
              <a:t>Sud</a:t>
            </a:r>
            <a:r>
              <a:rPr lang="en-US" sz="1400" dirty="0" smtClean="0"/>
              <a:t>,  Constanta,  Romania</a:t>
            </a:r>
            <a:endParaRPr lang="en-CA" sz="1400" dirty="0" smtClean="0"/>
          </a:p>
          <a:p>
            <a:endParaRPr lang="en-CA" dirty="0"/>
          </a:p>
        </p:txBody>
      </p:sp>
      <p:sp>
        <p:nvSpPr>
          <p:cNvPr id="7" name="TextBox 6"/>
          <p:cNvSpPr txBox="1"/>
          <p:nvPr/>
        </p:nvSpPr>
        <p:spPr>
          <a:xfrm>
            <a:off x="914400" y="3429000"/>
            <a:ext cx="8077200" cy="3077766"/>
          </a:xfrm>
          <a:prstGeom prst="rect">
            <a:avLst/>
          </a:prstGeom>
          <a:noFill/>
        </p:spPr>
        <p:txBody>
          <a:bodyPr wrap="square" rtlCol="0">
            <a:spAutoFit/>
          </a:bodyPr>
          <a:lstStyle/>
          <a:p>
            <a:pPr algn="just"/>
            <a:r>
              <a:rPr lang="en-US" sz="1600" dirty="0" smtClean="0">
                <a:latin typeface="Century Schoolbook" pitchFamily="18" charset="0"/>
              </a:rPr>
              <a:t>     </a:t>
            </a:r>
            <a:r>
              <a:rPr lang="en-US" sz="1600" dirty="0" err="1" smtClean="0">
                <a:latin typeface="Century Schoolbook" pitchFamily="18" charset="0"/>
              </a:rPr>
              <a:t>Mucenici</a:t>
            </a:r>
            <a:r>
              <a:rPr lang="en-US" sz="1600" dirty="0" smtClean="0">
                <a:latin typeface="Century Schoolbook" pitchFamily="18" charset="0"/>
              </a:rPr>
              <a:t> is a Christian feast of the 40 Martyrs of </a:t>
            </a:r>
            <a:r>
              <a:rPr lang="en-US" sz="1600" dirty="0" err="1" smtClean="0">
                <a:latin typeface="Century Schoolbook" pitchFamily="18" charset="0"/>
              </a:rPr>
              <a:t>Sebaste</a:t>
            </a:r>
            <a:r>
              <a:rPr lang="en-US" sz="1600" dirty="0" smtClean="0">
                <a:latin typeface="Century Schoolbook" pitchFamily="18" charset="0"/>
              </a:rPr>
              <a:t>, a traditional holiday in Romania and Moldova. It coincides with the start of the agricultural year. Those who observe this holiday clean their households and light fire to garbage collected from their homes, to bring warmth outside.</a:t>
            </a:r>
          </a:p>
          <a:p>
            <a:pPr algn="just"/>
            <a:r>
              <a:rPr lang="en-US" sz="1600" dirty="0" smtClean="0">
                <a:latin typeface="Century Schoolbook" pitchFamily="18" charset="0"/>
              </a:rPr>
              <a:t>     Some believe that when the Martyrs were drowned, flowers rose to the surface. As a result, the desserts are made in the figure 8 to look like garlands. Others believe that the figure 8 denotes a stylized human form of the martyrs themselves.</a:t>
            </a:r>
          </a:p>
          <a:p>
            <a:pPr algn="just"/>
            <a:r>
              <a:rPr lang="en-US" sz="1600" dirty="0" smtClean="0">
                <a:latin typeface="Century Schoolbook" pitchFamily="18" charset="0"/>
              </a:rPr>
              <a:t>     In some regions, dough in the shape of the figure 8 is baked, then smeared with honey and walnuts, in the other, the dough is smaller and cooked in water with sugar, cinnamon and crushed nuts, symbolizing the lake where the Martyrs were cast.</a:t>
            </a:r>
          </a:p>
          <a:p>
            <a:endParaRPr lang="en-CA" dirty="0"/>
          </a:p>
        </p:txBody>
      </p:sp>
      <p:sp>
        <p:nvSpPr>
          <p:cNvPr id="8" name="TextBox 7"/>
          <p:cNvSpPr txBox="1"/>
          <p:nvPr/>
        </p:nvSpPr>
        <p:spPr>
          <a:xfrm rot="328006">
            <a:off x="6206606" y="1126220"/>
            <a:ext cx="2895600" cy="1015663"/>
          </a:xfrm>
          <a:prstGeom prst="rect">
            <a:avLst/>
          </a:prstGeom>
          <a:noFill/>
        </p:spPr>
        <p:txBody>
          <a:bodyPr wrap="square" rtlCol="0">
            <a:spAutoFit/>
          </a:bodyPr>
          <a:lstStyle/>
          <a:p>
            <a:pPr algn="ctr"/>
            <a:r>
              <a:rPr lang="en-US" sz="1200" b="1" i="1" dirty="0" smtClean="0">
                <a:latin typeface="Comic Sans MS" pitchFamily="66" charset="0"/>
              </a:rPr>
              <a:t>Sweet cookies shaped like "8", made of boiled or baked dough, garnished with walnuts, sugar or honey, eaten on a single day of the year, on 9 March.</a:t>
            </a:r>
            <a:endParaRPr lang="en-CA"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2.gstatic.com/images?q=tbn:ANd9GcSBYKeNOuOLE7zT9Hq9jQyGFvOkiQSWRPpI9kQv87n2xJM3G7iE">
            <a:hlinkClick r:id="rId2"/>
          </p:cNvPr>
          <p:cNvPicPr/>
          <p:nvPr/>
        </p:nvPicPr>
        <p:blipFill>
          <a:blip r:embed="rId3" cstate="print">
            <a:lum bright="30000"/>
          </a:blip>
          <a:srcRect/>
          <a:stretch>
            <a:fillRect/>
          </a:stretch>
        </p:blipFill>
        <p:spPr bwMode="auto">
          <a:xfrm rot="21085921">
            <a:off x="346045" y="839840"/>
            <a:ext cx="1092559" cy="63553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057400" y="304800"/>
            <a:ext cx="3959738" cy="923330"/>
          </a:xfrm>
          <a:prstGeom prst="rect">
            <a:avLst/>
          </a:prstGeom>
          <a:noFill/>
        </p:spPr>
        <p:txBody>
          <a:bodyPr wrap="none" rtlCol="0">
            <a:spAutoFit/>
          </a:bodyPr>
          <a:lstStyle/>
          <a:p>
            <a:r>
              <a:rPr lang="en-US" sz="3600" dirty="0" smtClean="0"/>
              <a:t>Romania - </a:t>
            </a:r>
            <a:r>
              <a:rPr lang="ro-RO" sz="3600" b="1" dirty="0" smtClean="0">
                <a:latin typeface="Comic Sans MS" pitchFamily="66" charset="0"/>
              </a:rPr>
              <a:t>Cozonac</a:t>
            </a:r>
            <a:endParaRPr lang="en-US" sz="3600" b="1" dirty="0" smtClean="0">
              <a:latin typeface="Comic Sans MS" pitchFamily="66" charset="0"/>
            </a:endParaRPr>
          </a:p>
          <a:p>
            <a:endParaRPr lang="en-CA" dirty="0"/>
          </a:p>
        </p:txBody>
      </p:sp>
      <p:pic>
        <p:nvPicPr>
          <p:cNvPr id="4" name="Picture 3" descr="2rhsiad.jpg"/>
          <p:cNvPicPr>
            <a:picLocks noChangeAspect="1"/>
          </p:cNvPicPr>
          <p:nvPr/>
        </p:nvPicPr>
        <p:blipFill>
          <a:blip r:embed="rId4" cstate="print"/>
          <a:srcRect/>
          <a:stretch>
            <a:fillRect/>
          </a:stretch>
        </p:blipFill>
        <p:spPr bwMode="auto">
          <a:xfrm rot="21316839">
            <a:off x="3811223" y="857618"/>
            <a:ext cx="2405989" cy="1981200"/>
          </a:xfrm>
          <a:prstGeom prst="rect">
            <a:avLst/>
          </a:prstGeom>
          <a:ln>
            <a:noFill/>
          </a:ln>
          <a:effectLst>
            <a:softEdge rad="112500"/>
          </a:effectLst>
        </p:spPr>
      </p:pic>
      <p:pic>
        <p:nvPicPr>
          <p:cNvPr id="5" name="Picture 4" descr="cozonac-cu-rahat2.jpg"/>
          <p:cNvPicPr>
            <a:picLocks noChangeAspect="1"/>
          </p:cNvPicPr>
          <p:nvPr/>
        </p:nvPicPr>
        <p:blipFill>
          <a:blip r:embed="rId5" cstate="print"/>
          <a:srcRect/>
          <a:stretch>
            <a:fillRect/>
          </a:stretch>
        </p:blipFill>
        <p:spPr bwMode="auto">
          <a:xfrm rot="268387">
            <a:off x="6119566" y="798349"/>
            <a:ext cx="2957623" cy="1828800"/>
          </a:xfrm>
          <a:prstGeom prst="rect">
            <a:avLst/>
          </a:prstGeom>
          <a:ln>
            <a:noFill/>
          </a:ln>
          <a:effectLst>
            <a:softEdge rad="112500"/>
          </a:effectLst>
        </p:spPr>
      </p:pic>
      <p:sp>
        <p:nvSpPr>
          <p:cNvPr id="6" name="TextBox 5"/>
          <p:cNvSpPr txBox="1"/>
          <p:nvPr/>
        </p:nvSpPr>
        <p:spPr>
          <a:xfrm>
            <a:off x="762000" y="1524000"/>
            <a:ext cx="2795189" cy="1015663"/>
          </a:xfrm>
          <a:prstGeom prst="rect">
            <a:avLst/>
          </a:prstGeom>
          <a:noFill/>
        </p:spPr>
        <p:txBody>
          <a:bodyPr wrap="none" rtlCol="0">
            <a:spAutoFit/>
          </a:bodyPr>
          <a:lstStyle/>
          <a:p>
            <a:r>
              <a:rPr lang="en-US" sz="1400" dirty="0" smtClean="0"/>
              <a:t>Submitted by:</a:t>
            </a:r>
          </a:p>
          <a:p>
            <a:r>
              <a:rPr lang="en-US" sz="1400" dirty="0" smtClean="0"/>
              <a:t>     The class of </a:t>
            </a:r>
            <a:r>
              <a:rPr lang="en-US" sz="1400" dirty="0" err="1" smtClean="0"/>
              <a:t>Alina</a:t>
            </a:r>
            <a:r>
              <a:rPr lang="en-US" sz="1400" dirty="0" smtClean="0"/>
              <a:t> </a:t>
            </a:r>
            <a:r>
              <a:rPr lang="en-US" sz="1400" dirty="0" err="1" smtClean="0"/>
              <a:t>Theodorescu</a:t>
            </a:r>
            <a:endParaRPr lang="en-US" sz="1400" dirty="0" smtClean="0"/>
          </a:p>
          <a:p>
            <a:r>
              <a:rPr lang="en-US" sz="1400" dirty="0" smtClean="0"/>
              <a:t>     </a:t>
            </a:r>
            <a:r>
              <a:rPr lang="en-US" sz="1400" dirty="0" err="1" smtClean="0"/>
              <a:t>Eforie</a:t>
            </a:r>
            <a:r>
              <a:rPr lang="en-US" sz="1400" dirty="0" smtClean="0"/>
              <a:t> </a:t>
            </a:r>
            <a:r>
              <a:rPr lang="en-US" sz="1400" dirty="0" err="1" smtClean="0"/>
              <a:t>Sud</a:t>
            </a:r>
            <a:r>
              <a:rPr lang="en-US" sz="1400" dirty="0" smtClean="0"/>
              <a:t>,  Constanta,  Romania</a:t>
            </a:r>
            <a:endParaRPr lang="en-CA" sz="1400" dirty="0" smtClean="0"/>
          </a:p>
          <a:p>
            <a:endParaRPr lang="en-CA" dirty="0"/>
          </a:p>
        </p:txBody>
      </p:sp>
      <p:sp>
        <p:nvSpPr>
          <p:cNvPr id="7" name="TextBox 6"/>
          <p:cNvSpPr txBox="1"/>
          <p:nvPr/>
        </p:nvSpPr>
        <p:spPr>
          <a:xfrm>
            <a:off x="1066800" y="2971800"/>
            <a:ext cx="7848600" cy="4493538"/>
          </a:xfrm>
          <a:prstGeom prst="rect">
            <a:avLst/>
          </a:prstGeom>
          <a:noFill/>
        </p:spPr>
        <p:txBody>
          <a:bodyPr wrap="square" rtlCol="0">
            <a:spAutoFit/>
          </a:bodyPr>
          <a:lstStyle/>
          <a:p>
            <a:pPr algn="just"/>
            <a:r>
              <a:rPr lang="en-US" sz="1600" dirty="0" smtClean="0">
                <a:latin typeface="Comic Sans MS" pitchFamily="66" charset="0"/>
              </a:rPr>
              <a:t>    </a:t>
            </a:r>
            <a:r>
              <a:rPr lang="en-US" sz="1400" dirty="0" err="1" smtClean="0">
                <a:latin typeface="Comic Sans MS" pitchFamily="66" charset="0"/>
              </a:rPr>
              <a:t>Cozonac</a:t>
            </a:r>
            <a:r>
              <a:rPr lang="en-US" sz="1400" dirty="0" smtClean="0">
                <a:latin typeface="Comic Sans MS" pitchFamily="66" charset="0"/>
              </a:rPr>
              <a:t> (Romanian pronunciation: [</a:t>
            </a:r>
            <a:r>
              <a:rPr lang="en-US" sz="1400" dirty="0" err="1" smtClean="0">
                <a:latin typeface="Comic Sans MS" pitchFamily="66" charset="0"/>
              </a:rPr>
              <a:t>kozonak</a:t>
            </a:r>
            <a:r>
              <a:rPr lang="en-US" sz="1400" dirty="0" smtClean="0">
                <a:latin typeface="Comic Sans MS" pitchFamily="66" charset="0"/>
              </a:rPr>
              <a:t>]) or </a:t>
            </a:r>
            <a:r>
              <a:rPr lang="en-US" sz="1400" dirty="0" err="1" smtClean="0">
                <a:latin typeface="Comic Sans MS" pitchFamily="66" charset="0"/>
              </a:rPr>
              <a:t>Kozunak</a:t>
            </a:r>
            <a:r>
              <a:rPr lang="en-US" sz="1400" dirty="0" smtClean="0">
                <a:latin typeface="Comic Sans MS" pitchFamily="66" charset="0"/>
              </a:rPr>
              <a:t> (Bulgarian: </a:t>
            </a:r>
            <a:r>
              <a:rPr lang="en-US" sz="1400" dirty="0" err="1" smtClean="0">
                <a:latin typeface="Comic Sans MS" pitchFamily="66" charset="0"/>
              </a:rPr>
              <a:t>козунак</a:t>
            </a:r>
            <a:r>
              <a:rPr lang="en-US" sz="1400" dirty="0" smtClean="0">
                <a:latin typeface="Comic Sans MS" pitchFamily="66" charset="0"/>
              </a:rPr>
              <a:t>) is a traditional Bulgarian, Romanian and Albanian sweet bread. It is usually prepared for Easter in Bulgaria and Albania, and mostly for every major holiday (Christmas, Easter, New Year, Pentecost) in Romania.</a:t>
            </a:r>
          </a:p>
          <a:p>
            <a:pPr algn="just"/>
            <a:r>
              <a:rPr lang="en-US" sz="1400" dirty="0" smtClean="0">
                <a:latin typeface="Comic Sans MS" pitchFamily="66" charset="0"/>
              </a:rPr>
              <a:t>    </a:t>
            </a:r>
            <a:r>
              <a:rPr lang="en-US" sz="1400" dirty="0" err="1" smtClean="0">
                <a:latin typeface="Comic Sans MS" pitchFamily="66" charset="0"/>
              </a:rPr>
              <a:t>Cozonac</a:t>
            </a:r>
            <a:r>
              <a:rPr lang="en-US" sz="1400" dirty="0" smtClean="0">
                <a:latin typeface="Comic Sans MS" pitchFamily="66" charset="0"/>
              </a:rPr>
              <a:t> is a sweet bread, to which milk, sugar, eggs, butter and raisins are added. In Bulgaria, the </a:t>
            </a:r>
            <a:r>
              <a:rPr lang="en-US" sz="1400" dirty="0" err="1" smtClean="0">
                <a:latin typeface="Comic Sans MS" pitchFamily="66" charset="0"/>
              </a:rPr>
              <a:t>kozunak</a:t>
            </a:r>
            <a:r>
              <a:rPr lang="en-US" sz="1400" dirty="0" smtClean="0">
                <a:latin typeface="Comic Sans MS" pitchFamily="66" charset="0"/>
              </a:rPr>
              <a:t> is prepared by adding lemon zest to the dough mixture. The Italian </a:t>
            </a:r>
            <a:r>
              <a:rPr lang="en-US" sz="1400" dirty="0" err="1" smtClean="0">
                <a:latin typeface="Comic Sans MS" pitchFamily="66" charset="0"/>
              </a:rPr>
              <a:t>Panettone</a:t>
            </a:r>
            <a:r>
              <a:rPr lang="en-US" sz="1400" dirty="0" smtClean="0">
                <a:latin typeface="Comic Sans MS" pitchFamily="66" charset="0"/>
              </a:rPr>
              <a:t> is very similar to the basic </a:t>
            </a:r>
            <a:r>
              <a:rPr lang="en-US" sz="1400" dirty="0" err="1" smtClean="0">
                <a:latin typeface="Comic Sans MS" pitchFamily="66" charset="0"/>
              </a:rPr>
              <a:t>cozonac</a:t>
            </a:r>
            <a:r>
              <a:rPr lang="en-US" sz="1400" dirty="0" smtClean="0">
                <a:latin typeface="Comic Sans MS" pitchFamily="66" charset="0"/>
              </a:rPr>
              <a:t>, the most visible difference being their shapes.</a:t>
            </a:r>
          </a:p>
          <a:p>
            <a:pPr algn="just"/>
            <a:r>
              <a:rPr lang="en-US" sz="1400" dirty="0" smtClean="0">
                <a:latin typeface="Comic Sans MS" pitchFamily="66" charset="0"/>
              </a:rPr>
              <a:t>     In Romania, the recipes differ rather significantly between regions in what concerns the trimmings. The dough is essentially similar throughout the country: a plain sweet bread made with flour, eggs, milk, butter, sugar and salt. Depending on the region, one may add to it any of the following: raisins, grated orange or lemon, walnuts or hazelnuts, vanilla or rum </a:t>
            </a:r>
            <a:r>
              <a:rPr lang="en-US" sz="1400" dirty="0" err="1" smtClean="0">
                <a:latin typeface="Comic Sans MS" pitchFamily="66" charset="0"/>
              </a:rPr>
              <a:t>flavour</a:t>
            </a:r>
            <a:r>
              <a:rPr lang="en-US" sz="1400" dirty="0" smtClean="0">
                <a:latin typeface="Comic Sans MS" pitchFamily="66" charset="0"/>
              </a:rPr>
              <a:t>. </a:t>
            </a:r>
            <a:r>
              <a:rPr lang="en-US" sz="1400" dirty="0" err="1" smtClean="0">
                <a:latin typeface="Comic Sans MS" pitchFamily="66" charset="0"/>
              </a:rPr>
              <a:t>Cozonac</a:t>
            </a:r>
            <a:r>
              <a:rPr lang="en-US" sz="1400" dirty="0" smtClean="0">
                <a:latin typeface="Comic Sans MS" pitchFamily="66" charset="0"/>
              </a:rPr>
              <a:t> may be sprinkled with poppy seeds on top. </a:t>
            </a:r>
            <a:endParaRPr lang="ro-RO" sz="1400" dirty="0" smtClean="0">
              <a:latin typeface="Comic Sans MS" pitchFamily="66" charset="0"/>
            </a:endParaRPr>
          </a:p>
          <a:p>
            <a:pPr algn="just"/>
            <a:r>
              <a:rPr lang="en-US" sz="1400" dirty="0" smtClean="0">
                <a:latin typeface="Comic Sans MS" pitchFamily="66" charset="0"/>
              </a:rPr>
              <a:t>      Other styles dictate the use of a filling, usually a ground walnut mix, cocoa powder, rum essence and raisins. The dough is rolled flat with a pin, the filling is spread and the whole is rolled back into a shape vaguely resembling a pinwheel. In the baked product the filling forms a swirl adding to the character of the bread.</a:t>
            </a:r>
          </a:p>
          <a:p>
            <a:pPr algn="just"/>
            <a:endParaRPr lang="en-US" sz="1400" dirty="0" smtClean="0">
              <a:latin typeface="Comic Sans MS" pitchFamily="66" charset="0"/>
            </a:endParaRPr>
          </a:p>
          <a:p>
            <a:endParaRPr lang="en-US" sz="1400" dirty="0" smtClean="0">
              <a:latin typeface="Comic Sans MS" pitchFamily="66" charset="0"/>
            </a:endParaRPr>
          </a:p>
          <a:p>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Russia - </a:t>
            </a:r>
            <a:r>
              <a:rPr lang="ru-RU" b="1" dirty="0" smtClean="0"/>
              <a:t>Chuck-chuck</a:t>
            </a:r>
            <a:r>
              <a:rPr lang="en-CA" dirty="0" smtClean="0"/>
              <a:t/>
            </a:r>
            <a:br>
              <a:rPr lang="en-CA" dirty="0" smtClean="0"/>
            </a:br>
            <a:r>
              <a:rPr lang="en-CA" dirty="0" smtClean="0">
                <a:effectLst/>
              </a:rPr>
              <a:t>Tatar dish</a:t>
            </a:r>
            <a:endParaRPr lang="en-CA" dirty="0">
              <a:effectLst/>
            </a:endParaRPr>
          </a:p>
        </p:txBody>
      </p:sp>
      <p:sp>
        <p:nvSpPr>
          <p:cNvPr id="3" name="Content Placeholder 2"/>
          <p:cNvSpPr>
            <a:spLocks noGrp="1"/>
          </p:cNvSpPr>
          <p:nvPr>
            <p:ph idx="1"/>
          </p:nvPr>
        </p:nvSpPr>
        <p:spPr>
          <a:xfrm>
            <a:off x="1219200" y="1828800"/>
            <a:ext cx="7498080" cy="4800600"/>
          </a:xfrm>
        </p:spPr>
        <p:txBody>
          <a:bodyPr>
            <a:normAutofit fontScale="40000" lnSpcReduction="20000"/>
          </a:bodyPr>
          <a:lstStyle/>
          <a:p>
            <a:pPr>
              <a:buNone/>
            </a:pPr>
            <a:r>
              <a:rPr lang="ru-RU" b="1" dirty="0" smtClean="0"/>
              <a:t>The Ingredients.</a:t>
            </a:r>
            <a:endParaRPr lang="en-CA" b="1" dirty="0" smtClean="0"/>
          </a:p>
          <a:p>
            <a:r>
              <a:rPr lang="ru-RU" dirty="0" smtClean="0"/>
              <a:t>*2,5 cup flour</a:t>
            </a:r>
            <a:endParaRPr lang="en-CA" dirty="0" smtClean="0"/>
          </a:p>
          <a:p>
            <a:r>
              <a:rPr lang="ru-RU" dirty="0" smtClean="0"/>
              <a:t>*2 eggs</a:t>
            </a:r>
            <a:endParaRPr lang="en-CA" dirty="0" smtClean="0"/>
          </a:p>
          <a:p>
            <a:r>
              <a:rPr lang="ru-RU" dirty="0" smtClean="0"/>
              <a:t>*30-60 g of sour cream or milk</a:t>
            </a:r>
            <a:endParaRPr lang="en-CA" dirty="0" smtClean="0"/>
          </a:p>
          <a:p>
            <a:r>
              <a:rPr lang="ru-RU" dirty="0" smtClean="0"/>
              <a:t>*pinch of salt</a:t>
            </a:r>
            <a:endParaRPr lang="en-CA" dirty="0" smtClean="0"/>
          </a:p>
          <a:p>
            <a:r>
              <a:rPr lang="ru-RU" dirty="0" smtClean="0"/>
              <a:t>*10 g sugar</a:t>
            </a:r>
            <a:endParaRPr lang="en-CA" dirty="0" smtClean="0"/>
          </a:p>
          <a:p>
            <a:r>
              <a:rPr lang="ru-RU" dirty="0" smtClean="0"/>
              <a:t>*20 g butter</a:t>
            </a:r>
            <a:endParaRPr lang="en-CA" dirty="0" smtClean="0"/>
          </a:p>
          <a:p>
            <a:r>
              <a:rPr lang="ru-RU" dirty="0" smtClean="0"/>
              <a:t>*for syrup:</a:t>
            </a:r>
            <a:endParaRPr lang="en-CA" dirty="0" smtClean="0"/>
          </a:p>
          <a:p>
            <a:r>
              <a:rPr lang="ru-RU" dirty="0" smtClean="0"/>
              <a:t>*1 cup honey</a:t>
            </a:r>
            <a:endParaRPr lang="en-CA" dirty="0" smtClean="0"/>
          </a:p>
          <a:p>
            <a:r>
              <a:rPr lang="ru-RU" dirty="0" smtClean="0"/>
              <a:t>*2-4 tablespoons of sugar</a:t>
            </a:r>
            <a:endParaRPr lang="en-CA" dirty="0" smtClean="0"/>
          </a:p>
          <a:p>
            <a:r>
              <a:rPr lang="ru-RU" dirty="0" smtClean="0"/>
              <a:t>for cooking:</a:t>
            </a:r>
            <a:endParaRPr lang="en-CA" dirty="0" smtClean="0"/>
          </a:p>
          <a:p>
            <a:r>
              <a:rPr lang="ru-RU" dirty="0" smtClean="0"/>
              <a:t>*1 piala melted butter or fat</a:t>
            </a:r>
            <a:endParaRPr lang="en-US" dirty="0" smtClean="0"/>
          </a:p>
          <a:p>
            <a:endParaRPr lang="en-CA" dirty="0" smtClean="0"/>
          </a:p>
          <a:p>
            <a:pPr>
              <a:buNone/>
            </a:pPr>
            <a:r>
              <a:rPr lang="ru-RU" b="1" dirty="0" smtClean="0"/>
              <a:t>The way of cooking.</a:t>
            </a:r>
            <a:endParaRPr lang="en-US" b="1" dirty="0" smtClean="0"/>
          </a:p>
          <a:p>
            <a:pPr>
              <a:buNone/>
            </a:pPr>
            <a:r>
              <a:rPr lang="en-CA" dirty="0" smtClean="0"/>
              <a:t/>
            </a:r>
            <a:br>
              <a:rPr lang="en-CA" dirty="0" smtClean="0"/>
            </a:br>
            <a:r>
              <a:rPr lang="ru-RU" dirty="0" smtClean="0"/>
              <a:t>Eggs, sugar, butter carefully grind, add salt, milk or water, add flour and knead the dough. Let stand for 40 minutes, then roll it out into a thin layer of thickness up to 4 mm. Cut across the strip length of 15mm and a width of 4 mm. Chuck-chuck fry in hot melted butter until golden color, fold in the sieve, drain off. Honey cook with sugar until the half of the solid ball (a drop of honey, slipped into the water, not soluble, and hardens in the form of a ball). In the ready syrup lower chak-chak, all mix well and place in greased with butter dish, giving the dish the form of slides. Chuck-chuck you can decorate the nucleus of walnuts or candy.</a:t>
            </a:r>
            <a:endParaRPr lang="en-CA" dirty="0" smtClean="0"/>
          </a:p>
          <a:p>
            <a:endParaRPr lang="en-CA" dirty="0"/>
          </a:p>
        </p:txBody>
      </p:sp>
      <p:pic>
        <p:nvPicPr>
          <p:cNvPr id="5" name="Графический объект1"/>
          <p:cNvPicPr/>
          <p:nvPr/>
        </p:nvPicPr>
        <p:blipFill>
          <a:blip r:embed="rId2" cstate="print">
            <a:alphaModFix/>
            <a:lum/>
          </a:blip>
          <a:srcRect/>
          <a:stretch>
            <a:fillRect/>
          </a:stretch>
        </p:blipFill>
        <p:spPr>
          <a:xfrm rot="178958">
            <a:off x="4558195" y="1457640"/>
            <a:ext cx="3371850" cy="2486025"/>
          </a:xfrm>
          <a:prstGeom prst="rect">
            <a:avLst/>
          </a:prstGeom>
          <a:ln>
            <a:noFill/>
          </a:ln>
          <a:effectLst>
            <a:softEdge rad="112500"/>
          </a:effectLst>
        </p:spPr>
      </p:pic>
      <p:sp>
        <p:nvSpPr>
          <p:cNvPr id="6" name="TextBox 5"/>
          <p:cNvSpPr txBox="1"/>
          <p:nvPr/>
        </p:nvSpPr>
        <p:spPr>
          <a:xfrm>
            <a:off x="4953000" y="3962400"/>
            <a:ext cx="2522037" cy="1292662"/>
          </a:xfrm>
          <a:prstGeom prst="rect">
            <a:avLst/>
          </a:prstGeom>
          <a:noFill/>
        </p:spPr>
        <p:txBody>
          <a:bodyPr wrap="none" rtlCol="0">
            <a:spAutoFit/>
          </a:bodyPr>
          <a:lstStyle/>
          <a:p>
            <a:r>
              <a:rPr lang="en-US" sz="1400" dirty="0" smtClean="0"/>
              <a:t>Submitted by: </a:t>
            </a:r>
          </a:p>
          <a:p>
            <a:r>
              <a:rPr lang="en-US" sz="1400" dirty="0" smtClean="0"/>
              <a:t>     </a:t>
            </a:r>
            <a:r>
              <a:rPr lang="en-US" sz="1400" dirty="0" err="1" smtClean="0"/>
              <a:t>Igul</a:t>
            </a:r>
            <a:r>
              <a:rPr lang="en-US" sz="1400" dirty="0" smtClean="0"/>
              <a:t> </a:t>
            </a:r>
            <a:r>
              <a:rPr lang="en-US" sz="1400" dirty="0" err="1" smtClean="0"/>
              <a:t>Murtazina</a:t>
            </a:r>
            <a:r>
              <a:rPr lang="en-US" sz="1400" dirty="0" smtClean="0"/>
              <a:t> -  </a:t>
            </a:r>
            <a:r>
              <a:rPr lang="en-US" sz="1400" dirty="0" err="1" smtClean="0"/>
              <a:t>Almetyevsk</a:t>
            </a:r>
            <a:r>
              <a:rPr lang="en-US" sz="1400" dirty="0" smtClean="0"/>
              <a:t>,</a:t>
            </a:r>
          </a:p>
          <a:p>
            <a:r>
              <a:rPr lang="en-US" sz="1400" dirty="0" smtClean="0"/>
              <a:t>      </a:t>
            </a:r>
            <a:r>
              <a:rPr lang="en-US" sz="1400" dirty="0" err="1" smtClean="0"/>
              <a:t>Tatarstan</a:t>
            </a:r>
            <a:r>
              <a:rPr lang="en-US" sz="1400" dirty="0" smtClean="0"/>
              <a:t>, Russia</a:t>
            </a:r>
            <a:endParaRPr lang="en-CA" sz="1400" dirty="0" smtClean="0"/>
          </a:p>
          <a:p>
            <a:r>
              <a:rPr lang="en-US" b="1" dirty="0" smtClean="0"/>
              <a:t> </a:t>
            </a:r>
            <a:endParaRPr lang="en-CA" dirty="0" smtClean="0"/>
          </a:p>
          <a:p>
            <a:endParaRPr lang="en-CA" dirty="0"/>
          </a:p>
        </p:txBody>
      </p:sp>
      <p:pic>
        <p:nvPicPr>
          <p:cNvPr id="7" name="rg_hi" descr="http://t1.gstatic.com/images?q=tbn:ANd9GcRVlBtAXI6hhOJXPyfiwbYWw0t5G9ZWheEfh61diZWvV4AU7--p">
            <a:hlinkClick r:id="rId3"/>
          </p:cNvPr>
          <p:cNvPicPr/>
          <p:nvPr/>
        </p:nvPicPr>
        <p:blipFill>
          <a:blip r:embed="rId4" cstate="print">
            <a:lum bright="40000"/>
          </a:blip>
          <a:srcRect/>
          <a:stretch>
            <a:fillRect/>
          </a:stretch>
        </p:blipFill>
        <p:spPr bwMode="auto">
          <a:xfrm rot="21263904">
            <a:off x="877278" y="449580"/>
            <a:ext cx="1447800" cy="8715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Russia  - </a:t>
            </a:r>
            <a:r>
              <a:rPr lang="ru-RU" b="1" dirty="0" smtClean="0"/>
              <a:t>Balish</a:t>
            </a:r>
            <a:r>
              <a:rPr lang="en-US" b="1" dirty="0" smtClean="0"/>
              <a:t/>
            </a:r>
            <a:br>
              <a:rPr lang="en-US" b="1" dirty="0" smtClean="0"/>
            </a:br>
            <a:r>
              <a:rPr lang="en-US" b="1" dirty="0" smtClean="0"/>
              <a:t>               </a:t>
            </a:r>
            <a:r>
              <a:rPr lang="en-US" dirty="0" smtClean="0">
                <a:effectLst/>
              </a:rPr>
              <a:t>Tatar dish</a:t>
            </a:r>
            <a:endParaRPr lang="en-CA" dirty="0">
              <a:effectLst/>
            </a:endParaRPr>
          </a:p>
        </p:txBody>
      </p:sp>
      <p:sp>
        <p:nvSpPr>
          <p:cNvPr id="5" name="Content Placeholder 4"/>
          <p:cNvSpPr>
            <a:spLocks noGrp="1"/>
          </p:cNvSpPr>
          <p:nvPr>
            <p:ph idx="1"/>
          </p:nvPr>
        </p:nvSpPr>
        <p:spPr>
          <a:xfrm>
            <a:off x="1645920" y="1066800"/>
            <a:ext cx="7498080" cy="5181600"/>
          </a:xfrm>
        </p:spPr>
        <p:txBody>
          <a:bodyPr>
            <a:normAutofit fontScale="25000" lnSpcReduction="20000"/>
          </a:bodyPr>
          <a:lstStyle/>
          <a:p>
            <a:pPr>
              <a:buNone/>
            </a:pPr>
            <a:r>
              <a:rPr lang="ru-RU" sz="5600" b="1" dirty="0" smtClean="0"/>
              <a:t>Ingredients:</a:t>
            </a:r>
            <a:endParaRPr lang="en-CA" sz="5600" b="1" dirty="0" smtClean="0"/>
          </a:p>
          <a:p>
            <a:pPr>
              <a:buNone/>
            </a:pPr>
            <a:r>
              <a:rPr lang="en-US" sz="5600" dirty="0" smtClean="0"/>
              <a:t> </a:t>
            </a:r>
            <a:r>
              <a:rPr lang="ru-RU" sz="5600" dirty="0" smtClean="0"/>
              <a:t>Dough:</a:t>
            </a:r>
            <a:endParaRPr lang="en-CA" sz="5600" dirty="0" smtClean="0"/>
          </a:p>
          <a:p>
            <a:r>
              <a:rPr lang="ru-RU" sz="5600" dirty="0" smtClean="0"/>
              <a:t>*flour-300 g.</a:t>
            </a:r>
            <a:endParaRPr lang="en-CA" sz="5600" dirty="0" smtClean="0"/>
          </a:p>
          <a:p>
            <a:r>
              <a:rPr lang="ru-RU" sz="5600" dirty="0" smtClean="0"/>
              <a:t>flour-300 g.</a:t>
            </a:r>
            <a:endParaRPr lang="en-CA" sz="5600" dirty="0" smtClean="0"/>
          </a:p>
          <a:p>
            <a:r>
              <a:rPr lang="ru-RU" sz="5600" dirty="0" smtClean="0"/>
              <a:t>*milk - 100 gr.</a:t>
            </a:r>
            <a:endParaRPr lang="en-CA" sz="5600" dirty="0" smtClean="0"/>
          </a:p>
          <a:p>
            <a:r>
              <a:rPr lang="ru-RU" sz="5600" dirty="0" smtClean="0"/>
              <a:t>*sugar - 15 gr.</a:t>
            </a:r>
            <a:endParaRPr lang="en-CA" sz="5600" dirty="0" smtClean="0"/>
          </a:p>
          <a:p>
            <a:r>
              <a:rPr lang="ru-RU" sz="5600" dirty="0" smtClean="0"/>
              <a:t>*oil age. - 50 gr.</a:t>
            </a:r>
            <a:endParaRPr lang="en-CA" sz="5600" dirty="0" smtClean="0"/>
          </a:p>
          <a:p>
            <a:r>
              <a:rPr lang="ru-RU" sz="5600" dirty="0" smtClean="0"/>
              <a:t>*egg - 1 pc.</a:t>
            </a:r>
            <a:endParaRPr lang="en-CA" sz="5600" dirty="0" smtClean="0"/>
          </a:p>
          <a:p>
            <a:r>
              <a:rPr lang="ru-RU" sz="5600" dirty="0" smtClean="0"/>
              <a:t>*salt</a:t>
            </a:r>
            <a:endParaRPr lang="en-CA" sz="5600" dirty="0" smtClean="0"/>
          </a:p>
          <a:p>
            <a:endParaRPr lang="en-CA" sz="4000" dirty="0" smtClean="0"/>
          </a:p>
          <a:p>
            <a:pPr>
              <a:buNone/>
            </a:pPr>
            <a:r>
              <a:rPr lang="ru-RU" sz="6400" b="1" dirty="0" smtClean="0"/>
              <a:t>The way of cooking:</a:t>
            </a:r>
            <a:r>
              <a:rPr lang="ru-RU" sz="6400" dirty="0" smtClean="0"/>
              <a:t> </a:t>
            </a:r>
            <a:endParaRPr lang="en-CA" sz="6400" dirty="0" smtClean="0"/>
          </a:p>
          <a:p>
            <a:r>
              <a:rPr lang="ru-RU" sz="6400" dirty="0" smtClean="0"/>
              <a:t>1.Dough: I</a:t>
            </a:r>
            <a:r>
              <a:rPr lang="en-US" sz="6400" dirty="0" smtClean="0"/>
              <a:t>n</a:t>
            </a:r>
            <a:r>
              <a:rPr lang="ru-RU" sz="6400" dirty="0" smtClean="0"/>
              <a:t> a bowl pour the milk, add sugar, salt, eggs and oil. All to mix. Add sifted flour and knead the dough. The dough should not stick to your hands and easy to keep up with the walls of the cookware.</a:t>
            </a:r>
            <a:endParaRPr lang="en-CA" sz="6400" dirty="0" smtClean="0"/>
          </a:p>
          <a:p>
            <a:r>
              <a:rPr lang="ru-RU" sz="6400" dirty="0" smtClean="0"/>
              <a:t>2.Filling. Chop onion. Cut the meat into small cubes mix, add salt and pepper to taste.</a:t>
            </a:r>
            <a:endParaRPr lang="en-CA" sz="6400" dirty="0" smtClean="0"/>
          </a:p>
          <a:p>
            <a:r>
              <a:rPr lang="ru-RU" sz="6400" dirty="0" smtClean="0"/>
              <a:t>The potato is cut into small cubes.</a:t>
            </a:r>
            <a:endParaRPr lang="en-CA" sz="6400" dirty="0" smtClean="0"/>
          </a:p>
          <a:p>
            <a:r>
              <a:rPr lang="ru-RU" sz="6400" dirty="0" smtClean="0"/>
              <a:t>3.Dough divided into 2 parts. One part of the roll out and put on a frying pan. Put the filling in a frying pan. Butter, cut into thin slices and spread in a single layer on top of filling.The second part of the </a:t>
            </a:r>
            <a:r>
              <a:rPr lang="en-US" sz="6400" dirty="0" smtClean="0"/>
              <a:t>r</a:t>
            </a:r>
            <a:r>
              <a:rPr lang="ru-RU" sz="6400" dirty="0" smtClean="0"/>
              <a:t>est unroll and put on the cake,grapple region and lubricates the yolk.</a:t>
            </a:r>
            <a:endParaRPr lang="en-CA" sz="6400" dirty="0" smtClean="0"/>
          </a:p>
          <a:p>
            <a:r>
              <a:rPr lang="ru-RU" sz="6400" dirty="0" smtClean="0"/>
              <a:t>4.Put in the oven, preheated to 180O. Prepare </a:t>
            </a:r>
            <a:r>
              <a:rPr lang="en-US" sz="6400" dirty="0" smtClean="0"/>
              <a:t> </a:t>
            </a:r>
            <a:r>
              <a:rPr lang="ru-RU" sz="6400" dirty="0" smtClean="0"/>
              <a:t>1.5</a:t>
            </a:r>
            <a:r>
              <a:rPr lang="en-US" sz="6400" dirty="0" smtClean="0"/>
              <a:t> </a:t>
            </a:r>
            <a:r>
              <a:rPr lang="ru-RU" sz="6400" dirty="0" smtClean="0"/>
              <a:t>-</a:t>
            </a:r>
            <a:r>
              <a:rPr lang="en-US" sz="6400" dirty="0" smtClean="0"/>
              <a:t> </a:t>
            </a:r>
            <a:r>
              <a:rPr lang="ru-RU" sz="6400" dirty="0" smtClean="0"/>
              <a:t>2 hours.</a:t>
            </a:r>
            <a:endParaRPr lang="en-CA" sz="6400" dirty="0" smtClean="0"/>
          </a:p>
          <a:p>
            <a:endParaRPr lang="en-CA" sz="6400" dirty="0"/>
          </a:p>
        </p:txBody>
      </p:sp>
      <p:sp>
        <p:nvSpPr>
          <p:cNvPr id="7" name="TextBox 6"/>
          <p:cNvSpPr txBox="1"/>
          <p:nvPr/>
        </p:nvSpPr>
        <p:spPr>
          <a:xfrm>
            <a:off x="3352800" y="1371600"/>
            <a:ext cx="2419252" cy="1815882"/>
          </a:xfrm>
          <a:prstGeom prst="rect">
            <a:avLst/>
          </a:prstGeom>
          <a:noFill/>
        </p:spPr>
        <p:txBody>
          <a:bodyPr wrap="none" rtlCol="0">
            <a:spAutoFit/>
          </a:bodyPr>
          <a:lstStyle/>
          <a:p>
            <a:r>
              <a:rPr lang="ru-RU" sz="1400" dirty="0" smtClean="0"/>
              <a:t>Filling:</a:t>
            </a:r>
            <a:endParaRPr lang="en-CA" sz="1400" dirty="0" smtClean="0"/>
          </a:p>
          <a:p>
            <a:r>
              <a:rPr lang="ru-RU" sz="1400" dirty="0" smtClean="0"/>
              <a:t>*meat (any) 300-400 gr.</a:t>
            </a:r>
            <a:endParaRPr lang="en-CA" sz="1400" dirty="0" smtClean="0"/>
          </a:p>
          <a:p>
            <a:r>
              <a:rPr lang="ru-RU" sz="1400" dirty="0" smtClean="0"/>
              <a:t>*potato - 5 medium-sized pcs.</a:t>
            </a:r>
            <a:endParaRPr lang="en-CA" sz="1400" dirty="0" smtClean="0"/>
          </a:p>
          <a:p>
            <a:r>
              <a:rPr lang="ru-RU" sz="1400" dirty="0" smtClean="0"/>
              <a:t>*onions - 2 pcs.</a:t>
            </a:r>
            <a:endParaRPr lang="en-CA" sz="1400" dirty="0" smtClean="0"/>
          </a:p>
          <a:p>
            <a:r>
              <a:rPr lang="ru-RU" sz="1400" dirty="0" smtClean="0"/>
              <a:t>*butter. - 100 gr.</a:t>
            </a:r>
            <a:endParaRPr lang="en-CA" sz="1400" dirty="0" smtClean="0"/>
          </a:p>
          <a:p>
            <a:r>
              <a:rPr lang="ru-RU" sz="1400" dirty="0" smtClean="0"/>
              <a:t>*salt</a:t>
            </a:r>
            <a:endParaRPr lang="en-CA" sz="1400" dirty="0" smtClean="0"/>
          </a:p>
          <a:p>
            <a:r>
              <a:rPr lang="ru-RU" sz="1400" dirty="0" smtClean="0"/>
              <a:t>*pepper</a:t>
            </a:r>
            <a:endParaRPr lang="en-CA" sz="1400" dirty="0" smtClean="0"/>
          </a:p>
          <a:p>
            <a:r>
              <a:rPr lang="ru-RU" sz="1400" dirty="0" smtClean="0"/>
              <a:t>*yolk - 1 pcs.</a:t>
            </a:r>
            <a:endParaRPr lang="en-CA" sz="1400" dirty="0"/>
          </a:p>
        </p:txBody>
      </p:sp>
      <p:pic>
        <p:nvPicPr>
          <p:cNvPr id="8" name="Графический объект2"/>
          <p:cNvPicPr/>
          <p:nvPr/>
        </p:nvPicPr>
        <p:blipFill>
          <a:blip r:embed="rId2" cstate="print">
            <a:alphaModFix/>
            <a:lum/>
          </a:blip>
          <a:srcRect/>
          <a:stretch>
            <a:fillRect/>
          </a:stretch>
        </p:blipFill>
        <p:spPr>
          <a:xfrm rot="21340490">
            <a:off x="5854599" y="1902510"/>
            <a:ext cx="2845002" cy="1788717"/>
          </a:xfrm>
          <a:prstGeom prst="rect">
            <a:avLst/>
          </a:prstGeom>
          <a:ln>
            <a:noFill/>
          </a:ln>
          <a:effectLst>
            <a:softEdge rad="112500"/>
          </a:effectLst>
        </p:spPr>
      </p:pic>
      <p:sp>
        <p:nvSpPr>
          <p:cNvPr id="9" name="TextBox 8"/>
          <p:cNvSpPr txBox="1"/>
          <p:nvPr/>
        </p:nvSpPr>
        <p:spPr>
          <a:xfrm>
            <a:off x="6400800" y="1066800"/>
            <a:ext cx="2522037" cy="1292662"/>
          </a:xfrm>
          <a:prstGeom prst="rect">
            <a:avLst/>
          </a:prstGeom>
          <a:noFill/>
        </p:spPr>
        <p:txBody>
          <a:bodyPr wrap="none" rtlCol="0">
            <a:spAutoFit/>
          </a:bodyPr>
          <a:lstStyle/>
          <a:p>
            <a:r>
              <a:rPr lang="en-US" sz="1400" dirty="0" smtClean="0"/>
              <a:t>Submitted by: </a:t>
            </a:r>
          </a:p>
          <a:p>
            <a:r>
              <a:rPr lang="en-US" sz="1400" dirty="0" smtClean="0"/>
              <a:t>     </a:t>
            </a:r>
            <a:r>
              <a:rPr lang="en-US" sz="1400" dirty="0" err="1" smtClean="0"/>
              <a:t>Igul</a:t>
            </a:r>
            <a:r>
              <a:rPr lang="en-US" sz="1400" dirty="0" smtClean="0"/>
              <a:t> </a:t>
            </a:r>
            <a:r>
              <a:rPr lang="en-US" sz="1400" dirty="0" err="1" smtClean="0"/>
              <a:t>Murtazina</a:t>
            </a:r>
            <a:r>
              <a:rPr lang="en-US" sz="1400" dirty="0" smtClean="0"/>
              <a:t> -  </a:t>
            </a:r>
            <a:r>
              <a:rPr lang="en-US" sz="1400" dirty="0" err="1" smtClean="0"/>
              <a:t>Almetyevsk</a:t>
            </a:r>
            <a:r>
              <a:rPr lang="en-US" sz="1400" dirty="0" smtClean="0"/>
              <a:t>,</a:t>
            </a:r>
          </a:p>
          <a:p>
            <a:r>
              <a:rPr lang="en-US" sz="1400" dirty="0" smtClean="0"/>
              <a:t>      </a:t>
            </a:r>
            <a:r>
              <a:rPr lang="en-US" sz="1400" dirty="0" err="1" smtClean="0"/>
              <a:t>Tatarstan</a:t>
            </a:r>
            <a:r>
              <a:rPr lang="en-US" sz="1400" dirty="0" smtClean="0"/>
              <a:t>, Russia</a:t>
            </a:r>
            <a:endParaRPr lang="en-CA" sz="1400" dirty="0" smtClean="0"/>
          </a:p>
          <a:p>
            <a:r>
              <a:rPr lang="en-US" b="1" dirty="0" smtClean="0"/>
              <a:t> </a:t>
            </a:r>
            <a:endParaRPr lang="en-CA" dirty="0" smtClean="0"/>
          </a:p>
          <a:p>
            <a:endParaRPr lang="en-CA" dirty="0"/>
          </a:p>
        </p:txBody>
      </p:sp>
      <p:pic>
        <p:nvPicPr>
          <p:cNvPr id="10" name="rg_hi" descr="http://t1.gstatic.com/images?q=tbn:ANd9GcRVlBtAXI6hhOJXPyfiwbYWw0t5G9ZWheEfh61diZWvV4AU7--p">
            <a:hlinkClick r:id="rId3"/>
          </p:cNvPr>
          <p:cNvPicPr/>
          <p:nvPr/>
        </p:nvPicPr>
        <p:blipFill>
          <a:blip r:embed="rId4" cstate="print">
            <a:lum bright="40000"/>
          </a:blip>
          <a:srcRect/>
          <a:stretch>
            <a:fillRect/>
          </a:stretch>
        </p:blipFill>
        <p:spPr bwMode="auto">
          <a:xfrm rot="21263904">
            <a:off x="267678" y="601978"/>
            <a:ext cx="1447800" cy="8715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Russia  -  </a:t>
            </a:r>
            <a:r>
              <a:rPr lang="ru-RU" b="1" dirty="0" smtClean="0"/>
              <a:t>Soup </a:t>
            </a:r>
            <a:r>
              <a:rPr lang="ru-RU" b="1" dirty="0" smtClean="0"/>
              <a:t>Tokmuch</a:t>
            </a:r>
            <a:r>
              <a:rPr lang="en-US" b="1" dirty="0" smtClean="0"/>
              <a:t/>
            </a:r>
            <a:br>
              <a:rPr lang="en-US" b="1" dirty="0" smtClean="0"/>
            </a:br>
            <a:r>
              <a:rPr lang="en-US" b="1" dirty="0" smtClean="0"/>
              <a:t> </a:t>
            </a:r>
            <a:r>
              <a:rPr lang="en-US" b="1" dirty="0" smtClean="0"/>
              <a:t>          </a:t>
            </a:r>
            <a:r>
              <a:rPr lang="en-US" dirty="0" smtClean="0">
                <a:effectLst/>
              </a:rPr>
              <a:t>Tatar dish</a:t>
            </a:r>
            <a:endParaRPr lang="en-CA" dirty="0">
              <a:effectLst/>
            </a:endParaRPr>
          </a:p>
        </p:txBody>
      </p:sp>
      <p:sp>
        <p:nvSpPr>
          <p:cNvPr id="4" name="Content Placeholder 3"/>
          <p:cNvSpPr>
            <a:spLocks noGrp="1"/>
          </p:cNvSpPr>
          <p:nvPr>
            <p:ph idx="1"/>
          </p:nvPr>
        </p:nvSpPr>
        <p:spPr>
          <a:xfrm>
            <a:off x="685800" y="2057400"/>
            <a:ext cx="8001000" cy="4800600"/>
          </a:xfrm>
        </p:spPr>
        <p:txBody>
          <a:bodyPr>
            <a:normAutofit fontScale="25000" lnSpcReduction="20000"/>
          </a:bodyPr>
          <a:lstStyle/>
          <a:p>
            <a:pPr>
              <a:buNone/>
            </a:pPr>
            <a:r>
              <a:rPr lang="ru-RU" sz="5600" b="1" dirty="0" smtClean="0"/>
              <a:t>Ingredients:</a:t>
            </a:r>
            <a:endParaRPr lang="en-CA" sz="5600" b="1" dirty="0" smtClean="0"/>
          </a:p>
          <a:p>
            <a:r>
              <a:rPr lang="ru-RU" sz="5600" dirty="0" smtClean="0"/>
              <a:t>*600 grams of meat with bone</a:t>
            </a:r>
            <a:endParaRPr lang="en-CA" sz="5600" dirty="0" smtClean="0"/>
          </a:p>
          <a:p>
            <a:r>
              <a:rPr lang="ru-RU" sz="5600" dirty="0" smtClean="0"/>
              <a:t>* 150 g of potatoes</a:t>
            </a:r>
            <a:endParaRPr lang="en-CA" sz="5600" dirty="0" smtClean="0"/>
          </a:p>
          <a:p>
            <a:r>
              <a:rPr lang="ru-RU" sz="5600" dirty="0" smtClean="0"/>
              <a:t>*60 g of carrots</a:t>
            </a:r>
            <a:endParaRPr lang="en-CA" sz="5600" dirty="0" smtClean="0"/>
          </a:p>
          <a:p>
            <a:r>
              <a:rPr lang="ru-RU" sz="5600" dirty="0" smtClean="0"/>
              <a:t>* 50 g onions</a:t>
            </a:r>
            <a:endParaRPr lang="en-CA" sz="5600" dirty="0" smtClean="0"/>
          </a:p>
          <a:p>
            <a:r>
              <a:rPr lang="ru-RU" sz="5600" dirty="0" smtClean="0"/>
              <a:t>* salt and pepper to taste.</a:t>
            </a:r>
            <a:endParaRPr lang="en-CA" sz="5600" dirty="0" smtClean="0"/>
          </a:p>
          <a:p>
            <a:pPr>
              <a:buNone/>
            </a:pPr>
            <a:r>
              <a:rPr lang="en-US" sz="5600" dirty="0" smtClean="0"/>
              <a:t>   </a:t>
            </a:r>
            <a:r>
              <a:rPr lang="ru-RU" sz="5600" dirty="0" smtClean="0"/>
              <a:t>Dough:</a:t>
            </a:r>
            <a:endParaRPr lang="en-CA" sz="5600" dirty="0" smtClean="0"/>
          </a:p>
          <a:p>
            <a:r>
              <a:rPr lang="ru-RU" sz="5600" dirty="0" smtClean="0"/>
              <a:t>*500 g wheat flour, 100 grams of water, 1 egg, 15 g of salt.</a:t>
            </a:r>
            <a:endParaRPr lang="en-CA" sz="5600" dirty="0" smtClean="0"/>
          </a:p>
          <a:p>
            <a:r>
              <a:rPr lang="ru-RU" sz="5600" dirty="0" smtClean="0"/>
              <a:t>Meat fill with cold water and bring to a boil over high heat. Remove the foam, add salt and continue to cook at low boil 2-2,5 hours. Boiled get the meat from the broth. Strain the broth, bring to a boil. Cut onion into rings - sliced carrots, potatoes cut into large pieces. All put in boiling broth.</a:t>
            </a:r>
            <a:endParaRPr lang="en-CA" sz="5600" dirty="0" smtClean="0"/>
          </a:p>
          <a:p>
            <a:r>
              <a:rPr lang="ru-RU" sz="5600" dirty="0" smtClean="0"/>
              <a:t>While the cooked meat, you can prepare Tokmuch. Sifted flour pour on the board mound, to make it hollow into which to pour cold water or cold broth, add the egg, salt and knead the dough. Divide the dough into small balls, to roll out the thickness 1,5-2 mm and leave for 10-15 minutes for dry, after which cut into strips of 4-5 cm. The tape to put on each other and chop fine strips. Tokmuch can be cut diamonds of polished, triangles or squares.</a:t>
            </a:r>
            <a:endParaRPr lang="en-CA" sz="5600" dirty="0" smtClean="0"/>
          </a:p>
          <a:p>
            <a:r>
              <a:rPr lang="ru-RU" sz="5600" dirty="0" smtClean="0"/>
              <a:t>25-30 minutes later, when the vegetables cooked, add Tokmuch, pepper.</a:t>
            </a:r>
            <a:r>
              <a:rPr lang="en-CA" sz="5600" dirty="0" smtClean="0"/>
              <a:t/>
            </a:r>
            <a:br>
              <a:rPr lang="en-CA" sz="5600" dirty="0" smtClean="0"/>
            </a:br>
            <a:r>
              <a:rPr lang="ru-RU" sz="5600" dirty="0" smtClean="0"/>
              <a:t>When Tokmuch pop up, cook for another 2 minutes, then remove the pot with fire. Boiled meat cut into small pieces, put in the dish and pour the hot soup.</a:t>
            </a:r>
            <a:endParaRPr lang="en-CA" sz="5600" dirty="0" smtClean="0"/>
          </a:p>
          <a:p>
            <a:endParaRPr lang="en-CA" dirty="0"/>
          </a:p>
        </p:txBody>
      </p:sp>
      <p:pic>
        <p:nvPicPr>
          <p:cNvPr id="5" name="Графический объект3"/>
          <p:cNvPicPr/>
          <p:nvPr/>
        </p:nvPicPr>
        <p:blipFill>
          <a:blip r:embed="rId2" cstate="print">
            <a:alphaModFix/>
            <a:lum/>
          </a:blip>
          <a:srcRect/>
          <a:stretch>
            <a:fillRect/>
          </a:stretch>
        </p:blipFill>
        <p:spPr>
          <a:xfrm rot="21401230">
            <a:off x="3581400" y="1447800"/>
            <a:ext cx="3505200" cy="2133600"/>
          </a:xfrm>
          <a:prstGeom prst="rect">
            <a:avLst/>
          </a:prstGeom>
          <a:ln>
            <a:noFill/>
          </a:ln>
          <a:effectLst>
            <a:softEdge rad="112500"/>
          </a:effectLst>
        </p:spPr>
      </p:pic>
      <p:sp>
        <p:nvSpPr>
          <p:cNvPr id="6" name="Rectangle 5"/>
          <p:cNvSpPr/>
          <p:nvPr/>
        </p:nvSpPr>
        <p:spPr>
          <a:xfrm>
            <a:off x="6858000" y="2286000"/>
            <a:ext cx="4572000" cy="954107"/>
          </a:xfrm>
          <a:prstGeom prst="rect">
            <a:avLst/>
          </a:prstGeom>
        </p:spPr>
        <p:txBody>
          <a:bodyPr>
            <a:spAutoFit/>
          </a:bodyPr>
          <a:lstStyle/>
          <a:p>
            <a:r>
              <a:rPr lang="en-US" sz="1400" dirty="0" smtClean="0"/>
              <a:t>Submitted by: </a:t>
            </a:r>
          </a:p>
          <a:p>
            <a:r>
              <a:rPr lang="en-US" sz="1400" dirty="0" smtClean="0"/>
              <a:t>     </a:t>
            </a:r>
            <a:r>
              <a:rPr lang="en-US" sz="1400" dirty="0" err="1" smtClean="0"/>
              <a:t>Igul</a:t>
            </a:r>
            <a:r>
              <a:rPr lang="en-US" sz="1400" dirty="0" smtClean="0"/>
              <a:t> </a:t>
            </a:r>
            <a:r>
              <a:rPr lang="en-US" sz="1400" dirty="0" err="1" smtClean="0"/>
              <a:t>Murtazina</a:t>
            </a:r>
            <a:r>
              <a:rPr lang="en-US" sz="1400" dirty="0" smtClean="0"/>
              <a:t> -  </a:t>
            </a:r>
          </a:p>
          <a:p>
            <a:r>
              <a:rPr lang="en-US" sz="1400" dirty="0" smtClean="0"/>
              <a:t>       </a:t>
            </a:r>
            <a:r>
              <a:rPr lang="en-US" sz="1400" dirty="0" err="1" smtClean="0"/>
              <a:t>Almetyevsk</a:t>
            </a:r>
            <a:r>
              <a:rPr lang="en-US" sz="1400" dirty="0" smtClean="0"/>
              <a:t>,</a:t>
            </a:r>
          </a:p>
          <a:p>
            <a:r>
              <a:rPr lang="en-US" sz="1400" dirty="0" smtClean="0"/>
              <a:t>        </a:t>
            </a:r>
            <a:r>
              <a:rPr lang="en-US" sz="1400" dirty="0" err="1" smtClean="0"/>
              <a:t>Tatarstan</a:t>
            </a:r>
            <a:r>
              <a:rPr lang="en-US" sz="1400" dirty="0" smtClean="0"/>
              <a:t>, Russia</a:t>
            </a:r>
            <a:endParaRPr lang="en-CA" sz="1400" dirty="0" smtClean="0"/>
          </a:p>
        </p:txBody>
      </p:sp>
      <p:pic>
        <p:nvPicPr>
          <p:cNvPr id="7" name="rg_hi" descr="http://t1.gstatic.com/images?q=tbn:ANd9GcRVlBtAXI6hhOJXPyfiwbYWw0t5G9ZWheEfh61diZWvV4AU7--p">
            <a:hlinkClick r:id="rId3"/>
          </p:cNvPr>
          <p:cNvPicPr/>
          <p:nvPr/>
        </p:nvPicPr>
        <p:blipFill>
          <a:blip r:embed="rId4" cstate="print">
            <a:lum bright="40000"/>
          </a:blip>
          <a:srcRect/>
          <a:stretch>
            <a:fillRect/>
          </a:stretch>
        </p:blipFill>
        <p:spPr bwMode="auto">
          <a:xfrm rot="21263904">
            <a:off x="420079" y="678180"/>
            <a:ext cx="1447800" cy="8715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 You,</a:t>
            </a:r>
            <a:endParaRPr lang="en-CA" dirty="0"/>
          </a:p>
        </p:txBody>
      </p:sp>
      <p:sp>
        <p:nvSpPr>
          <p:cNvPr id="6" name="Text Placeholder 5"/>
          <p:cNvSpPr>
            <a:spLocks noGrp="1"/>
          </p:cNvSpPr>
          <p:nvPr>
            <p:ph type="body" idx="2"/>
          </p:nvPr>
        </p:nvSpPr>
        <p:spPr/>
        <p:txBody>
          <a:bodyPr/>
          <a:lstStyle/>
          <a:p>
            <a:r>
              <a:rPr lang="en-US" dirty="0" smtClean="0"/>
              <a:t>Everyone who participated made this a wonderful learning experience for our students!</a:t>
            </a:r>
            <a:endParaRPr lang="en-CA" dirty="0"/>
          </a:p>
        </p:txBody>
      </p:sp>
      <p:sp>
        <p:nvSpPr>
          <p:cNvPr id="5" name="Content Placeholder 4"/>
          <p:cNvSpPr>
            <a:spLocks noGrp="1"/>
          </p:cNvSpPr>
          <p:nvPr>
            <p:ph sz="half" idx="1"/>
          </p:nvPr>
        </p:nvSpPr>
        <p:spPr/>
        <p:txBody>
          <a:bodyPr>
            <a:normAutofit lnSpcReduction="10000"/>
          </a:bodyPr>
          <a:lstStyle/>
          <a:p>
            <a:r>
              <a:rPr lang="en-US" sz="2800" dirty="0" smtClean="0"/>
              <a:t>Christine </a:t>
            </a:r>
            <a:r>
              <a:rPr lang="en-US" sz="2800" dirty="0" err="1" smtClean="0"/>
              <a:t>Kolstoe</a:t>
            </a:r>
            <a:r>
              <a:rPr lang="en-US" sz="2800" dirty="0" smtClean="0"/>
              <a:t> &amp; Kelly </a:t>
            </a:r>
            <a:r>
              <a:rPr lang="en-US" sz="2800" dirty="0" err="1" smtClean="0"/>
              <a:t>Kerani</a:t>
            </a:r>
            <a:r>
              <a:rPr lang="en-US" sz="2800" dirty="0" smtClean="0"/>
              <a:t> &amp; Joyce </a:t>
            </a:r>
            <a:r>
              <a:rPr lang="en-US" sz="2800" dirty="0" err="1" smtClean="0"/>
              <a:t>Bonney</a:t>
            </a:r>
            <a:endParaRPr lang="en-US" sz="2800" dirty="0" smtClean="0"/>
          </a:p>
          <a:p>
            <a:r>
              <a:rPr lang="en-US" sz="2800" dirty="0" smtClean="0"/>
              <a:t>Lisa Gross &amp; Megan </a:t>
            </a:r>
            <a:r>
              <a:rPr lang="en-US" sz="2800" dirty="0" err="1" smtClean="0"/>
              <a:t>Etherton</a:t>
            </a:r>
            <a:r>
              <a:rPr lang="en-US" sz="2800" dirty="0" smtClean="0"/>
              <a:t> &amp; Amy Mobile</a:t>
            </a:r>
          </a:p>
          <a:p>
            <a:r>
              <a:rPr lang="en-US" sz="2800" dirty="0" smtClean="0"/>
              <a:t>Cecilia </a:t>
            </a:r>
            <a:r>
              <a:rPr lang="en-US" sz="2800" dirty="0" err="1" smtClean="0"/>
              <a:t>Eppler</a:t>
            </a:r>
            <a:r>
              <a:rPr lang="en-US" sz="2800" dirty="0" smtClean="0"/>
              <a:t> &amp; Erica Hudson &amp; Margaret </a:t>
            </a:r>
            <a:r>
              <a:rPr lang="en-US" sz="2800" dirty="0" err="1" smtClean="0"/>
              <a:t>Olgeirson</a:t>
            </a:r>
            <a:endParaRPr lang="en-US" sz="2800" dirty="0" smtClean="0"/>
          </a:p>
          <a:p>
            <a:r>
              <a:rPr lang="en-US" sz="2800" dirty="0" smtClean="0"/>
              <a:t>Tiffany </a:t>
            </a:r>
            <a:r>
              <a:rPr lang="en-US" sz="2800" dirty="0" err="1" smtClean="0"/>
              <a:t>Crealock</a:t>
            </a:r>
            <a:r>
              <a:rPr lang="en-US" sz="2800" dirty="0" smtClean="0"/>
              <a:t> </a:t>
            </a:r>
          </a:p>
          <a:p>
            <a:r>
              <a:rPr lang="en-US" sz="2800" dirty="0" err="1" smtClean="0"/>
              <a:t>Nadejda</a:t>
            </a:r>
            <a:r>
              <a:rPr lang="en-US" sz="2800" dirty="0" smtClean="0"/>
              <a:t> </a:t>
            </a:r>
            <a:r>
              <a:rPr lang="en-US" sz="2800" dirty="0" err="1" smtClean="0"/>
              <a:t>Salikhova</a:t>
            </a:r>
            <a:endParaRPr lang="en-US" sz="2800" dirty="0" smtClean="0"/>
          </a:p>
          <a:p>
            <a:r>
              <a:rPr lang="en-US" sz="2800" dirty="0" err="1" smtClean="0"/>
              <a:t>Alina</a:t>
            </a:r>
            <a:r>
              <a:rPr lang="en-US" sz="2800" dirty="0" smtClean="0"/>
              <a:t> </a:t>
            </a:r>
            <a:r>
              <a:rPr lang="en-US" sz="2800" dirty="0" err="1" smtClean="0"/>
              <a:t>Theodorescu</a:t>
            </a:r>
            <a:endParaRPr lang="en-US" sz="2800" dirty="0" smtClean="0"/>
          </a:p>
          <a:p>
            <a:pPr>
              <a:buNone/>
            </a:pPr>
            <a:r>
              <a:rPr lang="en-US" sz="2800" dirty="0" smtClean="0"/>
              <a:t>                     ~ teachers of PPE1 and their students,</a:t>
            </a:r>
          </a:p>
          <a:p>
            <a:pPr>
              <a:buNone/>
            </a:pPr>
            <a:r>
              <a:rPr lang="en-US" sz="2800" dirty="0" smtClean="0"/>
              <a:t>                                         Fall, 2011</a:t>
            </a:r>
            <a:r>
              <a:rPr lang="en-US" sz="1600" dirty="0" smtClean="0"/>
              <a:t>              </a:t>
            </a:r>
            <a:endParaRPr lang="en-CA"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6800" y="838200"/>
            <a:ext cx="7453223"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a:bodyPr>
          <a:lstStyle/>
          <a:p>
            <a:pPr algn="ctr"/>
            <a:r>
              <a:rPr lang="en-US" dirty="0" smtClean="0"/>
              <a:t>The U. S. A. - Pancakes</a:t>
            </a:r>
            <a:endParaRPr lang="en-CA"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CA" dirty="0"/>
          </a:p>
        </p:txBody>
      </p:sp>
      <p:pic>
        <p:nvPicPr>
          <p:cNvPr id="6" name="Picture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val="0"/>
              </a:ext>
            </a:extLst>
          </a:blip>
          <a:srcRect/>
          <a:stretch>
            <a:fillRect/>
          </a:stretch>
        </p:blipFill>
        <p:spPr bwMode="auto">
          <a:xfrm rot="457205">
            <a:off x="4414312" y="1648594"/>
            <a:ext cx="3172993" cy="2169588"/>
          </a:xfrm>
          <a:prstGeom prst="rect">
            <a:avLst/>
          </a:prstGeom>
          <a:ln>
            <a:noFill/>
          </a:ln>
          <a:effectLst>
            <a:softEdge rad="112500"/>
          </a:effectLst>
          <a:extLst>
            <a:ext uri="{909E8E84-426E-40DD-AFC4-6F175D3DCCD1}">
              <a14:hiddenFill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effectLst>
                  <a:outerShdw dist="35921" dir="2700000" algn="ctr" rotWithShape="0">
                    <a:schemeClr val="bg2"/>
                  </a:outerShdw>
                </a:effectLst>
              </a14:hiddenEffects>
            </a:ext>
          </a:extLst>
        </p:spPr>
      </p:pic>
      <p:sp>
        <p:nvSpPr>
          <p:cNvPr id="7" name="TextBox 6"/>
          <p:cNvSpPr txBox="1"/>
          <p:nvPr/>
        </p:nvSpPr>
        <p:spPr>
          <a:xfrm>
            <a:off x="1219200" y="4114800"/>
            <a:ext cx="7467600" cy="2246769"/>
          </a:xfrm>
          <a:prstGeom prst="rect">
            <a:avLst/>
          </a:prstGeom>
          <a:noFill/>
        </p:spPr>
        <p:txBody>
          <a:bodyPr wrap="square" rtlCol="0">
            <a:spAutoFit/>
          </a:bodyPr>
          <a:lstStyle/>
          <a:p>
            <a:r>
              <a:rPr lang="en-US" sz="2800" dirty="0" smtClean="0"/>
              <a:t>In the USA pancakes are a very popular dish. Most people like to have them for breakfast, but some people like to have them for lunch or dinner. They are served hot, with a little butter, and maple syrup.</a:t>
            </a:r>
            <a:endParaRPr lang="en-US" sz="2800" dirty="0"/>
          </a:p>
        </p:txBody>
      </p:sp>
      <p:sp>
        <p:nvSpPr>
          <p:cNvPr id="9" name="Rectangle 8"/>
          <p:cNvSpPr/>
          <p:nvPr/>
        </p:nvSpPr>
        <p:spPr>
          <a:xfrm>
            <a:off x="1295400" y="2667000"/>
            <a:ext cx="4572000" cy="923330"/>
          </a:xfrm>
          <a:prstGeom prst="rect">
            <a:avLst/>
          </a:prstGeom>
        </p:spPr>
        <p:txBody>
          <a:bodyPr>
            <a:spAutoFit/>
          </a:bodyPr>
          <a:lstStyle/>
          <a:p>
            <a:r>
              <a:rPr lang="en-US" dirty="0" smtClean="0"/>
              <a:t>Submitted by:</a:t>
            </a:r>
          </a:p>
          <a:p>
            <a:r>
              <a:rPr lang="en-US" dirty="0" smtClean="0"/>
              <a:t>   Gilman School -</a:t>
            </a:r>
          </a:p>
          <a:p>
            <a:r>
              <a:rPr lang="en-US" dirty="0" smtClean="0"/>
              <a:t>   Baltimore, Maryland</a:t>
            </a:r>
            <a:endParaRPr lang="en-CA" dirty="0"/>
          </a:p>
        </p:txBody>
      </p:sp>
      <p:pic>
        <p:nvPicPr>
          <p:cNvPr id="11" name="rg_hi" descr="http://t0.gstatic.com/images?q=tbn:ANd9GcRUrobrqf7bqqqW2GKlX2i_6J9y_vwSZCQd_KOQwrA12g4oTVPm">
            <a:hlinkClick r:id="rId3"/>
          </p:cNvPr>
          <p:cNvPicPr/>
          <p:nvPr/>
        </p:nvPicPr>
        <p:blipFill>
          <a:blip r:embed="rId4" cstate="print">
            <a:lum bright="40000"/>
          </a:blip>
          <a:srcRect/>
          <a:stretch>
            <a:fillRect/>
          </a:stretch>
        </p:blipFill>
        <p:spPr bwMode="auto">
          <a:xfrm rot="20985457">
            <a:off x="1193270" y="1223711"/>
            <a:ext cx="966259" cy="6520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4800"/>
            <a:ext cx="4467008"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Pancake </a:t>
            </a: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recipe</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828800" y="2133600"/>
            <a:ext cx="6096000" cy="369332"/>
          </a:xfrm>
          <a:prstGeom prst="rect">
            <a:avLst/>
          </a:prstGeom>
          <a:noFill/>
        </p:spPr>
        <p:txBody>
          <a:bodyPr wrap="square" rtlCol="0">
            <a:spAutoFit/>
          </a:bodyPr>
          <a:lstStyle/>
          <a:p>
            <a:endParaRPr lang="en-US" dirty="0"/>
          </a:p>
        </p:txBody>
      </p:sp>
      <p:sp>
        <p:nvSpPr>
          <p:cNvPr id="5" name="Rectangle 4"/>
          <p:cNvSpPr/>
          <p:nvPr/>
        </p:nvSpPr>
        <p:spPr>
          <a:xfrm>
            <a:off x="2514600" y="1393686"/>
            <a:ext cx="5105400" cy="2308324"/>
          </a:xfrm>
          <a:prstGeom prst="rect">
            <a:avLst/>
          </a:prstGeom>
        </p:spPr>
        <p:txBody>
          <a:bodyPr wrap="square">
            <a:spAutoFit/>
          </a:bodyPr>
          <a:lstStyle/>
          <a:p>
            <a:r>
              <a:rPr lang="en-US" b="1" dirty="0"/>
              <a:t>Ingredients</a:t>
            </a:r>
          </a:p>
          <a:p>
            <a:r>
              <a:rPr lang="en-US" dirty="0"/>
              <a:t>1 1/2 cups all-purpose flour</a:t>
            </a:r>
          </a:p>
          <a:p>
            <a:r>
              <a:rPr lang="en-US" dirty="0"/>
              <a:t>3 1/2 teaspoons baking powder</a:t>
            </a:r>
          </a:p>
          <a:p>
            <a:r>
              <a:rPr lang="en-US" dirty="0"/>
              <a:t>1 teaspoon salt</a:t>
            </a:r>
          </a:p>
          <a:p>
            <a:r>
              <a:rPr lang="en-US" dirty="0"/>
              <a:t>1 tablespoon white sugar</a:t>
            </a:r>
          </a:p>
          <a:p>
            <a:r>
              <a:rPr lang="en-US" dirty="0"/>
              <a:t>1 1/4 cups milk</a:t>
            </a:r>
          </a:p>
          <a:p>
            <a:r>
              <a:rPr lang="en-US" dirty="0"/>
              <a:t>1 egg</a:t>
            </a:r>
          </a:p>
          <a:p>
            <a:r>
              <a:rPr lang="en-US" dirty="0"/>
              <a:t>3 tablespoons butter, melted</a:t>
            </a:r>
            <a:endParaRPr lang="en-US" dirty="0">
              <a:effectLst/>
            </a:endParaRPr>
          </a:p>
        </p:txBody>
      </p:sp>
      <p:sp>
        <p:nvSpPr>
          <p:cNvPr id="6" name="Rectangle 5"/>
          <p:cNvSpPr/>
          <p:nvPr/>
        </p:nvSpPr>
        <p:spPr>
          <a:xfrm>
            <a:off x="1371600" y="3810000"/>
            <a:ext cx="7467600" cy="2031325"/>
          </a:xfrm>
          <a:prstGeom prst="rect">
            <a:avLst/>
          </a:prstGeom>
        </p:spPr>
        <p:txBody>
          <a:bodyPr wrap="square">
            <a:spAutoFit/>
          </a:bodyPr>
          <a:lstStyle/>
          <a:p>
            <a:r>
              <a:rPr lang="en-US" b="1" dirty="0"/>
              <a:t>Directions</a:t>
            </a:r>
          </a:p>
          <a:p>
            <a:r>
              <a:rPr lang="en-US" dirty="0"/>
              <a:t>In a large bowl, sift together the flour, baking powder, salt and sugar. Make a well in the center and pour in the milk, egg and melted butter; mix until smooth. </a:t>
            </a:r>
          </a:p>
          <a:p>
            <a:r>
              <a:rPr lang="en-US" dirty="0"/>
              <a:t>Heat a lightly oiled griddle or frying pan over medium high heat. Pour or scoop the batter onto the griddle, using approximately 1/4 cup for each pancake. Brown on both sides and serve hot. </a:t>
            </a:r>
            <a:endParaRPr lang="en-US" dirty="0">
              <a:effectLst/>
            </a:endParaRPr>
          </a:p>
        </p:txBody>
      </p:sp>
      <p:pic>
        <p:nvPicPr>
          <p:cNvPr id="7" name="rg_hi" descr="http://t0.gstatic.com/images?q=tbn:ANd9GcRUrobrqf7bqqqW2GKlX2i_6J9y_vwSZCQd_KOQwrA12g4oTVPm">
            <a:hlinkClick r:id="rId2"/>
          </p:cNvPr>
          <p:cNvPicPr/>
          <p:nvPr/>
        </p:nvPicPr>
        <p:blipFill>
          <a:blip r:embed="rId3" cstate="print">
            <a:lum bright="40000"/>
          </a:blip>
          <a:srcRect/>
          <a:stretch>
            <a:fillRect/>
          </a:stretch>
        </p:blipFill>
        <p:spPr bwMode="auto">
          <a:xfrm rot="20985457">
            <a:off x="431270" y="842712"/>
            <a:ext cx="966259" cy="652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56096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3962400"/>
            <a:ext cx="6248400" cy="2246769"/>
          </a:xfrm>
          <a:prstGeom prst="rect">
            <a:avLst/>
          </a:prstGeom>
        </p:spPr>
        <p:txBody>
          <a:bodyPr wrap="square">
            <a:spAutoFit/>
          </a:bodyPr>
          <a:lstStyle/>
          <a:p>
            <a:r>
              <a:rPr lang="en-US" sz="2800" dirty="0" smtClean="0"/>
              <a:t>Maryland is well known for its crabs, so in our state we have a lot of delicious recipes with crab meat. A very popular recipe is the Maryland Crab Soup, and we want to share it with you.</a:t>
            </a:r>
            <a:endParaRPr lang="en-US" sz="2800" dirty="0"/>
          </a:p>
        </p:txBody>
      </p:sp>
      <p:sp>
        <p:nvSpPr>
          <p:cNvPr id="18433" name="Rectangle 1"/>
          <p:cNvSpPr>
            <a:spLocks noChangeArrowheads="1"/>
          </p:cNvSpPr>
          <p:nvPr/>
        </p:nvSpPr>
        <p:spPr bwMode="auto">
          <a:xfrm>
            <a:off x="1392176" y="609600"/>
            <a:ext cx="69965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U.S.A.</a:t>
            </a:r>
            <a:r>
              <a:rPr kumimoji="0" lang="en-US" sz="4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 </a:t>
            </a:r>
            <a:r>
              <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MARYLAND  CRAB  SOUP</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ttp://t2.gstatic.com/images?q=tbn:ANd9GcQVr272yDm8df6xd1QEKm_CKhsEFOWDQekCWDP6zaZloibx3TXaHA"/>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val="0"/>
              </a:ext>
            </a:extLst>
          </a:blip>
          <a:srcRect/>
          <a:stretch>
            <a:fillRect/>
          </a:stretch>
        </p:blipFill>
        <p:spPr bwMode="auto">
          <a:xfrm rot="20989300">
            <a:off x="4216599" y="1546722"/>
            <a:ext cx="3048000" cy="2286000"/>
          </a:xfrm>
          <a:prstGeom prst="rect">
            <a:avLst/>
          </a:prstGeom>
          <a:ln>
            <a:noFill/>
          </a:ln>
          <a:effectLst>
            <a:softEdge rad="112500"/>
          </a:effectLst>
          <a:extLst>
            <a:ext uri="{909E8E84-426E-40DD-AFC4-6F175D3DCCD1}">
              <a14:hiddenFill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solidFill>
                  <a:srgbClr val="FFFFFF"/>
                </a:solidFill>
              </a14:hiddenFill>
            </a:ext>
          </a:extLst>
        </p:spPr>
      </p:pic>
      <p:sp>
        <p:nvSpPr>
          <p:cNvPr id="6" name="TextBox 5"/>
          <p:cNvSpPr txBox="1"/>
          <p:nvPr/>
        </p:nvSpPr>
        <p:spPr>
          <a:xfrm>
            <a:off x="990600" y="1905000"/>
            <a:ext cx="2328843" cy="923330"/>
          </a:xfrm>
          <a:prstGeom prst="rect">
            <a:avLst/>
          </a:prstGeom>
          <a:noFill/>
        </p:spPr>
        <p:txBody>
          <a:bodyPr wrap="none" rtlCol="0">
            <a:spAutoFit/>
          </a:bodyPr>
          <a:lstStyle/>
          <a:p>
            <a:r>
              <a:rPr lang="en-US" dirty="0" smtClean="0"/>
              <a:t>Submitted by:</a:t>
            </a:r>
          </a:p>
          <a:p>
            <a:r>
              <a:rPr lang="en-US" dirty="0" smtClean="0"/>
              <a:t>    Gilman School -</a:t>
            </a:r>
          </a:p>
          <a:p>
            <a:r>
              <a:rPr lang="en-US" dirty="0" smtClean="0"/>
              <a:t>   Baltimore, Maryland</a:t>
            </a:r>
            <a:endParaRPr lang="en-CA" dirty="0"/>
          </a:p>
        </p:txBody>
      </p:sp>
      <p:pic>
        <p:nvPicPr>
          <p:cNvPr id="7" name="rg_hi" descr="http://t0.gstatic.com/images?q=tbn:ANd9GcRUrobrqf7bqqqW2GKlX2i_6J9y_vwSZCQd_KOQwrA12g4oTVPm">
            <a:hlinkClick r:id="rId3"/>
          </p:cNvPr>
          <p:cNvPicPr/>
          <p:nvPr/>
        </p:nvPicPr>
        <p:blipFill>
          <a:blip r:embed="rId4" cstate="print">
            <a:lum bright="40000"/>
          </a:blip>
          <a:srcRect/>
          <a:stretch>
            <a:fillRect/>
          </a:stretch>
        </p:blipFill>
        <p:spPr bwMode="auto">
          <a:xfrm rot="20985457">
            <a:off x="431270" y="842712"/>
            <a:ext cx="966259" cy="6520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371600" y="1066800"/>
            <a:ext cx="7543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Ingredients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(14.5 ounce) cans stewed tomatoes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cups water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fresh lima beans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frozen corn kernels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sliced carrots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tablespoons chopped onion</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tablespoons Old Bay Seasoning TM if you don’t have it you can just add 1 tsp. of pepper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cups beef broth</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pound blue crab crabmeat</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blue crab claws, steamed (optional)</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gallon water</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Directions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Place whole tomatoes, water, lima beans, corn, sliced carrots, chopped onion, Old Bay seasoning, and beef broth, in a 4 quart pot. Heat to simmer, cover, and cook for 5 minutes.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Bring 1 gallon water to boil. Add crab claws and boil 6 minutes. Drain crab and set aside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Stir crabmeat (and crabs claws, if desired) into tomato and vegetable mixture. Cover and simmer 10-15 minutes longer. Serve hot.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rg_hi" descr="http://t0.gstatic.com/images?q=tbn:ANd9GcRUrobrqf7bqqqW2GKlX2i_6J9y_vwSZCQd_KOQwrA12g4oTVPm">
            <a:hlinkClick r:id="rId2"/>
          </p:cNvPr>
          <p:cNvPicPr/>
          <p:nvPr/>
        </p:nvPicPr>
        <p:blipFill>
          <a:blip r:embed="rId3" cstate="print">
            <a:lum bright="40000"/>
          </a:blip>
          <a:srcRect/>
          <a:stretch>
            <a:fillRect/>
          </a:stretch>
        </p:blipFill>
        <p:spPr bwMode="auto">
          <a:xfrm rot="20985457">
            <a:off x="278871" y="614113"/>
            <a:ext cx="966259" cy="65203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006909" y="457200"/>
            <a:ext cx="3815020" cy="523220"/>
          </a:xfrm>
          <a:prstGeom prst="rect">
            <a:avLst/>
          </a:prstGeom>
        </p:spPr>
        <p:txBody>
          <a:bodyPr wrap="none">
            <a:spAutoFit/>
          </a:bodyPr>
          <a:lstStyle/>
          <a:p>
            <a:pPr lvl="0" algn="ctr" fontAlgn="base">
              <a:spcBef>
                <a:spcPct val="0"/>
              </a:spcBef>
              <a:spcAft>
                <a:spcPct val="0"/>
              </a:spcAft>
            </a:pPr>
            <a:r>
              <a:rPr lang="en-US" sz="2800" dirty="0" smtClean="0">
                <a:latin typeface="Calibri" pitchFamily="34" charset="0"/>
                <a:ea typeface="Calibri" pitchFamily="34" charset="0"/>
                <a:cs typeface="Times New Roman" pitchFamily="18" charset="0"/>
              </a:rPr>
              <a:t>MARYLAND  CRAB  SOUP</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0.gstatic.com/images?q=tbn:ANd9GcRUrobrqf7bqqqW2GKlX2i_6J9y_vwSZCQd_KOQwrA12g4oTVPm">
            <a:hlinkClick r:id="rId2"/>
          </p:cNvPr>
          <p:cNvPicPr/>
          <p:nvPr/>
        </p:nvPicPr>
        <p:blipFill>
          <a:blip r:embed="rId3" cstate="print">
            <a:lum bright="40000"/>
          </a:blip>
          <a:srcRect/>
          <a:stretch>
            <a:fillRect/>
          </a:stretch>
        </p:blipFill>
        <p:spPr bwMode="auto">
          <a:xfrm rot="20985457">
            <a:off x="355070" y="1071311"/>
            <a:ext cx="966259" cy="652030"/>
          </a:xfrm>
          <a:prstGeom prst="rect">
            <a:avLst/>
          </a:prstGeom>
          <a:ln>
            <a:noFill/>
          </a:ln>
          <a:effectLst>
            <a:outerShdw blurRad="292100" dist="139700" dir="2700000" algn="tl" rotWithShape="0">
              <a:srgbClr val="333333">
                <a:alpha val="65000"/>
              </a:srgbClr>
            </a:outerShdw>
          </a:effectLst>
        </p:spPr>
      </p:pic>
      <p:sp>
        <p:nvSpPr>
          <p:cNvPr id="23553" name="Rectangle 1"/>
          <p:cNvSpPr>
            <a:spLocks noChangeArrowheads="1"/>
          </p:cNvSpPr>
          <p:nvPr/>
        </p:nvSpPr>
        <p:spPr bwMode="auto">
          <a:xfrm>
            <a:off x="1942790" y="548045"/>
            <a:ext cx="512672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 S.</a:t>
            </a:r>
            <a:r>
              <a:rPr kumimoji="0" lang="en-US" sz="32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n-US" sz="3200" dirty="0" smtClean="0">
                <a:latin typeface="Calibri" pitchFamily="34" charset="0"/>
                <a:ea typeface="Calibri" pitchFamily="34" charset="0"/>
                <a:cs typeface="Times New Roman" pitchFamily="18" charset="0"/>
              </a:rPr>
              <a:t>A. -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CORN BREAD RECIPE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4" descr="http://www.thedailygreen.com/cm/thedailygreen/images/corn-bread-recipe-l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90082">
            <a:off x="6099767" y="1097810"/>
            <a:ext cx="2628900" cy="20085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3554" name="Rectangle 2"/>
          <p:cNvSpPr>
            <a:spLocks noChangeArrowheads="1"/>
          </p:cNvSpPr>
          <p:nvPr/>
        </p:nvSpPr>
        <p:spPr bwMode="auto">
          <a:xfrm>
            <a:off x="1447800" y="1447800"/>
            <a:ext cx="70104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Ingredients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cup butter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cup white sugar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eggs</a:t>
            </a:r>
            <a:endParaRPr kumimoji="0" lang="en-CA"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buttermilk</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teaspoon baking soda</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cornmeal</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cup all-purpose flour</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teaspoon salt</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Directions</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Preheat oven to 375 degrees F (175 degrees C). Grease an 8 inch square pan.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Melt butter in large skillet. Remove from heat and stir in sugar. Quickly add eggs and beat until well blended. Combine buttermilk with baking soda and stir into mixture in pan. Stir in cornmeal, flour, and salt until well blended and few lumps remain. Pour batter into the prepared pan.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Bake in the preheated oven for 30 to 40 minutes, or until a toothpick inserted in the center comes out clean. </a:t>
            </a:r>
            <a:endParaRPr kumimoji="0" lang="en-C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800600" y="2819400"/>
            <a:ext cx="4572000" cy="923330"/>
          </a:xfrm>
          <a:prstGeom prst="rect">
            <a:avLst/>
          </a:prstGeom>
        </p:spPr>
        <p:txBody>
          <a:bodyPr>
            <a:spAutoFit/>
          </a:bodyPr>
          <a:lstStyle/>
          <a:p>
            <a:r>
              <a:rPr lang="en-US" dirty="0" smtClean="0"/>
              <a:t>Submitted by:</a:t>
            </a:r>
          </a:p>
          <a:p>
            <a:r>
              <a:rPr lang="en-US" dirty="0" smtClean="0"/>
              <a:t>   Gilman School -</a:t>
            </a:r>
          </a:p>
          <a:p>
            <a:r>
              <a:rPr lang="en-US" dirty="0" smtClean="0"/>
              <a:t>   Baltimore, Maryland</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g_hi" descr="http://t0.gstatic.com/images?q=tbn:ANd9GcRUrobrqf7bqqqW2GKlX2i_6J9y_vwSZCQd_KOQwrA12g4oTVPm">
            <a:hlinkClick r:id="rId2"/>
          </p:cNvPr>
          <p:cNvPicPr/>
          <p:nvPr/>
        </p:nvPicPr>
        <p:blipFill>
          <a:blip r:embed="rId3" cstate="print">
            <a:lum bright="40000"/>
          </a:blip>
          <a:srcRect/>
          <a:stretch>
            <a:fillRect/>
          </a:stretch>
        </p:blipFill>
        <p:spPr bwMode="auto">
          <a:xfrm rot="20985457">
            <a:off x="583670" y="2290511"/>
            <a:ext cx="966259" cy="65203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752600" y="914400"/>
            <a:ext cx="184731" cy="369332"/>
          </a:xfrm>
          <a:prstGeom prst="rect">
            <a:avLst/>
          </a:prstGeom>
          <a:noFill/>
        </p:spPr>
        <p:txBody>
          <a:bodyPr wrap="none" rtlCol="0">
            <a:spAutoFit/>
          </a:bodyPr>
          <a:lstStyle/>
          <a:p>
            <a:endParaRPr lang="en-CA" dirty="0"/>
          </a:p>
        </p:txBody>
      </p:sp>
      <p:sp>
        <p:nvSpPr>
          <p:cNvPr id="5" name="Title 4"/>
          <p:cNvSpPr>
            <a:spLocks noGrp="1"/>
          </p:cNvSpPr>
          <p:nvPr>
            <p:ph type="title"/>
          </p:nvPr>
        </p:nvSpPr>
        <p:spPr/>
        <p:txBody>
          <a:bodyPr>
            <a:normAutofit fontScale="90000"/>
          </a:bodyPr>
          <a:lstStyle/>
          <a:p>
            <a:r>
              <a:rPr lang="en-US" dirty="0" smtClean="0"/>
              <a:t> U. S. A. – Thanksgiving Pumpkin Pie</a:t>
            </a:r>
            <a:endParaRPr lang="en-CA" dirty="0"/>
          </a:p>
        </p:txBody>
      </p:sp>
      <p:sp>
        <p:nvSpPr>
          <p:cNvPr id="6" name="Content Placeholder 5"/>
          <p:cNvSpPr>
            <a:spLocks noGrp="1"/>
          </p:cNvSpPr>
          <p:nvPr>
            <p:ph idx="1"/>
          </p:nvPr>
        </p:nvSpPr>
        <p:spPr>
          <a:xfrm>
            <a:off x="1524000" y="2514600"/>
            <a:ext cx="7086600" cy="4038600"/>
          </a:xfrm>
        </p:spPr>
        <p:txBody>
          <a:bodyPr>
            <a:normAutofit/>
          </a:bodyPr>
          <a:lstStyle/>
          <a:p>
            <a:pPr>
              <a:buNone/>
            </a:pPr>
            <a:endParaRPr lang="en-CA" dirty="0" smtClean="0"/>
          </a:p>
          <a:p>
            <a:r>
              <a:rPr lang="en-US" sz="2000" dirty="0" smtClean="0">
                <a:latin typeface="Aparajita" pitchFamily="34" charset="0"/>
                <a:cs typeface="Aparajita" pitchFamily="34" charset="0"/>
              </a:rPr>
              <a:t>At almost every Thanksgiving table is the traditional pumpkin pie. In 1621, Plymouth colonists and Wampanoag Indians shared an autumn harvest feast that is known today as one of the first Thanksgiving celebrations in the United States. For more than two hundred years, thanksgiving was celebrated by individual colonies and states. It wasn't until 1863, that President Abraham Lincoln declared a national Thanksgiving Day to be held each November. It is not known whether pumpkin was one of the dishes served at the first Thanksgiving dinner. However, pumpkin was a part of all traditional meals long before the arrival of pilgrims. Pumpkin is one of the important symbols of the harvest and has been an American –favorite for over four hundred years. </a:t>
            </a:r>
            <a:endParaRPr lang="en-CA" sz="2000" dirty="0" smtClean="0">
              <a:latin typeface="Aparajita" pitchFamily="34" charset="0"/>
              <a:cs typeface="Aparajita" pitchFamily="34" charset="0"/>
            </a:endParaRPr>
          </a:p>
          <a:p>
            <a:endParaRPr lang="en-CA" dirty="0"/>
          </a:p>
        </p:txBody>
      </p:sp>
      <p:pic>
        <p:nvPicPr>
          <p:cNvPr id="29698" name="Picture 2" descr="18470lrg"/>
          <p:cNvPicPr>
            <a:picLocks noChangeAspect="1" noChangeArrowheads="1"/>
          </p:cNvPicPr>
          <p:nvPr/>
        </p:nvPicPr>
        <p:blipFill>
          <a:blip r:embed="rId4" cstate="print"/>
          <a:srcRect/>
          <a:stretch>
            <a:fillRect/>
          </a:stretch>
        </p:blipFill>
        <p:spPr bwMode="auto">
          <a:xfrm rot="21416024">
            <a:off x="2633909" y="1262309"/>
            <a:ext cx="1617069" cy="1617069"/>
          </a:xfrm>
          <a:prstGeom prst="rect">
            <a:avLst/>
          </a:prstGeom>
          <a:ln>
            <a:noFill/>
          </a:ln>
          <a:effectLst>
            <a:softEdge rad="112500"/>
          </a:effectLst>
        </p:spPr>
      </p:pic>
      <p:sp>
        <p:nvSpPr>
          <p:cNvPr id="8" name="TextBox 7"/>
          <p:cNvSpPr txBox="1"/>
          <p:nvPr/>
        </p:nvSpPr>
        <p:spPr>
          <a:xfrm>
            <a:off x="4267200" y="1676400"/>
            <a:ext cx="2065565" cy="954107"/>
          </a:xfrm>
          <a:prstGeom prst="rect">
            <a:avLst/>
          </a:prstGeom>
          <a:noFill/>
        </p:spPr>
        <p:txBody>
          <a:bodyPr wrap="none" rtlCol="0">
            <a:spAutoFit/>
          </a:bodyPr>
          <a:lstStyle/>
          <a:p>
            <a:r>
              <a:rPr lang="en-US" sz="1400" dirty="0" smtClean="0"/>
              <a:t>Submitted by:</a:t>
            </a:r>
          </a:p>
          <a:p>
            <a:r>
              <a:rPr lang="en-US" sz="1400" dirty="0" smtClean="0"/>
              <a:t>  Grade 4 students </a:t>
            </a:r>
          </a:p>
          <a:p>
            <a:r>
              <a:rPr lang="en-US" sz="1400" dirty="0" smtClean="0"/>
              <a:t>  Lake Forest, Illinois, USA</a:t>
            </a:r>
          </a:p>
          <a:p>
            <a:r>
              <a:rPr lang="en-US" sz="1400" dirty="0" smtClean="0"/>
              <a:t>  Cherokee Elementary</a:t>
            </a:r>
            <a:endParaRPr lang="en-C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0.gstatic.com/images?q=tbn:ANd9GcRUrobrqf7bqqqW2GKlX2i_6J9y_vwSZCQd_KOQwrA12g4oTVPm">
            <a:hlinkClick r:id="rId2"/>
          </p:cNvPr>
          <p:cNvPicPr/>
          <p:nvPr/>
        </p:nvPicPr>
        <p:blipFill>
          <a:blip r:embed="rId3" cstate="print">
            <a:lum bright="40000"/>
          </a:blip>
          <a:srcRect/>
          <a:stretch>
            <a:fillRect/>
          </a:stretch>
        </p:blipFill>
        <p:spPr bwMode="auto">
          <a:xfrm rot="20985457">
            <a:off x="888470" y="461711"/>
            <a:ext cx="966259" cy="65203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pPr algn="ctr"/>
            <a:r>
              <a:rPr lang="en-US" dirty="0" smtClean="0"/>
              <a:t> Thanksgiving Pumpkin Pie</a:t>
            </a:r>
            <a:endParaRPr lang="en-CA" dirty="0"/>
          </a:p>
        </p:txBody>
      </p:sp>
      <p:sp>
        <p:nvSpPr>
          <p:cNvPr id="4" name="Content Placeholder 3"/>
          <p:cNvSpPr>
            <a:spLocks noGrp="1"/>
          </p:cNvSpPr>
          <p:nvPr>
            <p:ph sz="half" idx="1"/>
          </p:nvPr>
        </p:nvSpPr>
        <p:spPr>
          <a:xfrm>
            <a:off x="838200" y="1676400"/>
            <a:ext cx="3657600" cy="4663440"/>
          </a:xfrm>
        </p:spPr>
        <p:txBody>
          <a:bodyPr>
            <a:normAutofit fontScale="25000" lnSpcReduction="20000"/>
          </a:bodyPr>
          <a:lstStyle/>
          <a:p>
            <a:pPr>
              <a:buNone/>
            </a:pPr>
            <a:r>
              <a:rPr lang="en-US" sz="6400" b="1" dirty="0" smtClean="0"/>
              <a:t>Ingredients</a:t>
            </a:r>
            <a:endParaRPr lang="en-CA" sz="6400" b="1" dirty="0" smtClean="0"/>
          </a:p>
          <a:p>
            <a:r>
              <a:rPr lang="en-US" sz="6400" dirty="0" smtClean="0"/>
              <a:t>1 (8-ounce) package cream cheese, softened</a:t>
            </a:r>
            <a:endParaRPr lang="en-CA" sz="6400" dirty="0" smtClean="0"/>
          </a:p>
          <a:p>
            <a:r>
              <a:rPr lang="en-US" sz="6400" dirty="0" smtClean="0"/>
              <a:t>2 cups canned pumpkin, mashed</a:t>
            </a:r>
            <a:endParaRPr lang="en-CA" sz="6400" dirty="0" smtClean="0"/>
          </a:p>
          <a:p>
            <a:r>
              <a:rPr lang="en-US" sz="6400" dirty="0" smtClean="0"/>
              <a:t>1 cup sugar</a:t>
            </a:r>
            <a:endParaRPr lang="en-CA" sz="6400" dirty="0" smtClean="0"/>
          </a:p>
          <a:p>
            <a:r>
              <a:rPr lang="en-US" sz="6400" dirty="0" smtClean="0"/>
              <a:t>1/4 teaspoon salt</a:t>
            </a:r>
            <a:endParaRPr lang="en-CA" sz="6400" dirty="0" smtClean="0"/>
          </a:p>
          <a:p>
            <a:r>
              <a:rPr lang="en-US" sz="6400" dirty="0" smtClean="0"/>
              <a:t>1 egg plus 2 egg yolks, slightly beaten</a:t>
            </a:r>
            <a:endParaRPr lang="en-CA" sz="6400" dirty="0" smtClean="0"/>
          </a:p>
          <a:p>
            <a:r>
              <a:rPr lang="en-US" sz="6400" dirty="0" smtClean="0"/>
              <a:t>1 cup half-and-half</a:t>
            </a:r>
            <a:endParaRPr lang="en-CA" sz="6400" dirty="0" smtClean="0"/>
          </a:p>
          <a:p>
            <a:r>
              <a:rPr lang="en-US" sz="6400" dirty="0" smtClean="0"/>
              <a:t>1/4 cup (1/2 stick) melted butter</a:t>
            </a:r>
            <a:endParaRPr lang="en-CA" sz="6400" dirty="0" smtClean="0"/>
          </a:p>
          <a:p>
            <a:r>
              <a:rPr lang="en-US" sz="6400" dirty="0" smtClean="0"/>
              <a:t>1 teaspoon vanilla extract</a:t>
            </a:r>
            <a:endParaRPr lang="en-CA" sz="6400" dirty="0" smtClean="0"/>
          </a:p>
          <a:p>
            <a:r>
              <a:rPr lang="en-US" sz="6400" dirty="0" smtClean="0"/>
              <a:t>1/2 teaspoon ground cinnamon</a:t>
            </a:r>
            <a:endParaRPr lang="en-CA" sz="6400" dirty="0" smtClean="0"/>
          </a:p>
          <a:p>
            <a:r>
              <a:rPr lang="en-US" sz="6400" dirty="0" smtClean="0"/>
              <a:t>1/4 teaspoon ground ginger, optional</a:t>
            </a:r>
            <a:endParaRPr lang="en-CA" sz="6400" dirty="0" smtClean="0"/>
          </a:p>
          <a:p>
            <a:r>
              <a:rPr lang="en-US" sz="6400" dirty="0" smtClean="0"/>
              <a:t>1 pre-made pie dough</a:t>
            </a:r>
            <a:endParaRPr lang="en-CA" sz="6400" dirty="0" smtClean="0"/>
          </a:p>
          <a:p>
            <a:r>
              <a:rPr lang="en-US" sz="6400" dirty="0" smtClean="0"/>
              <a:t>Whipped cream, for topping</a:t>
            </a:r>
          </a:p>
          <a:p>
            <a:endParaRPr lang="en-US" sz="4000" dirty="0" smtClean="0"/>
          </a:p>
          <a:p>
            <a:r>
              <a:rPr lang="en-US" sz="5600" dirty="0" smtClean="0"/>
              <a:t>Preheat the oven to 350 degrees F.</a:t>
            </a:r>
            <a:endParaRPr lang="en-CA" sz="5600" dirty="0" smtClean="0"/>
          </a:p>
          <a:p>
            <a:endParaRPr lang="en-CA" sz="4000" dirty="0" smtClean="0"/>
          </a:p>
          <a:p>
            <a:pPr>
              <a:buNone/>
            </a:pPr>
            <a:r>
              <a:rPr lang="en-US" sz="4000" dirty="0" smtClean="0"/>
              <a:t> </a:t>
            </a:r>
            <a:endParaRPr lang="en-CA" sz="4000" dirty="0" smtClean="0"/>
          </a:p>
          <a:p>
            <a:endParaRPr lang="en-CA" dirty="0"/>
          </a:p>
        </p:txBody>
      </p:sp>
      <p:sp>
        <p:nvSpPr>
          <p:cNvPr id="5" name="Content Placeholder 4"/>
          <p:cNvSpPr>
            <a:spLocks noGrp="1"/>
          </p:cNvSpPr>
          <p:nvPr>
            <p:ph sz="half" idx="2"/>
          </p:nvPr>
        </p:nvSpPr>
        <p:spPr>
          <a:xfrm>
            <a:off x="4191000" y="1219200"/>
            <a:ext cx="4724400" cy="5410200"/>
          </a:xfrm>
        </p:spPr>
        <p:txBody>
          <a:bodyPr>
            <a:noAutofit/>
          </a:bodyPr>
          <a:lstStyle/>
          <a:p>
            <a:pPr>
              <a:buNone/>
            </a:pPr>
            <a:r>
              <a:rPr lang="en-US" sz="1400" b="1" dirty="0" smtClean="0"/>
              <a:t>Directions</a:t>
            </a:r>
            <a:endParaRPr lang="en-CA" sz="1400" b="1" dirty="0" smtClean="0"/>
          </a:p>
          <a:p>
            <a:r>
              <a:rPr lang="en-US" sz="1400" dirty="0" smtClean="0"/>
              <a:t>Place 1 piece of pre-made pie dough down into a (9-inch) pie pan and press down along the bottom and all sides. Pinch and crimp the edges together to make a pretty pattern. Put the pie shell back into the freezer for 1 hour to firm up. Fit a piece of aluminum foil to cover the inside of the shell completely. Fill the shell up to the edges with pie weights or dried beans (about 2 pounds) and place it in the oven. Bake for 10 minutes, remove the foil and pie weights and bake for another 10 minutes or until the crust is dried out and beginning to color.</a:t>
            </a:r>
            <a:endParaRPr lang="en-CA" sz="1400" dirty="0" smtClean="0"/>
          </a:p>
          <a:p>
            <a:r>
              <a:rPr lang="en-US" sz="1400" dirty="0" smtClean="0"/>
              <a:t>For the filling, in a large mixing bowl, beat the cream cheese with a hand mixer. Add the pumpkin and beat until combined. Add the sugar and salt, and beat until combined. Add the eggs mixed with the yolks, half-and-half, and melted butter, and beat until combined. Finally, add the vanilla, cinnamon, and ginger, if using, and beat until incorporated.</a:t>
            </a:r>
            <a:endParaRPr lang="en-CA" sz="1400" dirty="0" smtClean="0"/>
          </a:p>
          <a:p>
            <a:r>
              <a:rPr lang="en-US" sz="1400" dirty="0" smtClean="0"/>
              <a:t>Pour the filling into the warm prepared piecrust and bake for 50 minutes, or until the center is set. Place the pie on a wire rack and cool to room temperature.</a:t>
            </a:r>
          </a:p>
          <a:p>
            <a:r>
              <a:rPr lang="en-US" sz="1400" dirty="0" smtClean="0"/>
              <a:t>Cut into slices and top each piece with a generous amount of whipped cream.</a:t>
            </a:r>
            <a:endParaRPr lang="en-CA" sz="1400" dirty="0" smtClean="0"/>
          </a:p>
          <a:p>
            <a:endParaRPr lang="en-CA"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216</TotalTime>
  <Words>3192</Words>
  <Application>Microsoft Office PowerPoint</Application>
  <PresentationFormat>On-screen Show (4:3)</PresentationFormat>
  <Paragraphs>312</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28" baseType="lpstr">
      <vt:lpstr>Solstice</vt:lpstr>
      <vt:lpstr>International Celebration Cookbook</vt:lpstr>
      <vt:lpstr>Goal of project:   Celebration Cookbook</vt:lpstr>
      <vt:lpstr>The U. S. A. - Pancakes</vt:lpstr>
      <vt:lpstr>Slide 4</vt:lpstr>
      <vt:lpstr>Slide 5</vt:lpstr>
      <vt:lpstr>Slide 6</vt:lpstr>
      <vt:lpstr>Slide 7</vt:lpstr>
      <vt:lpstr> U. S. A. – Thanksgiving Pumpkin Pie</vt:lpstr>
      <vt:lpstr> Thanksgiving Pumpkin Pie</vt:lpstr>
      <vt:lpstr>U. S. A. - 4th of July Hot Dogs</vt:lpstr>
      <vt:lpstr> 4th of July Hot Dogs</vt:lpstr>
      <vt:lpstr>Canada - AUNTIE EL’S TORTIERE </vt:lpstr>
      <vt:lpstr>Slide 13</vt:lpstr>
      <vt:lpstr>Slide 14</vt:lpstr>
      <vt:lpstr>Slide 15</vt:lpstr>
      <vt:lpstr>Slide 16</vt:lpstr>
      <vt:lpstr>Slide 17</vt:lpstr>
      <vt:lpstr>Romania - Aşure - Muslim recipe </vt:lpstr>
      <vt:lpstr>Slide 19</vt:lpstr>
      <vt:lpstr>Slide 20</vt:lpstr>
      <vt:lpstr>Slide 21</vt:lpstr>
      <vt:lpstr>Slide 22</vt:lpstr>
      <vt:lpstr>Russia - Chuck-chuck Tatar dish</vt:lpstr>
      <vt:lpstr>         Russia  - Balish                Tatar dish</vt:lpstr>
      <vt:lpstr>     Russia  -  Soup Tokmuch            Tatar dish</vt:lpstr>
      <vt:lpstr>Thank – You,</vt:lpstr>
      <vt:lpstr>Slide 27</vt:lpstr>
    </vt:vector>
  </TitlesOfParts>
  <Company>Province of N.B.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Celebration Cookbook</dc:title>
  <dc:creator>School District 8</dc:creator>
  <cp:lastModifiedBy>School District 8</cp:lastModifiedBy>
  <cp:revision>152</cp:revision>
  <dcterms:created xsi:type="dcterms:W3CDTF">2011-12-14T15:16:53Z</dcterms:created>
  <dcterms:modified xsi:type="dcterms:W3CDTF">2011-12-16T12:06:29Z</dcterms:modified>
</cp:coreProperties>
</file>