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57" r:id="rId4"/>
    <p:sldId id="258" r:id="rId5"/>
    <p:sldId id="259" r:id="rId6"/>
    <p:sldId id="268" r:id="rId7"/>
    <p:sldId id="273" r:id="rId8"/>
    <p:sldId id="274" r:id="rId9"/>
    <p:sldId id="275" r:id="rId10"/>
    <p:sldId id="276" r:id="rId11"/>
    <p:sldId id="277" r:id="rId12"/>
    <p:sldId id="260" r:id="rId13"/>
    <p:sldId id="280" r:id="rId14"/>
    <p:sldId id="270" r:id="rId15"/>
    <p:sldId id="278" r:id="rId16"/>
    <p:sldId id="271" r:id="rId17"/>
    <p:sldId id="272" r:id="rId18"/>
    <p:sldId id="261" r:id="rId19"/>
    <p:sldId id="262" r:id="rId20"/>
    <p:sldId id="263" r:id="rId21"/>
    <p:sldId id="269" r:id="rId22"/>
    <p:sldId id="279" r:id="rId23"/>
    <p:sldId id="281" r:id="rId24"/>
    <p:sldId id="282" r:id="rId25"/>
    <p:sldId id="284" r:id="rId26"/>
    <p:sldId id="264" r:id="rId2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DFDA0C"/>
    <a:srgbClr val="656BD9"/>
    <a:srgbClr val="108A10"/>
    <a:srgbClr val="C678BD"/>
    <a:srgbClr val="29DD58"/>
    <a:srgbClr val="F42F1A"/>
    <a:srgbClr val="CC00FF"/>
    <a:srgbClr val="12B21A"/>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8" d="100"/>
          <a:sy n="88" d="100"/>
        </p:scale>
        <p:origin x="-50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9134EBA-ACEF-4F8E-8168-8D72C727692B}" type="datetimeFigureOut">
              <a:rPr lang="ru-RU" smtClean="0"/>
              <a:pPr/>
              <a:t>24.12.2011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EAE9B94-F797-4EF2-A19D-9443527C5F32}" type="slidenum">
              <a:rPr lang="ru-RU" smtClean="0"/>
              <a:pPr/>
              <a:t>‹#›</a:t>
            </a:fld>
            <a:endParaRPr lang="ru-RU"/>
          </a:p>
        </p:txBody>
      </p:sp>
    </p:spTree>
  </p:cSld>
  <p:clrMapOvr>
    <a:masterClrMapping/>
  </p:clrMapOvr>
  <p:transition spd="med">
    <p:newsflash/>
    <p:sndAc>
      <p:stSnd>
        <p:snd r:embed="rId1" name="coin.wav" builtIn="1"/>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9134EBA-ACEF-4F8E-8168-8D72C727692B}" type="datetimeFigureOut">
              <a:rPr lang="ru-RU" smtClean="0"/>
              <a:pPr/>
              <a:t>24.12.2011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EAE9B94-F797-4EF2-A19D-9443527C5F32}" type="slidenum">
              <a:rPr lang="ru-RU" smtClean="0"/>
              <a:pPr/>
              <a:t>‹#›</a:t>
            </a:fld>
            <a:endParaRPr lang="ru-RU"/>
          </a:p>
        </p:txBody>
      </p:sp>
    </p:spTree>
  </p:cSld>
  <p:clrMapOvr>
    <a:masterClrMapping/>
  </p:clrMapOvr>
  <p:transition spd="med">
    <p:newsflash/>
    <p:sndAc>
      <p:stSnd>
        <p:snd r:embed="rId1" name="coin.wav" builtIn="1"/>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9134EBA-ACEF-4F8E-8168-8D72C727692B}" type="datetimeFigureOut">
              <a:rPr lang="ru-RU" smtClean="0"/>
              <a:pPr/>
              <a:t>24.12.2011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EAE9B94-F797-4EF2-A19D-9443527C5F32}" type="slidenum">
              <a:rPr lang="ru-RU" smtClean="0"/>
              <a:pPr/>
              <a:t>‹#›</a:t>
            </a:fld>
            <a:endParaRPr lang="ru-RU"/>
          </a:p>
        </p:txBody>
      </p:sp>
    </p:spTree>
  </p:cSld>
  <p:clrMapOvr>
    <a:masterClrMapping/>
  </p:clrMapOvr>
  <p:transition spd="med">
    <p:newsflash/>
    <p:sndAc>
      <p:stSnd>
        <p:snd r:embed="rId1" name="coin.wav" builtIn="1"/>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9134EBA-ACEF-4F8E-8168-8D72C727692B}" type="datetimeFigureOut">
              <a:rPr lang="ru-RU" smtClean="0"/>
              <a:pPr/>
              <a:t>24.12.2011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EAE9B94-F797-4EF2-A19D-9443527C5F32}" type="slidenum">
              <a:rPr lang="ru-RU" smtClean="0"/>
              <a:pPr/>
              <a:t>‹#›</a:t>
            </a:fld>
            <a:endParaRPr lang="ru-RU"/>
          </a:p>
        </p:txBody>
      </p:sp>
    </p:spTree>
  </p:cSld>
  <p:clrMapOvr>
    <a:masterClrMapping/>
  </p:clrMapOvr>
  <p:transition spd="med">
    <p:newsflash/>
    <p:sndAc>
      <p:stSnd>
        <p:snd r:embed="rId1" name="coin.wav" builtIn="1"/>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9134EBA-ACEF-4F8E-8168-8D72C727692B}" type="datetimeFigureOut">
              <a:rPr lang="ru-RU" smtClean="0"/>
              <a:pPr/>
              <a:t>24.12.2011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EAE9B94-F797-4EF2-A19D-9443527C5F32}" type="slidenum">
              <a:rPr lang="ru-RU" smtClean="0"/>
              <a:pPr/>
              <a:t>‹#›</a:t>
            </a:fld>
            <a:endParaRPr lang="ru-RU"/>
          </a:p>
        </p:txBody>
      </p:sp>
    </p:spTree>
  </p:cSld>
  <p:clrMapOvr>
    <a:masterClrMapping/>
  </p:clrMapOvr>
  <p:transition spd="med">
    <p:newsflash/>
    <p:sndAc>
      <p:stSnd>
        <p:snd r:embed="rId1" name="coin.wav" builtIn="1"/>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9134EBA-ACEF-4F8E-8168-8D72C727692B}" type="datetimeFigureOut">
              <a:rPr lang="ru-RU" smtClean="0"/>
              <a:pPr/>
              <a:t>24.12.2011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EAE9B94-F797-4EF2-A19D-9443527C5F32}" type="slidenum">
              <a:rPr lang="ru-RU" smtClean="0"/>
              <a:pPr/>
              <a:t>‹#›</a:t>
            </a:fld>
            <a:endParaRPr lang="ru-RU"/>
          </a:p>
        </p:txBody>
      </p:sp>
    </p:spTree>
  </p:cSld>
  <p:clrMapOvr>
    <a:masterClrMapping/>
  </p:clrMapOvr>
  <p:transition spd="med">
    <p:newsflash/>
    <p:sndAc>
      <p:stSnd>
        <p:snd r:embed="rId1" name="coin.wav" builtIn="1"/>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9134EBA-ACEF-4F8E-8168-8D72C727692B}" type="datetimeFigureOut">
              <a:rPr lang="ru-RU" smtClean="0"/>
              <a:pPr/>
              <a:t>24.12.2011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EAE9B94-F797-4EF2-A19D-9443527C5F32}" type="slidenum">
              <a:rPr lang="ru-RU" smtClean="0"/>
              <a:pPr/>
              <a:t>‹#›</a:t>
            </a:fld>
            <a:endParaRPr lang="ru-RU"/>
          </a:p>
        </p:txBody>
      </p:sp>
    </p:spTree>
  </p:cSld>
  <p:clrMapOvr>
    <a:masterClrMapping/>
  </p:clrMapOvr>
  <p:transition spd="med">
    <p:newsflash/>
    <p:sndAc>
      <p:stSnd>
        <p:snd r:embed="rId1" name="coin.wav" builtIn="1"/>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9134EBA-ACEF-4F8E-8168-8D72C727692B}" type="datetimeFigureOut">
              <a:rPr lang="ru-RU" smtClean="0"/>
              <a:pPr/>
              <a:t>24.12.2011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EAE9B94-F797-4EF2-A19D-9443527C5F32}" type="slidenum">
              <a:rPr lang="ru-RU" smtClean="0"/>
              <a:pPr/>
              <a:t>‹#›</a:t>
            </a:fld>
            <a:endParaRPr lang="ru-RU"/>
          </a:p>
        </p:txBody>
      </p:sp>
    </p:spTree>
  </p:cSld>
  <p:clrMapOvr>
    <a:masterClrMapping/>
  </p:clrMapOvr>
  <p:transition spd="med">
    <p:newsflash/>
    <p:sndAc>
      <p:stSnd>
        <p:snd r:embed="rId1" name="coin.wav" builtIn="1"/>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9134EBA-ACEF-4F8E-8168-8D72C727692B}" type="datetimeFigureOut">
              <a:rPr lang="ru-RU" smtClean="0"/>
              <a:pPr/>
              <a:t>24.12.2011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EAE9B94-F797-4EF2-A19D-9443527C5F32}" type="slidenum">
              <a:rPr lang="ru-RU" smtClean="0"/>
              <a:pPr/>
              <a:t>‹#›</a:t>
            </a:fld>
            <a:endParaRPr lang="ru-RU"/>
          </a:p>
        </p:txBody>
      </p:sp>
    </p:spTree>
  </p:cSld>
  <p:clrMapOvr>
    <a:masterClrMapping/>
  </p:clrMapOvr>
  <p:transition spd="med">
    <p:newsflash/>
    <p:sndAc>
      <p:stSnd>
        <p:snd r:embed="rId1" name="coin.wav" builtIn="1"/>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9134EBA-ACEF-4F8E-8168-8D72C727692B}" type="datetimeFigureOut">
              <a:rPr lang="ru-RU" smtClean="0"/>
              <a:pPr/>
              <a:t>24.12.2011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EAE9B94-F797-4EF2-A19D-9443527C5F32}" type="slidenum">
              <a:rPr lang="ru-RU" smtClean="0"/>
              <a:pPr/>
              <a:t>‹#›</a:t>
            </a:fld>
            <a:endParaRPr lang="ru-RU"/>
          </a:p>
        </p:txBody>
      </p:sp>
    </p:spTree>
  </p:cSld>
  <p:clrMapOvr>
    <a:masterClrMapping/>
  </p:clrMapOvr>
  <p:transition spd="med">
    <p:newsflash/>
    <p:sndAc>
      <p:stSnd>
        <p:snd r:embed="rId1" name="coin.wav" builtIn="1"/>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9134EBA-ACEF-4F8E-8168-8D72C727692B}" type="datetimeFigureOut">
              <a:rPr lang="ru-RU" smtClean="0"/>
              <a:pPr/>
              <a:t>24.12.2011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EAE9B94-F797-4EF2-A19D-9443527C5F32}" type="slidenum">
              <a:rPr lang="ru-RU" smtClean="0"/>
              <a:pPr/>
              <a:t>‹#›</a:t>
            </a:fld>
            <a:endParaRPr lang="ru-RU"/>
          </a:p>
        </p:txBody>
      </p:sp>
    </p:spTree>
  </p:cSld>
  <p:clrMapOvr>
    <a:masterClrMapping/>
  </p:clrMapOvr>
  <p:transition spd="med">
    <p:newsflash/>
    <p:sndAc>
      <p:stSnd>
        <p:snd r:embed="rId1" name="coin.wav" builtIn="1"/>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email">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134EBA-ACEF-4F8E-8168-8D72C727692B}" type="datetimeFigureOut">
              <a:rPr lang="ru-RU" smtClean="0"/>
              <a:pPr/>
              <a:t>24.12.2011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AE9B94-F797-4EF2-A19D-9443527C5F32}"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newsflash/>
    <p:sndAc>
      <p:stSnd>
        <p:snd r:embed="rId13" name="coin.wav" builtIn="1"/>
      </p:stSnd>
    </p:sndAc>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2.wav"/><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hyperlink" Target="http://en.wikipedia.org/wiki/Banknote" TargetMode="External"/><Relationship Id="rId13" Type="http://schemas.openxmlformats.org/officeDocument/2006/relationships/image" Target="../media/image65.jpeg"/><Relationship Id="rId3" Type="http://schemas.openxmlformats.org/officeDocument/2006/relationships/image" Target="../media/image58.jpeg"/><Relationship Id="rId7" Type="http://schemas.openxmlformats.org/officeDocument/2006/relationships/hyperlink" Target="http://en.wikipedia.org/wiki/Bank_of_Uganda" TargetMode="External"/><Relationship Id="rId12" Type="http://schemas.openxmlformats.org/officeDocument/2006/relationships/image" Target="../media/image64.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61.jpeg"/><Relationship Id="rId11" Type="http://schemas.openxmlformats.org/officeDocument/2006/relationships/image" Target="../media/image63.jpeg"/><Relationship Id="rId5" Type="http://schemas.openxmlformats.org/officeDocument/2006/relationships/image" Target="../media/image60.jpeg"/><Relationship Id="rId15" Type="http://schemas.openxmlformats.org/officeDocument/2006/relationships/image" Target="../media/image67.jpeg"/><Relationship Id="rId10" Type="http://schemas.openxmlformats.org/officeDocument/2006/relationships/image" Target="../media/image62.jpeg"/><Relationship Id="rId4" Type="http://schemas.openxmlformats.org/officeDocument/2006/relationships/image" Target="../media/image59.jpeg"/><Relationship Id="rId9" Type="http://schemas.openxmlformats.org/officeDocument/2006/relationships/hyperlink" Target="http://en.wikipedia.org/wiki/Coin" TargetMode="External"/><Relationship Id="rId14" Type="http://schemas.openxmlformats.org/officeDocument/2006/relationships/image" Target="../media/image66.jpeg"/></Relationships>
</file>

<file path=ppt/slides/_rels/slide11.xml.rels><?xml version="1.0" encoding="UTF-8" standalone="yes"?>
<Relationships xmlns="http://schemas.openxmlformats.org/package/2006/relationships"><Relationship Id="rId8" Type="http://schemas.openxmlformats.org/officeDocument/2006/relationships/hyperlink" Target="http://en.wikipedia.org/wiki/Ukraine" TargetMode="External"/><Relationship Id="rId3" Type="http://schemas.openxmlformats.org/officeDocument/2006/relationships/image" Target="../media/image68.jpeg"/><Relationship Id="rId7" Type="http://schemas.openxmlformats.org/officeDocument/2006/relationships/hyperlink" Target="http://en.wikipedia.org/wiki/Currency" TargetMode="Externa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71.jpeg"/><Relationship Id="rId5" Type="http://schemas.openxmlformats.org/officeDocument/2006/relationships/image" Target="../media/image70.png"/><Relationship Id="rId4" Type="http://schemas.openxmlformats.org/officeDocument/2006/relationships/image" Target="../media/image69.jpeg"/></Relationships>
</file>

<file path=ppt/slides/_rels/slide12.xml.rels><?xml version="1.0" encoding="UTF-8" standalone="yes"?>
<Relationships xmlns="http://schemas.openxmlformats.org/package/2006/relationships"><Relationship Id="rId8" Type="http://schemas.openxmlformats.org/officeDocument/2006/relationships/image" Target="../media/image77.jpeg"/><Relationship Id="rId3" Type="http://schemas.openxmlformats.org/officeDocument/2006/relationships/image" Target="../media/image72.jpeg"/><Relationship Id="rId7" Type="http://schemas.openxmlformats.org/officeDocument/2006/relationships/image" Target="../media/image76.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75.jpeg"/><Relationship Id="rId11" Type="http://schemas.openxmlformats.org/officeDocument/2006/relationships/image" Target="../media/image80.jpeg"/><Relationship Id="rId5" Type="http://schemas.openxmlformats.org/officeDocument/2006/relationships/image" Target="../media/image74.jpeg"/><Relationship Id="rId10" Type="http://schemas.openxmlformats.org/officeDocument/2006/relationships/image" Target="../media/image79.jpeg"/><Relationship Id="rId4" Type="http://schemas.openxmlformats.org/officeDocument/2006/relationships/image" Target="../media/image73.jpeg"/><Relationship Id="rId9" Type="http://schemas.openxmlformats.org/officeDocument/2006/relationships/image" Target="../media/image78.jpeg"/></Relationships>
</file>

<file path=ppt/slides/_rels/slide13.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85.jpeg"/><Relationship Id="rId4" Type="http://schemas.openxmlformats.org/officeDocument/2006/relationships/image" Target="../media/image84.jpeg"/></Relationships>
</file>

<file path=ppt/slides/_rels/slide19.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88.jpeg"/><Relationship Id="rId4" Type="http://schemas.openxmlformats.org/officeDocument/2006/relationships/image" Target="../media/image87.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92.jpeg"/><Relationship Id="rId5" Type="http://schemas.openxmlformats.org/officeDocument/2006/relationships/image" Target="../media/image91.jpeg"/><Relationship Id="rId4" Type="http://schemas.openxmlformats.org/officeDocument/2006/relationships/image" Target="../media/image90.jpeg"/></Relationships>
</file>

<file path=ppt/slides/_rels/slide21.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95.jpeg"/></Relationships>
</file>

<file path=ppt/slides/_rels/slide23.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upload.wikimedia.org/wikipedia/commons/6/69/Coins_grivnas.jpg" TargetMode="External"/><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98.jpeg"/><Relationship Id="rId4" Type="http://schemas.openxmlformats.org/officeDocument/2006/relationships/image" Target="../media/image97.jpeg"/></Relationships>
</file>

<file path=ppt/slides/_rels/slide2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1.jpeg"/><Relationship Id="rId7"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7.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audio" Target="../media/audio1.wav"/><Relationship Id="rId1" Type="http://schemas.openxmlformats.org/officeDocument/2006/relationships/slideLayout" Target="../slideLayouts/slideLayout4.xml"/><Relationship Id="rId5" Type="http://schemas.openxmlformats.org/officeDocument/2006/relationships/image" Target="../media/image23.jpeg"/><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image" Target="../media/image34.jpeg"/><Relationship Id="rId3" Type="http://schemas.openxmlformats.org/officeDocument/2006/relationships/image" Target="../media/image24.jpeg"/><Relationship Id="rId7" Type="http://schemas.openxmlformats.org/officeDocument/2006/relationships/image" Target="../media/image28.jpeg"/><Relationship Id="rId12" Type="http://schemas.openxmlformats.org/officeDocument/2006/relationships/image" Target="../media/image33.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7.jpeg"/><Relationship Id="rId11" Type="http://schemas.openxmlformats.org/officeDocument/2006/relationships/image" Target="../media/image32.jpeg"/><Relationship Id="rId5" Type="http://schemas.openxmlformats.org/officeDocument/2006/relationships/image" Target="../media/image26.jpeg"/><Relationship Id="rId10" Type="http://schemas.openxmlformats.org/officeDocument/2006/relationships/image" Target="../media/image31.jpeg"/><Relationship Id="rId4" Type="http://schemas.openxmlformats.org/officeDocument/2006/relationships/image" Target="../media/image25.jpeg"/><Relationship Id="rId9" Type="http://schemas.openxmlformats.org/officeDocument/2006/relationships/image" Target="../media/image30.jpeg"/><Relationship Id="rId14" Type="http://schemas.openxmlformats.org/officeDocument/2006/relationships/image" Target="../media/image35.jpeg"/></Relationships>
</file>

<file path=ppt/slides/_rels/slide8.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gif"/><Relationship Id="rId18" Type="http://schemas.openxmlformats.org/officeDocument/2006/relationships/image" Target="../media/image51.pn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gif"/><Relationship Id="rId17" Type="http://schemas.openxmlformats.org/officeDocument/2006/relationships/image" Target="../media/image50.gif"/><Relationship Id="rId2" Type="http://schemas.openxmlformats.org/officeDocument/2006/relationships/audio" Target="../media/audio1.wav"/><Relationship Id="rId16" Type="http://schemas.openxmlformats.org/officeDocument/2006/relationships/image" Target="../media/image49.jpeg"/><Relationship Id="rId1" Type="http://schemas.openxmlformats.org/officeDocument/2006/relationships/slideLayout" Target="../slideLayouts/slideLayout7.xml"/><Relationship Id="rId6" Type="http://schemas.openxmlformats.org/officeDocument/2006/relationships/image" Target="../media/image39.png"/><Relationship Id="rId11" Type="http://schemas.openxmlformats.org/officeDocument/2006/relationships/image" Target="../media/image44.gif"/><Relationship Id="rId5" Type="http://schemas.openxmlformats.org/officeDocument/2006/relationships/image" Target="../media/image38.png"/><Relationship Id="rId15" Type="http://schemas.openxmlformats.org/officeDocument/2006/relationships/image" Target="../media/image48.gif"/><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 Id="rId14" Type="http://schemas.openxmlformats.org/officeDocument/2006/relationships/image" Target="../media/image47.gif"/></Relationships>
</file>

<file path=ppt/slides/_rels/slide9.xml.rels><?xml version="1.0" encoding="UTF-8" standalone="yes"?>
<Relationships xmlns="http://schemas.openxmlformats.org/package/2006/relationships"><Relationship Id="rId8" Type="http://schemas.openxmlformats.org/officeDocument/2006/relationships/image" Target="../media/image57.jpeg"/><Relationship Id="rId3" Type="http://schemas.openxmlformats.org/officeDocument/2006/relationships/image" Target="../media/image52.jpeg"/><Relationship Id="rId7" Type="http://schemas.openxmlformats.org/officeDocument/2006/relationships/image" Target="../media/image56.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42000"/>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714480" y="142852"/>
            <a:ext cx="5670142" cy="304698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9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lgerian" pitchFamily="82" charset="0"/>
              </a:rPr>
              <a:t>MONEY</a:t>
            </a:r>
          </a:p>
          <a:p>
            <a:pPr algn="ctr"/>
            <a:r>
              <a:rPr lang="en-US" sz="9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lgerian" pitchFamily="82" charset="0"/>
              </a:rPr>
              <a:t>Matters</a:t>
            </a:r>
            <a:endParaRPr lang="ru-RU" sz="9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TextBox 2"/>
          <p:cNvSpPr txBox="1"/>
          <p:nvPr/>
        </p:nvSpPr>
        <p:spPr>
          <a:xfrm>
            <a:off x="0" y="2928934"/>
            <a:ext cx="9144000" cy="34163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dirty="0" smtClean="0">
                <a:ln w="11430"/>
                <a:solidFill>
                  <a:srgbClr val="C00000"/>
                </a:solidFill>
                <a:effectLst>
                  <a:outerShdw blurRad="80000" dist="40000" dir="5040000" algn="tl">
                    <a:srgbClr val="000000">
                      <a:alpha val="30000"/>
                    </a:srgbClr>
                  </a:outerShdw>
                </a:effectLst>
                <a:latin typeface="Gill Sans Ultra Bold" pitchFamily="34" charset="0"/>
              </a:rPr>
              <a:t>i</a:t>
            </a:r>
            <a:r>
              <a:rPr lang="en-US" sz="5400" b="1" dirty="0" smtClean="0">
                <a:ln w="11430"/>
                <a:solidFill>
                  <a:srgbClr val="C00000"/>
                </a:solidFill>
                <a:effectLst>
                  <a:outerShdw blurRad="80000" dist="40000" dir="5040000" algn="tl">
                    <a:srgbClr val="000000">
                      <a:alpha val="30000"/>
                    </a:srgbClr>
                  </a:outerShdw>
                </a:effectLst>
                <a:latin typeface="Gill Sans Ultra Bold" pitchFamily="34" charset="0"/>
              </a:rPr>
              <a:t>n Belarus, </a:t>
            </a:r>
            <a:r>
              <a:rPr lang="en-US" sz="5400" b="1" dirty="0" smtClean="0">
                <a:ln w="11430"/>
                <a:solidFill>
                  <a:srgbClr val="00B050"/>
                </a:solidFill>
                <a:effectLst>
                  <a:outerShdw blurRad="80000" dist="40000" dir="5040000" algn="tl">
                    <a:srgbClr val="000000">
                      <a:alpha val="30000"/>
                    </a:srgbClr>
                  </a:outerShdw>
                </a:effectLst>
                <a:latin typeface="Gill Sans Ultra Bold" pitchFamily="34" charset="0"/>
              </a:rPr>
              <a:t>Canada,</a:t>
            </a:r>
            <a:r>
              <a:rPr lang="en-US"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Gill Sans Ultra Bold" pitchFamily="34" charset="0"/>
              </a:rPr>
              <a:t> </a:t>
            </a:r>
          </a:p>
          <a:p>
            <a:pPr algn="ctr"/>
            <a:r>
              <a:rPr lang="en-US" sz="5400" b="1" dirty="0" smtClean="0">
                <a:ln w="11430"/>
                <a:solidFill>
                  <a:srgbClr val="7030A0"/>
                </a:solidFill>
                <a:effectLst>
                  <a:outerShdw blurRad="80000" dist="40000" dir="5040000" algn="tl">
                    <a:srgbClr val="000000">
                      <a:alpha val="30000"/>
                    </a:srgbClr>
                  </a:outerShdw>
                </a:effectLst>
                <a:latin typeface="Gill Sans Ultra Bold" pitchFamily="34" charset="0"/>
              </a:rPr>
              <a:t>Pakistan,</a:t>
            </a:r>
            <a:r>
              <a:rPr lang="en-US"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Gill Sans Ultra Bold" pitchFamily="34" charset="0"/>
              </a:rPr>
              <a:t> </a:t>
            </a:r>
            <a:r>
              <a:rPr lang="en-US" sz="5400" b="1" dirty="0" smtClean="0">
                <a:ln w="11430"/>
                <a:solidFill>
                  <a:srgbClr val="00B0F0"/>
                </a:solidFill>
                <a:effectLst>
                  <a:outerShdw blurRad="80000" dist="40000" dir="5040000" algn="tl">
                    <a:srgbClr val="000000">
                      <a:alpha val="30000"/>
                    </a:srgbClr>
                  </a:outerShdw>
                </a:effectLst>
                <a:latin typeface="Gill Sans Ultra Bold" pitchFamily="34" charset="0"/>
              </a:rPr>
              <a:t>Portugal, </a:t>
            </a:r>
          </a:p>
          <a:p>
            <a:pPr algn="ctr"/>
            <a:r>
              <a:rPr lang="en-US" sz="5400" b="1" dirty="0" smtClean="0">
                <a:ln w="11430"/>
                <a:solidFill>
                  <a:schemeClr val="tx2">
                    <a:lumMod val="60000"/>
                    <a:lumOff val="40000"/>
                  </a:schemeClr>
                </a:solidFill>
                <a:effectLst>
                  <a:outerShdw blurRad="80000" dist="40000" dir="5040000" algn="tl">
                    <a:srgbClr val="000000">
                      <a:alpha val="30000"/>
                    </a:srgbClr>
                  </a:outerShdw>
                </a:effectLst>
                <a:latin typeface="Gill Sans Ultra Bold" pitchFamily="34" charset="0"/>
              </a:rPr>
              <a:t>Slovenia,</a:t>
            </a:r>
            <a:r>
              <a:rPr lang="en-US"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Gill Sans Ultra Bold" pitchFamily="34" charset="0"/>
              </a:rPr>
              <a:t> </a:t>
            </a:r>
            <a:r>
              <a:rPr lang="en-US" sz="5400" b="1" dirty="0" smtClean="0">
                <a:ln w="11430"/>
                <a:solidFill>
                  <a:srgbClr val="FF9900"/>
                </a:solidFill>
                <a:effectLst>
                  <a:outerShdw blurRad="80000" dist="40000" dir="5040000" algn="tl">
                    <a:srgbClr val="000000">
                      <a:alpha val="30000"/>
                    </a:srgbClr>
                  </a:outerShdw>
                </a:effectLst>
                <a:latin typeface="Gill Sans Ultra Bold" pitchFamily="34" charset="0"/>
              </a:rPr>
              <a:t>Ukraine,</a:t>
            </a:r>
            <a:r>
              <a:rPr lang="en-US"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Gill Sans Ultra Bold" pitchFamily="34" charset="0"/>
              </a:rPr>
              <a:t> </a:t>
            </a:r>
            <a:r>
              <a:rPr lang="en-US" sz="5400" b="1" dirty="0" smtClean="0">
                <a:ln w="11430"/>
                <a:solidFill>
                  <a:srgbClr val="92D050"/>
                </a:solidFill>
                <a:effectLst>
                  <a:outerShdw blurRad="80000" dist="40000" dir="5040000" algn="tl">
                    <a:srgbClr val="000000">
                      <a:alpha val="30000"/>
                    </a:srgbClr>
                  </a:outerShdw>
                </a:effectLst>
                <a:latin typeface="Gill Sans Ultra Bold" pitchFamily="34" charset="0"/>
              </a:rPr>
              <a:t>Russia </a:t>
            </a:r>
            <a:r>
              <a:rPr lang="en-US" sz="5400" b="1" dirty="0" smtClean="0">
                <a:ln w="11430"/>
                <a:solidFill>
                  <a:srgbClr val="002060"/>
                </a:solidFill>
                <a:effectLst>
                  <a:outerShdw blurRad="80000" dist="40000" dir="5040000" algn="tl">
                    <a:srgbClr val="000000">
                      <a:alpha val="30000"/>
                    </a:srgbClr>
                  </a:outerShdw>
                </a:effectLst>
                <a:latin typeface="Gill Sans Ultra Bold" pitchFamily="34" charset="0"/>
              </a:rPr>
              <a:t>and Uganda</a:t>
            </a:r>
            <a:endParaRPr lang="ru-RU" sz="5400" b="1" dirty="0">
              <a:ln w="11430"/>
              <a:solidFill>
                <a:srgbClr val="002060"/>
              </a:solidFill>
              <a:effectLst>
                <a:outerShdw blurRad="80000" dist="40000" dir="5040000" algn="tl">
                  <a:srgbClr val="000000">
                    <a:alpha val="30000"/>
                  </a:srgbClr>
                </a:outerShdw>
              </a:effectLst>
            </a:endParaRPr>
          </a:p>
        </p:txBody>
      </p:sp>
      <p:pic>
        <p:nvPicPr>
          <p:cNvPr id="5" name="Picture 5" descr="LCTitleGlobe3"/>
          <p:cNvPicPr>
            <a:picLocks noChangeAspect="1" noChangeArrowheads="1"/>
          </p:cNvPicPr>
          <p:nvPr/>
        </p:nvPicPr>
        <p:blipFill>
          <a:blip r:embed="rId4">
            <a:clrChange>
              <a:clrFrom>
                <a:srgbClr val="000000"/>
              </a:clrFrom>
              <a:clrTo>
                <a:srgbClr val="000000">
                  <a:alpha val="0"/>
                </a:srgbClr>
              </a:clrTo>
            </a:clrChange>
          </a:blip>
          <a:srcRect/>
          <a:stretch>
            <a:fillRect/>
          </a:stretch>
        </p:blipFill>
        <p:spPr bwMode="auto">
          <a:xfrm>
            <a:off x="357158" y="142852"/>
            <a:ext cx="2071670" cy="2071670"/>
          </a:xfrm>
          <a:prstGeom prst="rect">
            <a:avLst/>
          </a:prstGeom>
          <a:noFill/>
          <a:ln w="9525">
            <a:noFill/>
            <a:miter lim="800000"/>
            <a:headEnd/>
            <a:tailEnd/>
          </a:ln>
        </p:spPr>
      </p:pic>
      <p:pic>
        <p:nvPicPr>
          <p:cNvPr id="6" name="Рисунок 5" descr="iEARN.jpg"/>
          <p:cNvPicPr>
            <a:picLocks noChangeAspect="1"/>
          </p:cNvPicPr>
          <p:nvPr/>
        </p:nvPicPr>
        <p:blipFill>
          <a:blip r:embed="rId5" cstate="email">
            <a:clrChange>
              <a:clrFrom>
                <a:srgbClr val="FFFFFF"/>
              </a:clrFrom>
              <a:clrTo>
                <a:srgbClr val="FFFFFF">
                  <a:alpha val="0"/>
                </a:srgbClr>
              </a:clrTo>
            </a:clrChange>
          </a:blip>
          <a:srcRect/>
          <a:stretch>
            <a:fillRect/>
          </a:stretch>
        </p:blipFill>
        <p:spPr bwMode="auto">
          <a:xfrm rot="1944592">
            <a:off x="6160888" y="984296"/>
            <a:ext cx="2920900" cy="1081020"/>
          </a:xfrm>
          <a:prstGeom prst="rect">
            <a:avLst/>
          </a:prstGeom>
          <a:noFill/>
          <a:ln w="9525">
            <a:noFill/>
            <a:miter lim="800000"/>
            <a:headEnd/>
            <a:tailEnd/>
          </a:ln>
        </p:spPr>
      </p:pic>
    </p:spTree>
  </p:cSld>
  <p:clrMapOvr>
    <a:masterClrMapping/>
  </p:clrMapOvr>
  <p:transition spd="med">
    <p:newsflash/>
    <p:sndAc>
      <p:stSnd>
        <p:snd r:embed="rId2" name="cashreg.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style.rotation</p:attrName>
                                        </p:attrNameLst>
                                      </p:cBhvr>
                                      <p:tavLst>
                                        <p:tav tm="0">
                                          <p:val>
                                            <p:fltVal val="720"/>
                                          </p:val>
                                        </p:tav>
                                        <p:tav tm="100000">
                                          <p:val>
                                            <p:fltVal val="0"/>
                                          </p:val>
                                        </p:tav>
                                      </p:tavLst>
                                    </p:anim>
                                    <p:anim calcmode="lin" valueType="num">
                                      <p:cBhvr>
                                        <p:cTn id="9" dur="2000" fill="hold"/>
                                        <p:tgtEl>
                                          <p:spTgt spid="5"/>
                                        </p:tgtEl>
                                        <p:attrNameLst>
                                          <p:attrName>ppt_h</p:attrName>
                                        </p:attrNameLst>
                                      </p:cBhvr>
                                      <p:tavLst>
                                        <p:tav tm="0">
                                          <p:val>
                                            <p:fltVal val="0"/>
                                          </p:val>
                                        </p:tav>
                                        <p:tav tm="100000">
                                          <p:val>
                                            <p:strVal val="#ppt_h"/>
                                          </p:val>
                                        </p:tav>
                                      </p:tavLst>
                                    </p:anim>
                                    <p:anim calcmode="lin" valueType="num">
                                      <p:cBhvr>
                                        <p:cTn id="10" dur="2000" fill="hold"/>
                                        <p:tgtEl>
                                          <p:spTgt spid="5"/>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30"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600" decel="100000"/>
                                        <p:tgtEl>
                                          <p:spTgt spid="6"/>
                                        </p:tgtEl>
                                      </p:cBhvr>
                                    </p:animEffect>
                                    <p:anim calcmode="lin" valueType="num">
                                      <p:cBhvr>
                                        <p:cTn id="15" dur="1600" decel="100000" fill="hold"/>
                                        <p:tgtEl>
                                          <p:spTgt spid="6"/>
                                        </p:tgtEl>
                                        <p:attrNameLst>
                                          <p:attrName>style.rotation</p:attrName>
                                        </p:attrNameLst>
                                      </p:cBhvr>
                                      <p:tavLst>
                                        <p:tav tm="0">
                                          <p:val>
                                            <p:fltVal val="-90"/>
                                          </p:val>
                                        </p:tav>
                                        <p:tav tm="100000">
                                          <p:val>
                                            <p:fltVal val="0"/>
                                          </p:val>
                                        </p:tav>
                                      </p:tavLst>
                                    </p:anim>
                                    <p:anim calcmode="lin" valueType="num">
                                      <p:cBhvr>
                                        <p:cTn id="16" dur="1600" decel="100000" fill="hold"/>
                                        <p:tgtEl>
                                          <p:spTgt spid="6"/>
                                        </p:tgtEl>
                                        <p:attrNameLst>
                                          <p:attrName>ppt_x</p:attrName>
                                        </p:attrNameLst>
                                      </p:cBhvr>
                                      <p:tavLst>
                                        <p:tav tm="0">
                                          <p:val>
                                            <p:strVal val="#ppt_x+0.4"/>
                                          </p:val>
                                        </p:tav>
                                        <p:tav tm="100000">
                                          <p:val>
                                            <p:strVal val="#ppt_x-0.05"/>
                                          </p:val>
                                        </p:tav>
                                      </p:tavLst>
                                    </p:anim>
                                    <p:anim calcmode="lin" valueType="num">
                                      <p:cBhvr>
                                        <p:cTn id="17" dur="1600" decel="100000" fill="hold"/>
                                        <p:tgtEl>
                                          <p:spTgt spid="6"/>
                                        </p:tgtEl>
                                        <p:attrNameLst>
                                          <p:attrName>ppt_y</p:attrName>
                                        </p:attrNameLst>
                                      </p:cBhvr>
                                      <p:tavLst>
                                        <p:tav tm="0">
                                          <p:val>
                                            <p:strVal val="#ppt_y-0.4"/>
                                          </p:val>
                                        </p:tav>
                                        <p:tav tm="100000">
                                          <p:val>
                                            <p:strVal val="#ppt_y+0.1"/>
                                          </p:val>
                                        </p:tav>
                                      </p:tavLst>
                                    </p:anim>
                                    <p:anim calcmode="lin" valueType="num">
                                      <p:cBhvr>
                                        <p:cTn id="18" dur="400" accel="100000" fill="hold">
                                          <p:stCondLst>
                                            <p:cond delay="1600"/>
                                          </p:stCondLst>
                                        </p:cTn>
                                        <p:tgtEl>
                                          <p:spTgt spid="6"/>
                                        </p:tgtEl>
                                        <p:attrNameLst>
                                          <p:attrName>ppt_x</p:attrName>
                                        </p:attrNameLst>
                                      </p:cBhvr>
                                      <p:tavLst>
                                        <p:tav tm="0">
                                          <p:val>
                                            <p:strVal val="#ppt_x-0.05"/>
                                          </p:val>
                                        </p:tav>
                                        <p:tav tm="100000">
                                          <p:val>
                                            <p:strVal val="#ppt_x"/>
                                          </p:val>
                                        </p:tav>
                                      </p:tavLst>
                                    </p:anim>
                                    <p:anim calcmode="lin" valueType="num">
                                      <p:cBhvr>
                                        <p:cTn id="19" dur="400" accel="100000" fill="hold">
                                          <p:stCondLst>
                                            <p:cond delay="16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t.jpg"/>
          <p:cNvPicPr>
            <a:picLocks noChangeAspect="1"/>
          </p:cNvPicPr>
          <p:nvPr/>
        </p:nvPicPr>
        <p:blipFill>
          <a:blip r:embed="rId3"/>
          <a:srcRect/>
          <a:stretch>
            <a:fillRect/>
          </a:stretch>
        </p:blipFill>
        <p:spPr bwMode="auto">
          <a:xfrm>
            <a:off x="3000364" y="5643578"/>
            <a:ext cx="2231379" cy="1080000"/>
          </a:xfrm>
          <a:prstGeom prst="rect">
            <a:avLst/>
          </a:prstGeom>
          <a:noFill/>
          <a:ln w="9525">
            <a:noFill/>
            <a:miter lim="800000"/>
            <a:headEnd/>
            <a:tailEnd/>
          </a:ln>
        </p:spPr>
      </p:pic>
      <p:pic>
        <p:nvPicPr>
          <p:cNvPr id="9" name="Picture 5" descr="E.jpg"/>
          <p:cNvPicPr>
            <a:picLocks noChangeAspect="1"/>
          </p:cNvPicPr>
          <p:nvPr/>
        </p:nvPicPr>
        <p:blipFill>
          <a:blip r:embed="rId4"/>
          <a:srcRect/>
          <a:stretch>
            <a:fillRect/>
          </a:stretch>
        </p:blipFill>
        <p:spPr bwMode="auto">
          <a:xfrm>
            <a:off x="714348" y="5643578"/>
            <a:ext cx="2119006" cy="1080000"/>
          </a:xfrm>
          <a:prstGeom prst="rect">
            <a:avLst/>
          </a:prstGeom>
          <a:noFill/>
          <a:ln w="9525">
            <a:noFill/>
            <a:miter lim="800000"/>
            <a:headEnd/>
            <a:tailEnd/>
          </a:ln>
        </p:spPr>
      </p:pic>
      <p:pic>
        <p:nvPicPr>
          <p:cNvPr id="10" name="Picture 6" descr="se.jpg"/>
          <p:cNvPicPr>
            <a:picLocks noChangeAspect="1"/>
          </p:cNvPicPr>
          <p:nvPr/>
        </p:nvPicPr>
        <p:blipFill>
          <a:blip r:embed="rId5"/>
          <a:srcRect/>
          <a:stretch>
            <a:fillRect/>
          </a:stretch>
        </p:blipFill>
        <p:spPr bwMode="auto">
          <a:xfrm>
            <a:off x="5429256" y="5643578"/>
            <a:ext cx="2160000" cy="1080000"/>
          </a:xfrm>
          <a:prstGeom prst="rect">
            <a:avLst/>
          </a:prstGeom>
          <a:noFill/>
          <a:ln w="9525">
            <a:noFill/>
            <a:miter lim="800000"/>
            <a:headEnd/>
            <a:tailEnd/>
          </a:ln>
        </p:spPr>
      </p:pic>
      <p:pic>
        <p:nvPicPr>
          <p:cNvPr id="11" name="Picture 7" descr="pi.jpg"/>
          <p:cNvPicPr>
            <a:picLocks noChangeAspect="1"/>
          </p:cNvPicPr>
          <p:nvPr/>
        </p:nvPicPr>
        <p:blipFill>
          <a:blip r:embed="rId6"/>
          <a:srcRect/>
          <a:stretch>
            <a:fillRect/>
          </a:stretch>
        </p:blipFill>
        <p:spPr bwMode="auto">
          <a:xfrm>
            <a:off x="7715272" y="5643578"/>
            <a:ext cx="1080000" cy="1080000"/>
          </a:xfrm>
          <a:prstGeom prst="rect">
            <a:avLst/>
          </a:prstGeom>
          <a:noFill/>
          <a:ln w="9525">
            <a:noFill/>
            <a:miter lim="800000"/>
            <a:headEnd/>
            <a:tailEnd/>
          </a:ln>
        </p:spPr>
      </p:pic>
      <p:sp>
        <p:nvSpPr>
          <p:cNvPr id="12" name="Прямоугольник 11"/>
          <p:cNvSpPr/>
          <p:nvPr/>
        </p:nvSpPr>
        <p:spPr>
          <a:xfrm>
            <a:off x="285720" y="0"/>
            <a:ext cx="8501122" cy="4893647"/>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algn="just">
              <a:defRPr/>
            </a:pPr>
            <a:r>
              <a:rPr lang="en-US" b="1" dirty="0" smtClean="0"/>
              <a:t>COINS</a:t>
            </a:r>
          </a:p>
          <a:p>
            <a:pPr algn="just">
              <a:defRPr/>
            </a:pPr>
            <a:r>
              <a:rPr lang="en-US" b="1" dirty="0" smtClean="0"/>
              <a:t>In </a:t>
            </a:r>
            <a:r>
              <a:rPr lang="en-US" sz="2400" b="1" dirty="0" smtClean="0"/>
              <a:t>Uganda</a:t>
            </a:r>
            <a:r>
              <a:rPr lang="en-US" b="1" dirty="0" smtClean="0"/>
              <a:t> in 1966, coins were introduced in denominations of </a:t>
            </a:r>
          </a:p>
          <a:p>
            <a:pPr algn="just">
              <a:defRPr/>
            </a:pPr>
            <a:r>
              <a:rPr lang="en-US" b="1" dirty="0" smtClean="0"/>
              <a:t>5, 10, 20 and 50 cents and 1 and 2 shillings. </a:t>
            </a:r>
          </a:p>
          <a:p>
            <a:pPr>
              <a:defRPr/>
            </a:pPr>
            <a:r>
              <a:rPr lang="en-US" b="1" dirty="0" smtClean="0"/>
              <a:t>In 1998, coins for 50, 100, 200 and 500 shillings were introduced. </a:t>
            </a:r>
          </a:p>
          <a:p>
            <a:pPr>
              <a:defRPr/>
            </a:pPr>
            <a:r>
              <a:rPr lang="en-US" b="1" dirty="0" smtClean="0"/>
              <a:t>Denominations currently circulating are 50, 100,200 and 500 shillings.</a:t>
            </a:r>
          </a:p>
          <a:p>
            <a:pPr algn="just">
              <a:defRPr/>
            </a:pPr>
            <a:r>
              <a:rPr lang="en-US" b="1" dirty="0" smtClean="0"/>
              <a:t>BANK NOTES</a:t>
            </a:r>
          </a:p>
          <a:p>
            <a:pPr algn="just">
              <a:defRPr/>
            </a:pPr>
            <a:r>
              <a:rPr lang="en-US" b="1" dirty="0" smtClean="0"/>
              <a:t>In 1966, the </a:t>
            </a:r>
            <a:r>
              <a:rPr lang="en-US" b="1" dirty="0" smtClean="0">
                <a:hlinkClick r:id="rId7" action="ppaction://hlinkfile" tooltip="Bank of Uganda"/>
              </a:rPr>
              <a:t>Bank of Uganda</a:t>
            </a:r>
            <a:r>
              <a:rPr lang="en-US" b="1" dirty="0" smtClean="0"/>
              <a:t> introduced notes in denominations of 5, 10, 20 and 100 shillings. In 1973, 50 shilling notes were introduced, followed by 500 and 1000 shillings in 1983 and 5000 shillings in 1985.</a:t>
            </a:r>
          </a:p>
          <a:p>
            <a:pPr algn="just">
              <a:defRPr/>
            </a:pPr>
            <a:r>
              <a:rPr lang="en-US" b="1" dirty="0" smtClean="0"/>
              <a:t> In 1987, notes were introduced in the new currency in denominations of 5, 10, 20, 50, 100 and 200 shillings. In 1991, 500 and 1000 shilling notes were added, followed by 5000 shillings in 1993, 10,000 shillings in 1998, 20,000 shillings in 1999, 50,000 shillings in 2003 and 2000 shillings in 2010. Banknotes currently in circulation are 1000, 2000, 5000, 10,000, 20,000 and 50,000 shillings. In 2005, the </a:t>
            </a:r>
            <a:r>
              <a:rPr lang="en-US" b="1" dirty="0" smtClean="0">
                <a:hlinkClick r:id="rId7" action="ppaction://hlinkfile" tooltip="Bank of Uganda"/>
              </a:rPr>
              <a:t>Bank of Uganda</a:t>
            </a:r>
            <a:r>
              <a:rPr lang="en-US" b="1" dirty="0" smtClean="0"/>
              <a:t> was considering whether to replace the low value </a:t>
            </a:r>
            <a:r>
              <a:rPr lang="en-US" b="1" dirty="0" smtClean="0">
                <a:hlinkClick r:id="rId8" action="ppaction://hlinkfile" tooltip="Banknote"/>
              </a:rPr>
              <a:t>notes</a:t>
            </a:r>
            <a:r>
              <a:rPr lang="en-US" b="1" dirty="0" smtClean="0"/>
              <a:t> such as the 1000 shilling with </a:t>
            </a:r>
            <a:r>
              <a:rPr lang="en-US" b="1" dirty="0" smtClean="0">
                <a:hlinkClick r:id="rId9" action="ppaction://hlinkfile" tooltip="Coin"/>
              </a:rPr>
              <a:t>coins</a:t>
            </a:r>
            <a:r>
              <a:rPr lang="en-US" b="1" dirty="0" smtClean="0"/>
              <a:t>. The lower denomination notes take a battering in daily use, often being very dirty and sometimes disintegrating.</a:t>
            </a:r>
          </a:p>
        </p:txBody>
      </p:sp>
      <p:pic>
        <p:nvPicPr>
          <p:cNvPr id="6" name="Picture 8" descr="i.jpg"/>
          <p:cNvPicPr>
            <a:picLocks noChangeAspect="1"/>
          </p:cNvPicPr>
          <p:nvPr/>
        </p:nvPicPr>
        <p:blipFill>
          <a:blip r:embed="rId10"/>
          <a:srcRect/>
          <a:stretch>
            <a:fillRect/>
          </a:stretch>
        </p:blipFill>
        <p:spPr bwMode="auto">
          <a:xfrm>
            <a:off x="7286644" y="142852"/>
            <a:ext cx="1357322" cy="1335253"/>
          </a:xfrm>
          <a:prstGeom prst="rect">
            <a:avLst/>
          </a:prstGeom>
          <a:noFill/>
          <a:ln w="9525">
            <a:noFill/>
            <a:miter lim="800000"/>
            <a:headEnd/>
            <a:tailEnd/>
          </a:ln>
        </p:spPr>
      </p:pic>
      <p:pic>
        <p:nvPicPr>
          <p:cNvPr id="2" name="Picture 3" descr="U.jpg"/>
          <p:cNvPicPr>
            <a:picLocks noChangeAspect="1"/>
          </p:cNvPicPr>
          <p:nvPr/>
        </p:nvPicPr>
        <p:blipFill>
          <a:blip r:embed="rId11"/>
          <a:srcRect/>
          <a:stretch>
            <a:fillRect/>
          </a:stretch>
        </p:blipFill>
        <p:spPr bwMode="auto">
          <a:xfrm>
            <a:off x="5357786" y="4700662"/>
            <a:ext cx="1785950" cy="871478"/>
          </a:xfrm>
          <a:prstGeom prst="rect">
            <a:avLst/>
          </a:prstGeom>
          <a:noFill/>
          <a:ln w="9525">
            <a:noFill/>
            <a:miter lim="800000"/>
            <a:headEnd/>
            <a:tailEnd/>
          </a:ln>
        </p:spPr>
      </p:pic>
      <p:pic>
        <p:nvPicPr>
          <p:cNvPr id="3" name="Picture 4" descr="j.jpg"/>
          <p:cNvPicPr>
            <a:picLocks noChangeAspect="1"/>
          </p:cNvPicPr>
          <p:nvPr/>
        </p:nvPicPr>
        <p:blipFill>
          <a:blip r:embed="rId12"/>
          <a:srcRect/>
          <a:stretch>
            <a:fillRect/>
          </a:stretch>
        </p:blipFill>
        <p:spPr bwMode="auto">
          <a:xfrm>
            <a:off x="1853494" y="4714884"/>
            <a:ext cx="1789780" cy="919748"/>
          </a:xfrm>
          <a:prstGeom prst="rect">
            <a:avLst/>
          </a:prstGeom>
          <a:noFill/>
          <a:ln w="9525">
            <a:noFill/>
            <a:miter lim="800000"/>
            <a:headEnd/>
            <a:tailEnd/>
          </a:ln>
        </p:spPr>
      </p:pic>
      <p:pic>
        <p:nvPicPr>
          <p:cNvPr id="4" name="Picture 6" descr="g.jpg"/>
          <p:cNvPicPr>
            <a:picLocks noChangeAspect="1"/>
          </p:cNvPicPr>
          <p:nvPr/>
        </p:nvPicPr>
        <p:blipFill>
          <a:blip r:embed="rId13"/>
          <a:srcRect/>
          <a:stretch>
            <a:fillRect/>
          </a:stretch>
        </p:blipFill>
        <p:spPr bwMode="auto">
          <a:xfrm>
            <a:off x="7143736" y="4714884"/>
            <a:ext cx="1785950" cy="873265"/>
          </a:xfrm>
          <a:prstGeom prst="rect">
            <a:avLst/>
          </a:prstGeom>
          <a:noFill/>
          <a:ln w="9525">
            <a:noFill/>
            <a:miter lim="800000"/>
            <a:headEnd/>
            <a:tailEnd/>
          </a:ln>
        </p:spPr>
      </p:pic>
      <p:pic>
        <p:nvPicPr>
          <p:cNvPr id="5" name="Picture 7" descr="k.jpg"/>
          <p:cNvPicPr>
            <a:picLocks noChangeAspect="1"/>
          </p:cNvPicPr>
          <p:nvPr/>
        </p:nvPicPr>
        <p:blipFill>
          <a:blip r:embed="rId14"/>
          <a:srcRect/>
          <a:stretch>
            <a:fillRect/>
          </a:stretch>
        </p:blipFill>
        <p:spPr bwMode="auto">
          <a:xfrm>
            <a:off x="142876" y="4751382"/>
            <a:ext cx="1714480" cy="838570"/>
          </a:xfrm>
          <a:prstGeom prst="rect">
            <a:avLst/>
          </a:prstGeom>
          <a:noFill/>
          <a:ln w="9525">
            <a:noFill/>
            <a:miter lim="800000"/>
            <a:headEnd/>
            <a:tailEnd/>
          </a:ln>
        </p:spPr>
      </p:pic>
      <p:pic>
        <p:nvPicPr>
          <p:cNvPr id="7" name="Picture 9" descr="gh.jpg"/>
          <p:cNvPicPr>
            <a:picLocks noChangeAspect="1"/>
          </p:cNvPicPr>
          <p:nvPr/>
        </p:nvPicPr>
        <p:blipFill>
          <a:blip r:embed="rId15"/>
          <a:srcRect/>
          <a:stretch>
            <a:fillRect/>
          </a:stretch>
        </p:blipFill>
        <p:spPr bwMode="auto">
          <a:xfrm>
            <a:off x="3613067" y="4714884"/>
            <a:ext cx="1744719" cy="865686"/>
          </a:xfrm>
          <a:prstGeom prst="rect">
            <a:avLst/>
          </a:prstGeom>
          <a:noFill/>
          <a:ln w="9525">
            <a:noFill/>
            <a:miter lim="800000"/>
            <a:headEnd/>
            <a:tailEnd/>
          </a:ln>
        </p:spPr>
      </p:pic>
    </p:spTree>
  </p:cSld>
  <p:clrMapOvr>
    <a:masterClrMapping/>
  </p:clrMapOvr>
  <p:transition spd="med">
    <p:newsflash/>
    <p:sndAc>
      <p:stSnd>
        <p:snd r:embed="rId2" name="coin.wav" builtIn="1"/>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74984125_2001_1_grivna_Sdvoen"/>
          <p:cNvPicPr>
            <a:picLocks noChangeAspect="1" noChangeArrowheads="1"/>
          </p:cNvPicPr>
          <p:nvPr/>
        </p:nvPicPr>
        <p:blipFill>
          <a:blip r:embed="rId3" cstate="email"/>
          <a:srcRect/>
          <a:stretch>
            <a:fillRect/>
          </a:stretch>
        </p:blipFill>
        <p:spPr bwMode="auto">
          <a:xfrm>
            <a:off x="119336" y="2448008"/>
            <a:ext cx="4024036" cy="2124000"/>
          </a:xfrm>
          <a:prstGeom prst="rect">
            <a:avLst/>
          </a:prstGeom>
          <a:noFill/>
          <a:ln w="9525">
            <a:noFill/>
            <a:miter lim="800000"/>
            <a:headEnd/>
            <a:tailEnd/>
          </a:ln>
        </p:spPr>
      </p:pic>
      <p:pic>
        <p:nvPicPr>
          <p:cNvPr id="3" name="Picture 8" descr="0_650_Komplekt_monet_Ukraini_5102550_kopeek1_grivna_7430576"/>
          <p:cNvPicPr>
            <a:picLocks noChangeAspect="1" noChangeArrowheads="1"/>
          </p:cNvPicPr>
          <p:nvPr/>
        </p:nvPicPr>
        <p:blipFill>
          <a:blip r:embed="rId4" cstate="email"/>
          <a:srcRect/>
          <a:stretch>
            <a:fillRect/>
          </a:stretch>
        </p:blipFill>
        <p:spPr bwMode="auto">
          <a:xfrm>
            <a:off x="142844" y="1571612"/>
            <a:ext cx="2831292" cy="857256"/>
          </a:xfrm>
          <a:prstGeom prst="rect">
            <a:avLst/>
          </a:prstGeom>
          <a:noFill/>
          <a:ln w="9525">
            <a:noFill/>
            <a:miter lim="800000"/>
            <a:headEnd/>
            <a:tailEnd/>
          </a:ln>
        </p:spPr>
      </p:pic>
      <p:pic>
        <p:nvPicPr>
          <p:cNvPr id="4" name="Picture 6" descr="grivi"/>
          <p:cNvPicPr>
            <a:picLocks noChangeAspect="1" noChangeArrowheads="1"/>
          </p:cNvPicPr>
          <p:nvPr/>
        </p:nvPicPr>
        <p:blipFill>
          <a:blip r:embed="rId5"/>
          <a:srcRect/>
          <a:stretch>
            <a:fillRect/>
          </a:stretch>
        </p:blipFill>
        <p:spPr bwMode="auto">
          <a:xfrm>
            <a:off x="142844" y="4572008"/>
            <a:ext cx="3185115" cy="2124000"/>
          </a:xfrm>
          <a:prstGeom prst="rect">
            <a:avLst/>
          </a:prstGeom>
          <a:noFill/>
          <a:ln w="9525">
            <a:noFill/>
            <a:miter lim="800000"/>
            <a:headEnd/>
            <a:tailEnd/>
          </a:ln>
        </p:spPr>
      </p:pic>
      <p:pic>
        <p:nvPicPr>
          <p:cNvPr id="5" name="Picture 12" descr="32572792_0"/>
          <p:cNvPicPr>
            <a:picLocks noChangeAspect="1" noChangeArrowheads="1"/>
          </p:cNvPicPr>
          <p:nvPr/>
        </p:nvPicPr>
        <p:blipFill>
          <a:blip r:embed="rId6" cstate="email"/>
          <a:srcRect/>
          <a:stretch>
            <a:fillRect/>
          </a:stretch>
        </p:blipFill>
        <p:spPr bwMode="auto">
          <a:xfrm>
            <a:off x="3286116" y="4572008"/>
            <a:ext cx="1999982" cy="2124000"/>
          </a:xfrm>
          <a:prstGeom prst="rect">
            <a:avLst/>
          </a:prstGeom>
          <a:noFill/>
          <a:ln w="9525">
            <a:noFill/>
            <a:miter lim="800000"/>
            <a:headEnd/>
            <a:tailEnd/>
          </a:ln>
        </p:spPr>
      </p:pic>
      <p:sp>
        <p:nvSpPr>
          <p:cNvPr id="11265" name="Rectangle 1"/>
          <p:cNvSpPr>
            <a:spLocks noChangeArrowheads="1"/>
          </p:cNvSpPr>
          <p:nvPr/>
        </p:nvSpPr>
        <p:spPr bwMode="auto">
          <a:xfrm>
            <a:off x="4429124" y="99365"/>
            <a:ext cx="4214842" cy="4524315"/>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342900" algn="just"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err="1" smtClean="0">
                <a:ln>
                  <a:noFill/>
                </a:ln>
                <a:solidFill>
                  <a:schemeClr val="bg1"/>
                </a:solidFill>
                <a:effectLst/>
                <a:ea typeface="Times New Roman" pitchFamily="18" charset="0"/>
              </a:rPr>
              <a:t>Hryvnia</a:t>
            </a:r>
            <a:r>
              <a:rPr kumimoji="0" lang="ru-RU" sz="2000" b="1" i="0" u="none" strike="noStrike" cap="none" normalizeH="0" baseline="0" dirty="0" smtClean="0">
                <a:ln>
                  <a:noFill/>
                </a:ln>
                <a:solidFill>
                  <a:schemeClr val="bg1"/>
                </a:solidFill>
                <a:effectLst/>
                <a:ea typeface="Times New Roman" pitchFamily="18" charset="0"/>
              </a:rPr>
              <a:t> </a:t>
            </a:r>
            <a:r>
              <a:rPr kumimoji="0" lang="ru-RU" sz="2000" b="1" i="0" u="none" strike="noStrike" cap="none" normalizeH="0" baseline="0" dirty="0" err="1" smtClean="0">
                <a:ln>
                  <a:noFill/>
                </a:ln>
                <a:solidFill>
                  <a:schemeClr val="bg1"/>
                </a:solidFill>
                <a:effectLst/>
                <a:ea typeface="Times New Roman" pitchFamily="18" charset="0"/>
              </a:rPr>
              <a:t>is</a:t>
            </a:r>
            <a:r>
              <a:rPr kumimoji="0" lang="ru-RU" sz="2000" b="1" i="0" u="none" strike="noStrike" cap="none" normalizeH="0" baseline="0" dirty="0" smtClean="0">
                <a:ln>
                  <a:noFill/>
                </a:ln>
                <a:solidFill>
                  <a:schemeClr val="bg1"/>
                </a:solidFill>
                <a:effectLst/>
                <a:ea typeface="Times New Roman" pitchFamily="18" charset="0"/>
              </a:rPr>
              <a:t> </a:t>
            </a:r>
            <a:r>
              <a:rPr kumimoji="0" lang="ru-RU" sz="2000" b="1" i="0" u="none" strike="noStrike" cap="none" normalizeH="0" baseline="0" dirty="0" err="1" smtClean="0">
                <a:ln>
                  <a:noFill/>
                </a:ln>
                <a:solidFill>
                  <a:schemeClr val="bg1"/>
                </a:solidFill>
                <a:effectLst/>
                <a:ea typeface="Times New Roman" pitchFamily="18" charset="0"/>
              </a:rPr>
              <a:t>an</a:t>
            </a:r>
            <a:r>
              <a:rPr kumimoji="0" lang="ru-RU" sz="2000" b="1" i="0" u="none" strike="noStrike" cap="none" normalizeH="0" baseline="0" dirty="0" smtClean="0">
                <a:ln>
                  <a:noFill/>
                </a:ln>
                <a:solidFill>
                  <a:schemeClr val="bg1"/>
                </a:solidFill>
                <a:effectLst/>
                <a:ea typeface="Times New Roman" pitchFamily="18" charset="0"/>
              </a:rPr>
              <a:t> </a:t>
            </a:r>
            <a:r>
              <a:rPr kumimoji="0" lang="ru-RU" sz="2000" b="1" i="0" u="none" strike="noStrike" cap="none" normalizeH="0" baseline="0" dirty="0" err="1" smtClean="0">
                <a:ln>
                  <a:noFill/>
                </a:ln>
                <a:solidFill>
                  <a:schemeClr val="bg1"/>
                </a:solidFill>
                <a:effectLst/>
                <a:ea typeface="Times New Roman" pitchFamily="18" charset="0"/>
              </a:rPr>
              <a:t>official</a:t>
            </a:r>
            <a:r>
              <a:rPr kumimoji="0" lang="ru-RU" sz="2000" b="1" i="0" u="none" strike="noStrike" cap="none" normalizeH="0" baseline="0" dirty="0" smtClean="0">
                <a:ln>
                  <a:noFill/>
                </a:ln>
                <a:solidFill>
                  <a:schemeClr val="bg1"/>
                </a:solidFill>
                <a:effectLst/>
                <a:ea typeface="Times New Roman" pitchFamily="18" charset="0"/>
              </a:rPr>
              <a:t> </a:t>
            </a:r>
            <a:r>
              <a:rPr kumimoji="0" lang="ru-RU" sz="2000" b="1" i="0" u="none" strike="noStrike" cap="none" normalizeH="0" baseline="0" dirty="0" err="1" smtClean="0">
                <a:ln>
                  <a:noFill/>
                </a:ln>
                <a:solidFill>
                  <a:schemeClr val="bg1"/>
                </a:solidFill>
                <a:effectLst/>
                <a:ea typeface="Times New Roman" pitchFamily="18" charset="0"/>
              </a:rPr>
              <a:t>money</a:t>
            </a:r>
            <a:r>
              <a:rPr kumimoji="0" lang="ru-RU" sz="2000" b="1" i="0" u="none" strike="noStrike" cap="none" normalizeH="0" baseline="0" dirty="0" smtClean="0">
                <a:ln>
                  <a:noFill/>
                </a:ln>
                <a:solidFill>
                  <a:schemeClr val="bg1"/>
                </a:solidFill>
                <a:effectLst/>
                <a:ea typeface="Times New Roman" pitchFamily="18" charset="0"/>
              </a:rPr>
              <a:t> </a:t>
            </a:r>
            <a:r>
              <a:rPr kumimoji="0" lang="ru-RU" sz="2000" b="1" i="0" u="none" strike="noStrike" cap="none" normalizeH="0" baseline="0" dirty="0" err="1" smtClean="0">
                <a:ln>
                  <a:noFill/>
                </a:ln>
                <a:solidFill>
                  <a:schemeClr val="bg1"/>
                </a:solidFill>
                <a:effectLst/>
                <a:ea typeface="Times New Roman" pitchFamily="18" charset="0"/>
              </a:rPr>
              <a:t>in</a:t>
            </a:r>
            <a:r>
              <a:rPr kumimoji="0" lang="ru-RU" sz="2000" b="1" i="0" u="none" strike="noStrike" cap="none" normalizeH="0" baseline="0" dirty="0" smtClean="0">
                <a:ln>
                  <a:noFill/>
                </a:ln>
                <a:solidFill>
                  <a:schemeClr val="bg1"/>
                </a:solidFill>
                <a:effectLst/>
                <a:ea typeface="Times New Roman" pitchFamily="18" charset="0"/>
              </a:rPr>
              <a:t> </a:t>
            </a:r>
            <a:r>
              <a:rPr kumimoji="0" lang="ru-RU" sz="2800" b="1" i="0" u="none" strike="noStrike" cap="none" normalizeH="0" baseline="0" dirty="0" err="1" smtClean="0">
                <a:ln>
                  <a:noFill/>
                </a:ln>
                <a:solidFill>
                  <a:schemeClr val="bg1"/>
                </a:solidFill>
                <a:effectLst/>
                <a:ea typeface="Times New Roman" pitchFamily="18" charset="0"/>
              </a:rPr>
              <a:t>Ukraine</a:t>
            </a:r>
            <a:r>
              <a:rPr kumimoji="0" lang="ru-RU" sz="2000" b="1" i="0" u="none" strike="noStrike" cap="none" normalizeH="0" baseline="0" dirty="0" smtClean="0">
                <a:ln>
                  <a:noFill/>
                </a:ln>
                <a:solidFill>
                  <a:schemeClr val="bg1"/>
                </a:solidFill>
                <a:effectLst/>
                <a:ea typeface="Times New Roman" pitchFamily="18" charset="0"/>
              </a:rPr>
              <a:t> (</a:t>
            </a:r>
            <a:r>
              <a:rPr kumimoji="0" lang="ru-RU" sz="2000" b="1" i="0" u="none" strike="noStrike" cap="none" normalizeH="0" baseline="0" dirty="0" err="1" smtClean="0">
                <a:ln>
                  <a:noFill/>
                </a:ln>
                <a:solidFill>
                  <a:schemeClr val="bg1"/>
                </a:solidFill>
                <a:effectLst/>
                <a:ea typeface="Times New Roman" pitchFamily="18" charset="0"/>
              </a:rPr>
              <a:t>abbreviation</a:t>
            </a:r>
            <a:r>
              <a:rPr kumimoji="0" lang="ru-RU" sz="2000" b="1" i="0" u="none" strike="noStrike" cap="none" normalizeH="0" baseline="0" dirty="0" smtClean="0">
                <a:ln>
                  <a:noFill/>
                </a:ln>
                <a:solidFill>
                  <a:schemeClr val="bg1"/>
                </a:solidFill>
                <a:effectLst/>
                <a:ea typeface="Times New Roman" pitchFamily="18" charset="0"/>
              </a:rPr>
              <a:t>: UAH, </a:t>
            </a:r>
            <a:r>
              <a:rPr kumimoji="0" lang="ru-RU" sz="2000" b="1" i="0" u="none" strike="noStrike" cap="none" normalizeH="0" baseline="0" dirty="0" err="1" smtClean="0">
                <a:ln>
                  <a:noFill/>
                </a:ln>
                <a:solidFill>
                  <a:schemeClr val="bg1"/>
                </a:solidFill>
                <a:effectLst/>
                <a:ea typeface="Times New Roman" pitchFamily="18" charset="0"/>
              </a:rPr>
              <a:t>commonly</a:t>
            </a:r>
            <a:r>
              <a:rPr kumimoji="0" lang="ru-RU" sz="2000" b="1" i="0" u="none" strike="noStrike" cap="none" normalizeH="0" baseline="0" dirty="0" smtClean="0">
                <a:ln>
                  <a:noFill/>
                </a:ln>
                <a:solidFill>
                  <a:schemeClr val="bg1"/>
                </a:solidFill>
                <a:effectLst/>
                <a:ea typeface="Times New Roman" pitchFamily="18" charset="0"/>
              </a:rPr>
              <a:t> </a:t>
            </a:r>
            <a:r>
              <a:rPr kumimoji="0" lang="ru-RU" sz="2000" b="1" i="0" u="none" strike="noStrike" cap="none" normalizeH="0" baseline="0" dirty="0" err="1" smtClean="0">
                <a:ln>
                  <a:noFill/>
                </a:ln>
                <a:solidFill>
                  <a:schemeClr val="bg1"/>
                </a:solidFill>
                <a:effectLst/>
                <a:ea typeface="Times New Roman" pitchFamily="18" charset="0"/>
              </a:rPr>
              <a:t>pronounced</a:t>
            </a:r>
            <a:r>
              <a:rPr kumimoji="0" lang="ru-RU" sz="2000" b="1" i="0" u="none" strike="noStrike" cap="none" normalizeH="0" baseline="0" dirty="0" smtClean="0">
                <a:ln>
                  <a:noFill/>
                </a:ln>
                <a:solidFill>
                  <a:schemeClr val="bg1"/>
                </a:solidFill>
                <a:effectLst/>
                <a:ea typeface="Times New Roman" pitchFamily="18" charset="0"/>
              </a:rPr>
              <a:t> "</a:t>
            </a:r>
            <a:r>
              <a:rPr kumimoji="0" lang="ru-RU" sz="2000" b="1" i="0" u="none" strike="noStrike" cap="none" normalizeH="0" baseline="0" dirty="0" err="1" smtClean="0">
                <a:ln>
                  <a:noFill/>
                </a:ln>
                <a:solidFill>
                  <a:schemeClr val="bg1"/>
                </a:solidFill>
                <a:effectLst/>
                <a:ea typeface="Times New Roman" pitchFamily="18" charset="0"/>
              </a:rPr>
              <a:t>grivna</a:t>
            </a:r>
            <a:r>
              <a:rPr kumimoji="0" lang="ru-RU" sz="2000" b="1" i="0" u="none" strike="noStrike" cap="none" normalizeH="0" baseline="0" dirty="0" smtClean="0">
                <a:ln>
                  <a:noFill/>
                </a:ln>
                <a:solidFill>
                  <a:schemeClr val="bg1"/>
                </a:solidFill>
                <a:effectLst/>
                <a:ea typeface="Times New Roman" pitchFamily="18" charset="0"/>
              </a:rPr>
              <a:t>" — </a:t>
            </a:r>
            <a:r>
              <a:rPr kumimoji="0" lang="ru-RU" sz="2000" b="1" i="0" u="none" strike="noStrike" cap="none" normalizeH="0" baseline="0" dirty="0" err="1" smtClean="0">
                <a:ln>
                  <a:noFill/>
                </a:ln>
                <a:solidFill>
                  <a:schemeClr val="bg1"/>
                </a:solidFill>
                <a:effectLst/>
                <a:ea typeface="Times New Roman" pitchFamily="18" charset="0"/>
              </a:rPr>
              <a:t>from</a:t>
            </a:r>
            <a:r>
              <a:rPr kumimoji="0" lang="ru-RU" sz="2000" b="1" i="0" u="none" strike="noStrike" cap="none" normalizeH="0" baseline="0" dirty="0" smtClean="0">
                <a:ln>
                  <a:noFill/>
                </a:ln>
                <a:solidFill>
                  <a:schemeClr val="bg1"/>
                </a:solidFill>
                <a:effectLst/>
                <a:ea typeface="Times New Roman" pitchFamily="18" charset="0"/>
              </a:rPr>
              <a:t> </a:t>
            </a:r>
            <a:r>
              <a:rPr kumimoji="0" lang="ru-RU" sz="2000" b="1" i="0" u="none" strike="noStrike" cap="none" normalizeH="0" baseline="0" dirty="0" err="1" smtClean="0">
                <a:ln>
                  <a:noFill/>
                </a:ln>
                <a:solidFill>
                  <a:schemeClr val="bg1"/>
                </a:solidFill>
                <a:effectLst/>
                <a:ea typeface="Times New Roman" pitchFamily="18" charset="0"/>
              </a:rPr>
              <a:t>Russian</a:t>
            </a:r>
            <a:r>
              <a:rPr kumimoji="0" lang="ru-RU" sz="2000" b="1" i="0" u="none" strike="noStrike" cap="none" normalizeH="0" baseline="0" dirty="0" smtClean="0">
                <a:ln>
                  <a:noFill/>
                </a:ln>
                <a:solidFill>
                  <a:schemeClr val="bg1"/>
                </a:solidFill>
                <a:effectLst/>
                <a:ea typeface="Times New Roman" pitchFamily="18" charset="0"/>
              </a:rPr>
              <a:t>). </a:t>
            </a:r>
            <a:r>
              <a:rPr kumimoji="0" lang="ru-RU" sz="2000" b="1" i="0" u="none" strike="noStrike" cap="none" normalizeH="0" baseline="0" dirty="0" err="1" smtClean="0">
                <a:ln>
                  <a:noFill/>
                </a:ln>
                <a:solidFill>
                  <a:schemeClr val="bg1"/>
                </a:solidFill>
                <a:effectLst/>
                <a:ea typeface="Times New Roman" pitchFamily="18" charset="0"/>
              </a:rPr>
              <a:t>It</a:t>
            </a:r>
            <a:r>
              <a:rPr kumimoji="0" lang="ru-RU" sz="2000" b="1" i="0" u="none" strike="noStrike" cap="none" normalizeH="0" baseline="0" dirty="0" smtClean="0">
                <a:ln>
                  <a:noFill/>
                </a:ln>
                <a:solidFill>
                  <a:schemeClr val="bg1"/>
                </a:solidFill>
                <a:effectLst/>
                <a:ea typeface="Times New Roman" pitchFamily="18" charset="0"/>
              </a:rPr>
              <a:t> </a:t>
            </a:r>
            <a:r>
              <a:rPr kumimoji="0" lang="ru-RU" sz="2000" b="1" i="0" u="none" strike="noStrike" cap="none" normalizeH="0" baseline="0" dirty="0" err="1" smtClean="0">
                <a:ln>
                  <a:noFill/>
                </a:ln>
                <a:solidFill>
                  <a:schemeClr val="bg1"/>
                </a:solidFill>
                <a:effectLst/>
                <a:ea typeface="Times New Roman" pitchFamily="18" charset="0"/>
              </a:rPr>
              <a:t>has</a:t>
            </a:r>
            <a:r>
              <a:rPr kumimoji="0" lang="ru-RU" sz="2000" b="1" i="0" u="none" strike="noStrike" cap="none" normalizeH="0" baseline="0" dirty="0" smtClean="0">
                <a:ln>
                  <a:noFill/>
                </a:ln>
                <a:solidFill>
                  <a:schemeClr val="bg1"/>
                </a:solidFill>
                <a:effectLst/>
                <a:ea typeface="Times New Roman" pitchFamily="18" charset="0"/>
              </a:rPr>
              <a:t> </a:t>
            </a:r>
            <a:r>
              <a:rPr kumimoji="0" lang="ru-RU" sz="2000" b="1" i="0" u="none" strike="noStrike" cap="none" normalizeH="0" baseline="0" dirty="0" err="1" smtClean="0">
                <a:ln>
                  <a:noFill/>
                </a:ln>
                <a:solidFill>
                  <a:schemeClr val="bg1"/>
                </a:solidFill>
                <a:effectLst/>
                <a:ea typeface="Times New Roman" pitchFamily="18" charset="0"/>
              </a:rPr>
              <a:t>become</a:t>
            </a:r>
            <a:r>
              <a:rPr kumimoji="0" lang="ru-RU" sz="2000" b="1" i="0" u="none" strike="noStrike" cap="none" normalizeH="0" baseline="0" dirty="0" smtClean="0">
                <a:ln>
                  <a:noFill/>
                </a:ln>
                <a:solidFill>
                  <a:schemeClr val="bg1"/>
                </a:solidFill>
                <a:effectLst/>
                <a:ea typeface="Times New Roman" pitchFamily="18" charset="0"/>
              </a:rPr>
              <a:t> </a:t>
            </a:r>
            <a:r>
              <a:rPr kumimoji="0" lang="ru-RU" sz="2000" b="1" i="0" u="none" strike="noStrike" cap="none" normalizeH="0" baseline="0" dirty="0" err="1" smtClean="0">
                <a:ln>
                  <a:noFill/>
                </a:ln>
                <a:solidFill>
                  <a:schemeClr val="bg1"/>
                </a:solidFill>
                <a:effectLst/>
                <a:ea typeface="Times New Roman" pitchFamily="18" charset="0"/>
              </a:rPr>
              <a:t>the</a:t>
            </a:r>
            <a:r>
              <a:rPr kumimoji="0" lang="ru-RU" sz="2000" b="1" i="0" u="none" strike="noStrike" cap="none" normalizeH="0" baseline="0" dirty="0" smtClean="0">
                <a:ln>
                  <a:noFill/>
                </a:ln>
                <a:solidFill>
                  <a:schemeClr val="bg1"/>
                </a:solidFill>
                <a:effectLst/>
                <a:ea typeface="Times New Roman" pitchFamily="18" charset="0"/>
              </a:rPr>
              <a:t> </a:t>
            </a:r>
            <a:r>
              <a:rPr kumimoji="0" lang="ru-RU" sz="2000" b="1" i="0" u="none" strike="noStrike" cap="none" normalizeH="0" baseline="0" dirty="0" err="1" smtClean="0">
                <a:ln>
                  <a:noFill/>
                </a:ln>
                <a:solidFill>
                  <a:schemeClr val="bg1"/>
                </a:solidFill>
                <a:effectLst/>
                <a:ea typeface="Times New Roman" pitchFamily="18" charset="0"/>
              </a:rPr>
              <a:t>national</a:t>
            </a:r>
            <a:r>
              <a:rPr kumimoji="0" lang="ru-RU" sz="2000" b="1" i="0" u="none" strike="noStrike" cap="none" normalizeH="0" baseline="0" dirty="0" smtClean="0">
                <a:ln>
                  <a:noFill/>
                </a:ln>
                <a:solidFill>
                  <a:schemeClr val="bg1"/>
                </a:solidFill>
                <a:effectLst/>
                <a:ea typeface="Times New Roman" pitchFamily="18" charset="0"/>
              </a:rPr>
              <a:t> </a:t>
            </a:r>
            <a:r>
              <a:rPr kumimoji="0" lang="ru-RU" sz="2000" b="1" i="0" u="none" strike="noStrike" cap="none" normalizeH="0" baseline="0" dirty="0" err="1" smtClean="0">
                <a:ln>
                  <a:noFill/>
                </a:ln>
                <a:solidFill>
                  <a:schemeClr val="bg1"/>
                </a:solidFill>
                <a:effectLst/>
                <a:ea typeface="Times New Roman" pitchFamily="18" charset="0"/>
                <a:hlinkClick r:id="rId7" tooltip="Currency"/>
              </a:rPr>
              <a:t>currency</a:t>
            </a:r>
            <a:r>
              <a:rPr kumimoji="0" lang="ru-RU" sz="2000" b="1" i="0" u="none" strike="noStrike" cap="none" normalizeH="0" baseline="0" dirty="0" smtClean="0">
                <a:ln>
                  <a:noFill/>
                </a:ln>
                <a:solidFill>
                  <a:schemeClr val="bg1"/>
                </a:solidFill>
                <a:effectLst/>
                <a:ea typeface="Times New Roman" pitchFamily="18" charset="0"/>
              </a:rPr>
              <a:t> </a:t>
            </a:r>
            <a:r>
              <a:rPr kumimoji="0" lang="ru-RU" sz="2000" b="1" i="0" u="none" strike="noStrike" cap="none" normalizeH="0" baseline="0" dirty="0" err="1" smtClean="0">
                <a:ln>
                  <a:noFill/>
                </a:ln>
                <a:solidFill>
                  <a:schemeClr val="bg1"/>
                </a:solidFill>
                <a:effectLst/>
                <a:ea typeface="Times New Roman" pitchFamily="18" charset="0"/>
              </a:rPr>
              <a:t>of</a:t>
            </a:r>
            <a:r>
              <a:rPr kumimoji="0" lang="ru-RU" sz="2000" b="1" i="0" u="none" strike="noStrike" cap="none" normalizeH="0" baseline="0" dirty="0" smtClean="0">
                <a:ln>
                  <a:noFill/>
                </a:ln>
                <a:solidFill>
                  <a:schemeClr val="bg1"/>
                </a:solidFill>
                <a:effectLst/>
                <a:ea typeface="Times New Roman" pitchFamily="18" charset="0"/>
              </a:rPr>
              <a:t> </a:t>
            </a:r>
            <a:r>
              <a:rPr kumimoji="0" lang="ru-RU" sz="2000" b="1" i="0" u="none" strike="noStrike" cap="none" normalizeH="0" baseline="0" dirty="0" err="1" smtClean="0">
                <a:ln>
                  <a:noFill/>
                </a:ln>
                <a:solidFill>
                  <a:schemeClr val="bg1"/>
                </a:solidFill>
                <a:effectLst/>
                <a:ea typeface="Times New Roman" pitchFamily="18" charset="0"/>
                <a:hlinkClick r:id="rId8" tooltip="Ukraine"/>
              </a:rPr>
              <a:t>Ukraine</a:t>
            </a:r>
            <a:r>
              <a:rPr kumimoji="0" lang="ru-RU" sz="2000" b="1" i="0" u="none" strike="noStrike" cap="none" normalizeH="0" baseline="0" dirty="0" smtClean="0">
                <a:ln>
                  <a:noFill/>
                </a:ln>
                <a:solidFill>
                  <a:schemeClr val="bg1"/>
                </a:solidFill>
                <a:effectLst/>
                <a:ea typeface="Times New Roman" pitchFamily="18" charset="0"/>
              </a:rPr>
              <a:t> </a:t>
            </a:r>
            <a:r>
              <a:rPr kumimoji="0" lang="ru-RU" sz="2000" b="1" i="0" u="none" strike="noStrike" cap="none" normalizeH="0" baseline="0" dirty="0" err="1" smtClean="0">
                <a:ln>
                  <a:noFill/>
                </a:ln>
                <a:solidFill>
                  <a:schemeClr val="bg1"/>
                </a:solidFill>
                <a:effectLst/>
                <a:ea typeface="Times New Roman" pitchFamily="18" charset="0"/>
              </a:rPr>
              <a:t>since</a:t>
            </a:r>
            <a:r>
              <a:rPr kumimoji="0" lang="ru-RU" sz="2000" b="1" i="0" u="none" strike="noStrike" cap="none" normalizeH="0" baseline="0" dirty="0" smtClean="0">
                <a:ln>
                  <a:noFill/>
                </a:ln>
                <a:solidFill>
                  <a:schemeClr val="bg1"/>
                </a:solidFill>
                <a:effectLst/>
                <a:ea typeface="Times New Roman" pitchFamily="18" charset="0"/>
              </a:rPr>
              <a:t> </a:t>
            </a:r>
            <a:r>
              <a:rPr kumimoji="0" lang="ru-RU" sz="2000" b="1" i="0" u="none" strike="noStrike" cap="none" normalizeH="0" baseline="0" dirty="0" err="1" smtClean="0">
                <a:ln>
                  <a:noFill/>
                </a:ln>
                <a:solidFill>
                  <a:schemeClr val="bg1"/>
                </a:solidFill>
                <a:effectLst/>
                <a:ea typeface="Times New Roman" pitchFamily="18" charset="0"/>
              </a:rPr>
              <a:t>September</a:t>
            </a:r>
            <a:r>
              <a:rPr kumimoji="0" lang="ru-RU" sz="2000" b="1" i="0" u="none" strike="noStrike" cap="none" normalizeH="0" baseline="0" dirty="0" smtClean="0">
                <a:ln>
                  <a:noFill/>
                </a:ln>
                <a:solidFill>
                  <a:schemeClr val="bg1"/>
                </a:solidFill>
                <a:effectLst/>
                <a:ea typeface="Times New Roman" pitchFamily="18" charset="0"/>
              </a:rPr>
              <a:t> 2nd, 1996.   </a:t>
            </a:r>
            <a:r>
              <a:rPr kumimoji="0" lang="ru-RU" sz="2000" b="1" i="0" u="none" strike="noStrike" cap="none" normalizeH="0" baseline="0" dirty="0" err="1" smtClean="0">
                <a:ln>
                  <a:noFill/>
                </a:ln>
                <a:solidFill>
                  <a:schemeClr val="bg1"/>
                </a:solidFill>
                <a:effectLst/>
                <a:ea typeface="Times New Roman" pitchFamily="18" charset="0"/>
              </a:rPr>
              <a:t>Bills</a:t>
            </a:r>
            <a:r>
              <a:rPr kumimoji="0" lang="ru-RU" sz="2000" b="1" i="0" u="none" strike="noStrike" cap="none" normalizeH="0" baseline="0" dirty="0" smtClean="0">
                <a:ln>
                  <a:noFill/>
                </a:ln>
                <a:solidFill>
                  <a:schemeClr val="bg1"/>
                </a:solidFill>
                <a:effectLst/>
                <a:ea typeface="Times New Roman" pitchFamily="18" charset="0"/>
              </a:rPr>
              <a:t> </a:t>
            </a:r>
            <a:r>
              <a:rPr kumimoji="0" lang="ru-RU" sz="2000" b="1" i="0" u="none" strike="noStrike" cap="none" normalizeH="0" baseline="0" dirty="0" err="1" smtClean="0">
                <a:ln>
                  <a:noFill/>
                </a:ln>
                <a:solidFill>
                  <a:schemeClr val="bg1"/>
                </a:solidFill>
                <a:effectLst/>
                <a:ea typeface="Times New Roman" pitchFamily="18" charset="0"/>
              </a:rPr>
              <a:t>come</a:t>
            </a:r>
            <a:r>
              <a:rPr kumimoji="0" lang="ru-RU" sz="2000" b="1" i="0" u="none" strike="noStrike" cap="none" normalizeH="0" baseline="0" dirty="0" smtClean="0">
                <a:ln>
                  <a:noFill/>
                </a:ln>
                <a:solidFill>
                  <a:schemeClr val="bg1"/>
                </a:solidFill>
                <a:effectLst/>
                <a:ea typeface="Times New Roman" pitchFamily="18" charset="0"/>
              </a:rPr>
              <a:t> </a:t>
            </a:r>
            <a:r>
              <a:rPr kumimoji="0" lang="ru-RU" sz="2000" b="1" i="0" u="none" strike="noStrike" cap="none" normalizeH="0" baseline="0" dirty="0" err="1" smtClean="0">
                <a:ln>
                  <a:noFill/>
                </a:ln>
                <a:solidFill>
                  <a:schemeClr val="bg1"/>
                </a:solidFill>
                <a:effectLst/>
                <a:ea typeface="Times New Roman" pitchFamily="18" charset="0"/>
              </a:rPr>
              <a:t>in</a:t>
            </a:r>
            <a:r>
              <a:rPr kumimoji="0" lang="ru-RU" sz="2000" b="1" i="0" u="none" strike="noStrike" cap="none" normalizeH="0" baseline="0" dirty="0" smtClean="0">
                <a:ln>
                  <a:noFill/>
                </a:ln>
                <a:solidFill>
                  <a:schemeClr val="bg1"/>
                </a:solidFill>
                <a:effectLst/>
                <a:ea typeface="Times New Roman" pitchFamily="18" charset="0"/>
              </a:rPr>
              <a:t> </a:t>
            </a:r>
            <a:r>
              <a:rPr kumimoji="0" lang="ru-RU" sz="2000" b="1" i="0" u="none" strike="noStrike" cap="none" normalizeH="0" baseline="0" dirty="0" err="1" smtClean="0">
                <a:ln>
                  <a:noFill/>
                </a:ln>
                <a:solidFill>
                  <a:schemeClr val="bg1"/>
                </a:solidFill>
                <a:effectLst/>
                <a:ea typeface="Times New Roman" pitchFamily="18" charset="0"/>
              </a:rPr>
              <a:t>denominations</a:t>
            </a:r>
            <a:r>
              <a:rPr kumimoji="0" lang="ru-RU" sz="2000" b="1" i="0" u="none" strike="noStrike" cap="none" normalizeH="0" baseline="0" dirty="0" smtClean="0">
                <a:ln>
                  <a:noFill/>
                </a:ln>
                <a:solidFill>
                  <a:schemeClr val="bg1"/>
                </a:solidFill>
                <a:effectLst/>
                <a:ea typeface="Times New Roman" pitchFamily="18" charset="0"/>
              </a:rPr>
              <a:t> </a:t>
            </a:r>
            <a:r>
              <a:rPr kumimoji="0" lang="ru-RU" sz="2000" b="1" i="0" u="none" strike="noStrike" cap="none" normalizeH="0" baseline="0" dirty="0" err="1" smtClean="0">
                <a:ln>
                  <a:noFill/>
                </a:ln>
                <a:solidFill>
                  <a:schemeClr val="bg1"/>
                </a:solidFill>
                <a:effectLst/>
                <a:ea typeface="Times New Roman" pitchFamily="18" charset="0"/>
              </a:rPr>
              <a:t>of</a:t>
            </a:r>
            <a:r>
              <a:rPr kumimoji="0" lang="ru-RU" sz="2000" b="1" i="0" u="none" strike="noStrike" cap="none" normalizeH="0" baseline="0" dirty="0" smtClean="0">
                <a:ln>
                  <a:noFill/>
                </a:ln>
                <a:solidFill>
                  <a:schemeClr val="bg1"/>
                </a:solidFill>
                <a:effectLst/>
                <a:ea typeface="Times New Roman" pitchFamily="18" charset="0"/>
              </a:rPr>
              <a:t> 1, 2, 5, 10, 20, 50, 100, 200, </a:t>
            </a:r>
            <a:r>
              <a:rPr kumimoji="0" lang="ru-RU" sz="2000" b="1" i="0" u="none" strike="noStrike" cap="none" normalizeH="0" baseline="0" dirty="0" err="1" smtClean="0">
                <a:ln>
                  <a:noFill/>
                </a:ln>
                <a:solidFill>
                  <a:schemeClr val="bg1"/>
                </a:solidFill>
                <a:effectLst/>
                <a:ea typeface="Times New Roman" pitchFamily="18" charset="0"/>
              </a:rPr>
              <a:t>and</a:t>
            </a:r>
            <a:r>
              <a:rPr kumimoji="0" lang="ru-RU" sz="2000" b="1" i="0" u="none" strike="noStrike" cap="none" normalizeH="0" baseline="0" dirty="0" smtClean="0">
                <a:ln>
                  <a:noFill/>
                </a:ln>
                <a:solidFill>
                  <a:schemeClr val="bg1"/>
                </a:solidFill>
                <a:effectLst/>
                <a:ea typeface="Times New Roman" pitchFamily="18" charset="0"/>
              </a:rPr>
              <a:t> 500 </a:t>
            </a:r>
            <a:r>
              <a:rPr kumimoji="0" lang="ru-RU" sz="2000" b="1" i="0" u="none" strike="noStrike" cap="none" normalizeH="0" baseline="0" dirty="0" err="1" smtClean="0">
                <a:ln>
                  <a:noFill/>
                </a:ln>
                <a:solidFill>
                  <a:schemeClr val="bg1"/>
                </a:solidFill>
                <a:effectLst/>
                <a:ea typeface="Times New Roman" pitchFamily="18" charset="0"/>
              </a:rPr>
              <a:t>hryvnias</a:t>
            </a:r>
            <a:r>
              <a:rPr kumimoji="0" lang="ru-RU" sz="2000" b="1" i="0" u="none" strike="noStrike" cap="none" normalizeH="0" baseline="0" dirty="0" smtClean="0">
                <a:ln>
                  <a:noFill/>
                </a:ln>
                <a:solidFill>
                  <a:schemeClr val="bg1"/>
                </a:solidFill>
                <a:effectLst/>
                <a:ea typeface="Times New Roman" pitchFamily="18" charset="0"/>
              </a:rPr>
              <a:t> (</a:t>
            </a:r>
            <a:r>
              <a:rPr kumimoji="0" lang="ru-RU" sz="2000" b="1" i="0" u="none" strike="noStrike" cap="none" normalizeH="0" baseline="0" dirty="0" err="1" smtClean="0">
                <a:ln>
                  <a:noFill/>
                </a:ln>
                <a:solidFill>
                  <a:schemeClr val="bg1"/>
                </a:solidFill>
                <a:effectLst/>
                <a:ea typeface="Times New Roman" pitchFamily="18" charset="0"/>
              </a:rPr>
              <a:t>higher</a:t>
            </a:r>
            <a:r>
              <a:rPr kumimoji="0" lang="ru-RU" sz="2000" b="1" i="0" u="none" strike="noStrike" cap="none" normalizeH="0" baseline="0" dirty="0" smtClean="0">
                <a:ln>
                  <a:noFill/>
                </a:ln>
                <a:solidFill>
                  <a:schemeClr val="bg1"/>
                </a:solidFill>
                <a:effectLst/>
                <a:ea typeface="Times New Roman" pitchFamily="18" charset="0"/>
              </a:rPr>
              <a:t> </a:t>
            </a:r>
            <a:r>
              <a:rPr kumimoji="0" lang="ru-RU" sz="2000" b="1" i="0" u="none" strike="noStrike" cap="none" normalizeH="0" baseline="0" dirty="0" err="1" smtClean="0">
                <a:ln>
                  <a:noFill/>
                </a:ln>
                <a:solidFill>
                  <a:schemeClr val="bg1"/>
                </a:solidFill>
                <a:effectLst/>
                <a:ea typeface="Times New Roman" pitchFamily="18" charset="0"/>
              </a:rPr>
              <a:t>values</a:t>
            </a:r>
            <a:r>
              <a:rPr kumimoji="0" lang="ru-RU" sz="2000" b="1" i="0" u="none" strike="noStrike" cap="none" normalizeH="0" baseline="0" dirty="0" smtClean="0">
                <a:ln>
                  <a:noFill/>
                </a:ln>
                <a:solidFill>
                  <a:schemeClr val="bg1"/>
                </a:solidFill>
                <a:effectLst/>
                <a:ea typeface="Times New Roman" pitchFamily="18" charset="0"/>
              </a:rPr>
              <a:t> </a:t>
            </a:r>
            <a:r>
              <a:rPr kumimoji="0" lang="ru-RU" sz="2000" b="1" i="0" u="none" strike="noStrike" cap="none" normalizeH="0" baseline="0" dirty="0" err="1" smtClean="0">
                <a:ln>
                  <a:noFill/>
                </a:ln>
                <a:solidFill>
                  <a:schemeClr val="bg1"/>
                </a:solidFill>
                <a:effectLst/>
                <a:ea typeface="Times New Roman" pitchFamily="18" charset="0"/>
              </a:rPr>
              <a:t>may</a:t>
            </a:r>
            <a:r>
              <a:rPr kumimoji="0" lang="ru-RU" sz="2000" b="1" i="0" u="none" strike="noStrike" cap="none" normalizeH="0" baseline="0" dirty="0" smtClean="0">
                <a:ln>
                  <a:noFill/>
                </a:ln>
                <a:solidFill>
                  <a:schemeClr val="bg1"/>
                </a:solidFill>
                <a:effectLst/>
                <a:ea typeface="Times New Roman" pitchFamily="18" charset="0"/>
              </a:rPr>
              <a:t> </a:t>
            </a:r>
            <a:r>
              <a:rPr kumimoji="0" lang="ru-RU" sz="2000" b="1" i="0" u="none" strike="noStrike" cap="none" normalizeH="0" baseline="0" dirty="0" err="1" smtClean="0">
                <a:ln>
                  <a:noFill/>
                </a:ln>
                <a:solidFill>
                  <a:schemeClr val="bg1"/>
                </a:solidFill>
                <a:effectLst/>
                <a:ea typeface="Times New Roman" pitchFamily="18" charset="0"/>
              </a:rPr>
              <a:t>exist</a:t>
            </a:r>
            <a:r>
              <a:rPr kumimoji="0" lang="ru-RU" sz="2000" b="1" i="0" u="none" strike="noStrike" cap="none" normalizeH="0" baseline="0" dirty="0" smtClean="0">
                <a:ln>
                  <a:noFill/>
                </a:ln>
                <a:solidFill>
                  <a:schemeClr val="bg1"/>
                </a:solidFill>
                <a:effectLst/>
                <a:ea typeface="Times New Roman" pitchFamily="18" charset="0"/>
              </a:rPr>
              <a:t> </a:t>
            </a:r>
            <a:r>
              <a:rPr kumimoji="0" lang="ru-RU" sz="2000" b="1" i="0" u="none" strike="noStrike" cap="none" normalizeH="0" baseline="0" dirty="0" err="1" smtClean="0">
                <a:ln>
                  <a:noFill/>
                </a:ln>
                <a:solidFill>
                  <a:schemeClr val="bg1"/>
                </a:solidFill>
                <a:effectLst/>
                <a:ea typeface="Times New Roman" pitchFamily="18" charset="0"/>
              </a:rPr>
              <a:t>but</a:t>
            </a:r>
            <a:r>
              <a:rPr kumimoji="0" lang="ru-RU" sz="2000" b="1" i="0" u="none" strike="noStrike" cap="none" normalizeH="0" baseline="0" dirty="0" smtClean="0">
                <a:ln>
                  <a:noFill/>
                </a:ln>
                <a:solidFill>
                  <a:schemeClr val="bg1"/>
                </a:solidFill>
                <a:effectLst/>
                <a:ea typeface="Times New Roman" pitchFamily="18" charset="0"/>
              </a:rPr>
              <a:t> </a:t>
            </a:r>
            <a:r>
              <a:rPr kumimoji="0" lang="ru-RU" sz="2000" b="1" i="0" u="none" strike="noStrike" cap="none" normalizeH="0" baseline="0" dirty="0" err="1" smtClean="0">
                <a:ln>
                  <a:noFill/>
                </a:ln>
                <a:solidFill>
                  <a:schemeClr val="bg1"/>
                </a:solidFill>
                <a:effectLst/>
                <a:ea typeface="Times New Roman" pitchFamily="18" charset="0"/>
              </a:rPr>
              <a:t>are</a:t>
            </a:r>
            <a:r>
              <a:rPr kumimoji="0" lang="ru-RU" sz="2000" b="1" i="0" u="none" strike="noStrike" cap="none" normalizeH="0" baseline="0" dirty="0" smtClean="0">
                <a:ln>
                  <a:noFill/>
                </a:ln>
                <a:solidFill>
                  <a:schemeClr val="bg1"/>
                </a:solidFill>
                <a:effectLst/>
                <a:ea typeface="Times New Roman" pitchFamily="18" charset="0"/>
              </a:rPr>
              <a:t> </a:t>
            </a:r>
            <a:r>
              <a:rPr kumimoji="0" lang="ru-RU" sz="2000" b="1" i="0" u="none" strike="noStrike" cap="none" normalizeH="0" baseline="0" dirty="0" err="1" smtClean="0">
                <a:ln>
                  <a:noFill/>
                </a:ln>
                <a:solidFill>
                  <a:schemeClr val="bg1"/>
                </a:solidFill>
                <a:effectLst/>
                <a:ea typeface="Times New Roman" pitchFamily="18" charset="0"/>
              </a:rPr>
              <a:t>impractical</a:t>
            </a:r>
            <a:r>
              <a:rPr kumimoji="0" lang="ru-RU" sz="2000" b="1" i="0" u="none" strike="noStrike" cap="none" normalizeH="0" baseline="0" dirty="0" smtClean="0">
                <a:ln>
                  <a:noFill/>
                </a:ln>
                <a:solidFill>
                  <a:schemeClr val="bg1"/>
                </a:solidFill>
                <a:effectLst/>
                <a:ea typeface="Times New Roman" pitchFamily="18" charset="0"/>
              </a:rPr>
              <a:t> </a:t>
            </a:r>
            <a:r>
              <a:rPr kumimoji="0" lang="ru-RU" sz="2000" b="1" i="0" u="none" strike="noStrike" cap="none" normalizeH="0" baseline="0" dirty="0" err="1" smtClean="0">
                <a:ln>
                  <a:noFill/>
                </a:ln>
                <a:solidFill>
                  <a:schemeClr val="bg1"/>
                </a:solidFill>
                <a:effectLst/>
                <a:ea typeface="Times New Roman" pitchFamily="18" charset="0"/>
              </a:rPr>
              <a:t>as</a:t>
            </a:r>
            <a:r>
              <a:rPr kumimoji="0" lang="ru-RU" sz="2000" b="1" i="0" u="none" strike="noStrike" cap="none" normalizeH="0" baseline="0" dirty="0" smtClean="0">
                <a:ln>
                  <a:noFill/>
                </a:ln>
                <a:solidFill>
                  <a:schemeClr val="bg1"/>
                </a:solidFill>
                <a:effectLst/>
                <a:ea typeface="Times New Roman" pitchFamily="18" charset="0"/>
              </a:rPr>
              <a:t> </a:t>
            </a:r>
            <a:r>
              <a:rPr kumimoji="0" lang="ru-RU" sz="2000" b="1" i="0" u="none" strike="noStrike" cap="none" normalizeH="0" baseline="0" dirty="0" err="1" smtClean="0">
                <a:ln>
                  <a:noFill/>
                </a:ln>
                <a:solidFill>
                  <a:schemeClr val="bg1"/>
                </a:solidFill>
                <a:effectLst/>
                <a:ea typeface="Times New Roman" pitchFamily="18" charset="0"/>
              </a:rPr>
              <a:t>cash</a:t>
            </a:r>
            <a:r>
              <a:rPr kumimoji="0" lang="ru-RU" sz="2000" b="1" i="0" u="none" strike="noStrike" cap="none" normalizeH="0" baseline="0" dirty="0" smtClean="0">
                <a:ln>
                  <a:noFill/>
                </a:ln>
                <a:solidFill>
                  <a:schemeClr val="bg1"/>
                </a:solidFill>
                <a:effectLst/>
                <a:ea typeface="Times New Roman" pitchFamily="18" charset="0"/>
              </a:rPr>
              <a:t> </a:t>
            </a:r>
            <a:r>
              <a:rPr kumimoji="0" lang="ru-RU" sz="2000" b="1" i="0" u="none" strike="noStrike" cap="none" normalizeH="0" baseline="0" dirty="0" err="1" smtClean="0">
                <a:ln>
                  <a:noFill/>
                </a:ln>
                <a:solidFill>
                  <a:schemeClr val="bg1"/>
                </a:solidFill>
                <a:effectLst/>
                <a:ea typeface="Times New Roman" pitchFamily="18" charset="0"/>
              </a:rPr>
              <a:t>money</a:t>
            </a:r>
            <a:r>
              <a:rPr kumimoji="0" lang="ru-RU" sz="2000" b="1" i="0" u="none" strike="noStrike" cap="none" normalizeH="0" baseline="0" dirty="0" smtClean="0">
                <a:ln>
                  <a:noFill/>
                </a:ln>
                <a:solidFill>
                  <a:schemeClr val="bg1"/>
                </a:solidFill>
                <a:effectLst/>
                <a:ea typeface="Times New Roman" pitchFamily="18" charset="0"/>
              </a:rPr>
              <a:t>), </a:t>
            </a:r>
            <a:r>
              <a:rPr kumimoji="0" lang="ru-RU" sz="2000" b="1" i="0" u="none" strike="noStrike" cap="none" normalizeH="0" baseline="0" dirty="0" err="1" smtClean="0">
                <a:ln>
                  <a:noFill/>
                </a:ln>
                <a:solidFill>
                  <a:schemeClr val="bg1"/>
                </a:solidFill>
                <a:effectLst/>
                <a:ea typeface="Times New Roman" pitchFamily="18" charset="0"/>
              </a:rPr>
              <a:t>and</a:t>
            </a:r>
            <a:r>
              <a:rPr kumimoji="0" lang="ru-RU" sz="2000" b="1" i="0" u="none" strike="noStrike" cap="none" normalizeH="0" baseline="0" dirty="0" smtClean="0">
                <a:ln>
                  <a:noFill/>
                </a:ln>
                <a:solidFill>
                  <a:schemeClr val="bg1"/>
                </a:solidFill>
                <a:effectLst/>
                <a:ea typeface="Times New Roman" pitchFamily="18" charset="0"/>
              </a:rPr>
              <a:t> </a:t>
            </a:r>
            <a:r>
              <a:rPr kumimoji="0" lang="ru-RU" sz="2000" b="1" i="0" u="none" strike="noStrike" cap="none" normalizeH="0" baseline="0" dirty="0" err="1" smtClean="0">
                <a:ln>
                  <a:noFill/>
                </a:ln>
                <a:solidFill>
                  <a:schemeClr val="bg1"/>
                </a:solidFill>
                <a:effectLst/>
                <a:ea typeface="Times New Roman" pitchFamily="18" charset="0"/>
              </a:rPr>
              <a:t>coins</a:t>
            </a:r>
            <a:r>
              <a:rPr kumimoji="0" lang="ru-RU" sz="2000" b="1" i="0" u="none" strike="noStrike" cap="none" normalizeH="0" baseline="0" dirty="0" smtClean="0">
                <a:ln>
                  <a:noFill/>
                </a:ln>
                <a:solidFill>
                  <a:schemeClr val="bg1"/>
                </a:solidFill>
                <a:effectLst/>
                <a:ea typeface="Times New Roman" pitchFamily="18" charset="0"/>
              </a:rPr>
              <a:t> </a:t>
            </a:r>
            <a:r>
              <a:rPr kumimoji="0" lang="ru-RU" sz="2000" b="1" i="0" u="none" strike="noStrike" cap="none" normalizeH="0" baseline="0" dirty="0" err="1" smtClean="0">
                <a:ln>
                  <a:noFill/>
                </a:ln>
                <a:solidFill>
                  <a:schemeClr val="bg1"/>
                </a:solidFill>
                <a:effectLst/>
                <a:ea typeface="Times New Roman" pitchFamily="18" charset="0"/>
              </a:rPr>
              <a:t>exist</a:t>
            </a:r>
            <a:r>
              <a:rPr kumimoji="0" lang="ru-RU" sz="2000" b="1" i="0" u="none" strike="noStrike" cap="none" normalizeH="0" baseline="0" dirty="0" smtClean="0">
                <a:ln>
                  <a:noFill/>
                </a:ln>
                <a:solidFill>
                  <a:schemeClr val="bg1"/>
                </a:solidFill>
                <a:effectLst/>
                <a:ea typeface="Times New Roman" pitchFamily="18" charset="0"/>
              </a:rPr>
              <a:t> </a:t>
            </a:r>
            <a:r>
              <a:rPr kumimoji="0" lang="ru-RU" sz="2000" b="1" i="0" u="none" strike="noStrike" cap="none" normalizeH="0" baseline="0" dirty="0" err="1" smtClean="0">
                <a:ln>
                  <a:noFill/>
                </a:ln>
                <a:solidFill>
                  <a:schemeClr val="bg1"/>
                </a:solidFill>
                <a:effectLst/>
                <a:ea typeface="Times New Roman" pitchFamily="18" charset="0"/>
              </a:rPr>
              <a:t>in</a:t>
            </a:r>
            <a:r>
              <a:rPr kumimoji="0" lang="ru-RU" sz="2000" b="1" i="0" u="none" strike="noStrike" cap="none" normalizeH="0" baseline="0" dirty="0" smtClean="0">
                <a:ln>
                  <a:noFill/>
                </a:ln>
                <a:solidFill>
                  <a:schemeClr val="bg1"/>
                </a:solidFill>
                <a:effectLst/>
                <a:ea typeface="Times New Roman" pitchFamily="18" charset="0"/>
              </a:rPr>
              <a:t> </a:t>
            </a:r>
            <a:r>
              <a:rPr kumimoji="0" lang="ru-RU" sz="2000" b="1" i="0" u="none" strike="noStrike" cap="none" normalizeH="0" baseline="0" dirty="0" err="1" smtClean="0">
                <a:ln>
                  <a:noFill/>
                </a:ln>
                <a:solidFill>
                  <a:schemeClr val="bg1"/>
                </a:solidFill>
                <a:effectLst/>
                <a:ea typeface="Times New Roman" pitchFamily="18" charset="0"/>
              </a:rPr>
              <a:t>denominations</a:t>
            </a:r>
            <a:r>
              <a:rPr kumimoji="0" lang="ru-RU" sz="2000" b="1" i="0" u="none" strike="noStrike" cap="none" normalizeH="0" baseline="0" dirty="0" smtClean="0">
                <a:ln>
                  <a:noFill/>
                </a:ln>
                <a:solidFill>
                  <a:schemeClr val="bg1"/>
                </a:solidFill>
                <a:effectLst/>
                <a:ea typeface="Times New Roman" pitchFamily="18" charset="0"/>
              </a:rPr>
              <a:t> </a:t>
            </a:r>
            <a:r>
              <a:rPr kumimoji="0" lang="ru-RU" sz="2000" b="1" i="0" u="none" strike="noStrike" cap="none" normalizeH="0" baseline="0" dirty="0" err="1" smtClean="0">
                <a:ln>
                  <a:noFill/>
                </a:ln>
                <a:solidFill>
                  <a:schemeClr val="bg1"/>
                </a:solidFill>
                <a:effectLst/>
                <a:ea typeface="Times New Roman" pitchFamily="18" charset="0"/>
              </a:rPr>
              <a:t>of</a:t>
            </a:r>
            <a:r>
              <a:rPr kumimoji="0" lang="ru-RU" sz="2000" b="1" i="0" u="none" strike="noStrike" cap="none" normalizeH="0" baseline="0" dirty="0" smtClean="0">
                <a:ln>
                  <a:noFill/>
                </a:ln>
                <a:solidFill>
                  <a:schemeClr val="bg1"/>
                </a:solidFill>
                <a:effectLst/>
                <a:ea typeface="Times New Roman" pitchFamily="18" charset="0"/>
              </a:rPr>
              <a:t> 1, 2,5, 10, 20, </a:t>
            </a:r>
            <a:r>
              <a:rPr kumimoji="0" lang="ru-RU" sz="2000" b="1" i="0" u="none" strike="noStrike" cap="none" normalizeH="0" baseline="0" dirty="0" err="1" smtClean="0">
                <a:ln>
                  <a:noFill/>
                </a:ln>
                <a:solidFill>
                  <a:schemeClr val="bg1"/>
                </a:solidFill>
                <a:effectLst/>
                <a:ea typeface="Times New Roman" pitchFamily="18" charset="0"/>
              </a:rPr>
              <a:t>and</a:t>
            </a:r>
            <a:r>
              <a:rPr kumimoji="0" lang="ru-RU" sz="2000" b="1" i="0" u="none" strike="noStrike" cap="none" normalizeH="0" baseline="0" dirty="0" smtClean="0">
                <a:ln>
                  <a:noFill/>
                </a:ln>
                <a:solidFill>
                  <a:schemeClr val="bg1"/>
                </a:solidFill>
                <a:effectLst/>
                <a:ea typeface="Times New Roman" pitchFamily="18" charset="0"/>
              </a:rPr>
              <a:t> 50 </a:t>
            </a:r>
            <a:r>
              <a:rPr kumimoji="0" lang="ru-RU" sz="2000" b="1" i="0" u="none" strike="noStrike" cap="none" normalizeH="0" baseline="0" dirty="0" err="1" smtClean="0">
                <a:ln>
                  <a:noFill/>
                </a:ln>
                <a:solidFill>
                  <a:schemeClr val="bg1"/>
                </a:solidFill>
                <a:effectLst/>
                <a:ea typeface="Times New Roman" pitchFamily="18" charset="0"/>
              </a:rPr>
              <a:t>kopecks</a:t>
            </a:r>
            <a:r>
              <a:rPr kumimoji="0" lang="ru-RU" sz="2000" b="1" i="0" u="none" strike="noStrike" cap="none" normalizeH="0" baseline="0" dirty="0" smtClean="0">
                <a:ln>
                  <a:noFill/>
                </a:ln>
                <a:solidFill>
                  <a:schemeClr val="bg1"/>
                </a:solidFill>
                <a:effectLst/>
                <a:ea typeface="Times New Roman" pitchFamily="18" charset="0"/>
              </a:rPr>
              <a:t>, </a:t>
            </a:r>
            <a:r>
              <a:rPr kumimoji="0" lang="ru-RU" sz="2000" b="1" i="0" u="none" strike="noStrike" cap="none" normalizeH="0" baseline="0" dirty="0" err="1" smtClean="0">
                <a:ln>
                  <a:noFill/>
                </a:ln>
                <a:solidFill>
                  <a:schemeClr val="bg1"/>
                </a:solidFill>
                <a:effectLst/>
                <a:ea typeface="Times New Roman" pitchFamily="18" charset="0"/>
              </a:rPr>
              <a:t>as</a:t>
            </a:r>
            <a:r>
              <a:rPr kumimoji="0" lang="ru-RU" sz="2000" b="1" i="0" u="none" strike="noStrike" cap="none" normalizeH="0" baseline="0" dirty="0" smtClean="0">
                <a:ln>
                  <a:noFill/>
                </a:ln>
                <a:solidFill>
                  <a:schemeClr val="bg1"/>
                </a:solidFill>
                <a:effectLst/>
                <a:ea typeface="Times New Roman" pitchFamily="18" charset="0"/>
              </a:rPr>
              <a:t> </a:t>
            </a:r>
            <a:r>
              <a:rPr kumimoji="0" lang="ru-RU" sz="2000" b="1" i="0" u="none" strike="noStrike" cap="none" normalizeH="0" baseline="0" dirty="0" err="1" smtClean="0">
                <a:ln>
                  <a:noFill/>
                </a:ln>
                <a:solidFill>
                  <a:schemeClr val="bg1"/>
                </a:solidFill>
                <a:effectLst/>
                <a:ea typeface="Times New Roman" pitchFamily="18" charset="0"/>
              </a:rPr>
              <a:t>well</a:t>
            </a:r>
            <a:r>
              <a:rPr kumimoji="0" lang="ru-RU" sz="2000" b="1" i="0" u="none" strike="noStrike" cap="none" normalizeH="0" baseline="0" dirty="0" smtClean="0">
                <a:ln>
                  <a:noFill/>
                </a:ln>
                <a:solidFill>
                  <a:schemeClr val="bg1"/>
                </a:solidFill>
                <a:effectLst/>
                <a:ea typeface="Times New Roman" pitchFamily="18" charset="0"/>
              </a:rPr>
              <a:t> </a:t>
            </a:r>
            <a:r>
              <a:rPr kumimoji="0" lang="ru-RU" sz="2000" b="1" i="0" u="none" strike="noStrike" cap="none" normalizeH="0" baseline="0" dirty="0" err="1" smtClean="0">
                <a:ln>
                  <a:noFill/>
                </a:ln>
                <a:solidFill>
                  <a:schemeClr val="bg1"/>
                </a:solidFill>
                <a:effectLst/>
                <a:ea typeface="Times New Roman" pitchFamily="18" charset="0"/>
              </a:rPr>
              <a:t>as</a:t>
            </a:r>
            <a:r>
              <a:rPr kumimoji="0" lang="ru-RU" sz="2000" b="1" i="0" u="none" strike="noStrike" cap="none" normalizeH="0" baseline="0" dirty="0" smtClean="0">
                <a:ln>
                  <a:noFill/>
                </a:ln>
                <a:solidFill>
                  <a:schemeClr val="bg1"/>
                </a:solidFill>
                <a:effectLst/>
                <a:ea typeface="Times New Roman" pitchFamily="18" charset="0"/>
              </a:rPr>
              <a:t> 1 </a:t>
            </a:r>
            <a:r>
              <a:rPr kumimoji="0" lang="ru-RU" sz="2000" b="1" i="0" u="none" strike="noStrike" cap="none" normalizeH="0" baseline="0" dirty="0" err="1" smtClean="0">
                <a:ln>
                  <a:noFill/>
                </a:ln>
                <a:solidFill>
                  <a:schemeClr val="bg1"/>
                </a:solidFill>
                <a:effectLst/>
                <a:ea typeface="Times New Roman" pitchFamily="18" charset="0"/>
              </a:rPr>
              <a:t>hryvnia</a:t>
            </a:r>
            <a:r>
              <a:rPr kumimoji="0" lang="ru-RU" sz="2000" b="1" i="0" u="none" strike="noStrike" cap="none" normalizeH="0" baseline="0" dirty="0" smtClean="0">
                <a:ln>
                  <a:noFill/>
                </a:ln>
                <a:solidFill>
                  <a:schemeClr val="bg1"/>
                </a:solidFill>
                <a:effectLst/>
                <a:ea typeface="Times New Roman" pitchFamily="18" charset="0"/>
              </a:rPr>
              <a:t>. </a:t>
            </a:r>
            <a:r>
              <a:rPr kumimoji="0" lang="en-US" sz="2000" b="1" i="0" u="none" strike="noStrike" cap="none" normalizeH="0" baseline="0" dirty="0" smtClean="0">
                <a:ln>
                  <a:noFill/>
                </a:ln>
                <a:solidFill>
                  <a:schemeClr val="bg1"/>
                </a:solidFill>
                <a:effectLst/>
                <a:ea typeface="Times New Roman" pitchFamily="18" charset="0"/>
              </a:rPr>
              <a:t>Bills show historical figures on the front and famous buildings on the back. </a:t>
            </a:r>
            <a:endParaRPr kumimoji="0" lang="en-US" sz="2000" b="1" i="0" u="none" strike="noStrike" cap="none" normalizeH="0" baseline="0" dirty="0" smtClean="0">
              <a:ln>
                <a:noFill/>
              </a:ln>
              <a:solidFill>
                <a:schemeClr val="bg1"/>
              </a:solidFill>
              <a:effectLst/>
            </a:endParaRPr>
          </a:p>
        </p:txBody>
      </p:sp>
    </p:spTree>
  </p:cSld>
  <p:clrMapOvr>
    <a:masterClrMapping/>
  </p:clrMapOvr>
  <p:transition spd="med">
    <p:newsflash/>
    <p:sndAc>
      <p:stSnd>
        <p:snd r:embed="rId2" name="coin.wav" builtIn="1"/>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7158" y="657035"/>
            <a:ext cx="7786742"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400" b="1" dirty="0" smtClean="0">
                <a:effectLst>
                  <a:outerShdw blurRad="38100" dist="38100" dir="2700000" algn="tl">
                    <a:srgbClr val="000000">
                      <a:alpha val="43137"/>
                    </a:srgbClr>
                  </a:outerShdw>
                </a:effectLst>
              </a:rPr>
              <a:t>In </a:t>
            </a:r>
            <a:r>
              <a:rPr lang="en-US" sz="2400" b="1" u="sng" dirty="0" smtClean="0">
                <a:effectLst>
                  <a:outerShdw blurRad="38100" dist="38100" dir="2700000" algn="tl">
                    <a:srgbClr val="000000">
                      <a:alpha val="43137"/>
                    </a:srgbClr>
                  </a:outerShdw>
                </a:effectLst>
              </a:rPr>
              <a:t>Belarus</a:t>
            </a:r>
            <a:r>
              <a:rPr lang="en-US" sz="2400" b="1" dirty="0" smtClean="0">
                <a:effectLst>
                  <a:outerShdw blurRad="38100" dist="38100" dir="2700000" algn="tl">
                    <a:srgbClr val="000000">
                      <a:alpha val="43137"/>
                    </a:srgbClr>
                  </a:outerShdw>
                </a:effectLst>
              </a:rPr>
              <a:t> children get pocket money every week</a:t>
            </a:r>
            <a:r>
              <a:rPr lang="ru-RU" sz="2400" b="1" dirty="0" smtClean="0">
                <a:effectLst>
                  <a:outerShdw blurRad="38100" dist="38100" dir="2700000" algn="tl">
                    <a:srgbClr val="000000">
                      <a:alpha val="43137"/>
                    </a:srgbClr>
                  </a:outerShdw>
                </a:effectLst>
              </a:rPr>
              <a:t>:</a:t>
            </a:r>
            <a:r>
              <a:rPr lang="en-US" sz="2400" b="1" dirty="0" smtClean="0">
                <a:effectLst>
                  <a:outerShdw blurRad="38100" dist="38100" dir="2700000" algn="tl">
                    <a:srgbClr val="000000">
                      <a:alpha val="43137"/>
                    </a:srgbClr>
                  </a:outerShdw>
                </a:effectLst>
              </a:rPr>
              <a:t>  15.000=</a:t>
            </a:r>
          </a:p>
          <a:p>
            <a:r>
              <a:rPr lang="en-US" sz="2400" b="1" dirty="0" smtClean="0">
                <a:effectLst>
                  <a:outerShdw blurRad="38100" dist="38100" dir="2700000" algn="tl">
                    <a:srgbClr val="000000">
                      <a:alpha val="43137"/>
                    </a:srgbClr>
                  </a:outerShdw>
                </a:effectLst>
              </a:rPr>
              <a:t>It`s about 1 </a:t>
            </a:r>
            <a:r>
              <a:rPr lang="ru-RU" sz="2400" b="1" dirty="0" smtClean="0">
                <a:effectLst>
                  <a:outerShdw blurRad="38100" dist="38100" dir="2700000" algn="tl">
                    <a:srgbClr val="000000">
                      <a:alpha val="43137"/>
                    </a:srgbClr>
                  </a:outerShdw>
                </a:effectLst>
              </a:rPr>
              <a:t>€</a:t>
            </a:r>
            <a:r>
              <a:rPr lang="en-US" sz="2400" b="1" dirty="0" smtClean="0">
                <a:effectLst>
                  <a:outerShdw blurRad="38100" dist="38100" dir="2700000" algn="tl">
                    <a:srgbClr val="000000">
                      <a:alpha val="43137"/>
                    </a:srgbClr>
                  </a:outerShdw>
                </a:effectLst>
              </a:rPr>
              <a:t>. We spent them on sweets, cosmetics, books, copybooks, CDs, closes.</a:t>
            </a:r>
            <a:endParaRPr lang="ru-RU" sz="2400" b="1" dirty="0">
              <a:effectLst>
                <a:outerShdw blurRad="38100" dist="38100" dir="2700000" algn="tl">
                  <a:srgbClr val="000000">
                    <a:alpha val="43137"/>
                  </a:srgbClr>
                </a:outerShdw>
              </a:effectLst>
            </a:endParaRPr>
          </a:p>
        </p:txBody>
      </p:sp>
      <p:pic>
        <p:nvPicPr>
          <p:cNvPr id="6" name="Рисунок 5" descr="cosm.JPG"/>
          <p:cNvPicPr>
            <a:picLocks noChangeAspect="1"/>
          </p:cNvPicPr>
          <p:nvPr/>
        </p:nvPicPr>
        <p:blipFill>
          <a:blip r:embed="rId3" cstate="email"/>
          <a:stretch>
            <a:fillRect/>
          </a:stretch>
        </p:blipFill>
        <p:spPr>
          <a:xfrm>
            <a:off x="3571868" y="1785926"/>
            <a:ext cx="3105153" cy="2851384"/>
          </a:xfrm>
          <a:prstGeom prst="rect">
            <a:avLst/>
          </a:prstGeom>
          <a:ln>
            <a:noFill/>
          </a:ln>
          <a:effectLst>
            <a:softEdge rad="112500"/>
          </a:effectLst>
        </p:spPr>
      </p:pic>
      <p:pic>
        <p:nvPicPr>
          <p:cNvPr id="5" name="Рисунок 4" descr="58b95d2a10bc922aad7d71a2c8af0aaa.jpg"/>
          <p:cNvPicPr>
            <a:picLocks noChangeAspect="1"/>
          </p:cNvPicPr>
          <p:nvPr/>
        </p:nvPicPr>
        <p:blipFill>
          <a:blip r:embed="rId4" cstate="email"/>
          <a:stretch>
            <a:fillRect/>
          </a:stretch>
        </p:blipFill>
        <p:spPr>
          <a:xfrm>
            <a:off x="6000760" y="1714488"/>
            <a:ext cx="2881316" cy="2305053"/>
          </a:xfrm>
          <a:prstGeom prst="rect">
            <a:avLst/>
          </a:prstGeom>
          <a:ln>
            <a:noFill/>
          </a:ln>
          <a:effectLst>
            <a:softEdge rad="112500"/>
          </a:effectLst>
        </p:spPr>
      </p:pic>
      <p:pic>
        <p:nvPicPr>
          <p:cNvPr id="4" name="Рисунок 3" descr="346361be99da6eabdb79ea37e643e9d3_600.jpg"/>
          <p:cNvPicPr>
            <a:picLocks noChangeAspect="1"/>
          </p:cNvPicPr>
          <p:nvPr/>
        </p:nvPicPr>
        <p:blipFill>
          <a:blip r:embed="rId5" cstate="email"/>
          <a:stretch>
            <a:fillRect/>
          </a:stretch>
        </p:blipFill>
        <p:spPr>
          <a:xfrm>
            <a:off x="142844" y="1857364"/>
            <a:ext cx="3684094" cy="2462203"/>
          </a:xfrm>
          <a:prstGeom prst="rect">
            <a:avLst/>
          </a:prstGeom>
          <a:ln>
            <a:noFill/>
          </a:ln>
          <a:effectLst>
            <a:softEdge rad="112500"/>
          </a:effectLst>
        </p:spPr>
      </p:pic>
      <p:pic>
        <p:nvPicPr>
          <p:cNvPr id="8" name="Рисунок 7" descr="vagas_main.jpg"/>
          <p:cNvPicPr>
            <a:picLocks noChangeAspect="1"/>
          </p:cNvPicPr>
          <p:nvPr/>
        </p:nvPicPr>
        <p:blipFill>
          <a:blip r:embed="rId6" cstate="email"/>
          <a:stretch>
            <a:fillRect/>
          </a:stretch>
        </p:blipFill>
        <p:spPr>
          <a:xfrm>
            <a:off x="285720" y="2928934"/>
            <a:ext cx="3370840" cy="2243141"/>
          </a:xfrm>
          <a:prstGeom prst="rect">
            <a:avLst/>
          </a:prstGeom>
          <a:ln>
            <a:noFill/>
          </a:ln>
          <a:effectLst>
            <a:softEdge rad="112500"/>
          </a:effectLst>
        </p:spPr>
      </p:pic>
      <p:pic>
        <p:nvPicPr>
          <p:cNvPr id="9" name="Рисунок 8" descr="1302335073_1302245915_45206192_22.jpg"/>
          <p:cNvPicPr>
            <a:picLocks noChangeAspect="1"/>
          </p:cNvPicPr>
          <p:nvPr/>
        </p:nvPicPr>
        <p:blipFill>
          <a:blip r:embed="rId7" cstate="email"/>
          <a:stretch>
            <a:fillRect/>
          </a:stretch>
        </p:blipFill>
        <p:spPr>
          <a:xfrm>
            <a:off x="571472" y="4071942"/>
            <a:ext cx="2614608" cy="2124603"/>
          </a:xfrm>
          <a:prstGeom prst="rect">
            <a:avLst/>
          </a:prstGeom>
          <a:ln>
            <a:noFill/>
          </a:ln>
          <a:effectLst>
            <a:softEdge rad="112500"/>
          </a:effectLst>
        </p:spPr>
      </p:pic>
      <p:pic>
        <p:nvPicPr>
          <p:cNvPr id="7" name="Рисунок 6" descr="sladkoe11.jpg"/>
          <p:cNvPicPr>
            <a:picLocks noChangeAspect="1"/>
          </p:cNvPicPr>
          <p:nvPr/>
        </p:nvPicPr>
        <p:blipFill>
          <a:blip r:embed="rId8" cstate="email"/>
          <a:stretch>
            <a:fillRect/>
          </a:stretch>
        </p:blipFill>
        <p:spPr>
          <a:xfrm>
            <a:off x="857224" y="5057762"/>
            <a:ext cx="2500330" cy="1800238"/>
          </a:xfrm>
          <a:prstGeom prst="rect">
            <a:avLst/>
          </a:prstGeom>
          <a:ln>
            <a:noFill/>
          </a:ln>
          <a:effectLst>
            <a:softEdge rad="112500"/>
          </a:effectLst>
        </p:spPr>
      </p:pic>
      <p:pic>
        <p:nvPicPr>
          <p:cNvPr id="10" name="Рисунок 9" descr="53363122_1262704632_29.jpg"/>
          <p:cNvPicPr>
            <a:picLocks noChangeAspect="1"/>
          </p:cNvPicPr>
          <p:nvPr/>
        </p:nvPicPr>
        <p:blipFill>
          <a:blip r:embed="rId9" cstate="email"/>
          <a:stretch>
            <a:fillRect/>
          </a:stretch>
        </p:blipFill>
        <p:spPr>
          <a:xfrm>
            <a:off x="5786446" y="3357562"/>
            <a:ext cx="2843210" cy="2096264"/>
          </a:xfrm>
          <a:prstGeom prst="rect">
            <a:avLst/>
          </a:prstGeom>
          <a:ln>
            <a:noFill/>
          </a:ln>
          <a:effectLst>
            <a:softEdge rad="112500"/>
          </a:effectLst>
        </p:spPr>
      </p:pic>
      <p:pic>
        <p:nvPicPr>
          <p:cNvPr id="11" name="Рисунок 10" descr="b7bf4e2636.jpg"/>
          <p:cNvPicPr>
            <a:picLocks noChangeAspect="1"/>
          </p:cNvPicPr>
          <p:nvPr/>
        </p:nvPicPr>
        <p:blipFill>
          <a:blip r:embed="rId10" cstate="email"/>
          <a:stretch>
            <a:fillRect/>
          </a:stretch>
        </p:blipFill>
        <p:spPr>
          <a:xfrm>
            <a:off x="6572264" y="4786322"/>
            <a:ext cx="2381256" cy="2071678"/>
          </a:xfrm>
          <a:prstGeom prst="rect">
            <a:avLst/>
          </a:prstGeom>
          <a:ln>
            <a:noFill/>
          </a:ln>
          <a:effectLst>
            <a:softEdge rad="112500"/>
          </a:effectLst>
        </p:spPr>
      </p:pic>
      <p:pic>
        <p:nvPicPr>
          <p:cNvPr id="12" name="Рисунок 11" descr="120721_1024_768.jpg"/>
          <p:cNvPicPr>
            <a:picLocks noChangeAspect="1"/>
          </p:cNvPicPr>
          <p:nvPr/>
        </p:nvPicPr>
        <p:blipFill>
          <a:blip r:embed="rId11" cstate="email"/>
          <a:stretch>
            <a:fillRect/>
          </a:stretch>
        </p:blipFill>
        <p:spPr>
          <a:xfrm>
            <a:off x="3214678" y="4768462"/>
            <a:ext cx="2786050" cy="2089538"/>
          </a:xfrm>
          <a:prstGeom prst="rect">
            <a:avLst/>
          </a:prstGeom>
          <a:ln>
            <a:noFill/>
          </a:ln>
          <a:effectLst>
            <a:softEdge rad="112500"/>
          </a:effectLst>
        </p:spPr>
      </p:pic>
      <p:sp>
        <p:nvSpPr>
          <p:cNvPr id="13" name="Прямоугольник 12"/>
          <p:cNvSpPr/>
          <p:nvPr/>
        </p:nvSpPr>
        <p:spPr>
          <a:xfrm>
            <a:off x="4357686" y="1928802"/>
            <a:ext cx="4572000" cy="1575816"/>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nSpc>
                <a:spcPct val="80000"/>
              </a:lnSpc>
              <a:buFont typeface="Wingdings" pitchFamily="2" charset="2"/>
              <a:buNone/>
            </a:pPr>
            <a:r>
              <a:rPr lang="en-US" sz="2000" b="1" dirty="0" smtClean="0">
                <a:effectLst>
                  <a:outerShdw blurRad="38100" dist="38100" dir="2700000" algn="tl">
                    <a:srgbClr val="000000">
                      <a:alpha val="43137"/>
                    </a:srgbClr>
                  </a:outerShdw>
                </a:effectLst>
              </a:rPr>
              <a:t>In </a:t>
            </a:r>
            <a:r>
              <a:rPr lang="en-US" sz="2000" b="1" u="sng" dirty="0" smtClean="0">
                <a:effectLst>
                  <a:outerShdw blurRad="38100" dist="38100" dir="2700000" algn="tl">
                    <a:srgbClr val="000000">
                      <a:alpha val="43137"/>
                    </a:srgbClr>
                  </a:outerShdw>
                </a:effectLst>
              </a:rPr>
              <a:t>Pakistan </a:t>
            </a:r>
          </a:p>
          <a:p>
            <a:pPr>
              <a:lnSpc>
                <a:spcPct val="80000"/>
              </a:lnSpc>
            </a:pPr>
            <a:r>
              <a:rPr lang="en-US" sz="2000" b="1" dirty="0" smtClean="0">
                <a:effectLst>
                  <a:outerShdw blurRad="38100" dist="38100" dir="2700000" algn="tl">
                    <a:srgbClr val="000000">
                      <a:alpha val="43137"/>
                    </a:srgbClr>
                  </a:outerShdw>
                </a:effectLst>
              </a:rPr>
              <a:t>11 = No amount fixed as pocket money parents buy things of use and pay for shopped items</a:t>
            </a:r>
          </a:p>
          <a:p>
            <a:pPr>
              <a:lnSpc>
                <a:spcPct val="80000"/>
              </a:lnSpc>
            </a:pPr>
            <a:r>
              <a:rPr lang="en-US" sz="2000" b="1" dirty="0" smtClean="0">
                <a:effectLst>
                  <a:outerShdw blurRad="38100" dist="38100" dir="2700000" algn="tl">
                    <a:srgbClr val="000000">
                      <a:alpha val="43137"/>
                    </a:srgbClr>
                  </a:outerShdw>
                </a:effectLst>
              </a:rPr>
              <a:t>6 = pocket money= daily for school no fixed weekly or monthly allowance</a:t>
            </a:r>
            <a:endParaRPr lang="en-US" sz="2000" b="1" dirty="0">
              <a:effectLst>
                <a:outerShdw blurRad="38100" dist="38100" dir="2700000" algn="tl">
                  <a:srgbClr val="000000">
                    <a:alpha val="43137"/>
                  </a:srgbClr>
                </a:outerShdw>
              </a:effectLst>
            </a:endParaRPr>
          </a:p>
        </p:txBody>
      </p:sp>
      <p:sp>
        <p:nvSpPr>
          <p:cNvPr id="14" name="Прямоугольник 13"/>
          <p:cNvSpPr/>
          <p:nvPr/>
        </p:nvSpPr>
        <p:spPr>
          <a:xfrm>
            <a:off x="2571736" y="0"/>
            <a:ext cx="3664529" cy="646331"/>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2</a:t>
            </a:r>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Pocket </a:t>
            </a:r>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money </a:t>
            </a:r>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endPar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spd="med">
    <p:newsflash/>
    <p:sndAc>
      <p:stSnd>
        <p:snd r:embed="rId2" name="coin.wav" builtIn="1"/>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ChangeArrowheads="1"/>
          </p:cNvSpPr>
          <p:nvPr/>
        </p:nvSpPr>
        <p:spPr bwMode="auto">
          <a:xfrm>
            <a:off x="142844" y="214290"/>
            <a:ext cx="7143768" cy="1015663"/>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685800" algn="l"/>
              </a:tabLst>
            </a:pPr>
            <a:r>
              <a:rPr kumimoji="0" lang="en-US" sz="2000" b="1" i="0" u="none" strike="noStrike" cap="none" normalizeH="0" baseline="0" dirty="0" smtClean="0">
                <a:ln>
                  <a:noFill/>
                </a:ln>
                <a:solidFill>
                  <a:srgbClr val="000000"/>
                </a:solidFill>
                <a:effectLst>
                  <a:outerShdw blurRad="38100" dist="38100" dir="2700000" algn="tl">
                    <a:srgbClr val="000000">
                      <a:alpha val="43137"/>
                    </a:srgbClr>
                  </a:outerShdw>
                </a:effectLst>
                <a:ea typeface="Times" charset="-52"/>
                <a:cs typeface="Tahoma" pitchFamily="34" charset="0"/>
              </a:rPr>
              <a:t>In </a:t>
            </a:r>
            <a:r>
              <a:rPr kumimoji="0" lang="en-US" sz="2000" b="1" i="0" u="sng" strike="noStrike" cap="none" normalizeH="0" baseline="0" dirty="0" smtClean="0">
                <a:ln>
                  <a:noFill/>
                </a:ln>
                <a:solidFill>
                  <a:srgbClr val="000000"/>
                </a:solidFill>
                <a:effectLst>
                  <a:outerShdw blurRad="38100" dist="38100" dir="2700000" algn="tl">
                    <a:srgbClr val="000000">
                      <a:alpha val="43137"/>
                    </a:srgbClr>
                  </a:outerShdw>
                </a:effectLst>
                <a:ea typeface="Times" charset="-52"/>
                <a:cs typeface="Tahoma" pitchFamily="34" charset="0"/>
              </a:rPr>
              <a:t>Slovenia</a:t>
            </a:r>
            <a:r>
              <a:rPr kumimoji="0" lang="en-US" sz="2000" b="1" i="0" u="none" strike="noStrike" cap="none" normalizeH="0" baseline="0" dirty="0" smtClean="0">
                <a:ln>
                  <a:noFill/>
                </a:ln>
                <a:solidFill>
                  <a:srgbClr val="000000"/>
                </a:solidFill>
                <a:effectLst>
                  <a:outerShdw blurRad="38100" dist="38100" dir="2700000" algn="tl">
                    <a:srgbClr val="000000">
                      <a:alpha val="43137"/>
                    </a:srgbClr>
                  </a:outerShdw>
                </a:effectLst>
                <a:ea typeface="Times" charset="-52"/>
                <a:cs typeface="Tahoma" pitchFamily="34" charset="0"/>
              </a:rPr>
              <a:t> children have pocket money. They get pocket money from their parents or grandparents. They get 5 to 10 </a:t>
            </a:r>
            <a:r>
              <a:rPr kumimoji="0" lang="en-US" sz="2000" b="1" i="0" u="none" strike="noStrike" cap="none" normalizeH="0" baseline="0" dirty="0" err="1" smtClean="0">
                <a:ln>
                  <a:noFill/>
                </a:ln>
                <a:solidFill>
                  <a:srgbClr val="000000"/>
                </a:solidFill>
                <a:effectLst>
                  <a:outerShdw blurRad="38100" dist="38100" dir="2700000" algn="tl">
                    <a:srgbClr val="000000">
                      <a:alpha val="43137"/>
                    </a:srgbClr>
                  </a:outerShdw>
                </a:effectLst>
                <a:ea typeface="Times" charset="-52"/>
                <a:cs typeface="Tahoma" pitchFamily="34" charset="0"/>
              </a:rPr>
              <a:t>euros</a:t>
            </a:r>
            <a:r>
              <a:rPr kumimoji="0" lang="en-US" sz="2000" b="1" i="0" u="none" strike="noStrike" cap="none" normalizeH="0" baseline="0" dirty="0" smtClean="0">
                <a:ln>
                  <a:noFill/>
                </a:ln>
                <a:solidFill>
                  <a:srgbClr val="000000"/>
                </a:solidFill>
                <a:effectLst>
                  <a:outerShdw blurRad="38100" dist="38100" dir="2700000" algn="tl">
                    <a:srgbClr val="000000">
                      <a:alpha val="43137"/>
                    </a:srgbClr>
                  </a:outerShdw>
                </a:effectLst>
                <a:ea typeface="Times" charset="-52"/>
                <a:cs typeface="Tahoma" pitchFamily="34" charset="0"/>
              </a:rPr>
              <a:t> per month. They spend them on candy or we put it in a bank. </a:t>
            </a:r>
            <a:endParaRPr kumimoji="0" lang="ru-RU" sz="2000" b="1" i="0" u="none" strike="noStrike" cap="none" normalizeH="0" baseline="0" dirty="0" smtClean="0">
              <a:ln>
                <a:noFill/>
              </a:ln>
              <a:solidFill>
                <a:schemeClr val="tx1"/>
              </a:solidFill>
              <a:effectLst>
                <a:outerShdw blurRad="38100" dist="38100" dir="2700000" algn="tl">
                  <a:srgbClr val="000000">
                    <a:alpha val="43137"/>
                  </a:srgbClr>
                </a:outerShdw>
              </a:effectLst>
            </a:endParaRPr>
          </a:p>
        </p:txBody>
      </p:sp>
      <p:pic>
        <p:nvPicPr>
          <p:cNvPr id="36866" name="il_fi" descr="denar_sparovec_pujsek_article440x330"/>
          <p:cNvPicPr>
            <a:picLocks noChangeAspect="1" noChangeArrowheads="1"/>
          </p:cNvPicPr>
          <p:nvPr/>
        </p:nvPicPr>
        <p:blipFill>
          <a:blip r:embed="rId3" cstate="email"/>
          <a:srcRect/>
          <a:stretch>
            <a:fillRect/>
          </a:stretch>
        </p:blipFill>
        <p:spPr bwMode="auto">
          <a:xfrm>
            <a:off x="5429256" y="1500174"/>
            <a:ext cx="3438525" cy="2571750"/>
          </a:xfrm>
          <a:prstGeom prst="rect">
            <a:avLst/>
          </a:prstGeom>
          <a:noFill/>
          <a:ln w="9525">
            <a:noFill/>
            <a:miter lim="800000"/>
            <a:headEnd/>
            <a:tailEnd/>
          </a:ln>
        </p:spPr>
      </p:pic>
      <p:sp>
        <p:nvSpPr>
          <p:cNvPr id="4" name="Прямоугольник 3"/>
          <p:cNvSpPr/>
          <p:nvPr/>
        </p:nvSpPr>
        <p:spPr>
          <a:xfrm>
            <a:off x="214282" y="1500174"/>
            <a:ext cx="4572000" cy="3785652"/>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defRPr/>
            </a:pPr>
            <a:r>
              <a:rPr lang="en-US" sz="2000" b="1" dirty="0" smtClean="0">
                <a:effectLst>
                  <a:outerShdw blurRad="38100" dist="38100" dir="2700000" algn="tl">
                    <a:srgbClr val="000000">
                      <a:alpha val="43137"/>
                    </a:srgbClr>
                  </a:outerShdw>
                </a:effectLst>
              </a:rPr>
              <a:t>In </a:t>
            </a:r>
            <a:r>
              <a:rPr lang="en-US" sz="2000" b="1" u="sng" dirty="0" smtClean="0">
                <a:effectLst>
                  <a:outerShdw blurRad="38100" dist="38100" dir="2700000" algn="tl">
                    <a:srgbClr val="000000">
                      <a:alpha val="43137"/>
                    </a:srgbClr>
                  </a:outerShdw>
                </a:effectLst>
              </a:rPr>
              <a:t>Uganda</a:t>
            </a:r>
          </a:p>
          <a:p>
            <a:pPr>
              <a:defRPr/>
            </a:pPr>
            <a:r>
              <a:rPr lang="en-US" sz="2000" b="1" dirty="0" smtClean="0">
                <a:effectLst>
                  <a:outerShdw blurRad="38100" dist="38100" dir="2700000" algn="tl">
                    <a:srgbClr val="000000">
                      <a:alpha val="43137"/>
                    </a:srgbClr>
                  </a:outerShdw>
                </a:effectLst>
              </a:rPr>
              <a:t>Their  </a:t>
            </a:r>
            <a:r>
              <a:rPr lang="en-US" sz="2000" b="1" dirty="0" smtClean="0">
                <a:effectLst>
                  <a:outerShdw blurRad="38100" dist="38100" dir="2700000" algn="tl">
                    <a:srgbClr val="000000">
                      <a:alpha val="43137"/>
                    </a:srgbClr>
                  </a:outerShdw>
                </a:effectLst>
              </a:rPr>
              <a:t>school is a boarding school so </a:t>
            </a:r>
            <a:r>
              <a:rPr lang="en-US" sz="2000" b="1" dirty="0" smtClean="0">
                <a:effectLst>
                  <a:outerShdw blurRad="38100" dist="38100" dir="2700000" algn="tl">
                    <a:srgbClr val="000000">
                      <a:alpha val="43137"/>
                    </a:srgbClr>
                  </a:outerShdw>
                </a:effectLst>
              </a:rPr>
              <a:t>children are </a:t>
            </a:r>
            <a:r>
              <a:rPr lang="en-US" sz="2000" b="1" dirty="0" smtClean="0">
                <a:effectLst>
                  <a:outerShdw blurRad="38100" dist="38100" dir="2700000" algn="tl">
                    <a:srgbClr val="000000">
                      <a:alpha val="43137"/>
                    </a:srgbClr>
                  </a:outerShdw>
                </a:effectLst>
              </a:rPr>
              <a:t>given pocket money. Mostly people are given pocket money between 10,000 to 30,000 Ugandan shillings. Those with richer parents are given 50,000  Ugandan shillings and </a:t>
            </a:r>
            <a:r>
              <a:rPr lang="en-US" sz="2000" b="1" dirty="0" smtClean="0">
                <a:effectLst>
                  <a:outerShdw blurRad="38100" dist="38100" dir="2700000" algn="tl">
                    <a:srgbClr val="000000">
                      <a:alpha val="43137"/>
                    </a:srgbClr>
                  </a:outerShdw>
                </a:effectLst>
              </a:rPr>
              <a:t>above.</a:t>
            </a:r>
            <a:endParaRPr lang="en-US" sz="2000" b="1" dirty="0" smtClean="0">
              <a:effectLst>
                <a:outerShdw blurRad="38100" dist="38100" dir="2700000" algn="tl">
                  <a:srgbClr val="000000">
                    <a:alpha val="43137"/>
                  </a:srgbClr>
                </a:outerShdw>
              </a:effectLst>
            </a:endParaRPr>
          </a:p>
          <a:p>
            <a:pPr>
              <a:defRPr/>
            </a:pPr>
            <a:r>
              <a:rPr lang="en-US" sz="2000" b="1" dirty="0" smtClean="0">
                <a:effectLst>
                  <a:outerShdw blurRad="38100" dist="38100" dir="2700000" algn="tl">
                    <a:srgbClr val="000000">
                      <a:alpha val="43137"/>
                    </a:srgbClr>
                  </a:outerShdw>
                </a:effectLst>
              </a:rPr>
              <a:t>Children </a:t>
            </a:r>
            <a:r>
              <a:rPr lang="en-US" sz="2000" b="1" dirty="0" smtClean="0">
                <a:effectLst>
                  <a:outerShdw blurRad="38100" dist="38100" dir="2700000" algn="tl">
                    <a:srgbClr val="000000">
                      <a:alpha val="43137"/>
                    </a:srgbClr>
                  </a:outerShdw>
                </a:effectLst>
              </a:rPr>
              <a:t>mostly spend it buying breakfast and  other meals. </a:t>
            </a:r>
            <a:r>
              <a:rPr lang="en-US" sz="2000" b="1" dirty="0" smtClean="0">
                <a:effectLst>
                  <a:outerShdw blurRad="38100" dist="38100" dir="2700000" algn="tl">
                    <a:srgbClr val="000000">
                      <a:alpha val="43137"/>
                    </a:srgbClr>
                  </a:outerShdw>
                </a:effectLst>
              </a:rPr>
              <a:t>They </a:t>
            </a:r>
            <a:r>
              <a:rPr lang="en-US" sz="2000" b="1" dirty="0" smtClean="0">
                <a:effectLst>
                  <a:outerShdw blurRad="38100" dist="38100" dir="2700000" algn="tl">
                    <a:srgbClr val="000000">
                      <a:alpha val="43137"/>
                    </a:srgbClr>
                  </a:outerShdw>
                </a:effectLst>
              </a:rPr>
              <a:t>also use some to pay for clubs in school like drama club, ICT club, wildlife club, red cross club  and other clubs.</a:t>
            </a:r>
            <a:endParaRPr lang="en-US" sz="2000" b="1" dirty="0">
              <a:effectLst>
                <a:outerShdw blurRad="38100" dist="38100" dir="2700000" algn="tl">
                  <a:srgbClr val="000000">
                    <a:alpha val="43137"/>
                  </a:srgbClr>
                </a:outerShdw>
              </a:effectLst>
            </a:endParaRPr>
          </a:p>
        </p:txBody>
      </p:sp>
    </p:spTree>
  </p:cSld>
  <p:clrMapOvr>
    <a:masterClrMapping/>
  </p:clrMapOvr>
  <p:transition spd="med">
    <p:newsflash/>
    <p:sndAc>
      <p:stSnd>
        <p:snd r:embed="rId2" name="coin.wav" builtIn="1"/>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2540515"/>
            <a:ext cx="6025752" cy="707886"/>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en-US" sz="4000" dirty="0" smtClean="0">
                <a:latin typeface="Bernard MT Condensed" pitchFamily="18" charset="0"/>
              </a:rPr>
              <a:t>1euro = 1.3 Canadian dollar </a:t>
            </a:r>
            <a:endParaRPr lang="ru-RU" sz="4000" dirty="0"/>
          </a:p>
        </p:txBody>
      </p:sp>
      <p:sp>
        <p:nvSpPr>
          <p:cNvPr id="3" name="TextBox 2"/>
          <p:cNvSpPr txBox="1"/>
          <p:nvPr/>
        </p:nvSpPr>
        <p:spPr>
          <a:xfrm>
            <a:off x="285720" y="1649544"/>
            <a:ext cx="7077900" cy="707886"/>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4000" dirty="0" smtClean="0">
                <a:latin typeface="Bernard MT Condensed" pitchFamily="18" charset="0"/>
              </a:rPr>
              <a:t>1 euro = 11 000 Belarusian </a:t>
            </a:r>
            <a:r>
              <a:rPr lang="en-US" sz="4000" dirty="0" err="1" smtClean="0">
                <a:latin typeface="Bernard MT Condensed" pitchFamily="18" charset="0"/>
              </a:rPr>
              <a:t>roubles</a:t>
            </a:r>
            <a:endParaRPr lang="ru-RU" sz="4000" dirty="0"/>
          </a:p>
        </p:txBody>
      </p:sp>
      <p:sp>
        <p:nvSpPr>
          <p:cNvPr id="4" name="Прямоугольник 3"/>
          <p:cNvSpPr/>
          <p:nvPr/>
        </p:nvSpPr>
        <p:spPr>
          <a:xfrm>
            <a:off x="285720" y="3437980"/>
            <a:ext cx="3912610" cy="584775"/>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a:lnSpc>
                <a:spcPct val="80000"/>
              </a:lnSpc>
            </a:pPr>
            <a:r>
              <a:rPr lang="en-US" sz="4000" dirty="0" smtClean="0">
                <a:latin typeface="Bernard MT Condensed" pitchFamily="18" charset="0"/>
              </a:rPr>
              <a:t>1 euro=118 Rupees</a:t>
            </a:r>
            <a:endParaRPr lang="en-US" sz="4000" dirty="0">
              <a:latin typeface="Bernard MT Condensed" pitchFamily="18" charset="0"/>
            </a:endParaRPr>
          </a:p>
        </p:txBody>
      </p:sp>
      <p:sp>
        <p:nvSpPr>
          <p:cNvPr id="5" name="Прямоугольник 4"/>
          <p:cNvSpPr/>
          <p:nvPr/>
        </p:nvSpPr>
        <p:spPr>
          <a:xfrm>
            <a:off x="285720" y="4212334"/>
            <a:ext cx="4161076" cy="707886"/>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en-US" sz="4000" dirty="0" smtClean="0">
                <a:latin typeface="Bernard MT Condensed" pitchFamily="18" charset="0"/>
              </a:rPr>
              <a:t>1 euro = 11 </a:t>
            </a:r>
            <a:r>
              <a:rPr lang="en-US" sz="4000" dirty="0" err="1" smtClean="0">
                <a:latin typeface="Bernard MT Condensed" pitchFamily="18" charset="0"/>
              </a:rPr>
              <a:t>hryvnias</a:t>
            </a:r>
            <a:endParaRPr lang="ru-RU" sz="4000" dirty="0"/>
          </a:p>
        </p:txBody>
      </p:sp>
      <p:sp>
        <p:nvSpPr>
          <p:cNvPr id="7" name="Прямоугольник 6"/>
          <p:cNvSpPr/>
          <p:nvPr/>
        </p:nvSpPr>
        <p:spPr>
          <a:xfrm>
            <a:off x="285720" y="5109799"/>
            <a:ext cx="6653103" cy="707886"/>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en-US" sz="4000" dirty="0" smtClean="0">
                <a:latin typeface="Bernard MT Condensed" pitchFamily="18" charset="0"/>
              </a:rPr>
              <a:t>1 euro = 41. 240 Russian </a:t>
            </a:r>
            <a:r>
              <a:rPr lang="en-US" sz="4000" dirty="0" err="1" smtClean="0">
                <a:latin typeface="Bernard MT Condensed" pitchFamily="18" charset="0"/>
              </a:rPr>
              <a:t>roubles</a:t>
            </a:r>
            <a:endParaRPr lang="ru-RU" sz="4000" dirty="0"/>
          </a:p>
        </p:txBody>
      </p:sp>
      <p:sp>
        <p:nvSpPr>
          <p:cNvPr id="8" name="Прямоугольник 7"/>
          <p:cNvSpPr/>
          <p:nvPr/>
        </p:nvSpPr>
        <p:spPr>
          <a:xfrm>
            <a:off x="285720" y="6007262"/>
            <a:ext cx="8678851" cy="707886"/>
          </a:xfrm>
          <a:prstGeom prst="rect">
            <a:avLst/>
          </a:prstGeom>
        </p:spPr>
        <p:style>
          <a:lnRef idx="1">
            <a:schemeClr val="dk1"/>
          </a:lnRef>
          <a:fillRef idx="2">
            <a:schemeClr val="dk1"/>
          </a:fillRef>
          <a:effectRef idx="1">
            <a:schemeClr val="dk1"/>
          </a:effectRef>
          <a:fontRef idx="minor">
            <a:schemeClr val="dk1"/>
          </a:fontRef>
        </p:style>
        <p:txBody>
          <a:bodyPr wrap="none">
            <a:spAutoFit/>
          </a:bodyPr>
          <a:lstStyle/>
          <a:p>
            <a:pPr>
              <a:defRPr/>
            </a:pPr>
            <a:r>
              <a:rPr lang="en-US" sz="4000" dirty="0" smtClean="0">
                <a:latin typeface="Bernard MT Condensed" pitchFamily="18" charset="0"/>
              </a:rPr>
              <a:t>1 euro = 3365.97224658 Uganda Shilling </a:t>
            </a:r>
          </a:p>
        </p:txBody>
      </p:sp>
      <p:sp>
        <p:nvSpPr>
          <p:cNvPr id="11265" name="Rectangle 1"/>
          <p:cNvSpPr>
            <a:spLocks noChangeArrowheads="1"/>
          </p:cNvSpPr>
          <p:nvPr/>
        </p:nvSpPr>
        <p:spPr bwMode="auto">
          <a:xfrm>
            <a:off x="0" y="208642"/>
            <a:ext cx="885828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tab pos="685800" algn="l"/>
              </a:tabLst>
            </a:pPr>
            <a:r>
              <a:rPr kumimoji="0" lang="en-US" sz="32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Times" charset="-52"/>
                <a:cs typeface="Times New Roman" pitchFamily="18" charset="0"/>
              </a:rPr>
              <a:t>3. What is the parity of your money to euro? </a:t>
            </a:r>
          </a:p>
          <a:p>
            <a:pPr marL="0" marR="0" lvl="0" indent="0" algn="ctr" defTabSz="914400" rtl="0" eaLnBrk="1" fontAlgn="base" latinLnBrk="0" hangingPunct="1">
              <a:lnSpc>
                <a:spcPct val="100000"/>
              </a:lnSpc>
              <a:spcBef>
                <a:spcPct val="0"/>
              </a:spcBef>
              <a:spcAft>
                <a:spcPct val="0"/>
              </a:spcAft>
              <a:buClrTx/>
              <a:buSzTx/>
              <a:buFontTx/>
              <a:buNone/>
              <a:tabLst>
                <a:tab pos="685800" algn="l"/>
              </a:tabLst>
            </a:pPr>
            <a:r>
              <a:rPr kumimoji="0" lang="en-US" sz="32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Times" charset="-52"/>
                <a:cs typeface="Times New Roman" pitchFamily="18" charset="0"/>
              </a:rPr>
              <a:t>What can you buy in your country on 1 euro?</a:t>
            </a:r>
            <a:endParaRPr kumimoji="0" lang="en-US" sz="32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spd="med">
    <p:newsflash/>
    <p:sndAc>
      <p:stSnd>
        <p:snd r:embed="rId2" name="coin.wav" builtIn="1"/>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il_fi" descr="http://4.bp.blogspot.com/_s8nxK4sq7fk/TT2nHsSuq6I/AAAAAAAAAS8/5pMkl6hSK1Y/s1600/6f932e807c3077a766c3ebbdc78cb169_large.jpg"/>
          <p:cNvPicPr>
            <a:picLocks noChangeAspect="1" noChangeArrowheads="1"/>
          </p:cNvPicPr>
          <p:nvPr/>
        </p:nvPicPr>
        <p:blipFill>
          <a:blip r:embed="rId3" cstate="email"/>
          <a:srcRect/>
          <a:stretch>
            <a:fillRect/>
          </a:stretch>
        </p:blipFill>
        <p:spPr bwMode="auto">
          <a:xfrm>
            <a:off x="4643438" y="3714752"/>
            <a:ext cx="4229100" cy="2819400"/>
          </a:xfrm>
          <a:prstGeom prst="rect">
            <a:avLst/>
          </a:prstGeom>
          <a:noFill/>
        </p:spPr>
      </p:pic>
      <p:sp>
        <p:nvSpPr>
          <p:cNvPr id="2051" name="Rectangle 3"/>
          <p:cNvSpPr>
            <a:spLocks noChangeArrowheads="1"/>
          </p:cNvSpPr>
          <p:nvPr/>
        </p:nvSpPr>
        <p:spPr bwMode="auto">
          <a:xfrm>
            <a:off x="457200" y="457200"/>
            <a:ext cx="2114536" cy="590931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lvl="0"/>
            <a:r>
              <a:rPr lang="en-GB" b="1" dirty="0" smtClean="0"/>
              <a:t>In </a:t>
            </a:r>
            <a:r>
              <a:rPr lang="en-GB" b="1" u="sng" dirty="0" smtClean="0"/>
              <a:t>Portugal </a:t>
            </a:r>
            <a:r>
              <a:rPr lang="en-GB" b="1" dirty="0" smtClean="0"/>
              <a:t>on 1 euro you can buy:</a:t>
            </a:r>
          </a:p>
          <a:p>
            <a:pPr lvl="0"/>
            <a:r>
              <a:rPr lang="en-GB" b="1" dirty="0" smtClean="0"/>
              <a:t>2 </a:t>
            </a:r>
            <a:r>
              <a:rPr lang="en-GB" b="1" dirty="0" smtClean="0"/>
              <a:t>Kg onions;</a:t>
            </a:r>
            <a:endParaRPr lang="ru-RU" b="1" dirty="0" smtClean="0"/>
          </a:p>
          <a:p>
            <a:pPr lvl="0"/>
            <a:r>
              <a:rPr lang="en-GB" b="1" dirty="0" smtClean="0"/>
              <a:t>1 Kg apples;</a:t>
            </a:r>
            <a:endParaRPr lang="ru-RU" b="1" dirty="0" smtClean="0"/>
          </a:p>
          <a:p>
            <a:pPr lvl="0"/>
            <a:r>
              <a:rPr lang="en-GB" b="1" dirty="0" smtClean="0"/>
              <a:t>1 Kg bread;</a:t>
            </a:r>
            <a:endParaRPr lang="ru-RU" b="1" dirty="0" smtClean="0"/>
          </a:p>
          <a:p>
            <a:pPr lvl="0"/>
            <a:r>
              <a:rPr lang="en-GB" b="1" dirty="0" smtClean="0"/>
              <a:t>1 Kg oranges;</a:t>
            </a:r>
            <a:endParaRPr lang="ru-RU" b="1" dirty="0" smtClean="0"/>
          </a:p>
          <a:p>
            <a:pPr lvl="0"/>
            <a:r>
              <a:rPr lang="en-GB" b="1" dirty="0" smtClean="0"/>
              <a:t>1,5l lemonade;</a:t>
            </a:r>
            <a:endParaRPr lang="ru-RU" b="1" dirty="0" smtClean="0"/>
          </a:p>
          <a:p>
            <a:pPr lvl="0"/>
            <a:r>
              <a:rPr lang="en-GB" b="1" dirty="0" smtClean="0"/>
              <a:t>1 Kg tomatoes;</a:t>
            </a:r>
            <a:endParaRPr lang="ru-RU" b="1" dirty="0" smtClean="0"/>
          </a:p>
          <a:p>
            <a:pPr lvl="0"/>
            <a:r>
              <a:rPr lang="en-GB" b="1" dirty="0" smtClean="0"/>
              <a:t>2l milk;</a:t>
            </a:r>
            <a:endParaRPr lang="ru-RU" b="1" dirty="0" smtClean="0"/>
          </a:p>
          <a:p>
            <a:pPr lvl="0"/>
            <a:r>
              <a:rPr lang="en-GB" b="1" dirty="0" smtClean="0"/>
              <a:t>1 Kg potatoes;</a:t>
            </a:r>
            <a:endParaRPr lang="ru-RU" b="1" dirty="0" smtClean="0"/>
          </a:p>
          <a:p>
            <a:pPr lvl="0"/>
            <a:r>
              <a:rPr lang="en-GB" b="1" dirty="0" smtClean="0"/>
              <a:t>2 yogurts;</a:t>
            </a:r>
            <a:endParaRPr lang="ru-RU" b="1" dirty="0" smtClean="0"/>
          </a:p>
          <a:p>
            <a:pPr lvl="0"/>
            <a:r>
              <a:rPr lang="en-GB" b="1" dirty="0" smtClean="0"/>
              <a:t>1 Kg rice;</a:t>
            </a:r>
            <a:endParaRPr lang="ru-RU" b="1" dirty="0" smtClean="0"/>
          </a:p>
          <a:p>
            <a:pPr lvl="0"/>
            <a:r>
              <a:rPr lang="en-GB" b="1" dirty="0" smtClean="0"/>
              <a:t>500g spaghetti;</a:t>
            </a:r>
            <a:endParaRPr lang="ru-RU" b="1" dirty="0" smtClean="0"/>
          </a:p>
          <a:p>
            <a:pPr lvl="0"/>
            <a:r>
              <a:rPr lang="en-GB" b="1" dirty="0" smtClean="0"/>
              <a:t>500g </a:t>
            </a:r>
            <a:r>
              <a:rPr lang="en-GB" b="1" dirty="0" smtClean="0"/>
              <a:t>white beans</a:t>
            </a:r>
            <a:r>
              <a:rPr lang="en-GB" b="1" dirty="0" smtClean="0"/>
              <a:t>;</a:t>
            </a:r>
            <a:endParaRPr lang="ru-RU" b="1" dirty="0" smtClean="0"/>
          </a:p>
          <a:p>
            <a:pPr lvl="0"/>
            <a:r>
              <a:rPr lang="en-GB" b="1" dirty="0" smtClean="0"/>
              <a:t>150g chips;</a:t>
            </a:r>
            <a:endParaRPr lang="ru-RU" b="1" dirty="0" smtClean="0"/>
          </a:p>
          <a:p>
            <a:pPr lvl="0"/>
            <a:r>
              <a:rPr lang="en-GB" b="1" dirty="0" smtClean="0"/>
              <a:t>Coffee;</a:t>
            </a:r>
            <a:endParaRPr lang="ru-RU" b="1" dirty="0" smtClean="0"/>
          </a:p>
          <a:p>
            <a:pPr lvl="0"/>
            <a:r>
              <a:rPr lang="en-GB" b="1" dirty="0" smtClean="0"/>
              <a:t>Blocks of paper;</a:t>
            </a:r>
            <a:endParaRPr lang="ru-RU" b="1" dirty="0" smtClean="0"/>
          </a:p>
          <a:p>
            <a:pPr lvl="0"/>
            <a:r>
              <a:rPr lang="en-GB" b="1" dirty="0" smtClean="0"/>
              <a:t>3 pencils;</a:t>
            </a:r>
            <a:endParaRPr lang="ru-RU" b="1" dirty="0" smtClean="0"/>
          </a:p>
          <a:p>
            <a:pPr lvl="0"/>
            <a:r>
              <a:rPr lang="en-GB" b="1" dirty="0" smtClean="0"/>
              <a:t>1 Pen;</a:t>
            </a:r>
            <a:endParaRPr lang="ru-RU" b="1" dirty="0" smtClean="0"/>
          </a:p>
          <a:p>
            <a:pPr lvl="0"/>
            <a:r>
              <a:rPr lang="en-GB" b="1" dirty="0" smtClean="0"/>
              <a:t>1 notebook;</a:t>
            </a:r>
            <a:endParaRPr lang="ru-RU" b="1" dirty="0" smtClean="0"/>
          </a:p>
          <a:p>
            <a:pPr lvl="0"/>
            <a:r>
              <a:rPr lang="en-GB" b="1" dirty="0" smtClean="0"/>
              <a:t>1Kg cucumbers;</a:t>
            </a:r>
            <a:endParaRPr lang="ru-RU" b="1" dirty="0"/>
          </a:p>
        </p:txBody>
      </p:sp>
      <p:sp>
        <p:nvSpPr>
          <p:cNvPr id="2052" name="Rectangle 4"/>
          <p:cNvSpPr>
            <a:spLocks noChangeArrowheads="1"/>
          </p:cNvSpPr>
          <p:nvPr/>
        </p:nvSpPr>
        <p:spPr bwMode="auto">
          <a:xfrm>
            <a:off x="2928926" y="857232"/>
            <a:ext cx="5786478" cy="1938992"/>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685800" algn="l"/>
              </a:tabLst>
            </a:pPr>
            <a:r>
              <a:rPr kumimoji="0" lang="en-US" sz="2000" b="1" i="0" u="none" strike="noStrike" cap="none" normalizeH="0" baseline="0" dirty="0" smtClean="0">
                <a:ln>
                  <a:noFill/>
                </a:ln>
                <a:solidFill>
                  <a:srgbClr val="000000"/>
                </a:solidFill>
                <a:effectLst/>
                <a:ea typeface="Times" charset="-52"/>
                <a:cs typeface="Tahoma" pitchFamily="34" charset="0"/>
              </a:rPr>
              <a:t>In </a:t>
            </a:r>
            <a:r>
              <a:rPr kumimoji="0" lang="en-US" sz="2000" b="1" i="0" u="sng" strike="noStrike" cap="none" normalizeH="0" baseline="0" dirty="0" smtClean="0">
                <a:ln>
                  <a:noFill/>
                </a:ln>
                <a:solidFill>
                  <a:srgbClr val="000000"/>
                </a:solidFill>
                <a:effectLst/>
                <a:ea typeface="Times" charset="-52"/>
                <a:cs typeface="Tahoma" pitchFamily="34" charset="0"/>
              </a:rPr>
              <a:t>Sloveni</a:t>
            </a:r>
            <a:r>
              <a:rPr kumimoji="0" lang="en-US" sz="2000" b="1" i="0" u="none" strike="noStrike" cap="none" normalizeH="0" baseline="0" dirty="0" smtClean="0">
                <a:ln>
                  <a:noFill/>
                </a:ln>
                <a:solidFill>
                  <a:srgbClr val="000000"/>
                </a:solidFill>
                <a:effectLst/>
                <a:ea typeface="Times" charset="-52"/>
                <a:cs typeface="Tahoma" pitchFamily="34" charset="0"/>
              </a:rPr>
              <a:t>a people can buy a lots of things on 1 euro: candy-chewing gum,</a:t>
            </a:r>
            <a:r>
              <a:rPr kumimoji="0" lang="en-US" sz="2000" b="1" i="0" u="none" strike="noStrike" cap="none" normalizeH="0" dirty="0" smtClean="0">
                <a:ln>
                  <a:noFill/>
                </a:ln>
                <a:solidFill>
                  <a:srgbClr val="000000"/>
                </a:solidFill>
                <a:effectLst/>
                <a:ea typeface="Times" charset="-52"/>
                <a:cs typeface="Tahoma" pitchFamily="34" charset="0"/>
              </a:rPr>
              <a:t> </a:t>
            </a:r>
            <a:r>
              <a:rPr kumimoji="0" lang="en-US" sz="2000" b="1" i="0" u="none" strike="noStrike" cap="none" normalizeH="0" baseline="0" dirty="0" smtClean="0">
                <a:ln>
                  <a:noFill/>
                </a:ln>
                <a:solidFill>
                  <a:srgbClr val="000000"/>
                </a:solidFill>
                <a:effectLst/>
                <a:ea typeface="Times" charset="-52"/>
                <a:cs typeface="Tahoma" pitchFamily="34" charset="0"/>
              </a:rPr>
              <a:t>small chocolate, sorrel, a scoop of ice-cream, a doughnut, drinks-water, small juice(orange, apple and grape), ice-tea then  yoghurt, bread, tea, socks, magnets, school items: pen, pencil, ruler, eraser, rubber and lots of other small things.</a:t>
            </a:r>
            <a:endParaRPr kumimoji="0" lang="en-US" sz="2000" b="1" i="0" u="none" strike="noStrike" cap="none" normalizeH="0" baseline="0" dirty="0" smtClean="0">
              <a:ln>
                <a:noFill/>
              </a:ln>
              <a:solidFill>
                <a:schemeClr val="tx1"/>
              </a:solidFill>
              <a:effectLst/>
            </a:endParaRPr>
          </a:p>
        </p:txBody>
      </p:sp>
    </p:spTree>
  </p:cSld>
  <p:clrMapOvr>
    <a:masterClrMapping/>
  </p:clrMapOvr>
  <p:transition spd="med">
    <p:newsflash/>
    <p:sndAc>
      <p:stSnd>
        <p:snd r:embed="rId2" name="coin.wav" builtIn="1"/>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285728"/>
            <a:ext cx="4873642" cy="707886"/>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en-US" sz="2000" b="1" dirty="0" smtClean="0">
                <a:effectLst>
                  <a:outerShdw blurRad="38100" dist="38100" dir="2700000" algn="tl">
                    <a:srgbClr val="000000">
                      <a:alpha val="43137"/>
                    </a:srgbClr>
                  </a:outerShdw>
                </a:effectLst>
              </a:rPr>
              <a:t>In </a:t>
            </a:r>
            <a:r>
              <a:rPr lang="en-US" sz="2000" b="1" u="sng" dirty="0" smtClean="0">
                <a:effectLst>
                  <a:outerShdw blurRad="38100" dist="38100" dir="2700000" algn="tl">
                    <a:srgbClr val="000000">
                      <a:alpha val="43137"/>
                    </a:srgbClr>
                  </a:outerShdw>
                </a:effectLst>
              </a:rPr>
              <a:t>Canada</a:t>
            </a:r>
            <a:r>
              <a:rPr lang="en-US" sz="2000" b="1" dirty="0" smtClean="0">
                <a:effectLst>
                  <a:outerShdw blurRad="38100" dist="38100" dir="2700000" algn="tl">
                    <a:srgbClr val="000000">
                      <a:alpha val="43137"/>
                    </a:srgbClr>
                  </a:outerShdw>
                </a:effectLst>
              </a:rPr>
              <a:t> children can buy 7 pieces of </a:t>
            </a:r>
            <a:r>
              <a:rPr lang="en-US" sz="2000" b="1" dirty="0" smtClean="0">
                <a:effectLst>
                  <a:outerShdw blurRad="38100" dist="38100" dir="2700000" algn="tl">
                    <a:srgbClr val="000000">
                      <a:alpha val="43137"/>
                    </a:srgbClr>
                  </a:outerShdw>
                </a:effectLst>
              </a:rPr>
              <a:t>gum</a:t>
            </a:r>
          </a:p>
          <a:p>
            <a:r>
              <a:rPr lang="en-US" sz="2000" b="1" dirty="0" smtClean="0">
                <a:effectLst>
                  <a:outerShdw blurRad="38100" dist="38100" dir="2700000" algn="tl">
                    <a:srgbClr val="000000">
                      <a:alpha val="43137"/>
                    </a:srgbClr>
                  </a:outerShdw>
                </a:effectLst>
              </a:rPr>
              <a:t> </a:t>
            </a:r>
            <a:r>
              <a:rPr lang="en-US" sz="2000" b="1" dirty="0" smtClean="0">
                <a:effectLst>
                  <a:outerShdw blurRad="38100" dist="38100" dir="2700000" algn="tl">
                    <a:srgbClr val="000000">
                      <a:alpha val="43137"/>
                    </a:srgbClr>
                  </a:outerShdw>
                </a:effectLst>
              </a:rPr>
              <a:t>or 1 stamp for mailing </a:t>
            </a:r>
            <a:r>
              <a:rPr lang="en-US" sz="2000" b="1" dirty="0" smtClean="0">
                <a:effectLst>
                  <a:outerShdw blurRad="38100" dist="38100" dir="2700000" algn="tl">
                    <a:srgbClr val="000000">
                      <a:alpha val="43137"/>
                    </a:srgbClr>
                  </a:outerShdw>
                </a:effectLst>
              </a:rPr>
              <a:t>on </a:t>
            </a:r>
            <a:r>
              <a:rPr lang="en-US" sz="2000" b="1" dirty="0" smtClean="0">
                <a:effectLst>
                  <a:outerShdw blurRad="38100" dist="38100" dir="2700000" algn="tl">
                    <a:srgbClr val="000000">
                      <a:alpha val="43137"/>
                    </a:srgbClr>
                  </a:outerShdw>
                </a:effectLst>
              </a:rPr>
              <a:t>1 Canadian dollar.</a:t>
            </a:r>
            <a:endParaRPr lang="ru-RU" sz="2000" b="1" dirty="0">
              <a:effectLst>
                <a:outerShdw blurRad="38100" dist="38100" dir="2700000" algn="tl">
                  <a:srgbClr val="000000">
                    <a:alpha val="43137"/>
                  </a:srgbClr>
                </a:outerShdw>
              </a:effectLst>
            </a:endParaRPr>
          </a:p>
        </p:txBody>
      </p:sp>
      <p:sp>
        <p:nvSpPr>
          <p:cNvPr id="3" name="Прямоугольник 2"/>
          <p:cNvSpPr/>
          <p:nvPr/>
        </p:nvSpPr>
        <p:spPr>
          <a:xfrm>
            <a:off x="2143108" y="1714488"/>
            <a:ext cx="4680000" cy="2308324"/>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nSpc>
                <a:spcPct val="80000"/>
              </a:lnSpc>
            </a:pPr>
            <a:r>
              <a:rPr lang="en-US" sz="2000" b="1" dirty="0" smtClean="0">
                <a:effectLst>
                  <a:outerShdw blurRad="38100" dist="38100" dir="2700000" algn="tl">
                    <a:srgbClr val="000000">
                      <a:alpha val="43137"/>
                    </a:srgbClr>
                  </a:outerShdw>
                </a:effectLst>
              </a:rPr>
              <a:t>In </a:t>
            </a:r>
            <a:r>
              <a:rPr lang="en-US" sz="2000" b="1" u="sng" dirty="0" smtClean="0">
                <a:effectLst>
                  <a:outerShdw blurRad="38100" dist="38100" dir="2700000" algn="tl">
                    <a:srgbClr val="000000">
                      <a:alpha val="43137"/>
                    </a:srgbClr>
                  </a:outerShdw>
                </a:effectLst>
              </a:rPr>
              <a:t>Pakistan</a:t>
            </a:r>
          </a:p>
          <a:p>
            <a:pPr>
              <a:lnSpc>
                <a:spcPct val="80000"/>
              </a:lnSpc>
            </a:pPr>
            <a:r>
              <a:rPr lang="en-US" sz="2000" b="1" dirty="0" smtClean="0">
                <a:effectLst>
                  <a:outerShdw blurRad="38100" dist="38100" dir="2700000" algn="tl">
                    <a:srgbClr val="000000">
                      <a:alpha val="43137"/>
                    </a:srgbClr>
                  </a:outerShdw>
                </a:effectLst>
              </a:rPr>
              <a:t>Buys Food for two times only at 60 Rs per meal (bread + </a:t>
            </a:r>
            <a:r>
              <a:rPr lang="en-US" sz="2000" b="1" dirty="0" err="1" smtClean="0">
                <a:effectLst>
                  <a:outerShdw blurRad="38100" dist="38100" dir="2700000" algn="tl">
                    <a:srgbClr val="000000">
                      <a:alpha val="43137"/>
                    </a:srgbClr>
                  </a:outerShdw>
                </a:effectLst>
              </a:rPr>
              <a:t>veg</a:t>
            </a:r>
            <a:r>
              <a:rPr lang="en-US" sz="2000" b="1" dirty="0" smtClean="0">
                <a:effectLst>
                  <a:outerShdw blurRad="38100" dist="38100" dir="2700000" algn="tl">
                    <a:srgbClr val="000000">
                      <a:alpha val="43137"/>
                    </a:srgbClr>
                  </a:outerShdw>
                </a:effectLst>
              </a:rPr>
              <a:t> or chicken no meat) (from road side vendors)</a:t>
            </a:r>
          </a:p>
          <a:p>
            <a:pPr>
              <a:lnSpc>
                <a:spcPct val="80000"/>
              </a:lnSpc>
            </a:pPr>
            <a:r>
              <a:rPr lang="en-US" sz="2000" b="1" dirty="0" smtClean="0">
                <a:effectLst>
                  <a:outerShdw blurRad="38100" dist="38100" dir="2700000" algn="tl">
                    <a:srgbClr val="000000">
                      <a:alpha val="43137"/>
                    </a:srgbClr>
                  </a:outerShdw>
                </a:effectLst>
              </a:rPr>
              <a:t>Milk at 60 Rs Kg</a:t>
            </a:r>
          </a:p>
          <a:p>
            <a:pPr>
              <a:lnSpc>
                <a:spcPct val="80000"/>
              </a:lnSpc>
            </a:pPr>
            <a:r>
              <a:rPr lang="en-US" sz="2000" b="1" dirty="0" smtClean="0">
                <a:effectLst>
                  <a:outerShdw blurRad="38100" dist="38100" dir="2700000" algn="tl">
                    <a:srgbClr val="000000">
                      <a:alpha val="43137"/>
                    </a:srgbClr>
                  </a:outerShdw>
                </a:effectLst>
              </a:rPr>
              <a:t>Eggs 95 Rs dozen</a:t>
            </a:r>
          </a:p>
          <a:p>
            <a:pPr>
              <a:lnSpc>
                <a:spcPct val="80000"/>
              </a:lnSpc>
            </a:pPr>
            <a:r>
              <a:rPr lang="en-US" sz="2000" b="1" dirty="0" smtClean="0">
                <a:effectLst>
                  <a:outerShdw blurRad="38100" dist="38100" dir="2700000" algn="tl">
                    <a:srgbClr val="000000">
                      <a:alpha val="43137"/>
                    </a:srgbClr>
                  </a:outerShdw>
                </a:effectLst>
              </a:rPr>
              <a:t>Chicken Quarter Kg</a:t>
            </a:r>
          </a:p>
          <a:p>
            <a:pPr>
              <a:lnSpc>
                <a:spcPct val="80000"/>
              </a:lnSpc>
            </a:pPr>
            <a:r>
              <a:rPr lang="en-US" sz="2000" b="1" dirty="0" smtClean="0">
                <a:effectLst>
                  <a:outerShdw blurRad="38100" dist="38100" dir="2700000" algn="tl">
                    <a:srgbClr val="000000">
                      <a:alpha val="43137"/>
                    </a:srgbClr>
                  </a:outerShdw>
                </a:effectLst>
              </a:rPr>
              <a:t>Cooking oil Quarter Kg</a:t>
            </a:r>
          </a:p>
          <a:p>
            <a:pPr>
              <a:lnSpc>
                <a:spcPct val="80000"/>
              </a:lnSpc>
            </a:pPr>
            <a:r>
              <a:rPr lang="en-US" sz="2000" b="1" dirty="0" smtClean="0">
                <a:effectLst>
                  <a:outerShdw blurRad="38100" dist="38100" dir="2700000" algn="tl">
                    <a:srgbClr val="000000">
                      <a:alpha val="43137"/>
                    </a:srgbClr>
                  </a:outerShdw>
                </a:effectLst>
              </a:rPr>
              <a:t>Vegetables (any) 70-120 Rs Kg</a:t>
            </a:r>
            <a:endParaRPr lang="en-US" sz="2000" b="1" dirty="0">
              <a:effectLst>
                <a:outerShdw blurRad="38100" dist="38100" dir="2700000" algn="tl">
                  <a:srgbClr val="000000">
                    <a:alpha val="43137"/>
                  </a:srgbClr>
                </a:outerShdw>
              </a:effectLst>
            </a:endParaRPr>
          </a:p>
        </p:txBody>
      </p:sp>
      <p:sp>
        <p:nvSpPr>
          <p:cNvPr id="4" name="Rectangle 1"/>
          <p:cNvSpPr>
            <a:spLocks noChangeArrowheads="1"/>
          </p:cNvSpPr>
          <p:nvPr/>
        </p:nvSpPr>
        <p:spPr bwMode="auto">
          <a:xfrm>
            <a:off x="4214810" y="4857760"/>
            <a:ext cx="4680000" cy="163121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34290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ea typeface="Times New Roman" pitchFamily="18" charset="0"/>
              </a:rPr>
              <a:t>In </a:t>
            </a:r>
            <a:r>
              <a:rPr kumimoji="0" lang="en-US" sz="2000" b="1" i="0" u="sng" strike="noStrike" cap="none" normalizeH="0" baseline="0" dirty="0" smtClean="0">
                <a:ln>
                  <a:noFill/>
                </a:ln>
                <a:solidFill>
                  <a:srgbClr val="000000"/>
                </a:solidFill>
                <a:effectLst/>
                <a:ea typeface="Times New Roman" pitchFamily="18" charset="0"/>
              </a:rPr>
              <a:t>Ukraine</a:t>
            </a:r>
            <a:r>
              <a:rPr kumimoji="0" lang="en-US" sz="2000" b="1" i="0" u="none" strike="noStrike" cap="none" normalizeH="0" baseline="0" dirty="0" smtClean="0">
                <a:ln>
                  <a:noFill/>
                </a:ln>
                <a:solidFill>
                  <a:srgbClr val="000000"/>
                </a:solidFill>
                <a:effectLst/>
                <a:ea typeface="Times New Roman" pitchFamily="18" charset="0"/>
              </a:rPr>
              <a:t> y</a:t>
            </a:r>
            <a:r>
              <a:rPr kumimoji="0" lang="ru-RU" sz="2000" b="1" i="0" u="none" strike="noStrike" cap="none" normalizeH="0" baseline="0" dirty="0" err="1" smtClean="0">
                <a:ln>
                  <a:noFill/>
                </a:ln>
                <a:solidFill>
                  <a:srgbClr val="000000"/>
                </a:solidFill>
                <a:effectLst/>
                <a:ea typeface="Times New Roman" pitchFamily="18" charset="0"/>
              </a:rPr>
              <a:t>ou</a:t>
            </a:r>
            <a:r>
              <a:rPr kumimoji="0" lang="ru-RU" sz="2000" b="1" i="0" u="none" strike="noStrike" cap="none" normalizeH="0" baseline="0" dirty="0" smtClean="0">
                <a:ln>
                  <a:noFill/>
                </a:ln>
                <a:solidFill>
                  <a:srgbClr val="000000"/>
                </a:solidFill>
                <a:effectLst/>
                <a:ea typeface="Times New Roman" pitchFamily="18" charset="0"/>
              </a:rPr>
              <a:t> </a:t>
            </a:r>
            <a:r>
              <a:rPr kumimoji="0" lang="ru-RU" sz="2000" b="1" i="0" u="none" strike="noStrike" cap="none" normalizeH="0" baseline="0" dirty="0" err="1" smtClean="0">
                <a:ln>
                  <a:noFill/>
                </a:ln>
                <a:solidFill>
                  <a:srgbClr val="000000"/>
                </a:solidFill>
                <a:effectLst/>
                <a:ea typeface="Times New Roman" pitchFamily="18" charset="0"/>
              </a:rPr>
              <a:t>can</a:t>
            </a:r>
            <a:r>
              <a:rPr kumimoji="0" lang="ru-RU" sz="2000" b="1" i="0" u="none" strike="noStrike" cap="none" normalizeH="0" baseline="0" dirty="0" smtClean="0">
                <a:ln>
                  <a:noFill/>
                </a:ln>
                <a:solidFill>
                  <a:srgbClr val="000000"/>
                </a:solidFill>
                <a:effectLst/>
                <a:ea typeface="Times New Roman" pitchFamily="18" charset="0"/>
              </a:rPr>
              <a:t> </a:t>
            </a:r>
            <a:r>
              <a:rPr kumimoji="0" lang="ru-RU" sz="2000" b="1" i="0" u="none" strike="noStrike" cap="none" normalizeH="0" baseline="0" dirty="0" err="1" smtClean="0">
                <a:ln>
                  <a:noFill/>
                </a:ln>
                <a:solidFill>
                  <a:srgbClr val="000000"/>
                </a:solidFill>
                <a:effectLst/>
                <a:ea typeface="Times New Roman" pitchFamily="18" charset="0"/>
              </a:rPr>
              <a:t>buy</a:t>
            </a:r>
            <a:r>
              <a:rPr kumimoji="0" lang="ru-RU" sz="2000" b="1" i="0" u="none" strike="noStrike" cap="none" normalizeH="0" baseline="0" dirty="0" smtClean="0">
                <a:ln>
                  <a:noFill/>
                </a:ln>
                <a:solidFill>
                  <a:srgbClr val="000000"/>
                </a:solidFill>
                <a:effectLst/>
                <a:ea typeface="Times New Roman" pitchFamily="18" charset="0"/>
              </a:rPr>
              <a:t> </a:t>
            </a:r>
            <a:r>
              <a:rPr kumimoji="0" lang="ru-RU" sz="2000" b="1" i="0" u="none" strike="noStrike" cap="none" normalizeH="0" baseline="0" dirty="0" err="1" smtClean="0">
                <a:ln>
                  <a:noFill/>
                </a:ln>
                <a:solidFill>
                  <a:srgbClr val="000000"/>
                </a:solidFill>
                <a:effectLst/>
                <a:ea typeface="Times New Roman" pitchFamily="18" charset="0"/>
              </a:rPr>
              <a:t>for</a:t>
            </a:r>
            <a:r>
              <a:rPr kumimoji="0" lang="ru-RU" sz="2000" b="1" i="0" u="none" strike="noStrike" cap="none" normalizeH="0" baseline="0" dirty="0" smtClean="0">
                <a:ln>
                  <a:noFill/>
                </a:ln>
                <a:solidFill>
                  <a:srgbClr val="000000"/>
                </a:solidFill>
                <a:effectLst/>
                <a:ea typeface="Times New Roman" pitchFamily="18" charset="0"/>
              </a:rPr>
              <a:t> 1 </a:t>
            </a:r>
            <a:r>
              <a:rPr kumimoji="0" lang="ru-RU" sz="2000" b="1" i="0" u="none" strike="noStrike" cap="none" normalizeH="0" baseline="0" dirty="0" err="1" smtClean="0">
                <a:ln>
                  <a:noFill/>
                </a:ln>
                <a:solidFill>
                  <a:srgbClr val="000000"/>
                </a:solidFill>
                <a:effectLst/>
                <a:ea typeface="Times New Roman" pitchFamily="18" charset="0"/>
              </a:rPr>
              <a:t>Euro</a:t>
            </a:r>
            <a:r>
              <a:rPr kumimoji="0" lang="ru-RU" sz="2000" b="1" i="0" u="none" strike="noStrike" cap="none" normalizeH="0" baseline="0" dirty="0" smtClean="0">
                <a:ln>
                  <a:noFill/>
                </a:ln>
                <a:solidFill>
                  <a:srgbClr val="000000"/>
                </a:solidFill>
                <a:effectLst/>
                <a:ea typeface="Times New Roman" pitchFamily="18" charset="0"/>
              </a:rPr>
              <a:t> , </a:t>
            </a:r>
            <a:r>
              <a:rPr kumimoji="0" lang="ru-RU" sz="2000" b="1" i="0" u="none" strike="noStrike" cap="none" normalizeH="0" baseline="0" dirty="0" err="1" smtClean="0">
                <a:ln>
                  <a:noFill/>
                </a:ln>
                <a:solidFill>
                  <a:srgbClr val="000000"/>
                </a:solidFill>
                <a:effectLst/>
                <a:ea typeface="Times New Roman" pitchFamily="18" charset="0"/>
              </a:rPr>
              <a:t>for</a:t>
            </a:r>
            <a:r>
              <a:rPr kumimoji="0" lang="ru-RU" sz="2000" b="1" i="0" u="none" strike="noStrike" cap="none" normalizeH="0" baseline="0" dirty="0" smtClean="0">
                <a:ln>
                  <a:noFill/>
                </a:ln>
                <a:solidFill>
                  <a:srgbClr val="000000"/>
                </a:solidFill>
                <a:effectLst/>
                <a:ea typeface="Times New Roman" pitchFamily="18" charset="0"/>
              </a:rPr>
              <a:t> </a:t>
            </a:r>
            <a:r>
              <a:rPr kumimoji="0" lang="ru-RU" sz="2000" b="1" i="0" u="none" strike="noStrike" cap="none" normalizeH="0" baseline="0" dirty="0" err="1" smtClean="0">
                <a:ln>
                  <a:noFill/>
                </a:ln>
                <a:solidFill>
                  <a:srgbClr val="000000"/>
                </a:solidFill>
                <a:effectLst/>
                <a:ea typeface="Times New Roman" pitchFamily="18" charset="0"/>
              </a:rPr>
              <a:t>example</a:t>
            </a:r>
            <a:r>
              <a:rPr kumimoji="0" lang="ru-RU" sz="2000" b="1" i="0" u="none" strike="noStrike" cap="none" normalizeH="0" baseline="0" dirty="0" smtClean="0">
                <a:ln>
                  <a:noFill/>
                </a:ln>
                <a:solidFill>
                  <a:srgbClr val="000000"/>
                </a:solidFill>
                <a:effectLst/>
                <a:ea typeface="Times New Roman" pitchFamily="18" charset="0"/>
              </a:rPr>
              <a:t>, </a:t>
            </a:r>
            <a:r>
              <a:rPr kumimoji="0" lang="ru-RU" sz="2000" b="1" i="0" u="none" strike="noStrike" cap="none" normalizeH="0" baseline="0" dirty="0" err="1" smtClean="0">
                <a:ln>
                  <a:noFill/>
                </a:ln>
                <a:solidFill>
                  <a:srgbClr val="000000"/>
                </a:solidFill>
                <a:effectLst/>
                <a:ea typeface="Times New Roman" pitchFamily="18" charset="0"/>
              </a:rPr>
              <a:t>three</a:t>
            </a:r>
            <a:r>
              <a:rPr kumimoji="0" lang="ru-RU" sz="2000" b="1" i="0" u="none" strike="noStrike" cap="none" normalizeH="0" baseline="0" dirty="0" smtClean="0">
                <a:ln>
                  <a:noFill/>
                </a:ln>
                <a:solidFill>
                  <a:srgbClr val="000000"/>
                </a:solidFill>
                <a:effectLst/>
                <a:ea typeface="Times New Roman" pitchFamily="18" charset="0"/>
              </a:rPr>
              <a:t> </a:t>
            </a:r>
            <a:r>
              <a:rPr kumimoji="0" lang="ru-RU" sz="2000" b="1" i="0" u="none" strike="noStrike" cap="none" normalizeH="0" baseline="0" dirty="0" err="1" smtClean="0">
                <a:ln>
                  <a:noFill/>
                </a:ln>
                <a:solidFill>
                  <a:srgbClr val="000000"/>
                </a:solidFill>
                <a:effectLst/>
                <a:ea typeface="Times New Roman" pitchFamily="18" charset="0"/>
              </a:rPr>
              <a:t>loaves</a:t>
            </a:r>
            <a:r>
              <a:rPr kumimoji="0" lang="ru-RU" sz="2000" b="1" i="0" u="none" strike="noStrike" cap="none" normalizeH="0" baseline="0" dirty="0" smtClean="0">
                <a:ln>
                  <a:noFill/>
                </a:ln>
                <a:solidFill>
                  <a:srgbClr val="000000"/>
                </a:solidFill>
                <a:effectLst/>
                <a:ea typeface="Times New Roman" pitchFamily="18" charset="0"/>
              </a:rPr>
              <a:t> </a:t>
            </a:r>
            <a:r>
              <a:rPr kumimoji="0" lang="ru-RU" sz="2000" b="1" i="0" u="none" strike="noStrike" cap="none" normalizeH="0" baseline="0" dirty="0" err="1" smtClean="0">
                <a:ln>
                  <a:noFill/>
                </a:ln>
                <a:solidFill>
                  <a:srgbClr val="000000"/>
                </a:solidFill>
                <a:effectLst/>
                <a:ea typeface="Times New Roman" pitchFamily="18" charset="0"/>
              </a:rPr>
              <a:t>of</a:t>
            </a:r>
            <a:r>
              <a:rPr kumimoji="0" lang="ru-RU" sz="2000" b="1" i="0" u="none" strike="noStrike" cap="none" normalizeH="0" baseline="0" dirty="0" smtClean="0">
                <a:ln>
                  <a:noFill/>
                </a:ln>
                <a:solidFill>
                  <a:srgbClr val="000000"/>
                </a:solidFill>
                <a:effectLst/>
                <a:ea typeface="Times New Roman" pitchFamily="18" charset="0"/>
              </a:rPr>
              <a:t> </a:t>
            </a:r>
            <a:r>
              <a:rPr kumimoji="0" lang="ru-RU" sz="2000" b="1" i="0" u="none" strike="noStrike" cap="none" normalizeH="0" baseline="0" dirty="0" err="1" smtClean="0">
                <a:ln>
                  <a:noFill/>
                </a:ln>
                <a:solidFill>
                  <a:srgbClr val="000000"/>
                </a:solidFill>
                <a:effectLst/>
                <a:ea typeface="Times New Roman" pitchFamily="18" charset="0"/>
              </a:rPr>
              <a:t>bread</a:t>
            </a:r>
            <a:r>
              <a:rPr kumimoji="0" lang="ru-RU" sz="2000" b="1" i="0" u="none" strike="noStrike" cap="none" normalizeH="0" baseline="0" dirty="0" smtClean="0">
                <a:ln>
                  <a:noFill/>
                </a:ln>
                <a:solidFill>
                  <a:srgbClr val="000000"/>
                </a:solidFill>
                <a:effectLst/>
                <a:ea typeface="Times New Roman" pitchFamily="18" charset="0"/>
              </a:rPr>
              <a:t>, </a:t>
            </a:r>
            <a:r>
              <a:rPr kumimoji="0" lang="ru-RU" sz="2000" b="1" i="0" u="none" strike="noStrike" cap="none" normalizeH="0" baseline="0" dirty="0" err="1" smtClean="0">
                <a:ln>
                  <a:noFill/>
                </a:ln>
                <a:solidFill>
                  <a:srgbClr val="000000"/>
                </a:solidFill>
                <a:effectLst/>
                <a:ea typeface="Times New Roman" pitchFamily="18" charset="0"/>
              </a:rPr>
              <a:t>or</a:t>
            </a:r>
            <a:r>
              <a:rPr kumimoji="0" lang="ru-RU" sz="2000" b="1" i="0" u="none" strike="noStrike" cap="none" normalizeH="0" baseline="0" dirty="0" smtClean="0">
                <a:ln>
                  <a:noFill/>
                </a:ln>
                <a:solidFill>
                  <a:srgbClr val="000000"/>
                </a:solidFill>
                <a:effectLst/>
                <a:ea typeface="Times New Roman" pitchFamily="18" charset="0"/>
              </a:rPr>
              <a:t> 1 </a:t>
            </a:r>
            <a:r>
              <a:rPr kumimoji="0" lang="ru-RU" sz="2000" b="1" i="0" u="none" strike="noStrike" cap="none" normalizeH="0" baseline="0" dirty="0" err="1" smtClean="0">
                <a:ln>
                  <a:noFill/>
                </a:ln>
                <a:solidFill>
                  <a:srgbClr val="000000"/>
                </a:solidFill>
                <a:effectLst/>
                <a:ea typeface="Times New Roman" pitchFamily="18" charset="0"/>
              </a:rPr>
              <a:t>bar</a:t>
            </a:r>
            <a:r>
              <a:rPr kumimoji="0" lang="ru-RU" sz="2000" b="1" i="0" u="none" strike="noStrike" cap="none" normalizeH="0" baseline="0" dirty="0" smtClean="0">
                <a:ln>
                  <a:noFill/>
                </a:ln>
                <a:solidFill>
                  <a:srgbClr val="000000"/>
                </a:solidFill>
                <a:effectLst/>
                <a:ea typeface="Times New Roman" pitchFamily="18" charset="0"/>
              </a:rPr>
              <a:t> </a:t>
            </a:r>
            <a:r>
              <a:rPr kumimoji="0" lang="ru-RU" sz="2000" b="1" i="0" u="none" strike="noStrike" cap="none" normalizeH="0" baseline="0" dirty="0" err="1" smtClean="0">
                <a:ln>
                  <a:noFill/>
                </a:ln>
                <a:solidFill>
                  <a:srgbClr val="000000"/>
                </a:solidFill>
                <a:effectLst/>
                <a:ea typeface="Times New Roman" pitchFamily="18" charset="0"/>
              </a:rPr>
              <a:t>of</a:t>
            </a:r>
            <a:r>
              <a:rPr kumimoji="0" lang="ru-RU" sz="2000" b="1" i="0" u="none" strike="noStrike" cap="none" normalizeH="0" baseline="0" dirty="0" smtClean="0">
                <a:ln>
                  <a:noFill/>
                </a:ln>
                <a:solidFill>
                  <a:srgbClr val="000000"/>
                </a:solidFill>
                <a:effectLst/>
                <a:ea typeface="Times New Roman" pitchFamily="18" charset="0"/>
              </a:rPr>
              <a:t> </a:t>
            </a:r>
            <a:r>
              <a:rPr kumimoji="0" lang="ru-RU" sz="2000" b="1" i="0" u="none" strike="noStrike" cap="none" normalizeH="0" baseline="0" dirty="0" err="1" smtClean="0">
                <a:ln>
                  <a:noFill/>
                </a:ln>
                <a:solidFill>
                  <a:srgbClr val="000000"/>
                </a:solidFill>
                <a:effectLst/>
                <a:ea typeface="Times New Roman" pitchFamily="18" charset="0"/>
              </a:rPr>
              <a:t>chocolate</a:t>
            </a:r>
            <a:r>
              <a:rPr kumimoji="0" lang="ru-RU" sz="2000" b="1" i="0" u="none" strike="noStrike" cap="none" normalizeH="0" baseline="0" dirty="0" smtClean="0">
                <a:ln>
                  <a:noFill/>
                </a:ln>
                <a:solidFill>
                  <a:srgbClr val="000000"/>
                </a:solidFill>
                <a:effectLst/>
                <a:ea typeface="Times New Roman" pitchFamily="18" charset="0"/>
              </a:rPr>
              <a:t>, 2 </a:t>
            </a:r>
            <a:r>
              <a:rPr kumimoji="0" lang="ru-RU" sz="2000" b="1" i="0" u="none" strike="noStrike" cap="none" normalizeH="0" baseline="0" dirty="0" err="1" smtClean="0">
                <a:ln>
                  <a:noFill/>
                </a:ln>
                <a:solidFill>
                  <a:srgbClr val="000000"/>
                </a:solidFill>
                <a:effectLst/>
                <a:ea typeface="Times New Roman" pitchFamily="18" charset="0"/>
              </a:rPr>
              <a:t>bottles</a:t>
            </a:r>
            <a:r>
              <a:rPr kumimoji="0" lang="ru-RU" sz="2000" b="1" i="0" u="none" strike="noStrike" cap="none" normalizeH="0" baseline="0" dirty="0" smtClean="0">
                <a:ln>
                  <a:noFill/>
                </a:ln>
                <a:solidFill>
                  <a:srgbClr val="000000"/>
                </a:solidFill>
                <a:effectLst/>
                <a:ea typeface="Times New Roman" pitchFamily="18" charset="0"/>
              </a:rPr>
              <a:t> </a:t>
            </a:r>
            <a:r>
              <a:rPr kumimoji="0" lang="ru-RU" sz="2000" b="1" i="0" u="none" strike="noStrike" cap="none" normalizeH="0" baseline="0" dirty="0" err="1" smtClean="0">
                <a:ln>
                  <a:noFill/>
                </a:ln>
                <a:solidFill>
                  <a:srgbClr val="000000"/>
                </a:solidFill>
                <a:effectLst/>
                <a:ea typeface="Times New Roman" pitchFamily="18" charset="0"/>
              </a:rPr>
              <a:t>of</a:t>
            </a:r>
            <a:r>
              <a:rPr kumimoji="0" lang="ru-RU" sz="2000" b="1" i="0" u="none" strike="noStrike" cap="none" normalizeH="0" baseline="0" dirty="0" smtClean="0">
                <a:ln>
                  <a:noFill/>
                </a:ln>
                <a:solidFill>
                  <a:srgbClr val="000000"/>
                </a:solidFill>
                <a:effectLst/>
                <a:ea typeface="Times New Roman" pitchFamily="18" charset="0"/>
              </a:rPr>
              <a:t> </a:t>
            </a:r>
            <a:r>
              <a:rPr kumimoji="0" lang="ru-RU" sz="2000" b="1" i="0" u="none" strike="noStrike" cap="none" normalizeH="0" baseline="0" dirty="0" err="1" smtClean="0">
                <a:ln>
                  <a:noFill/>
                </a:ln>
                <a:solidFill>
                  <a:srgbClr val="000000"/>
                </a:solidFill>
                <a:effectLst/>
                <a:ea typeface="Times New Roman" pitchFamily="18" charset="0"/>
              </a:rPr>
              <a:t>mineral</a:t>
            </a:r>
            <a:r>
              <a:rPr kumimoji="0" lang="ru-RU" sz="2000" b="1" i="0" u="none" strike="noStrike" cap="none" normalizeH="0" baseline="0" dirty="0" smtClean="0">
                <a:ln>
                  <a:noFill/>
                </a:ln>
                <a:solidFill>
                  <a:srgbClr val="000000"/>
                </a:solidFill>
                <a:effectLst/>
                <a:ea typeface="Times New Roman" pitchFamily="18" charset="0"/>
              </a:rPr>
              <a:t> </a:t>
            </a:r>
            <a:r>
              <a:rPr kumimoji="0" lang="ru-RU" sz="2000" b="1" i="0" u="none" strike="noStrike" cap="none" normalizeH="0" baseline="0" dirty="0" err="1" smtClean="0">
                <a:ln>
                  <a:noFill/>
                </a:ln>
                <a:solidFill>
                  <a:srgbClr val="000000"/>
                </a:solidFill>
                <a:effectLst/>
                <a:ea typeface="Times New Roman" pitchFamily="18" charset="0"/>
              </a:rPr>
              <a:t>water</a:t>
            </a:r>
            <a:r>
              <a:rPr kumimoji="0" lang="ru-RU" sz="2000" b="1" i="0" u="none" strike="noStrike" cap="none" normalizeH="0" baseline="0" dirty="0" smtClean="0">
                <a:ln>
                  <a:noFill/>
                </a:ln>
                <a:solidFill>
                  <a:srgbClr val="000000"/>
                </a:solidFill>
                <a:effectLst/>
                <a:ea typeface="Times New Roman" pitchFamily="18" charset="0"/>
              </a:rPr>
              <a:t>, 2 </a:t>
            </a:r>
            <a:r>
              <a:rPr kumimoji="0" lang="ru-RU" sz="2000" b="1" i="0" u="none" strike="noStrike" cap="none" normalizeH="0" baseline="0" dirty="0" err="1" smtClean="0">
                <a:ln>
                  <a:noFill/>
                </a:ln>
                <a:solidFill>
                  <a:srgbClr val="000000"/>
                </a:solidFill>
                <a:effectLst/>
                <a:ea typeface="Times New Roman" pitchFamily="18" charset="0"/>
              </a:rPr>
              <a:t>ice-creams</a:t>
            </a:r>
            <a:r>
              <a:rPr kumimoji="0" lang="ru-RU" sz="2000" b="1" i="0" u="none" strike="noStrike" cap="none" normalizeH="0" baseline="0" dirty="0" smtClean="0">
                <a:ln>
                  <a:noFill/>
                </a:ln>
                <a:solidFill>
                  <a:srgbClr val="000000"/>
                </a:solidFill>
                <a:effectLst/>
                <a:ea typeface="Times New Roman" pitchFamily="18" charset="0"/>
              </a:rPr>
              <a:t>, 5 </a:t>
            </a:r>
            <a:r>
              <a:rPr kumimoji="0" lang="ru-RU" sz="2000" b="1" i="0" u="none" strike="noStrike" cap="none" normalizeH="0" baseline="0" dirty="0" err="1" smtClean="0">
                <a:ln>
                  <a:noFill/>
                </a:ln>
                <a:solidFill>
                  <a:srgbClr val="000000"/>
                </a:solidFill>
                <a:effectLst/>
                <a:ea typeface="Times New Roman" pitchFamily="18" charset="0"/>
              </a:rPr>
              <a:t>tickets</a:t>
            </a:r>
            <a:r>
              <a:rPr kumimoji="0" lang="ru-RU" sz="2000" b="1" i="0" u="none" strike="noStrike" cap="none" normalizeH="0" baseline="0" dirty="0" smtClean="0">
                <a:ln>
                  <a:noFill/>
                </a:ln>
                <a:solidFill>
                  <a:srgbClr val="000000"/>
                </a:solidFill>
                <a:effectLst/>
                <a:ea typeface="Times New Roman" pitchFamily="18" charset="0"/>
              </a:rPr>
              <a:t> </a:t>
            </a:r>
            <a:r>
              <a:rPr kumimoji="0" lang="ru-RU" sz="2000" b="1" i="0" u="none" strike="noStrike" cap="none" normalizeH="0" baseline="0" dirty="0" err="1" smtClean="0">
                <a:ln>
                  <a:noFill/>
                </a:ln>
                <a:solidFill>
                  <a:srgbClr val="000000"/>
                </a:solidFill>
                <a:effectLst/>
                <a:ea typeface="Times New Roman" pitchFamily="18" charset="0"/>
              </a:rPr>
              <a:t>to</a:t>
            </a:r>
            <a:r>
              <a:rPr kumimoji="0" lang="ru-RU" sz="2000" b="1" i="0" u="none" strike="noStrike" cap="none" normalizeH="0" baseline="0" dirty="0" smtClean="0">
                <a:ln>
                  <a:noFill/>
                </a:ln>
                <a:solidFill>
                  <a:srgbClr val="000000"/>
                </a:solidFill>
                <a:effectLst/>
                <a:ea typeface="Times New Roman" pitchFamily="18" charset="0"/>
              </a:rPr>
              <a:t> </a:t>
            </a:r>
            <a:r>
              <a:rPr kumimoji="0" lang="ru-RU" sz="2000" b="1" i="0" u="none" strike="noStrike" cap="none" normalizeH="0" baseline="0" dirty="0" err="1" smtClean="0">
                <a:ln>
                  <a:noFill/>
                </a:ln>
                <a:solidFill>
                  <a:srgbClr val="000000"/>
                </a:solidFill>
                <a:effectLst/>
                <a:ea typeface="Times New Roman" pitchFamily="18" charset="0"/>
              </a:rPr>
              <a:t>metro</a:t>
            </a:r>
            <a:r>
              <a:rPr kumimoji="0" lang="ru-RU" sz="2000" b="1" i="0" u="none" strike="noStrike" cap="none" normalizeH="0" baseline="0" dirty="0" smtClean="0">
                <a:ln>
                  <a:noFill/>
                </a:ln>
                <a:solidFill>
                  <a:srgbClr val="000000"/>
                </a:solidFill>
                <a:effectLst/>
                <a:ea typeface="Times New Roman" pitchFamily="18" charset="0"/>
              </a:rPr>
              <a:t>, 3 </a:t>
            </a:r>
            <a:r>
              <a:rPr kumimoji="0" lang="ru-RU" sz="2000" b="1" i="0" u="none" strike="noStrike" cap="none" normalizeH="0" baseline="0" dirty="0" err="1" smtClean="0">
                <a:ln>
                  <a:noFill/>
                </a:ln>
                <a:solidFill>
                  <a:srgbClr val="000000"/>
                </a:solidFill>
                <a:effectLst/>
                <a:ea typeface="Times New Roman" pitchFamily="18" charset="0"/>
              </a:rPr>
              <a:t>pens</a:t>
            </a:r>
            <a:r>
              <a:rPr kumimoji="0" lang="ru-RU" sz="2000" b="1" i="0" u="none" strike="noStrike" cap="none" normalizeH="0" baseline="0" dirty="0" smtClean="0">
                <a:ln>
                  <a:noFill/>
                </a:ln>
                <a:solidFill>
                  <a:srgbClr val="000000"/>
                </a:solidFill>
                <a:effectLst/>
                <a:ea typeface="Times New Roman" pitchFamily="18" charset="0"/>
              </a:rPr>
              <a:t>, </a:t>
            </a:r>
            <a:r>
              <a:rPr kumimoji="0" lang="ru-RU" sz="2000" b="1" i="0" u="none" strike="noStrike" cap="none" normalizeH="0" baseline="0" dirty="0" err="1" smtClean="0">
                <a:ln>
                  <a:noFill/>
                </a:ln>
                <a:solidFill>
                  <a:srgbClr val="000000"/>
                </a:solidFill>
                <a:effectLst/>
                <a:ea typeface="Times New Roman" pitchFamily="18" charset="0"/>
              </a:rPr>
              <a:t>a</a:t>
            </a:r>
            <a:r>
              <a:rPr kumimoji="0" lang="ru-RU" sz="2000" b="1" i="0" u="none" strike="noStrike" cap="none" normalizeH="0" baseline="0" dirty="0" smtClean="0">
                <a:ln>
                  <a:noFill/>
                </a:ln>
                <a:solidFill>
                  <a:srgbClr val="000000"/>
                </a:solidFill>
                <a:effectLst/>
                <a:ea typeface="Times New Roman" pitchFamily="18" charset="0"/>
              </a:rPr>
              <a:t> </a:t>
            </a:r>
            <a:r>
              <a:rPr kumimoji="0" lang="ru-RU" sz="2000" b="1" i="0" u="none" strike="noStrike" cap="none" normalizeH="0" baseline="0" dirty="0" err="1" smtClean="0">
                <a:ln>
                  <a:noFill/>
                </a:ln>
                <a:solidFill>
                  <a:srgbClr val="000000"/>
                </a:solidFill>
                <a:effectLst/>
                <a:ea typeface="Times New Roman" pitchFamily="18" charset="0"/>
              </a:rPr>
              <a:t>magazine</a:t>
            </a:r>
            <a:r>
              <a:rPr kumimoji="0" lang="ru-RU" sz="2000" b="1" i="0" u="none" strike="noStrike" cap="none" normalizeH="0" baseline="0" dirty="0" smtClean="0">
                <a:ln>
                  <a:noFill/>
                </a:ln>
                <a:solidFill>
                  <a:srgbClr val="000000"/>
                </a:solidFill>
                <a:effectLst/>
                <a:ea typeface="Times New Roman" pitchFamily="18" charset="0"/>
              </a:rPr>
              <a:t> </a:t>
            </a:r>
            <a:r>
              <a:rPr kumimoji="0" lang="ru-RU" sz="2000" b="1" i="0" u="none" strike="noStrike" cap="none" normalizeH="0" baseline="0" dirty="0" err="1" smtClean="0">
                <a:ln>
                  <a:noFill/>
                </a:ln>
                <a:solidFill>
                  <a:srgbClr val="000000"/>
                </a:solidFill>
                <a:effectLst/>
                <a:ea typeface="Times New Roman" pitchFamily="18" charset="0"/>
              </a:rPr>
              <a:t>etc</a:t>
            </a:r>
            <a:r>
              <a:rPr kumimoji="0" lang="ru-RU" sz="2000" b="1" i="0" u="none" strike="noStrike" cap="none" normalizeH="0" baseline="0" dirty="0" smtClean="0">
                <a:ln>
                  <a:noFill/>
                </a:ln>
                <a:solidFill>
                  <a:srgbClr val="000000"/>
                </a:solidFill>
                <a:effectLst/>
                <a:ea typeface="Times New Roman" pitchFamily="18" charset="0"/>
              </a:rPr>
              <a:t>.</a:t>
            </a:r>
            <a:endParaRPr kumimoji="0" lang="ru-RU" sz="2000" b="1" i="0" u="none" strike="noStrike" cap="none" normalizeH="0" baseline="0" dirty="0" smtClean="0">
              <a:ln>
                <a:noFill/>
              </a:ln>
              <a:solidFill>
                <a:schemeClr val="tx1"/>
              </a:solidFill>
              <a:effectLst/>
            </a:endParaRPr>
          </a:p>
        </p:txBody>
      </p:sp>
    </p:spTree>
  </p:cSld>
  <p:clrMapOvr>
    <a:masterClrMapping/>
  </p:clrMapOvr>
  <p:transition spd="med">
    <p:newsflash/>
    <p:sndAc>
      <p:stSnd>
        <p:snd r:embed="rId2" name="coin.wav" builtIn="1"/>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57158" y="1428736"/>
            <a:ext cx="4140000" cy="400110"/>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marL="274320" indent="-274320">
              <a:defRPr/>
            </a:pPr>
            <a:r>
              <a:rPr lang="en-US" sz="2000" b="1" dirty="0" smtClean="0">
                <a:solidFill>
                  <a:schemeClr val="bg1"/>
                </a:solidFill>
              </a:rPr>
              <a:t>1. Money doesn't grow on trees.</a:t>
            </a:r>
          </a:p>
        </p:txBody>
      </p:sp>
      <p:sp>
        <p:nvSpPr>
          <p:cNvPr id="4" name="Прямоугольник 3"/>
          <p:cNvSpPr/>
          <p:nvPr/>
        </p:nvSpPr>
        <p:spPr>
          <a:xfrm>
            <a:off x="357158" y="2014302"/>
            <a:ext cx="4140000" cy="714380"/>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r>
              <a:rPr lang="en-US" sz="2000" b="1" dirty="0" smtClean="0"/>
              <a:t>2. Money doesn't change people, it mainly exposes them.</a:t>
            </a:r>
            <a:endParaRPr lang="en-US" sz="2000" b="1" dirty="0"/>
          </a:p>
        </p:txBody>
      </p:sp>
      <p:sp>
        <p:nvSpPr>
          <p:cNvPr id="5" name="Прямоугольник 4"/>
          <p:cNvSpPr/>
          <p:nvPr/>
        </p:nvSpPr>
        <p:spPr>
          <a:xfrm>
            <a:off x="357158" y="2914138"/>
            <a:ext cx="4140000" cy="400110"/>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r>
              <a:rPr lang="en-US" sz="2000" b="1" dirty="0" smtClean="0"/>
              <a:t>3. Greed is the biggest witch.</a:t>
            </a:r>
            <a:endParaRPr lang="en-US" sz="2000" b="1" dirty="0"/>
          </a:p>
        </p:txBody>
      </p:sp>
      <p:sp>
        <p:nvSpPr>
          <p:cNvPr id="6" name="Прямоугольник 5"/>
          <p:cNvSpPr/>
          <p:nvPr/>
        </p:nvSpPr>
        <p:spPr>
          <a:xfrm>
            <a:off x="357158" y="3499704"/>
            <a:ext cx="4140000" cy="1015663"/>
          </a:xfrm>
          <a:prstGeom prst="rect">
            <a:avLst/>
          </a:prstGeom>
          <a:solidFill>
            <a:srgbClr val="F42F1A"/>
          </a:solidFill>
        </p:spPr>
        <p:style>
          <a:lnRef idx="3">
            <a:schemeClr val="lt1"/>
          </a:lnRef>
          <a:fillRef idx="1">
            <a:schemeClr val="accent2"/>
          </a:fillRef>
          <a:effectRef idx="1">
            <a:schemeClr val="accent2"/>
          </a:effectRef>
          <a:fontRef idx="minor">
            <a:schemeClr val="lt1"/>
          </a:fontRef>
        </p:style>
        <p:txBody>
          <a:bodyPr wrap="square">
            <a:spAutoFit/>
          </a:bodyPr>
          <a:lstStyle/>
          <a:p>
            <a:r>
              <a:rPr lang="en-US" sz="2000" b="1" dirty="0" smtClean="0"/>
              <a:t>4. If you see someone riding a horse, and don't have the money to buy one don't get a donkey for yourself.</a:t>
            </a:r>
            <a:endParaRPr lang="en-US" sz="2000" b="1" dirty="0"/>
          </a:p>
        </p:txBody>
      </p:sp>
      <p:sp>
        <p:nvSpPr>
          <p:cNvPr id="8193" name="Rectangle 1"/>
          <p:cNvSpPr>
            <a:spLocks noChangeArrowheads="1"/>
          </p:cNvSpPr>
          <p:nvPr/>
        </p:nvSpPr>
        <p:spPr bwMode="auto">
          <a:xfrm>
            <a:off x="357158" y="4700823"/>
            <a:ext cx="4140000" cy="400110"/>
          </a:xfrm>
          <a:prstGeom prst="rect">
            <a:avLst/>
          </a:prstGeom>
          <a:ln>
            <a:headEnd/>
            <a:tailEnd/>
          </a:ln>
        </p:spPr>
        <p:style>
          <a:lnRef idx="3">
            <a:schemeClr val="lt1"/>
          </a:lnRef>
          <a:fillRef idx="1">
            <a:schemeClr val="dk1"/>
          </a:fillRef>
          <a:effectRef idx="1">
            <a:schemeClr val="dk1"/>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685800" algn="l"/>
              </a:tabLst>
            </a:pPr>
            <a:r>
              <a:rPr kumimoji="0" lang="en-US" sz="2000" b="1" i="0" u="none" strike="noStrike" cap="none" normalizeH="0" baseline="0" dirty="0" smtClean="0">
                <a:ln>
                  <a:noFill/>
                </a:ln>
                <a:solidFill>
                  <a:schemeClr val="bg1"/>
                </a:solidFill>
                <a:effectLst/>
                <a:ea typeface="Times" charset="-52"/>
                <a:cs typeface="Tahoma" pitchFamily="34" charset="0"/>
              </a:rPr>
              <a:t>5. Time is money.</a:t>
            </a:r>
            <a:endParaRPr kumimoji="0" lang="en-US" sz="2000" b="1" i="0" u="none" strike="noStrike" cap="none" normalizeH="0" baseline="0" dirty="0" smtClean="0">
              <a:ln>
                <a:noFill/>
              </a:ln>
              <a:solidFill>
                <a:schemeClr val="bg1"/>
              </a:solidFill>
              <a:effectLst/>
            </a:endParaRPr>
          </a:p>
        </p:txBody>
      </p:sp>
      <p:sp>
        <p:nvSpPr>
          <p:cNvPr id="8" name="Прямоугольник 7"/>
          <p:cNvSpPr/>
          <p:nvPr/>
        </p:nvSpPr>
        <p:spPr>
          <a:xfrm>
            <a:off x="357158" y="5286388"/>
            <a:ext cx="4140000" cy="400110"/>
          </a:xfrm>
          <a:prstGeom prst="rect">
            <a:avLst/>
          </a:prstGeom>
          <a:solidFill>
            <a:srgbClr val="CC00FF"/>
          </a:solidFill>
        </p:spPr>
        <p:style>
          <a:lnRef idx="3">
            <a:schemeClr val="lt1"/>
          </a:lnRef>
          <a:fillRef idx="1">
            <a:schemeClr val="accent5"/>
          </a:fillRef>
          <a:effectRef idx="1">
            <a:schemeClr val="accent5"/>
          </a:effectRef>
          <a:fontRef idx="minor">
            <a:schemeClr val="lt1"/>
          </a:fontRef>
        </p:style>
        <p:txBody>
          <a:bodyPr wrap="none">
            <a:spAutoFit/>
          </a:bodyPr>
          <a:lstStyle/>
          <a:p>
            <a:r>
              <a:rPr lang="en-US" sz="2000" b="1" dirty="0" smtClean="0"/>
              <a:t>6. Cash </a:t>
            </a:r>
            <a:r>
              <a:rPr lang="en-US" sz="2000" b="1" dirty="0" smtClean="0"/>
              <a:t>is king.</a:t>
            </a:r>
            <a:endParaRPr lang="ru-RU" sz="2000" b="1" dirty="0"/>
          </a:p>
        </p:txBody>
      </p:sp>
      <p:sp>
        <p:nvSpPr>
          <p:cNvPr id="9" name="Прямоугольник 8"/>
          <p:cNvSpPr/>
          <p:nvPr/>
        </p:nvSpPr>
        <p:spPr>
          <a:xfrm>
            <a:off x="4714876" y="1643050"/>
            <a:ext cx="4140000" cy="707886"/>
          </a:xfrm>
          <a:prstGeom prst="rect">
            <a:avLst/>
          </a:prstGeom>
          <a:solidFill>
            <a:srgbClr val="00B0F0"/>
          </a:solidFill>
        </p:spPr>
        <p:style>
          <a:lnRef idx="3">
            <a:schemeClr val="lt1"/>
          </a:lnRef>
          <a:fillRef idx="1">
            <a:schemeClr val="accent1"/>
          </a:fillRef>
          <a:effectRef idx="1">
            <a:schemeClr val="accent1"/>
          </a:effectRef>
          <a:fontRef idx="minor">
            <a:schemeClr val="lt1"/>
          </a:fontRef>
        </p:style>
        <p:txBody>
          <a:bodyPr wrap="square">
            <a:spAutoFit/>
          </a:bodyPr>
          <a:lstStyle/>
          <a:p>
            <a:r>
              <a:rPr lang="en-US" sz="2000" b="1" dirty="0" smtClean="0"/>
              <a:t>7. If </a:t>
            </a:r>
            <a:r>
              <a:rPr lang="en-US" sz="2000" b="1" dirty="0" smtClean="0"/>
              <a:t>the money is smiling/laughing, the justice is </a:t>
            </a:r>
            <a:r>
              <a:rPr lang="en-US" sz="2000" b="1" dirty="0" smtClean="0"/>
              <a:t>crying.</a:t>
            </a:r>
            <a:endParaRPr lang="ru-RU" sz="2000" b="1" dirty="0"/>
          </a:p>
        </p:txBody>
      </p:sp>
      <p:sp>
        <p:nvSpPr>
          <p:cNvPr id="8194" name="Rectangle 2"/>
          <p:cNvSpPr>
            <a:spLocks noChangeArrowheads="1"/>
          </p:cNvSpPr>
          <p:nvPr/>
        </p:nvSpPr>
        <p:spPr bwMode="auto">
          <a:xfrm>
            <a:off x="4714876" y="2609129"/>
            <a:ext cx="4140000" cy="707886"/>
          </a:xfrm>
          <a:prstGeom prst="rect">
            <a:avLst/>
          </a:prstGeom>
          <a:solidFill>
            <a:srgbClr val="29DD58"/>
          </a:solidFill>
          <a:ln>
            <a:headEnd/>
            <a:tailEnd/>
          </a:ln>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685800" algn="l"/>
              </a:tabLst>
            </a:pPr>
            <a:r>
              <a:rPr kumimoji="0" lang="en-US" sz="2000" b="1" i="0" u="none" strike="noStrike" cap="none" normalizeH="0" baseline="0" dirty="0" smtClean="0">
                <a:ln>
                  <a:noFill/>
                </a:ln>
                <a:solidFill>
                  <a:schemeClr val="bg1"/>
                </a:solidFill>
                <a:effectLst/>
                <a:ea typeface="Times" charset="-52"/>
                <a:cs typeface="Tahoma" pitchFamily="34" charset="0"/>
              </a:rPr>
              <a:t>8. Money is a good servant and a bad master.</a:t>
            </a:r>
            <a:endParaRPr kumimoji="0" lang="en-US" sz="2000" b="1" i="0" u="none" strike="noStrike" cap="none" normalizeH="0" baseline="0" dirty="0" smtClean="0">
              <a:ln>
                <a:noFill/>
              </a:ln>
              <a:solidFill>
                <a:schemeClr val="bg1"/>
              </a:solidFill>
              <a:effectLst/>
            </a:endParaRPr>
          </a:p>
        </p:txBody>
      </p:sp>
      <p:sp>
        <p:nvSpPr>
          <p:cNvPr id="8195" name="Rectangle 3"/>
          <p:cNvSpPr>
            <a:spLocks noChangeArrowheads="1"/>
          </p:cNvSpPr>
          <p:nvPr/>
        </p:nvSpPr>
        <p:spPr bwMode="auto">
          <a:xfrm>
            <a:off x="4714876" y="3575208"/>
            <a:ext cx="4140000" cy="707886"/>
          </a:xfrm>
          <a:prstGeom prst="rect">
            <a:avLst/>
          </a:prstGeom>
          <a:solidFill>
            <a:srgbClr val="FF9900"/>
          </a:solidFill>
          <a:ln>
            <a:headEnd/>
            <a:tailEnd/>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685800" algn="l"/>
              </a:tabLst>
            </a:pPr>
            <a:r>
              <a:rPr kumimoji="0" lang="en-US" sz="2000" b="1" i="0" u="none" strike="noStrike" cap="none" normalizeH="0" baseline="0" dirty="0" smtClean="0">
                <a:ln>
                  <a:noFill/>
                </a:ln>
                <a:solidFill>
                  <a:schemeClr val="bg1"/>
                </a:solidFill>
                <a:effectLst/>
                <a:ea typeface="Times" charset="-52"/>
                <a:cs typeface="Tahoma" pitchFamily="34" charset="0"/>
              </a:rPr>
              <a:t>9. We do not have that much money that we would buy cheap stuff.</a:t>
            </a:r>
            <a:endParaRPr kumimoji="0" lang="en-US" sz="2000" b="1" i="0" u="none" strike="noStrike" cap="none" normalizeH="0" baseline="0" dirty="0" smtClean="0">
              <a:ln>
                <a:noFill/>
              </a:ln>
              <a:solidFill>
                <a:schemeClr val="bg1"/>
              </a:solidFill>
              <a:effectLst/>
            </a:endParaRPr>
          </a:p>
        </p:txBody>
      </p:sp>
      <p:sp>
        <p:nvSpPr>
          <p:cNvPr id="13" name="Прямоугольник 12"/>
          <p:cNvSpPr/>
          <p:nvPr/>
        </p:nvSpPr>
        <p:spPr>
          <a:xfrm>
            <a:off x="4714876" y="4541287"/>
            <a:ext cx="4140000" cy="400110"/>
          </a:xfrm>
          <a:prstGeom prst="rect">
            <a:avLst/>
          </a:prstGeom>
          <a:solidFill>
            <a:srgbClr val="12B21A"/>
          </a:solidFill>
        </p:spPr>
        <p:style>
          <a:lnRef idx="3">
            <a:schemeClr val="lt1"/>
          </a:lnRef>
          <a:fillRef idx="1">
            <a:schemeClr val="accent3"/>
          </a:fillRef>
          <a:effectRef idx="1">
            <a:schemeClr val="accent3"/>
          </a:effectRef>
          <a:fontRef idx="minor">
            <a:schemeClr val="lt1"/>
          </a:fontRef>
        </p:style>
        <p:txBody>
          <a:bodyPr wrap="square">
            <a:spAutoFit/>
          </a:bodyPr>
          <a:lstStyle/>
          <a:p>
            <a:r>
              <a:rPr lang="en-US" sz="2000" b="1" dirty="0" smtClean="0"/>
              <a:t>10</a:t>
            </a:r>
            <a:r>
              <a:rPr lang="en-US" sz="2000" b="1" dirty="0" smtClean="0"/>
              <a:t>. Money is the root of all evil.</a:t>
            </a:r>
            <a:endParaRPr lang="en-US" sz="2000" b="1" dirty="0"/>
          </a:p>
        </p:txBody>
      </p:sp>
      <p:sp>
        <p:nvSpPr>
          <p:cNvPr id="14" name="Прямоугольник 13"/>
          <p:cNvSpPr/>
          <p:nvPr/>
        </p:nvSpPr>
        <p:spPr>
          <a:xfrm>
            <a:off x="4714876" y="5199590"/>
            <a:ext cx="4140000" cy="400110"/>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r>
              <a:rPr lang="en-US" sz="2000" b="1" dirty="0" smtClean="0"/>
              <a:t>11</a:t>
            </a:r>
            <a:r>
              <a:rPr lang="en-US" sz="2000" b="1" dirty="0" smtClean="0"/>
              <a:t>. Money makes money.</a:t>
            </a:r>
            <a:endParaRPr lang="en-US" sz="2000" b="1" dirty="0"/>
          </a:p>
        </p:txBody>
      </p:sp>
      <p:sp>
        <p:nvSpPr>
          <p:cNvPr id="15" name="Rectangle 1"/>
          <p:cNvSpPr>
            <a:spLocks noChangeArrowheads="1"/>
          </p:cNvSpPr>
          <p:nvPr/>
        </p:nvSpPr>
        <p:spPr bwMode="auto">
          <a:xfrm>
            <a:off x="4714876" y="5857892"/>
            <a:ext cx="4140000" cy="400110"/>
          </a:xfrm>
          <a:prstGeom prst="rect">
            <a:avLst/>
          </a:prstGeom>
          <a:solidFill>
            <a:srgbClr val="996633"/>
          </a:solidFill>
          <a:ln>
            <a:headEnd/>
            <a:tailEnd/>
          </a:ln>
        </p:spPr>
        <p:style>
          <a:lnRef idx="3">
            <a:schemeClr val="lt1"/>
          </a:lnRef>
          <a:fillRef idx="1">
            <a:schemeClr val="dk1"/>
          </a:fillRef>
          <a:effectRef idx="1">
            <a:schemeClr val="dk1"/>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685800" algn="l"/>
              </a:tabLst>
            </a:pPr>
            <a:r>
              <a:rPr lang="en-US" sz="2000" b="1" dirty="0" smtClean="0">
                <a:solidFill>
                  <a:schemeClr val="bg1"/>
                </a:solidFill>
                <a:ea typeface="Times" charset="-52"/>
                <a:cs typeface="Tahoma" pitchFamily="34" charset="0"/>
              </a:rPr>
              <a:t>12</a:t>
            </a:r>
            <a:r>
              <a:rPr kumimoji="0" lang="en-US" sz="2000" b="1" i="0" u="none" strike="noStrike" cap="none" normalizeH="0" baseline="0" dirty="0" smtClean="0">
                <a:ln>
                  <a:noFill/>
                </a:ln>
                <a:solidFill>
                  <a:schemeClr val="bg1"/>
                </a:solidFill>
                <a:effectLst/>
                <a:ea typeface="Times" charset="-52"/>
                <a:cs typeface="Tahoma" pitchFamily="34" charset="0"/>
              </a:rPr>
              <a:t>. Riches have wings.</a:t>
            </a:r>
            <a:endParaRPr kumimoji="0" lang="en-US" sz="2000" b="1" i="0" u="none" strike="noStrike" cap="none" normalizeH="0" baseline="0" dirty="0" smtClean="0">
              <a:ln>
                <a:noFill/>
              </a:ln>
              <a:solidFill>
                <a:schemeClr val="bg1"/>
              </a:solidFill>
              <a:effectLst/>
            </a:endParaRPr>
          </a:p>
        </p:txBody>
      </p:sp>
      <p:sp>
        <p:nvSpPr>
          <p:cNvPr id="16" name="Rectangle 1"/>
          <p:cNvSpPr>
            <a:spLocks noChangeArrowheads="1"/>
          </p:cNvSpPr>
          <p:nvPr/>
        </p:nvSpPr>
        <p:spPr bwMode="auto">
          <a:xfrm>
            <a:off x="0" y="208642"/>
            <a:ext cx="885828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tab pos="685800" algn="l"/>
              </a:tabLst>
            </a:pP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Times" charset="-52"/>
                <a:cs typeface="Times New Roman" pitchFamily="18" charset="0"/>
              </a:rPr>
              <a:t>4</a:t>
            </a:r>
            <a:r>
              <a:rPr kumimoji="0" lang="en-US" sz="54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Times" charset="-52"/>
                <a:cs typeface="Times New Roman" pitchFamily="18" charset="0"/>
              </a:rPr>
              <a:t>. Money Proverbs</a:t>
            </a:r>
            <a:endParaRPr kumimoji="0" lang="en-US" sz="54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spd="med">
    <p:newsflash/>
    <p:sndAc>
      <p:stSnd>
        <p:snd r:embed="rId2" name="coin.wav" builtIn="1"/>
      </p:st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57158" y="1142984"/>
            <a:ext cx="8046370" cy="707886"/>
          </a:xfrm>
          <a:prstGeom prst="rect">
            <a:avLst/>
          </a:prstGeom>
          <a:solidFill>
            <a:schemeClr val="accent6">
              <a:lumMod val="50000"/>
            </a:schemeClr>
          </a:solidFill>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2000" b="1" dirty="0" smtClean="0">
                <a:effectLst>
                  <a:outerShdw blurRad="38100" dist="38100" dir="2700000" algn="tl">
                    <a:srgbClr val="000000">
                      <a:alpha val="43137"/>
                    </a:srgbClr>
                  </a:outerShdw>
                </a:effectLst>
              </a:rPr>
              <a:t>1.Bank Banka Monte </a:t>
            </a:r>
            <a:r>
              <a:rPr lang="en-US" sz="2000" b="1" dirty="0" err="1" smtClean="0">
                <a:effectLst>
                  <a:outerShdw blurRad="38100" dist="38100" dir="2700000" algn="tl">
                    <a:srgbClr val="000000">
                      <a:alpha val="43137"/>
                    </a:srgbClr>
                  </a:outerShdw>
                </a:effectLst>
              </a:rPr>
              <a:t>dei</a:t>
            </a:r>
            <a:r>
              <a:rPr lang="en-US" sz="2000" b="1" dirty="0" smtClean="0">
                <a:effectLst>
                  <a:outerShdw blurRad="38100" dist="38100" dir="2700000" algn="tl">
                    <a:srgbClr val="000000">
                      <a:alpha val="43137"/>
                    </a:srgbClr>
                  </a:outerShdw>
                </a:effectLst>
              </a:rPr>
              <a:t> </a:t>
            </a:r>
            <a:r>
              <a:rPr lang="en-US" sz="2000" b="1" dirty="0" err="1" smtClean="0">
                <a:effectLst>
                  <a:outerShdw blurRad="38100" dist="38100" dir="2700000" algn="tl">
                    <a:srgbClr val="000000">
                      <a:alpha val="43137"/>
                    </a:srgbClr>
                  </a:outerShdw>
                </a:effectLst>
              </a:rPr>
              <a:t>Paschi</a:t>
            </a:r>
            <a:r>
              <a:rPr lang="en-US" sz="2000" b="1" dirty="0" smtClean="0">
                <a:effectLst>
                  <a:outerShdw blurRad="38100" dist="38100" dir="2700000" algn="tl">
                    <a:srgbClr val="000000">
                      <a:alpha val="43137"/>
                    </a:srgbClr>
                  </a:outerShdw>
                </a:effectLst>
              </a:rPr>
              <a:t> </a:t>
            </a:r>
            <a:r>
              <a:rPr lang="en-US" sz="2000" b="1" dirty="0" err="1" smtClean="0">
                <a:effectLst>
                  <a:outerShdw blurRad="38100" dist="38100" dir="2700000" algn="tl">
                    <a:srgbClr val="000000">
                      <a:alpha val="43137"/>
                    </a:srgbClr>
                  </a:outerShdw>
                </a:effectLst>
              </a:rPr>
              <a:t>di</a:t>
            </a:r>
            <a:r>
              <a:rPr lang="en-US" sz="2000" b="1" dirty="0" smtClean="0">
                <a:effectLst>
                  <a:outerShdw blurRad="38100" dist="38100" dir="2700000" algn="tl">
                    <a:srgbClr val="000000">
                      <a:alpha val="43137"/>
                    </a:srgbClr>
                  </a:outerShdw>
                </a:effectLst>
              </a:rPr>
              <a:t> Siena is the oldest bank in the world. </a:t>
            </a:r>
          </a:p>
          <a:p>
            <a:r>
              <a:rPr lang="en-US" sz="2000" b="1" dirty="0" smtClean="0">
                <a:effectLst>
                  <a:outerShdw blurRad="38100" dist="38100" dir="2700000" algn="tl">
                    <a:srgbClr val="000000">
                      <a:alpha val="43137"/>
                    </a:srgbClr>
                  </a:outerShdw>
                </a:effectLst>
              </a:rPr>
              <a:t>                                                                   It was founded in 1472</a:t>
            </a:r>
            <a:r>
              <a:rPr lang="en-US" sz="2000" dirty="0" smtClean="0"/>
              <a:t>.</a:t>
            </a:r>
            <a:endParaRPr lang="ru-RU" dirty="0"/>
          </a:p>
        </p:txBody>
      </p:sp>
      <p:pic>
        <p:nvPicPr>
          <p:cNvPr id="6" name="Рисунок 5" descr="1.1253439850.the-siena-city-hall.jpg"/>
          <p:cNvPicPr>
            <a:picLocks noChangeAspect="1"/>
          </p:cNvPicPr>
          <p:nvPr/>
        </p:nvPicPr>
        <p:blipFill>
          <a:blip r:embed="rId3" cstate="email"/>
          <a:stretch>
            <a:fillRect/>
          </a:stretch>
        </p:blipFill>
        <p:spPr>
          <a:xfrm>
            <a:off x="0" y="1928802"/>
            <a:ext cx="3979598" cy="2988316"/>
          </a:xfrm>
          <a:prstGeom prst="rect">
            <a:avLst/>
          </a:prstGeom>
          <a:ln>
            <a:noFill/>
          </a:ln>
          <a:effectLst>
            <a:softEdge rad="112500"/>
          </a:effectLst>
        </p:spPr>
      </p:pic>
      <p:pic>
        <p:nvPicPr>
          <p:cNvPr id="7" name="Рисунок 6" descr="14328317_1199992463_bank1.jpg"/>
          <p:cNvPicPr>
            <a:picLocks noChangeAspect="1"/>
          </p:cNvPicPr>
          <p:nvPr/>
        </p:nvPicPr>
        <p:blipFill>
          <a:blip r:embed="rId4" cstate="email"/>
          <a:stretch>
            <a:fillRect/>
          </a:stretch>
        </p:blipFill>
        <p:spPr>
          <a:xfrm>
            <a:off x="3000364" y="3000372"/>
            <a:ext cx="4071966" cy="3040401"/>
          </a:xfrm>
          <a:prstGeom prst="rect">
            <a:avLst/>
          </a:prstGeom>
          <a:ln>
            <a:noFill/>
          </a:ln>
          <a:effectLst>
            <a:softEdge rad="112500"/>
          </a:effectLst>
        </p:spPr>
      </p:pic>
      <p:pic>
        <p:nvPicPr>
          <p:cNvPr id="8" name="Рисунок 7" descr="banca-monte-dei-paschi-di-siena-est-1472-siena-italy+1152_12794588695-tpfil02aw-30518.jpg"/>
          <p:cNvPicPr>
            <a:picLocks noChangeAspect="1"/>
          </p:cNvPicPr>
          <p:nvPr/>
        </p:nvPicPr>
        <p:blipFill>
          <a:blip r:embed="rId5" cstate="email"/>
          <a:stretch>
            <a:fillRect/>
          </a:stretch>
        </p:blipFill>
        <p:spPr>
          <a:xfrm>
            <a:off x="5048253" y="3786190"/>
            <a:ext cx="4095747" cy="3071810"/>
          </a:xfrm>
          <a:prstGeom prst="rect">
            <a:avLst/>
          </a:prstGeom>
          <a:ln>
            <a:noFill/>
          </a:ln>
          <a:effectLst>
            <a:softEdge rad="112500"/>
          </a:effectLst>
        </p:spPr>
      </p:pic>
      <p:sp>
        <p:nvSpPr>
          <p:cNvPr id="9" name="Прямоугольник 8"/>
          <p:cNvSpPr/>
          <p:nvPr/>
        </p:nvSpPr>
        <p:spPr>
          <a:xfrm>
            <a:off x="285720" y="142852"/>
            <a:ext cx="8645893" cy="830997"/>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5. Interesting </a:t>
            </a:r>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facts about money</a:t>
            </a:r>
            <a:endParaRPr lang="ru-RU"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spd="med">
    <p:newsflash/>
    <p:sndAc>
      <p:stSnd>
        <p:snd r:embed="rId2" name="coin.wav" builtIn="1"/>
      </p:stSnd>
    </p:sndAc>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5721" y="500042"/>
            <a:ext cx="5000659" cy="400110"/>
          </a:xfrm>
          <a:prstGeom prst="rect">
            <a:avLst/>
          </a:pr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2000" b="1" dirty="0" smtClean="0">
                <a:effectLst>
                  <a:outerShdw blurRad="38100" dist="38100" dir="2700000" algn="tl">
                    <a:srgbClr val="000000">
                      <a:alpha val="43137"/>
                    </a:srgbClr>
                  </a:outerShdw>
                </a:effectLst>
              </a:rPr>
              <a:t>2. Banknote 10000$ (1934) is the biggest one</a:t>
            </a:r>
            <a:r>
              <a:rPr lang="en-US" dirty="0" smtClean="0"/>
              <a:t>.</a:t>
            </a:r>
          </a:p>
        </p:txBody>
      </p:sp>
      <p:pic>
        <p:nvPicPr>
          <p:cNvPr id="4" name="Рисунок 3" descr="1317902340_10000d.jpg"/>
          <p:cNvPicPr>
            <a:picLocks noChangeAspect="1"/>
          </p:cNvPicPr>
          <p:nvPr/>
        </p:nvPicPr>
        <p:blipFill>
          <a:blip r:embed="rId3" cstate="email"/>
          <a:stretch>
            <a:fillRect/>
          </a:stretch>
        </p:blipFill>
        <p:spPr>
          <a:xfrm>
            <a:off x="5976932" y="285728"/>
            <a:ext cx="3167068" cy="2071702"/>
          </a:xfrm>
          <a:prstGeom prst="rect">
            <a:avLst/>
          </a:prstGeom>
          <a:ln>
            <a:noFill/>
          </a:ln>
          <a:effectLst>
            <a:softEdge rad="112500"/>
          </a:effectLst>
        </p:spPr>
      </p:pic>
      <p:sp>
        <p:nvSpPr>
          <p:cNvPr id="5" name="TextBox 4"/>
          <p:cNvSpPr txBox="1"/>
          <p:nvPr/>
        </p:nvSpPr>
        <p:spPr>
          <a:xfrm>
            <a:off x="214282" y="2428868"/>
            <a:ext cx="8715436" cy="369332"/>
          </a:xfrm>
          <a:prstGeom prst="rect">
            <a:avLst/>
          </a:prstGeom>
          <a:solidFill>
            <a:schemeClr val="accent5">
              <a:lumMod val="75000"/>
            </a:schemeClr>
          </a:solidFill>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b="1" dirty="0" smtClean="0">
                <a:effectLst>
                  <a:outerShdw blurRad="38100" dist="38100" dir="2700000" algn="tl">
                    <a:srgbClr val="000000">
                      <a:alpha val="43137"/>
                    </a:srgbClr>
                  </a:outerShdw>
                </a:effectLst>
              </a:rPr>
              <a:t>3.  </a:t>
            </a:r>
            <a:r>
              <a:rPr lang="en-US" b="1" dirty="0" err="1" smtClean="0">
                <a:effectLst>
                  <a:outerShdw blurRad="38100" dist="38100" dir="2700000" algn="tl">
                    <a:srgbClr val="000000">
                      <a:alpha val="43137"/>
                    </a:srgbClr>
                  </a:outerShdw>
                </a:effectLst>
              </a:rPr>
              <a:t>Kalvin</a:t>
            </a:r>
            <a:r>
              <a:rPr lang="en-US" b="1" dirty="0" smtClean="0">
                <a:effectLst>
                  <a:outerShdw blurRad="38100" dist="38100" dir="2700000" algn="tl">
                    <a:srgbClr val="000000">
                      <a:alpha val="43137"/>
                    </a:srgbClr>
                  </a:outerShdw>
                </a:effectLst>
              </a:rPr>
              <a:t> </a:t>
            </a:r>
            <a:r>
              <a:rPr lang="en-US" b="1" dirty="0" err="1" smtClean="0">
                <a:effectLst>
                  <a:outerShdw blurRad="38100" dist="38100" dir="2700000" algn="tl">
                    <a:srgbClr val="000000">
                      <a:alpha val="43137"/>
                    </a:srgbClr>
                  </a:outerShdw>
                </a:effectLst>
              </a:rPr>
              <a:t>Kulidzh</a:t>
            </a:r>
            <a:r>
              <a:rPr lang="en-US" b="1" dirty="0" smtClean="0">
                <a:effectLst>
                  <a:outerShdw blurRad="38100" dist="38100" dir="2700000" algn="tl">
                    <a:srgbClr val="000000">
                      <a:alpha val="43137"/>
                    </a:srgbClr>
                  </a:outerShdw>
                </a:effectLst>
              </a:rPr>
              <a:t> was the first president whose portrait was in the coin while he was alive. </a:t>
            </a:r>
            <a:endParaRPr lang="ru-RU" dirty="0"/>
          </a:p>
        </p:txBody>
      </p:sp>
      <p:pic>
        <p:nvPicPr>
          <p:cNvPr id="6" name="Рисунок 5" descr="Calvin_Coolidge_bw_head_and_shoulders_photo_portrait_seated_1919.jpg"/>
          <p:cNvPicPr>
            <a:picLocks noChangeAspect="1"/>
          </p:cNvPicPr>
          <p:nvPr/>
        </p:nvPicPr>
        <p:blipFill>
          <a:blip r:embed="rId4" cstate="email"/>
          <a:stretch>
            <a:fillRect/>
          </a:stretch>
        </p:blipFill>
        <p:spPr>
          <a:xfrm>
            <a:off x="214282" y="2786058"/>
            <a:ext cx="3408626" cy="2786082"/>
          </a:xfrm>
          <a:prstGeom prst="rect">
            <a:avLst/>
          </a:prstGeom>
          <a:ln>
            <a:noFill/>
          </a:ln>
          <a:effectLst>
            <a:softEdge rad="112500"/>
          </a:effectLst>
        </p:spPr>
      </p:pic>
      <p:sp>
        <p:nvSpPr>
          <p:cNvPr id="7" name="TextBox 6"/>
          <p:cNvSpPr txBox="1"/>
          <p:nvPr/>
        </p:nvSpPr>
        <p:spPr>
          <a:xfrm>
            <a:off x="3578374" y="3143248"/>
            <a:ext cx="5565626" cy="400110"/>
          </a:xfrm>
          <a:prstGeom prst="rect">
            <a:avLst/>
          </a:prstGeom>
          <a:solidFill>
            <a:schemeClr val="accent3">
              <a:lumMod val="75000"/>
            </a:schemeClr>
          </a:solidFill>
        </p:spPr>
        <p:style>
          <a:lnRef idx="3">
            <a:schemeClr val="lt1"/>
          </a:lnRef>
          <a:fillRef idx="1">
            <a:schemeClr val="accent6"/>
          </a:fillRef>
          <a:effectRef idx="1">
            <a:schemeClr val="accent6"/>
          </a:effectRef>
          <a:fontRef idx="minor">
            <a:schemeClr val="lt1"/>
          </a:fontRef>
        </p:style>
        <p:txBody>
          <a:bodyPr wrap="none" rtlCol="0">
            <a:spAutoFit/>
          </a:bodyPr>
          <a:lstStyle/>
          <a:p>
            <a:r>
              <a:rPr lang="en-US" sz="2000" b="1" dirty="0" smtClean="0">
                <a:effectLst>
                  <a:outerShdw blurRad="38100" dist="38100" dir="2700000" algn="tl">
                    <a:srgbClr val="000000">
                      <a:alpha val="43137"/>
                    </a:srgbClr>
                  </a:outerShdw>
                </a:effectLst>
              </a:rPr>
              <a:t>4. 1000000$ in 100$ banknotes weigh about 10 kg.</a:t>
            </a:r>
            <a:endParaRPr lang="ru-RU" sz="2000" b="1" dirty="0">
              <a:effectLst>
                <a:outerShdw blurRad="38100" dist="38100" dir="2700000" algn="tl">
                  <a:srgbClr val="000000">
                    <a:alpha val="43137"/>
                  </a:srgbClr>
                </a:outerShdw>
              </a:effectLst>
            </a:endParaRPr>
          </a:p>
        </p:txBody>
      </p:sp>
      <p:pic>
        <p:nvPicPr>
          <p:cNvPr id="8" name="Рисунок 7" descr="f_18395714.jpg"/>
          <p:cNvPicPr>
            <a:picLocks noChangeAspect="1"/>
          </p:cNvPicPr>
          <p:nvPr/>
        </p:nvPicPr>
        <p:blipFill>
          <a:blip r:embed="rId5" cstate="email"/>
          <a:stretch>
            <a:fillRect/>
          </a:stretch>
        </p:blipFill>
        <p:spPr>
          <a:xfrm>
            <a:off x="4286248" y="3786190"/>
            <a:ext cx="3675066" cy="2756300"/>
          </a:xfrm>
          <a:prstGeom prst="rect">
            <a:avLst/>
          </a:prstGeom>
          <a:ln>
            <a:noFill/>
          </a:ln>
          <a:effectLst>
            <a:softEdge rad="112500"/>
          </a:effectLst>
        </p:spPr>
      </p:pic>
    </p:spTree>
  </p:cSld>
  <p:clrMapOvr>
    <a:masterClrMapping/>
  </p:clrMapOvr>
  <p:transition spd="med">
    <p:newsflash/>
    <p:sndAc>
      <p:stSnd>
        <p:snd r:embed="rId2" name="coin.wav" builtIn="1"/>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42000"/>
            <a:lum/>
          </a:blip>
          <a:srcRect/>
          <a:stretch>
            <a:fillRect/>
          </a:stretch>
        </a:blipFill>
        <a:effectLst/>
      </p:bgPr>
    </p:bg>
    <p:spTree>
      <p:nvGrpSpPr>
        <p:cNvPr id="1" name=""/>
        <p:cNvGrpSpPr/>
        <p:nvPr/>
      </p:nvGrpSpPr>
      <p:grpSpPr>
        <a:xfrm>
          <a:off x="0" y="0"/>
          <a:ext cx="0" cy="0"/>
          <a:chOff x="0" y="0"/>
          <a:chExt cx="0" cy="0"/>
        </a:xfrm>
      </p:grpSpPr>
      <p:sp>
        <p:nvSpPr>
          <p:cNvPr id="10" name="TextBox 9"/>
          <p:cNvSpPr txBox="1"/>
          <p:nvPr/>
        </p:nvSpPr>
        <p:spPr>
          <a:xfrm>
            <a:off x="2857488" y="1428736"/>
            <a:ext cx="3429024" cy="4308872"/>
          </a:xfrm>
          <a:prstGeom prst="rect">
            <a:avLst/>
          </a:prstGeom>
          <a:solidFill>
            <a:srgbClr val="FF9900"/>
          </a:solidFill>
          <a:effectLst>
            <a:glow rad="63500">
              <a:schemeClr val="accent6">
                <a:satMod val="175000"/>
                <a:alpha val="40000"/>
              </a:schemeClr>
            </a:glow>
            <a:outerShdw blurRad="50800" dist="38100" dir="18900000" algn="bl" rotWithShape="0">
              <a:prstClr val="black">
                <a:alpha val="40000"/>
              </a:prstClr>
            </a:outerShdw>
            <a:softEdge rad="63500"/>
          </a:effectLst>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3200" dirty="0">
                <a:latin typeface="Colonna MT" pitchFamily="82" charset="0"/>
              </a:rPr>
              <a:t>Prepared by</a:t>
            </a:r>
          </a:p>
          <a:p>
            <a:pPr algn="ctr" fontAlgn="auto">
              <a:spcBef>
                <a:spcPts val="0"/>
              </a:spcBef>
              <a:spcAft>
                <a:spcPts val="0"/>
              </a:spcAft>
              <a:defRPr/>
            </a:pPr>
            <a:r>
              <a:rPr lang="en-US" sz="3200" dirty="0">
                <a:latin typeface="Colonna MT" pitchFamily="82" charset="0"/>
              </a:rPr>
              <a:t>Students of the </a:t>
            </a:r>
            <a:r>
              <a:rPr lang="en-US" sz="3200" dirty="0" smtClean="0">
                <a:latin typeface="Colonna MT" pitchFamily="82" charset="0"/>
              </a:rPr>
              <a:t>8</a:t>
            </a:r>
            <a:r>
              <a:rPr lang="en-US" sz="3200" baseline="30000" dirty="0" smtClean="0">
                <a:latin typeface="Colonna MT" pitchFamily="82" charset="0"/>
              </a:rPr>
              <a:t>th</a:t>
            </a:r>
            <a:r>
              <a:rPr lang="en-US" sz="3200" dirty="0" smtClean="0">
                <a:latin typeface="Colonna MT" pitchFamily="82" charset="0"/>
              </a:rPr>
              <a:t> </a:t>
            </a:r>
            <a:r>
              <a:rPr lang="en-US" sz="3200" dirty="0">
                <a:latin typeface="Colonna MT" pitchFamily="82" charset="0"/>
              </a:rPr>
              <a:t>form</a:t>
            </a:r>
          </a:p>
          <a:p>
            <a:pPr algn="ctr" fontAlgn="auto">
              <a:spcBef>
                <a:spcPts val="0"/>
              </a:spcBef>
              <a:spcAft>
                <a:spcPts val="0"/>
              </a:spcAft>
              <a:defRPr/>
            </a:pPr>
            <a:r>
              <a:rPr lang="en-US" sz="3200" dirty="0">
                <a:latin typeface="Colonna MT" pitchFamily="82" charset="0"/>
              </a:rPr>
              <a:t>Gymnasia #1</a:t>
            </a:r>
          </a:p>
          <a:p>
            <a:pPr algn="ctr" fontAlgn="auto">
              <a:spcBef>
                <a:spcPts val="0"/>
              </a:spcBef>
              <a:spcAft>
                <a:spcPts val="0"/>
              </a:spcAft>
              <a:defRPr/>
            </a:pPr>
            <a:r>
              <a:rPr lang="en-US" sz="3200" dirty="0" err="1">
                <a:latin typeface="Colonna MT" pitchFamily="82" charset="0"/>
              </a:rPr>
              <a:t>Starye</a:t>
            </a:r>
            <a:r>
              <a:rPr lang="en-US" sz="3200" dirty="0">
                <a:latin typeface="Colonna MT" pitchFamily="82" charset="0"/>
              </a:rPr>
              <a:t> </a:t>
            </a:r>
            <a:r>
              <a:rPr lang="en-US" sz="3200" dirty="0" err="1">
                <a:latin typeface="Colonna MT" pitchFamily="82" charset="0"/>
              </a:rPr>
              <a:t>Dorogi</a:t>
            </a:r>
            <a:endParaRPr lang="en-US" sz="3200" dirty="0">
              <a:latin typeface="Colonna MT" pitchFamily="82" charset="0"/>
            </a:endParaRPr>
          </a:p>
          <a:p>
            <a:pPr algn="ctr" fontAlgn="auto">
              <a:spcBef>
                <a:spcPts val="0"/>
              </a:spcBef>
              <a:spcAft>
                <a:spcPts val="0"/>
              </a:spcAft>
              <a:defRPr/>
            </a:pPr>
            <a:r>
              <a:rPr lang="en-US" sz="3200" dirty="0">
                <a:latin typeface="Colonna MT" pitchFamily="82" charset="0"/>
              </a:rPr>
              <a:t>Belarus</a:t>
            </a:r>
          </a:p>
          <a:p>
            <a:pPr algn="ctr" fontAlgn="auto">
              <a:spcBef>
                <a:spcPts val="0"/>
              </a:spcBef>
              <a:spcAft>
                <a:spcPts val="0"/>
              </a:spcAft>
              <a:defRPr/>
            </a:pPr>
            <a:r>
              <a:rPr lang="en-US" sz="3200" dirty="0">
                <a:latin typeface="Colonna MT" pitchFamily="82" charset="0"/>
              </a:rPr>
              <a:t>Teacher Natasha </a:t>
            </a:r>
            <a:r>
              <a:rPr lang="en-US" sz="3200" dirty="0" err="1">
                <a:latin typeface="Colonna MT" pitchFamily="82" charset="0"/>
              </a:rPr>
              <a:t>Belozorovich</a:t>
            </a:r>
            <a:endParaRPr lang="en-US" sz="3200" dirty="0">
              <a:latin typeface="Colonna MT" pitchFamily="82" charset="0"/>
            </a:endParaRPr>
          </a:p>
          <a:p>
            <a:pPr fontAlgn="auto">
              <a:spcBef>
                <a:spcPts val="0"/>
              </a:spcBef>
              <a:spcAft>
                <a:spcPts val="0"/>
              </a:spcAft>
              <a:defRPr/>
            </a:pPr>
            <a:endParaRPr lang="ru-RU" dirty="0"/>
          </a:p>
        </p:txBody>
      </p:sp>
      <p:pic>
        <p:nvPicPr>
          <p:cNvPr id="21505" name="Picture 1" descr="IMG_4385 copy "/>
          <p:cNvPicPr>
            <a:picLocks noChangeAspect="1" noChangeArrowheads="1"/>
          </p:cNvPicPr>
          <p:nvPr/>
        </p:nvPicPr>
        <p:blipFill>
          <a:blip r:embed="rId4" cstate="email"/>
          <a:srcRect/>
          <a:stretch>
            <a:fillRect/>
          </a:stretch>
        </p:blipFill>
        <p:spPr bwMode="auto">
          <a:xfrm>
            <a:off x="142845" y="142854"/>
            <a:ext cx="2786081" cy="2089560"/>
          </a:xfrm>
          <a:prstGeom prst="rect">
            <a:avLst/>
          </a:prstGeom>
          <a:noFill/>
          <a:ln w="9525">
            <a:noFill/>
            <a:miter lim="800000"/>
            <a:headEnd/>
            <a:tailEnd/>
          </a:ln>
        </p:spPr>
      </p:pic>
      <p:pic>
        <p:nvPicPr>
          <p:cNvPr id="12" name="Рисунок 11" descr="Солнечногорское 2011 212 copy.jpg"/>
          <p:cNvPicPr>
            <a:picLocks noChangeAspect="1"/>
          </p:cNvPicPr>
          <p:nvPr/>
        </p:nvPicPr>
        <p:blipFill>
          <a:blip r:embed="rId5" cstate="email"/>
          <a:stretch>
            <a:fillRect/>
          </a:stretch>
        </p:blipFill>
        <p:spPr>
          <a:xfrm>
            <a:off x="6286512" y="4697024"/>
            <a:ext cx="2690810" cy="2018108"/>
          </a:xfrm>
          <a:prstGeom prst="rect">
            <a:avLst/>
          </a:prstGeom>
        </p:spPr>
      </p:pic>
    </p:spTree>
  </p:cSld>
  <p:clrMapOvr>
    <a:masterClrMapping/>
  </p:clrMapOvr>
  <p:transition spd="med">
    <p:newsflash/>
    <p:sndAc>
      <p:stSnd>
        <p:snd r:embed="rId2" name="coin.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1538" y="1000108"/>
            <a:ext cx="301686" cy="369332"/>
          </a:xfrm>
          <a:prstGeom prst="rect">
            <a:avLst/>
          </a:prstGeom>
          <a:noFill/>
        </p:spPr>
        <p:txBody>
          <a:bodyPr wrap="none" rtlCol="0">
            <a:spAutoFit/>
          </a:bodyPr>
          <a:lstStyle/>
          <a:p>
            <a:r>
              <a:rPr lang="en-US" dirty="0"/>
              <a:t>2</a:t>
            </a:r>
            <a:endParaRPr lang="ru-RU" dirty="0"/>
          </a:p>
        </p:txBody>
      </p:sp>
      <p:sp>
        <p:nvSpPr>
          <p:cNvPr id="4" name="TextBox 3"/>
          <p:cNvSpPr txBox="1"/>
          <p:nvPr/>
        </p:nvSpPr>
        <p:spPr>
          <a:xfrm>
            <a:off x="714348" y="428604"/>
            <a:ext cx="5751062" cy="400110"/>
          </a:xfrm>
          <a:prstGeom prst="rect">
            <a:avLst/>
          </a:prstGeom>
          <a:solidFill>
            <a:schemeClr val="tx2">
              <a:lumMod val="60000"/>
              <a:lumOff val="40000"/>
            </a:schemeClr>
          </a:solidFill>
        </p:spPr>
        <p:style>
          <a:lnRef idx="3">
            <a:schemeClr val="lt1"/>
          </a:lnRef>
          <a:fillRef idx="1">
            <a:schemeClr val="accent6"/>
          </a:fillRef>
          <a:effectRef idx="1">
            <a:schemeClr val="accent6"/>
          </a:effectRef>
          <a:fontRef idx="minor">
            <a:schemeClr val="lt1"/>
          </a:fontRef>
        </p:style>
        <p:txBody>
          <a:bodyPr wrap="none" rtlCol="0">
            <a:spAutoFit/>
          </a:bodyPr>
          <a:lstStyle/>
          <a:p>
            <a:r>
              <a:rPr lang="en-US" sz="2000" b="1" dirty="0" smtClean="0">
                <a:effectLst>
                  <a:outerShdw blurRad="38100" dist="38100" dir="2700000" algn="tl">
                    <a:srgbClr val="000000">
                      <a:alpha val="43137"/>
                    </a:srgbClr>
                  </a:outerShdw>
                </a:effectLst>
              </a:rPr>
              <a:t>5. 1000000$ in 1-cent coins weigh about 246 pounds</a:t>
            </a:r>
            <a:endParaRPr lang="ru-RU" sz="2000" b="1" dirty="0">
              <a:effectLst>
                <a:outerShdw blurRad="38100" dist="38100" dir="2700000" algn="tl">
                  <a:srgbClr val="000000">
                    <a:alpha val="43137"/>
                  </a:srgbClr>
                </a:outerShdw>
              </a:effectLst>
            </a:endParaRPr>
          </a:p>
        </p:txBody>
      </p:sp>
      <p:pic>
        <p:nvPicPr>
          <p:cNvPr id="5" name="Рисунок 4" descr="money_800_600.jpeg"/>
          <p:cNvPicPr>
            <a:picLocks noChangeAspect="1"/>
          </p:cNvPicPr>
          <p:nvPr/>
        </p:nvPicPr>
        <p:blipFill>
          <a:blip r:embed="rId3" cstate="email"/>
          <a:stretch>
            <a:fillRect/>
          </a:stretch>
        </p:blipFill>
        <p:spPr>
          <a:xfrm>
            <a:off x="4500562" y="857232"/>
            <a:ext cx="3524248" cy="2402914"/>
          </a:xfrm>
          <a:prstGeom prst="rect">
            <a:avLst/>
          </a:prstGeom>
          <a:ln>
            <a:noFill/>
          </a:ln>
          <a:effectLst>
            <a:softEdge rad="112500"/>
          </a:effectLst>
        </p:spPr>
      </p:pic>
      <p:sp>
        <p:nvSpPr>
          <p:cNvPr id="6" name="TextBox 5"/>
          <p:cNvSpPr txBox="1"/>
          <p:nvPr/>
        </p:nvSpPr>
        <p:spPr>
          <a:xfrm>
            <a:off x="285720" y="1857364"/>
            <a:ext cx="4187749" cy="707886"/>
          </a:xfrm>
          <a:prstGeom prst="rect">
            <a:avLst/>
          </a:prstGeom>
          <a:solidFill>
            <a:schemeClr val="bg2">
              <a:lumMod val="50000"/>
            </a:schemeClr>
          </a:solidFill>
        </p:spPr>
        <p:style>
          <a:lnRef idx="3">
            <a:schemeClr val="lt1"/>
          </a:lnRef>
          <a:fillRef idx="1">
            <a:schemeClr val="accent6"/>
          </a:fillRef>
          <a:effectRef idx="1">
            <a:schemeClr val="accent6"/>
          </a:effectRef>
          <a:fontRef idx="minor">
            <a:schemeClr val="lt1"/>
          </a:fontRef>
        </p:style>
        <p:txBody>
          <a:bodyPr wrap="none" rtlCol="0">
            <a:spAutoFit/>
          </a:bodyPr>
          <a:lstStyle/>
          <a:p>
            <a:pPr marL="342900" indent="-342900">
              <a:buAutoNum type="arabicPeriod" startAt="6"/>
            </a:pPr>
            <a:r>
              <a:rPr lang="en-US" sz="2000" b="1" dirty="0" smtClean="0">
                <a:effectLst>
                  <a:outerShdw blurRad="38100" dist="38100" dir="2700000" algn="tl">
                    <a:srgbClr val="000000">
                      <a:alpha val="43137"/>
                    </a:srgbClr>
                  </a:outerShdw>
                </a:effectLst>
              </a:rPr>
              <a:t>Sign of 1$ was invented in 1788 by</a:t>
            </a:r>
          </a:p>
          <a:p>
            <a:pPr marL="342900" indent="-342900"/>
            <a:r>
              <a:rPr lang="en-US" sz="2000" b="1" dirty="0" smtClean="0">
                <a:effectLst>
                  <a:outerShdw blurRad="38100" dist="38100" dir="2700000" algn="tl">
                    <a:srgbClr val="000000">
                      <a:alpha val="43137"/>
                    </a:srgbClr>
                  </a:outerShdw>
                </a:effectLst>
              </a:rPr>
              <a:t> Oliver </a:t>
            </a:r>
            <a:r>
              <a:rPr lang="en-US" sz="2000" b="1" dirty="0" err="1" smtClean="0">
                <a:effectLst>
                  <a:outerShdw blurRad="38100" dist="38100" dir="2700000" algn="tl">
                    <a:srgbClr val="000000">
                      <a:alpha val="43137"/>
                    </a:srgbClr>
                  </a:outerShdw>
                </a:effectLst>
              </a:rPr>
              <a:t>Pollon</a:t>
            </a:r>
            <a:r>
              <a:rPr lang="en-US" sz="2000" b="1" dirty="0" smtClean="0">
                <a:effectLst>
                  <a:outerShdw blurRad="38100" dist="38100" dir="2700000" algn="tl">
                    <a:srgbClr val="000000">
                      <a:alpha val="43137"/>
                    </a:srgbClr>
                  </a:outerShdw>
                </a:effectLst>
              </a:rPr>
              <a:t>.</a:t>
            </a:r>
            <a:endParaRPr lang="ru-RU" sz="2000" b="1" dirty="0">
              <a:effectLst>
                <a:outerShdw blurRad="38100" dist="38100" dir="2700000" algn="tl">
                  <a:srgbClr val="000000">
                    <a:alpha val="43137"/>
                  </a:srgbClr>
                </a:outerShdw>
              </a:effectLst>
            </a:endParaRPr>
          </a:p>
        </p:txBody>
      </p:sp>
      <p:pic>
        <p:nvPicPr>
          <p:cNvPr id="8" name="Рисунок 7" descr="35915-1280x1024.jpg"/>
          <p:cNvPicPr>
            <a:picLocks noChangeAspect="1"/>
          </p:cNvPicPr>
          <p:nvPr/>
        </p:nvPicPr>
        <p:blipFill>
          <a:blip r:embed="rId4" cstate="email"/>
          <a:stretch>
            <a:fillRect/>
          </a:stretch>
        </p:blipFill>
        <p:spPr>
          <a:xfrm>
            <a:off x="5500694" y="3000372"/>
            <a:ext cx="3214710" cy="2571767"/>
          </a:xfrm>
          <a:prstGeom prst="rect">
            <a:avLst/>
          </a:prstGeom>
          <a:ln>
            <a:noFill/>
          </a:ln>
          <a:effectLst>
            <a:softEdge rad="112500"/>
          </a:effectLst>
        </p:spPr>
      </p:pic>
      <p:pic>
        <p:nvPicPr>
          <p:cNvPr id="9" name="Рисунок 8" descr="50302_2.jpg"/>
          <p:cNvPicPr>
            <a:picLocks noChangeAspect="1"/>
          </p:cNvPicPr>
          <p:nvPr/>
        </p:nvPicPr>
        <p:blipFill>
          <a:blip r:embed="rId5" cstate="email"/>
          <a:stretch>
            <a:fillRect/>
          </a:stretch>
        </p:blipFill>
        <p:spPr>
          <a:xfrm>
            <a:off x="714348" y="4286256"/>
            <a:ext cx="4264664" cy="2190752"/>
          </a:xfrm>
          <a:prstGeom prst="rect">
            <a:avLst/>
          </a:prstGeom>
          <a:ln>
            <a:noFill/>
          </a:ln>
          <a:effectLst>
            <a:softEdge rad="112500"/>
          </a:effectLst>
        </p:spPr>
      </p:pic>
      <p:pic>
        <p:nvPicPr>
          <p:cNvPr id="7" name="Рисунок 6" descr="money16.jpg"/>
          <p:cNvPicPr>
            <a:picLocks noChangeAspect="1"/>
          </p:cNvPicPr>
          <p:nvPr/>
        </p:nvPicPr>
        <p:blipFill>
          <a:blip r:embed="rId6" cstate="email"/>
          <a:stretch>
            <a:fillRect/>
          </a:stretch>
        </p:blipFill>
        <p:spPr>
          <a:xfrm>
            <a:off x="2000232" y="2643182"/>
            <a:ext cx="2500330" cy="2000264"/>
          </a:xfrm>
          <a:prstGeom prst="rect">
            <a:avLst/>
          </a:prstGeom>
          <a:ln>
            <a:noFill/>
          </a:ln>
          <a:effectLst>
            <a:softEdge rad="112500"/>
          </a:effectLst>
        </p:spPr>
      </p:pic>
    </p:spTree>
  </p:cSld>
  <p:clrMapOvr>
    <a:masterClrMapping/>
  </p:clrMapOvr>
  <p:transition spd="med">
    <p:newsflash/>
    <p:sndAc>
      <p:stSnd>
        <p:snd r:embed="rId2" name="coin.wav" builtIn="1"/>
      </p:stSnd>
    </p:sndAc>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285728"/>
            <a:ext cx="4572000" cy="2246769"/>
          </a:xfrm>
          <a:prstGeom prst="rect">
            <a:avLst/>
          </a:prstGeom>
          <a:solidFill>
            <a:srgbClr val="CC00FF"/>
          </a:solidFill>
        </p:spPr>
        <p:style>
          <a:lnRef idx="3">
            <a:schemeClr val="lt1"/>
          </a:lnRef>
          <a:fillRef idx="1">
            <a:schemeClr val="accent6"/>
          </a:fillRef>
          <a:effectRef idx="1">
            <a:schemeClr val="accent6"/>
          </a:effectRef>
          <a:fontRef idx="minor">
            <a:schemeClr val="lt1"/>
          </a:fontRef>
        </p:style>
        <p:txBody>
          <a:bodyPr>
            <a:spAutoFit/>
          </a:bodyPr>
          <a:lstStyle/>
          <a:p>
            <a:pPr>
              <a:defRPr/>
            </a:pPr>
            <a:r>
              <a:rPr lang="en-US" sz="2000" b="1" dirty="0" smtClean="0">
                <a:effectLst>
                  <a:outerShdw blurRad="38100" dist="38100" dir="2700000" algn="tl">
                    <a:srgbClr val="000000">
                      <a:alpha val="43137"/>
                    </a:srgbClr>
                  </a:outerShdw>
                </a:effectLst>
              </a:rPr>
              <a:t>7. We have ATM machines, ATM machines help us get money when we need it. What you do is take your debit card and stick it in a hole and type in how much money you want and you will receive the money through a slot. Its like </a:t>
            </a:r>
          </a:p>
          <a:p>
            <a:pPr>
              <a:defRPr/>
            </a:pPr>
            <a:r>
              <a:rPr lang="en-US" sz="2000" b="1" dirty="0" smtClean="0">
                <a:effectLst>
                  <a:outerShdw blurRad="38100" dist="38100" dir="2700000" algn="tl">
                    <a:srgbClr val="000000">
                      <a:alpha val="43137"/>
                    </a:srgbClr>
                  </a:outerShdw>
                </a:effectLst>
              </a:rPr>
              <a:t>Taking money off your debit card .</a:t>
            </a:r>
            <a:endParaRPr lang="en-CA" sz="2000" b="1" dirty="0">
              <a:effectLst>
                <a:outerShdw blurRad="38100" dist="38100" dir="2700000" algn="tl">
                  <a:srgbClr val="000000">
                    <a:alpha val="43137"/>
                  </a:srgbClr>
                </a:outerShdw>
              </a:effectLst>
            </a:endParaRPr>
          </a:p>
        </p:txBody>
      </p:sp>
      <p:pic>
        <p:nvPicPr>
          <p:cNvPr id="3" name="Picture 2" descr="C:\Users\teri.sweet\AppData\Local\Microsoft\Windows\Temporary Internet Files\Content.IE5\CK1CD5GW\MP900427702[1].jpg"/>
          <p:cNvPicPr>
            <a:picLocks noChangeAspect="1" noChangeArrowheads="1"/>
          </p:cNvPicPr>
          <p:nvPr/>
        </p:nvPicPr>
        <p:blipFill>
          <a:blip r:embed="rId3" cstate="email"/>
          <a:srcRect/>
          <a:stretch>
            <a:fillRect/>
          </a:stretch>
        </p:blipFill>
        <p:spPr>
          <a:xfrm>
            <a:off x="5000628" y="285728"/>
            <a:ext cx="1752600" cy="2286000"/>
          </a:xfrm>
          <a:prstGeom prst="rect">
            <a:avLst/>
          </a:prstGeom>
          <a:noFill/>
        </p:spPr>
      </p:pic>
      <p:sp>
        <p:nvSpPr>
          <p:cNvPr id="4" name="Прямоугольник 3"/>
          <p:cNvSpPr/>
          <p:nvPr/>
        </p:nvSpPr>
        <p:spPr>
          <a:xfrm>
            <a:off x="214282" y="2643182"/>
            <a:ext cx="4572000" cy="1754326"/>
          </a:xfrm>
          <a:prstGeom prst="rect">
            <a:avLst/>
          </a:prstGeom>
          <a:solidFill>
            <a:srgbClr val="F42F1A"/>
          </a:solidFill>
        </p:spPr>
        <p:style>
          <a:lnRef idx="3">
            <a:schemeClr val="lt1"/>
          </a:lnRef>
          <a:fillRef idx="1">
            <a:schemeClr val="accent6"/>
          </a:fillRef>
          <a:effectRef idx="1">
            <a:schemeClr val="accent6"/>
          </a:effectRef>
          <a:fontRef idx="minor">
            <a:schemeClr val="lt1"/>
          </a:fontRef>
        </p:style>
        <p:txBody>
          <a:bodyPr>
            <a:spAutoFit/>
          </a:bodyPr>
          <a:lstStyle/>
          <a:p>
            <a:pPr>
              <a:lnSpc>
                <a:spcPct val="90000"/>
              </a:lnSpc>
            </a:pPr>
            <a:r>
              <a:rPr lang="en-US" sz="2000" b="1" dirty="0" smtClean="0">
                <a:effectLst>
                  <a:outerShdw blurRad="38100" dist="38100" dir="2700000" algn="tl">
                    <a:srgbClr val="000000">
                      <a:alpha val="43137"/>
                    </a:srgbClr>
                  </a:outerShdw>
                </a:effectLst>
              </a:rPr>
              <a:t>8. When Pakistan was in its infancy after India-Pak separation in 1947, they used Indian currency with "Pakistan" stamped on it for the first few months till there was enough circulation of Pakistani notes. </a:t>
            </a:r>
            <a:endParaRPr lang="en-US" sz="2000" b="1" dirty="0">
              <a:effectLst>
                <a:outerShdw blurRad="38100" dist="38100" dir="2700000" algn="tl">
                  <a:srgbClr val="000000">
                    <a:alpha val="43137"/>
                  </a:srgbClr>
                </a:outerShdw>
              </a:effectLst>
            </a:endParaRPr>
          </a:p>
        </p:txBody>
      </p:sp>
      <p:sp>
        <p:nvSpPr>
          <p:cNvPr id="5" name="Прямоугольник 4"/>
          <p:cNvSpPr/>
          <p:nvPr/>
        </p:nvSpPr>
        <p:spPr>
          <a:xfrm>
            <a:off x="4286248" y="3786190"/>
            <a:ext cx="4572000" cy="2862322"/>
          </a:xfrm>
          <a:prstGeom prst="rect">
            <a:avLst/>
          </a:prstGeom>
          <a:solidFill>
            <a:srgbClr val="00B0F0"/>
          </a:solidFill>
        </p:spPr>
        <p:style>
          <a:lnRef idx="3">
            <a:schemeClr val="lt1"/>
          </a:lnRef>
          <a:fillRef idx="1">
            <a:schemeClr val="accent6"/>
          </a:fillRef>
          <a:effectRef idx="1">
            <a:schemeClr val="accent6"/>
          </a:effectRef>
          <a:fontRef idx="minor">
            <a:schemeClr val="lt1"/>
          </a:fontRef>
        </p:style>
        <p:txBody>
          <a:bodyPr>
            <a:spAutoFit/>
          </a:bodyPr>
          <a:lstStyle/>
          <a:p>
            <a:pPr>
              <a:lnSpc>
                <a:spcPct val="90000"/>
              </a:lnSpc>
            </a:pPr>
            <a:r>
              <a:rPr lang="en-US" sz="2000" b="1" dirty="0" smtClean="0">
                <a:effectLst>
                  <a:outerShdw blurRad="38100" dist="38100" dir="2700000" algn="tl">
                    <a:srgbClr val="000000">
                      <a:alpha val="43137"/>
                    </a:srgbClr>
                  </a:outerShdw>
                </a:effectLst>
              </a:rPr>
              <a:t>9. Pakistan is primarily a cash-based society. Few establishments take credit cards, and virtually no establishments take traveler's checks. So be sure to bring plenty of cash, while taking necessary precautions. In the city of Gujranwala, for example, you will find no place to obtain cash from credit cards or traveler's checks, though this city is the fifth largest city in Pakistan.</a:t>
            </a:r>
            <a:endParaRPr lang="en-US" sz="2000" b="1" dirty="0">
              <a:effectLst>
                <a:outerShdw blurRad="38100" dist="38100" dir="2700000" algn="tl">
                  <a:srgbClr val="000000">
                    <a:alpha val="43137"/>
                  </a:srgbClr>
                </a:outerShdw>
              </a:effectLst>
            </a:endParaRPr>
          </a:p>
        </p:txBody>
      </p:sp>
    </p:spTree>
  </p:cSld>
  <p:clrMapOvr>
    <a:masterClrMapping/>
  </p:clrMapOvr>
  <p:transition spd="med">
    <p:newsflash/>
    <p:sndAc>
      <p:stSnd>
        <p:snd r:embed="rId2" name="coin.wav" builtIn="1"/>
      </p:stSnd>
    </p:sndAc>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357166"/>
            <a:ext cx="8501122" cy="2862322"/>
          </a:xfrm>
          <a:prstGeom prst="rect">
            <a:avLst/>
          </a:prstGeom>
          <a:solidFill>
            <a:srgbClr val="7030A0"/>
          </a:solidFill>
        </p:spPr>
        <p:style>
          <a:lnRef idx="3">
            <a:schemeClr val="lt1"/>
          </a:lnRef>
          <a:fillRef idx="1">
            <a:schemeClr val="accent6"/>
          </a:fillRef>
          <a:effectRef idx="1">
            <a:schemeClr val="accent6"/>
          </a:effectRef>
          <a:fontRef idx="minor">
            <a:schemeClr val="lt1"/>
          </a:fontRef>
        </p:style>
        <p:txBody>
          <a:bodyPr wrap="square">
            <a:spAutoFit/>
          </a:bodyPr>
          <a:lstStyle/>
          <a:p>
            <a:pPr indent="-274320" fontAlgn="auto">
              <a:spcAft>
                <a:spcPts val="0"/>
              </a:spcAft>
              <a:defRPr/>
            </a:pPr>
            <a:r>
              <a:rPr lang="pt-PT" sz="2000" b="1" dirty="0" smtClean="0">
                <a:effectLst>
                  <a:outerShdw blurRad="38100" dist="38100" dir="2700000" algn="tl">
                    <a:srgbClr val="000000">
                      <a:alpha val="43137"/>
                    </a:srgbClr>
                  </a:outerShdw>
                </a:effectLst>
              </a:rPr>
              <a:t>10. The </a:t>
            </a:r>
            <a:r>
              <a:rPr lang="pt-PT" sz="2000" b="1" dirty="0" smtClean="0">
                <a:effectLst>
                  <a:outerShdw blurRad="38100" dist="38100" dir="2700000" algn="tl">
                    <a:srgbClr val="000000">
                      <a:alpha val="43137"/>
                    </a:srgbClr>
                  </a:outerShdw>
                </a:effectLst>
              </a:rPr>
              <a:t>Euro is the common currency adopted by sixteen of the twenty-seven countries of the European Union (EU), and six countries outside the bloc tinhampolítica not monetary. Of these, the Vatican, Monaco and San Marino have formal agreements with the European Union to issue their own currencies, and Andorra is negotiating a similar agreement.</a:t>
            </a:r>
            <a:br>
              <a:rPr lang="pt-PT" sz="2000" b="1" dirty="0" smtClean="0">
                <a:effectLst>
                  <a:outerShdw blurRad="38100" dist="38100" dir="2700000" algn="tl">
                    <a:srgbClr val="000000">
                      <a:alpha val="43137"/>
                    </a:srgbClr>
                  </a:outerShdw>
                </a:effectLst>
              </a:rPr>
            </a:br>
            <a:r>
              <a:rPr lang="pt-PT" sz="2000" b="1" dirty="0" smtClean="0">
                <a:effectLst>
                  <a:outerShdw blurRad="38100" dist="38100" dir="2700000" algn="tl">
                    <a:srgbClr val="000000">
                      <a:alpha val="43137"/>
                    </a:srgbClr>
                  </a:outerShdw>
                </a:effectLst>
              </a:rPr>
              <a:t>Kosovo and Montenegro, in turn followed Germany since before 2002 adopted the German mark.</a:t>
            </a:r>
            <a:br>
              <a:rPr lang="pt-PT" sz="2000" b="1" dirty="0" smtClean="0">
                <a:effectLst>
                  <a:outerShdw blurRad="38100" dist="38100" dir="2700000" algn="tl">
                    <a:srgbClr val="000000">
                      <a:alpha val="43137"/>
                    </a:srgbClr>
                  </a:outerShdw>
                </a:effectLst>
              </a:rPr>
            </a:br>
            <a:r>
              <a:rPr lang="pt-PT" sz="2000" b="1" dirty="0" smtClean="0">
                <a:effectLst>
                  <a:outerShdw blurRad="38100" dist="38100" dir="2700000" algn="tl">
                    <a:srgbClr val="000000">
                      <a:alpha val="43137"/>
                    </a:srgbClr>
                  </a:outerShdw>
                </a:effectLst>
              </a:rPr>
              <a:t>The euro is the currency currency in seventeen countries in Europe and its overseas territories. </a:t>
            </a:r>
            <a:endParaRPr lang="pt-PT" sz="2000" b="1" dirty="0">
              <a:effectLst>
                <a:outerShdw blurRad="38100" dist="38100" dir="2700000" algn="tl">
                  <a:srgbClr val="000000">
                    <a:alpha val="43137"/>
                  </a:srgbClr>
                </a:outerShdw>
              </a:effectLst>
            </a:endParaRPr>
          </a:p>
        </p:txBody>
      </p:sp>
      <p:pic>
        <p:nvPicPr>
          <p:cNvPr id="5" name="Picture 2" descr="F:\learning circles\Cópia (2) de moeda.jpg"/>
          <p:cNvPicPr>
            <a:picLocks noChangeAspect="1" noChangeArrowheads="1"/>
          </p:cNvPicPr>
          <p:nvPr/>
        </p:nvPicPr>
        <p:blipFill>
          <a:blip r:embed="rId3" cstate="email">
            <a:duotone>
              <a:schemeClr val="accent6">
                <a:shade val="45000"/>
                <a:satMod val="135000"/>
              </a:schemeClr>
              <a:prstClr val="white"/>
            </a:duotone>
            <a:extLst>
              <a:ext uri="{28A0092B-C50C-407E-A947-70E740481C1C}"/>
            </a:extLst>
          </a:blip>
          <a:srcRect/>
          <a:stretch>
            <a:fillRect/>
          </a:stretch>
        </p:blipFill>
        <p:spPr bwMode="auto">
          <a:xfrm>
            <a:off x="7215206" y="3357562"/>
            <a:ext cx="1545893" cy="1728192"/>
          </a:xfrm>
          <a:prstGeom prst="rect">
            <a:avLst/>
          </a:prstGeom>
          <a:noFill/>
          <a:extLst>
            <a:ext uri="{909E8E84-426E-40DD-AFC4-6F175D3DCCD1}"/>
          </a:extLst>
        </p:spPr>
      </p:pic>
      <p:sp>
        <p:nvSpPr>
          <p:cNvPr id="6" name="Прямоугольник 5"/>
          <p:cNvSpPr/>
          <p:nvPr/>
        </p:nvSpPr>
        <p:spPr>
          <a:xfrm>
            <a:off x="428596" y="3429000"/>
            <a:ext cx="6000792" cy="707886"/>
          </a:xfrm>
          <a:prstGeom prst="rect">
            <a:avLst/>
          </a:prstGeom>
          <a:solidFill>
            <a:srgbClr val="29DD58"/>
          </a:solidFill>
        </p:spPr>
        <p:style>
          <a:lnRef idx="3">
            <a:schemeClr val="lt1"/>
          </a:lnRef>
          <a:fillRef idx="1">
            <a:schemeClr val="accent6"/>
          </a:fillRef>
          <a:effectRef idx="1">
            <a:schemeClr val="accent6"/>
          </a:effectRef>
          <a:fontRef idx="minor">
            <a:schemeClr val="lt1"/>
          </a:fontRef>
        </p:style>
        <p:txBody>
          <a:bodyPr wrap="square">
            <a:spAutoFit/>
          </a:bodyPr>
          <a:lstStyle/>
          <a:p>
            <a:pPr>
              <a:defRPr/>
            </a:pPr>
            <a:r>
              <a:rPr lang="en-US" sz="2000" b="1" dirty="0" smtClean="0">
                <a:effectLst>
                  <a:outerShdw blurRad="38100" dist="38100" dir="2700000" algn="tl">
                    <a:srgbClr val="000000">
                      <a:alpha val="43137"/>
                    </a:srgbClr>
                  </a:outerShdw>
                </a:effectLst>
              </a:rPr>
              <a:t>11. </a:t>
            </a:r>
            <a:r>
              <a:rPr lang="ru-RU" sz="2000" b="1" dirty="0" err="1" smtClean="0">
                <a:effectLst>
                  <a:outerShdw blurRad="38100" dist="38100" dir="2700000" algn="tl">
                    <a:srgbClr val="000000">
                      <a:alpha val="43137"/>
                    </a:srgbClr>
                  </a:outerShdw>
                </a:effectLst>
              </a:rPr>
              <a:t>On</a:t>
            </a:r>
            <a:r>
              <a:rPr lang="ru-RU" sz="2000" b="1" dirty="0" smtClean="0">
                <a:effectLst>
                  <a:outerShdw blurRad="38100" dist="38100" dir="2700000" algn="tl">
                    <a:srgbClr val="000000">
                      <a:alpha val="43137"/>
                    </a:srgbClr>
                  </a:outerShdw>
                </a:effectLst>
              </a:rPr>
              <a:t> </a:t>
            </a:r>
            <a:r>
              <a:rPr lang="ru-RU" sz="2000" b="1" dirty="0" err="1" smtClean="0">
                <a:effectLst>
                  <a:outerShdw blurRad="38100" dist="38100" dir="2700000" algn="tl">
                    <a:srgbClr val="000000">
                      <a:alpha val="43137"/>
                    </a:srgbClr>
                  </a:outerShdw>
                </a:effectLst>
              </a:rPr>
              <a:t>October</a:t>
            </a:r>
            <a:r>
              <a:rPr lang="ru-RU" sz="2000" b="1" dirty="0" smtClean="0">
                <a:effectLst>
                  <a:outerShdw blurRad="38100" dist="38100" dir="2700000" algn="tl">
                    <a:srgbClr val="000000">
                      <a:alpha val="43137"/>
                    </a:srgbClr>
                  </a:outerShdw>
                </a:effectLst>
              </a:rPr>
              <a:t> 1, 2009 </a:t>
            </a:r>
            <a:r>
              <a:rPr lang="ru-RU" sz="2000" b="1" dirty="0" err="1" smtClean="0">
                <a:effectLst>
                  <a:outerShdw blurRad="38100" dist="38100" dir="2700000" algn="tl">
                    <a:srgbClr val="000000">
                      <a:alpha val="43137"/>
                    </a:srgbClr>
                  </a:outerShdw>
                </a:effectLst>
              </a:rPr>
              <a:t>the</a:t>
            </a:r>
            <a:r>
              <a:rPr lang="ru-RU" sz="2000" b="1" dirty="0" smtClean="0">
                <a:effectLst>
                  <a:outerShdw blurRad="38100" dist="38100" dir="2700000" algn="tl">
                    <a:srgbClr val="000000">
                      <a:alpha val="43137"/>
                    </a:srgbClr>
                  </a:outerShdw>
                </a:effectLst>
              </a:rPr>
              <a:t> </a:t>
            </a:r>
            <a:r>
              <a:rPr lang="ru-RU" sz="2000" b="1" dirty="0" err="1" smtClean="0">
                <a:effectLst>
                  <a:outerShdw blurRad="38100" dist="38100" dir="2700000" algn="tl">
                    <a:srgbClr val="000000">
                      <a:alpha val="43137"/>
                    </a:srgbClr>
                  </a:outerShdw>
                </a:effectLst>
              </a:rPr>
              <a:t>Central</a:t>
            </a:r>
            <a:r>
              <a:rPr lang="ru-RU" sz="2000" b="1" dirty="0" smtClean="0">
                <a:effectLst>
                  <a:outerShdw blurRad="38100" dist="38100" dir="2700000" algn="tl">
                    <a:srgbClr val="000000">
                      <a:alpha val="43137"/>
                    </a:srgbClr>
                  </a:outerShdw>
                </a:effectLst>
              </a:rPr>
              <a:t> </a:t>
            </a:r>
            <a:r>
              <a:rPr lang="ru-RU" sz="2000" b="1" dirty="0" err="1" smtClean="0">
                <a:effectLst>
                  <a:outerShdw blurRad="38100" dist="38100" dir="2700000" algn="tl">
                    <a:srgbClr val="000000">
                      <a:alpha val="43137"/>
                    </a:srgbClr>
                  </a:outerShdw>
                </a:effectLst>
              </a:rPr>
              <a:t>Bank</a:t>
            </a:r>
            <a:r>
              <a:rPr lang="ru-RU" sz="2000" b="1" dirty="0" smtClean="0">
                <a:effectLst>
                  <a:outerShdw blurRad="38100" dist="38100" dir="2700000" algn="tl">
                    <a:srgbClr val="000000">
                      <a:alpha val="43137"/>
                    </a:srgbClr>
                  </a:outerShdw>
                </a:effectLst>
              </a:rPr>
              <a:t> </a:t>
            </a:r>
            <a:r>
              <a:rPr lang="ru-RU" sz="2000" b="1" dirty="0" err="1" smtClean="0">
                <a:effectLst>
                  <a:outerShdw blurRad="38100" dist="38100" dir="2700000" algn="tl">
                    <a:srgbClr val="000000">
                      <a:alpha val="43137"/>
                    </a:srgbClr>
                  </a:outerShdw>
                </a:effectLst>
              </a:rPr>
              <a:t>of</a:t>
            </a:r>
            <a:r>
              <a:rPr lang="ru-RU" sz="2000" b="1" dirty="0" smtClean="0">
                <a:effectLst>
                  <a:outerShdw blurRad="38100" dist="38100" dir="2700000" algn="tl">
                    <a:srgbClr val="000000">
                      <a:alpha val="43137"/>
                    </a:srgbClr>
                  </a:outerShdw>
                </a:effectLst>
              </a:rPr>
              <a:t> </a:t>
            </a:r>
            <a:r>
              <a:rPr lang="ru-RU" sz="2000" b="1" dirty="0" err="1" smtClean="0">
                <a:effectLst>
                  <a:outerShdw blurRad="38100" dist="38100" dir="2700000" algn="tl">
                    <a:srgbClr val="000000">
                      <a:alpha val="43137"/>
                    </a:srgbClr>
                  </a:outerShdw>
                </a:effectLst>
              </a:rPr>
              <a:t>Russia</a:t>
            </a:r>
            <a:r>
              <a:rPr lang="ru-RU" sz="2000" b="1" dirty="0" smtClean="0">
                <a:effectLst>
                  <a:outerShdw blurRad="38100" dist="38100" dir="2700000" algn="tl">
                    <a:srgbClr val="000000">
                      <a:alpha val="43137"/>
                    </a:srgbClr>
                  </a:outerShdw>
                </a:effectLst>
              </a:rPr>
              <a:t> </a:t>
            </a:r>
            <a:r>
              <a:rPr lang="ru-RU" sz="2000" b="1" dirty="0" err="1" smtClean="0">
                <a:effectLst>
                  <a:outerShdw blurRad="38100" dist="38100" dir="2700000" algn="tl">
                    <a:srgbClr val="000000">
                      <a:alpha val="43137"/>
                    </a:srgbClr>
                  </a:outerShdw>
                </a:effectLst>
              </a:rPr>
              <a:t>put</a:t>
            </a:r>
            <a:r>
              <a:rPr lang="ru-RU" sz="2000" b="1" dirty="0" smtClean="0">
                <a:effectLst>
                  <a:outerShdw blurRad="38100" dist="38100" dir="2700000" algn="tl">
                    <a:srgbClr val="000000">
                      <a:alpha val="43137"/>
                    </a:srgbClr>
                  </a:outerShdw>
                </a:effectLst>
              </a:rPr>
              <a:t> </a:t>
            </a:r>
            <a:r>
              <a:rPr lang="ru-RU" sz="2000" b="1" dirty="0" err="1" smtClean="0">
                <a:effectLst>
                  <a:outerShdw blurRad="38100" dist="38100" dir="2700000" algn="tl">
                    <a:srgbClr val="000000">
                      <a:alpha val="43137"/>
                    </a:srgbClr>
                  </a:outerShdw>
                </a:effectLst>
              </a:rPr>
              <a:t>into</a:t>
            </a:r>
            <a:r>
              <a:rPr lang="ru-RU" sz="2000" b="1" dirty="0" smtClean="0">
                <a:effectLst>
                  <a:outerShdw blurRad="38100" dist="38100" dir="2700000" algn="tl">
                    <a:srgbClr val="000000">
                      <a:alpha val="43137"/>
                    </a:srgbClr>
                  </a:outerShdw>
                </a:effectLst>
              </a:rPr>
              <a:t> </a:t>
            </a:r>
            <a:r>
              <a:rPr lang="ru-RU" sz="2000" b="1" dirty="0" err="1" smtClean="0">
                <a:effectLst>
                  <a:outerShdw blurRad="38100" dist="38100" dir="2700000" algn="tl">
                    <a:srgbClr val="000000">
                      <a:alpha val="43137"/>
                    </a:srgbClr>
                  </a:outerShdw>
                </a:effectLst>
              </a:rPr>
              <a:t>circulation</a:t>
            </a:r>
            <a:r>
              <a:rPr lang="ru-RU" sz="2000" b="1" dirty="0" smtClean="0">
                <a:effectLst>
                  <a:outerShdw blurRad="38100" dist="38100" dir="2700000" algn="tl">
                    <a:srgbClr val="000000">
                      <a:alpha val="43137"/>
                    </a:srgbClr>
                  </a:outerShdw>
                </a:effectLst>
              </a:rPr>
              <a:t> </a:t>
            </a:r>
            <a:r>
              <a:rPr lang="ru-RU" sz="2000" b="1" dirty="0" err="1" smtClean="0">
                <a:effectLst>
                  <a:outerShdw blurRad="38100" dist="38100" dir="2700000" algn="tl">
                    <a:srgbClr val="000000">
                      <a:alpha val="43137"/>
                    </a:srgbClr>
                  </a:outerShdw>
                </a:effectLst>
              </a:rPr>
              <a:t>new</a:t>
            </a:r>
            <a:r>
              <a:rPr lang="ru-RU" sz="2000" b="1" dirty="0" smtClean="0">
                <a:effectLst>
                  <a:outerShdw blurRad="38100" dist="38100" dir="2700000" algn="tl">
                    <a:srgbClr val="000000">
                      <a:alpha val="43137"/>
                    </a:srgbClr>
                  </a:outerShdw>
                </a:effectLst>
              </a:rPr>
              <a:t> </a:t>
            </a:r>
            <a:r>
              <a:rPr lang="ru-RU" sz="2000" b="1" dirty="0" err="1" smtClean="0">
                <a:effectLst>
                  <a:outerShdw blurRad="38100" dist="38100" dir="2700000" algn="tl">
                    <a:srgbClr val="000000">
                      <a:alpha val="43137"/>
                    </a:srgbClr>
                  </a:outerShdw>
                </a:effectLst>
              </a:rPr>
              <a:t>coins</a:t>
            </a:r>
            <a:r>
              <a:rPr lang="ru-RU" sz="2000" b="1" dirty="0" smtClean="0">
                <a:effectLst>
                  <a:outerShdw blurRad="38100" dist="38100" dir="2700000" algn="tl">
                    <a:srgbClr val="000000">
                      <a:alpha val="43137"/>
                    </a:srgbClr>
                  </a:outerShdw>
                </a:effectLst>
              </a:rPr>
              <a:t> </a:t>
            </a:r>
            <a:r>
              <a:rPr lang="ru-RU" sz="2000" b="1" dirty="0" err="1" smtClean="0">
                <a:effectLst>
                  <a:outerShdw blurRad="38100" dist="38100" dir="2700000" algn="tl">
                    <a:srgbClr val="000000">
                      <a:alpha val="43137"/>
                    </a:srgbClr>
                  </a:outerShdw>
                </a:effectLst>
              </a:rPr>
              <a:t>of</a:t>
            </a:r>
            <a:r>
              <a:rPr lang="ru-RU" sz="2000" b="1" dirty="0" smtClean="0">
                <a:effectLst>
                  <a:outerShdw blurRad="38100" dist="38100" dir="2700000" algn="tl">
                    <a:srgbClr val="000000">
                      <a:alpha val="43137"/>
                    </a:srgbClr>
                  </a:outerShdw>
                </a:effectLst>
              </a:rPr>
              <a:t> 10 </a:t>
            </a:r>
            <a:r>
              <a:rPr lang="ru-RU" sz="2000" b="1" dirty="0" err="1" smtClean="0">
                <a:effectLst>
                  <a:outerShdw blurRad="38100" dist="38100" dir="2700000" algn="tl">
                    <a:srgbClr val="000000">
                      <a:alpha val="43137"/>
                    </a:srgbClr>
                  </a:outerShdw>
                </a:effectLst>
              </a:rPr>
              <a:t>rubles</a:t>
            </a:r>
            <a:r>
              <a:rPr lang="ru-RU" sz="2000" b="1" dirty="0" smtClean="0">
                <a:effectLst>
                  <a:outerShdw blurRad="38100" dist="38100" dir="2700000" algn="tl">
                    <a:srgbClr val="000000">
                      <a:alpha val="43137"/>
                    </a:srgbClr>
                  </a:outerShdw>
                </a:effectLst>
              </a:rPr>
              <a:t>. </a:t>
            </a:r>
          </a:p>
        </p:txBody>
      </p:sp>
      <p:pic>
        <p:nvPicPr>
          <p:cNvPr id="7" name="Picture 5" descr="C:\Documents and Settings\домик\Мои документы\Мои рисунки\Рисунок2.jpg"/>
          <p:cNvPicPr>
            <a:picLocks noChangeAspect="1" noChangeArrowheads="1"/>
          </p:cNvPicPr>
          <p:nvPr/>
        </p:nvPicPr>
        <p:blipFill>
          <a:blip r:embed="rId4" cstate="email"/>
          <a:srcRect/>
          <a:stretch>
            <a:fillRect/>
          </a:stretch>
        </p:blipFill>
        <p:spPr bwMode="auto">
          <a:xfrm>
            <a:off x="571472" y="4254085"/>
            <a:ext cx="3071834" cy="2303876"/>
          </a:xfrm>
          <a:prstGeom prst="rect">
            <a:avLst/>
          </a:prstGeom>
          <a:noFill/>
          <a:ln w="9525">
            <a:noFill/>
            <a:miter lim="800000"/>
            <a:headEnd/>
            <a:tailEnd/>
          </a:ln>
        </p:spPr>
      </p:pic>
    </p:spTree>
  </p:cSld>
  <p:clrMapOvr>
    <a:masterClrMapping/>
  </p:clrMapOvr>
  <p:transition spd="med">
    <p:newsflash/>
    <p:sndAc>
      <p:stSnd>
        <p:snd r:embed="rId2" name="coin.wav" builtIn="1"/>
      </p:stSnd>
    </p:sndAc>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214282" y="285728"/>
            <a:ext cx="5786478" cy="1631216"/>
          </a:xfrm>
          <a:prstGeom prst="rect">
            <a:avLst/>
          </a:prstGeom>
          <a:solidFill>
            <a:srgbClr val="C678BD"/>
          </a:solidFill>
          <a:ln>
            <a:headEnd/>
            <a:tailEnd/>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outerShdw blurRad="38100" dist="38100" dir="2700000" algn="tl">
                    <a:srgbClr val="000000">
                      <a:alpha val="43137"/>
                    </a:srgbClr>
                  </a:outerShdw>
                </a:effectLst>
                <a:ea typeface="Times" charset="-52"/>
                <a:cs typeface="Tahoma" pitchFamily="34" charset="0"/>
              </a:rPr>
              <a:t>12. In Slovenia before the euro people had other money - </a:t>
            </a:r>
            <a:r>
              <a:rPr kumimoji="0" lang="en-US" sz="2000" b="1" i="0" u="none" strike="noStrike" cap="none" normalizeH="0" baseline="0" dirty="0" err="1" smtClean="0">
                <a:ln>
                  <a:noFill/>
                </a:ln>
                <a:solidFill>
                  <a:schemeClr val="bg1"/>
                </a:solidFill>
                <a:effectLst>
                  <a:outerShdw blurRad="38100" dist="38100" dir="2700000" algn="tl">
                    <a:srgbClr val="000000">
                      <a:alpha val="43137"/>
                    </a:srgbClr>
                  </a:outerShdw>
                </a:effectLst>
                <a:ea typeface="Times" charset="-52"/>
                <a:cs typeface="Tahoma" pitchFamily="34" charset="0"/>
              </a:rPr>
              <a:t>tolar</a:t>
            </a:r>
            <a:r>
              <a:rPr kumimoji="0" lang="en-US" sz="2000" b="1" i="0" u="none" strike="noStrike" cap="none" normalizeH="0" baseline="0" dirty="0" smtClean="0">
                <a:ln>
                  <a:noFill/>
                </a:ln>
                <a:solidFill>
                  <a:schemeClr val="bg1"/>
                </a:solidFill>
                <a:effectLst>
                  <a:outerShdw blurRad="38100" dist="38100" dir="2700000" algn="tl">
                    <a:srgbClr val="000000">
                      <a:alpha val="43137"/>
                    </a:srgbClr>
                  </a:outerShdw>
                </a:effectLst>
                <a:ea typeface="Times" charset="-52"/>
                <a:cs typeface="Tahoma" pitchFamily="34" charset="0"/>
              </a:rPr>
              <a:t>. 1 euro was 239, 64 </a:t>
            </a:r>
            <a:r>
              <a:rPr kumimoji="0" lang="en-US" sz="2000" b="1" i="0" u="none" strike="noStrike" cap="none" normalizeH="0" baseline="0" dirty="0" err="1" smtClean="0">
                <a:ln>
                  <a:noFill/>
                </a:ln>
                <a:solidFill>
                  <a:schemeClr val="bg1"/>
                </a:solidFill>
                <a:effectLst>
                  <a:outerShdw blurRad="38100" dist="38100" dir="2700000" algn="tl">
                    <a:srgbClr val="000000">
                      <a:alpha val="43137"/>
                    </a:srgbClr>
                  </a:outerShdw>
                </a:effectLst>
                <a:ea typeface="Times" charset="-52"/>
                <a:cs typeface="Tahoma" pitchFamily="34" charset="0"/>
              </a:rPr>
              <a:t>tolars</a:t>
            </a:r>
            <a:r>
              <a:rPr kumimoji="0" lang="en-US" sz="2000" b="1" i="0" u="none" strike="noStrike" cap="none" normalizeH="0" baseline="0" dirty="0" smtClean="0">
                <a:ln>
                  <a:noFill/>
                </a:ln>
                <a:solidFill>
                  <a:schemeClr val="bg1"/>
                </a:solidFill>
                <a:effectLst>
                  <a:outerShdw blurRad="38100" dist="38100" dir="2700000" algn="tl">
                    <a:srgbClr val="000000">
                      <a:alpha val="43137"/>
                    </a:srgbClr>
                  </a:outerShdw>
                </a:effectLst>
                <a:ea typeface="Times" charset="-52"/>
                <a:cs typeface="Tahoma" pitchFamily="34" charset="0"/>
              </a:rPr>
              <a:t>. There were coins for 1, 2, 5, 10, 20, 50 </a:t>
            </a:r>
            <a:r>
              <a:rPr kumimoji="0" lang="en-US" sz="2000" b="1" i="0" u="none" strike="noStrike" cap="none" normalizeH="0" baseline="0" dirty="0" err="1" smtClean="0">
                <a:ln>
                  <a:noFill/>
                </a:ln>
                <a:solidFill>
                  <a:schemeClr val="bg1"/>
                </a:solidFill>
                <a:effectLst>
                  <a:outerShdw blurRad="38100" dist="38100" dir="2700000" algn="tl">
                    <a:srgbClr val="000000">
                      <a:alpha val="43137"/>
                    </a:srgbClr>
                  </a:outerShdw>
                </a:effectLst>
                <a:ea typeface="Times" charset="-52"/>
                <a:cs typeface="Tahoma" pitchFamily="34" charset="0"/>
              </a:rPr>
              <a:t>tolars</a:t>
            </a:r>
            <a:r>
              <a:rPr kumimoji="0" lang="en-US" sz="2000" b="1" i="0" u="none" strike="noStrike" cap="none" normalizeH="0" baseline="0" dirty="0" smtClean="0">
                <a:ln>
                  <a:noFill/>
                </a:ln>
                <a:solidFill>
                  <a:schemeClr val="bg1"/>
                </a:solidFill>
                <a:effectLst>
                  <a:outerShdw blurRad="38100" dist="38100" dir="2700000" algn="tl">
                    <a:srgbClr val="000000">
                      <a:alpha val="43137"/>
                    </a:srgbClr>
                  </a:outerShdw>
                </a:effectLst>
                <a:ea typeface="Times" charset="-52"/>
                <a:cs typeface="Tahoma" pitchFamily="34" charset="0"/>
              </a:rPr>
              <a:t>. There were banknotes for 10, 20, 50, 100, 200, 500, 1.000, 5.000 and 10.000 </a:t>
            </a:r>
            <a:r>
              <a:rPr kumimoji="0" lang="en-US" sz="2000" b="1" i="0" u="none" strike="noStrike" cap="none" normalizeH="0" baseline="0" dirty="0" err="1" smtClean="0">
                <a:ln>
                  <a:noFill/>
                </a:ln>
                <a:solidFill>
                  <a:schemeClr val="bg1"/>
                </a:solidFill>
                <a:effectLst>
                  <a:outerShdw blurRad="38100" dist="38100" dir="2700000" algn="tl">
                    <a:srgbClr val="000000">
                      <a:alpha val="43137"/>
                    </a:srgbClr>
                  </a:outerShdw>
                </a:effectLst>
                <a:ea typeface="Times" charset="-52"/>
                <a:cs typeface="Tahoma" pitchFamily="34" charset="0"/>
              </a:rPr>
              <a:t>tolars</a:t>
            </a:r>
            <a:r>
              <a:rPr kumimoji="0" lang="en-US" sz="2000" b="1" i="0" u="none" strike="noStrike" cap="none" normalizeH="0" baseline="0" dirty="0" smtClean="0">
                <a:ln>
                  <a:noFill/>
                </a:ln>
                <a:solidFill>
                  <a:schemeClr val="bg1"/>
                </a:solidFill>
                <a:effectLst>
                  <a:outerShdw blurRad="38100" dist="38100" dir="2700000" algn="tl">
                    <a:srgbClr val="000000">
                      <a:alpha val="43137"/>
                    </a:srgbClr>
                  </a:outerShdw>
                </a:effectLst>
                <a:ea typeface="Times" charset="-52"/>
                <a:cs typeface="Tahoma" pitchFamily="34" charset="0"/>
              </a:rPr>
              <a:t>.</a:t>
            </a:r>
            <a:endParaRPr kumimoji="0" lang="en-US" sz="2000" b="1" i="0" u="none" strike="noStrike" cap="none" normalizeH="0" baseline="0" dirty="0" smtClean="0">
              <a:ln>
                <a:noFill/>
              </a:ln>
              <a:solidFill>
                <a:schemeClr val="bg1"/>
              </a:solidFill>
              <a:effectLst>
                <a:outerShdw blurRad="38100" dist="38100" dir="2700000" algn="tl">
                  <a:srgbClr val="000000">
                    <a:alpha val="43137"/>
                  </a:srgbClr>
                </a:outerShdw>
              </a:effectLst>
            </a:endParaRPr>
          </a:p>
        </p:txBody>
      </p:sp>
      <p:pic>
        <p:nvPicPr>
          <p:cNvPr id="37890" name="il_fi" descr="SLOVENSKI-TOLARJI-v-kompletu-od-10-do-10-000-naprodaj--2-kompleta_4e58e01130dd2"/>
          <p:cNvPicPr>
            <a:picLocks noChangeAspect="1" noChangeArrowheads="1"/>
          </p:cNvPicPr>
          <p:nvPr/>
        </p:nvPicPr>
        <p:blipFill>
          <a:blip r:embed="rId3" cstate="email">
            <a:lum bright="18000" contrast="40000"/>
          </a:blip>
          <a:srcRect/>
          <a:stretch>
            <a:fillRect/>
          </a:stretch>
        </p:blipFill>
        <p:spPr bwMode="auto">
          <a:xfrm>
            <a:off x="6143636" y="142852"/>
            <a:ext cx="2886075" cy="4067175"/>
          </a:xfrm>
          <a:prstGeom prst="rect">
            <a:avLst/>
          </a:prstGeom>
          <a:noFill/>
          <a:ln w="9525">
            <a:noFill/>
            <a:miter lim="800000"/>
            <a:headEnd/>
            <a:tailEnd/>
          </a:ln>
        </p:spPr>
      </p:pic>
      <p:sp>
        <p:nvSpPr>
          <p:cNvPr id="4" name="Прямоугольник 3"/>
          <p:cNvSpPr/>
          <p:nvPr/>
        </p:nvSpPr>
        <p:spPr>
          <a:xfrm>
            <a:off x="357158" y="3071810"/>
            <a:ext cx="5358005" cy="400110"/>
          </a:xfrm>
          <a:prstGeom prst="rect">
            <a:avLst/>
          </a:prstGeom>
          <a:solidFill>
            <a:srgbClr val="108A10"/>
          </a:solidFill>
        </p:spPr>
        <p:style>
          <a:lnRef idx="3">
            <a:schemeClr val="lt1"/>
          </a:lnRef>
          <a:fillRef idx="1">
            <a:schemeClr val="accent6"/>
          </a:fillRef>
          <a:effectRef idx="1">
            <a:schemeClr val="accent6"/>
          </a:effectRef>
          <a:fontRef idx="minor">
            <a:schemeClr val="lt1"/>
          </a:fontRef>
        </p:style>
        <p:txBody>
          <a:bodyPr wrap="none">
            <a:spAutoFit/>
          </a:bodyPr>
          <a:lstStyle/>
          <a:p>
            <a:r>
              <a:rPr lang="en-US" sz="2000" b="1" dirty="0" smtClean="0">
                <a:effectLst>
                  <a:outerShdw blurRad="38100" dist="38100" dir="2700000" algn="tl">
                    <a:srgbClr val="000000">
                      <a:alpha val="43137"/>
                    </a:srgbClr>
                  </a:outerShdw>
                </a:effectLst>
              </a:rPr>
              <a:t>13. </a:t>
            </a:r>
            <a:r>
              <a:rPr lang="en-US" sz="2000" b="1" dirty="0" smtClean="0">
                <a:effectLst>
                  <a:outerShdw blurRad="38100" dist="38100" dir="2700000" algn="tl">
                    <a:srgbClr val="000000">
                      <a:alpha val="43137"/>
                    </a:srgbClr>
                  </a:outerShdw>
                </a:effectLst>
              </a:rPr>
              <a:t>It is illegal to put coins in your ears in </a:t>
            </a:r>
            <a:r>
              <a:rPr lang="en-US" sz="2000" b="1" dirty="0" smtClean="0">
                <a:effectLst>
                  <a:outerShdw blurRad="38100" dist="38100" dir="2700000" algn="tl">
                    <a:srgbClr val="000000">
                      <a:alpha val="43137"/>
                    </a:srgbClr>
                  </a:outerShdw>
                </a:effectLst>
              </a:rPr>
              <a:t>Hawaii.</a:t>
            </a:r>
            <a:endParaRPr lang="ru-RU" sz="2000" b="1" dirty="0">
              <a:effectLst>
                <a:outerShdw blurRad="38100" dist="38100" dir="2700000" algn="tl">
                  <a:srgbClr val="000000">
                    <a:alpha val="43137"/>
                  </a:srgbClr>
                </a:outerShdw>
              </a:effectLst>
            </a:endParaRPr>
          </a:p>
        </p:txBody>
      </p:sp>
      <p:sp>
        <p:nvSpPr>
          <p:cNvPr id="5" name="Прямоугольник 4"/>
          <p:cNvSpPr/>
          <p:nvPr/>
        </p:nvSpPr>
        <p:spPr>
          <a:xfrm>
            <a:off x="357158" y="4143380"/>
            <a:ext cx="5715040" cy="1015663"/>
          </a:xfrm>
          <a:prstGeom prst="rect">
            <a:avLst/>
          </a:prstGeom>
          <a:solidFill>
            <a:srgbClr val="656BD9"/>
          </a:solidFill>
        </p:spPr>
        <p:style>
          <a:lnRef idx="3">
            <a:schemeClr val="lt1"/>
          </a:lnRef>
          <a:fillRef idx="1">
            <a:schemeClr val="accent6"/>
          </a:fillRef>
          <a:effectRef idx="1">
            <a:schemeClr val="accent6"/>
          </a:effectRef>
          <a:fontRef idx="minor">
            <a:schemeClr val="lt1"/>
          </a:fontRef>
        </p:style>
        <p:txBody>
          <a:bodyPr wrap="square">
            <a:spAutoFit/>
          </a:bodyPr>
          <a:lstStyle/>
          <a:p>
            <a:r>
              <a:rPr lang="en-US" dirty="0" smtClean="0"/>
              <a:t> </a:t>
            </a:r>
            <a:r>
              <a:rPr lang="en-US" sz="2000" b="1" dirty="0" smtClean="0">
                <a:effectLst>
                  <a:outerShdw blurRad="38100" dist="38100" dir="2700000" algn="tl">
                    <a:srgbClr val="000000">
                      <a:alpha val="43137"/>
                    </a:srgbClr>
                  </a:outerShdw>
                </a:effectLst>
              </a:rPr>
              <a:t>14. If </a:t>
            </a:r>
            <a:r>
              <a:rPr lang="en-US" sz="2000" b="1" dirty="0" smtClean="0">
                <a:effectLst>
                  <a:outerShdw blurRad="38100" dist="38100" dir="2700000" algn="tl">
                    <a:srgbClr val="000000">
                      <a:alpha val="43137"/>
                    </a:srgbClr>
                  </a:outerShdw>
                </a:effectLst>
              </a:rPr>
              <a:t>you drive 10 miles to buy a lottery ticket, you are more likely to die in a car accident than to win the lottery.</a:t>
            </a:r>
            <a:endParaRPr lang="ru-RU" sz="2000" b="1" dirty="0">
              <a:effectLst>
                <a:outerShdw blurRad="38100" dist="38100" dir="2700000" algn="tl">
                  <a:srgbClr val="000000">
                    <a:alpha val="43137"/>
                  </a:srgbClr>
                </a:outerShdw>
              </a:effectLst>
            </a:endParaRPr>
          </a:p>
        </p:txBody>
      </p:sp>
      <p:sp>
        <p:nvSpPr>
          <p:cNvPr id="6" name="Прямоугольник 5"/>
          <p:cNvSpPr/>
          <p:nvPr/>
        </p:nvSpPr>
        <p:spPr>
          <a:xfrm>
            <a:off x="3071802" y="5500702"/>
            <a:ext cx="5786478" cy="1015663"/>
          </a:xfrm>
          <a:prstGeom prst="rect">
            <a:avLst/>
          </a:prstGeom>
          <a:solidFill>
            <a:srgbClr val="DFDA0C"/>
          </a:solidFill>
        </p:spPr>
        <p:style>
          <a:lnRef idx="3">
            <a:schemeClr val="lt1"/>
          </a:lnRef>
          <a:fillRef idx="1">
            <a:schemeClr val="accent6"/>
          </a:fillRef>
          <a:effectRef idx="1">
            <a:schemeClr val="accent6"/>
          </a:effectRef>
          <a:fontRef idx="minor">
            <a:schemeClr val="lt1"/>
          </a:fontRef>
        </p:style>
        <p:txBody>
          <a:bodyPr wrap="square">
            <a:spAutoFit/>
          </a:bodyPr>
          <a:lstStyle/>
          <a:p>
            <a:r>
              <a:rPr lang="en-US" sz="2000" b="1" dirty="0" smtClean="0">
                <a:effectLst>
                  <a:outerShdw blurRad="38100" dist="38100" dir="2700000" algn="tl">
                    <a:srgbClr val="000000">
                      <a:alpha val="43137"/>
                    </a:srgbClr>
                  </a:outerShdw>
                </a:effectLst>
              </a:rPr>
              <a:t>15.  </a:t>
            </a:r>
            <a:r>
              <a:rPr lang="en-US" sz="2000" b="1" dirty="0" smtClean="0">
                <a:effectLst>
                  <a:outerShdw blurRad="38100" dist="38100" dir="2700000" algn="tl">
                    <a:srgbClr val="000000">
                      <a:alpha val="43137"/>
                    </a:srgbClr>
                  </a:outerShdw>
                </a:effectLst>
              </a:rPr>
              <a:t>If you leave an unpaid balance on a credit card charging 18% interest, the amount you owe will double in just four years and three </a:t>
            </a:r>
            <a:r>
              <a:rPr lang="en-US" sz="2000" b="1" dirty="0" smtClean="0">
                <a:effectLst>
                  <a:outerShdw blurRad="38100" dist="38100" dir="2700000" algn="tl">
                    <a:srgbClr val="000000">
                      <a:alpha val="43137"/>
                    </a:srgbClr>
                  </a:outerShdw>
                </a:effectLst>
              </a:rPr>
              <a:t>months.</a:t>
            </a:r>
            <a:endParaRPr lang="ru-RU" sz="2000" b="1" dirty="0">
              <a:effectLst>
                <a:outerShdw blurRad="38100" dist="38100" dir="2700000" algn="tl">
                  <a:srgbClr val="000000">
                    <a:alpha val="43137"/>
                  </a:srgbClr>
                </a:outerShdw>
              </a:effectLst>
            </a:endParaRPr>
          </a:p>
        </p:txBody>
      </p:sp>
    </p:spTree>
  </p:cSld>
  <p:clrMapOvr>
    <a:masterClrMapping/>
  </p:clrMapOvr>
  <p:transition spd="med">
    <p:newsflash/>
    <p:sndAc>
      <p:stSnd>
        <p:snd r:embed="rId2" name="coin.wav" builtIn="1"/>
      </p:stSnd>
    </p:sndAc>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857620" y="3714752"/>
            <a:ext cx="4572000" cy="1631216"/>
          </a:xfrm>
          <a:prstGeom prst="rect">
            <a:avLst/>
          </a:prstGeom>
          <a:solidFill>
            <a:srgbClr val="FF9900"/>
          </a:solidFill>
        </p:spPr>
        <p:style>
          <a:lnRef idx="3">
            <a:schemeClr val="lt1"/>
          </a:lnRef>
          <a:fillRef idx="1">
            <a:schemeClr val="accent6"/>
          </a:fillRef>
          <a:effectRef idx="1">
            <a:schemeClr val="accent6"/>
          </a:effectRef>
          <a:fontRef idx="minor">
            <a:schemeClr val="lt1"/>
          </a:fontRef>
        </p:style>
        <p:txBody>
          <a:bodyPr>
            <a:spAutoFit/>
          </a:bodyPr>
          <a:lstStyle/>
          <a:p>
            <a:r>
              <a:rPr lang="en-US" sz="2000" b="1" dirty="0" smtClean="0">
                <a:effectLst>
                  <a:outerShdw blurRad="38100" dist="38100" dir="2700000" algn="tl">
                    <a:srgbClr val="000000">
                      <a:alpha val="43137"/>
                    </a:srgbClr>
                  </a:outerShdw>
                </a:effectLst>
              </a:rPr>
              <a:t>17. Have </a:t>
            </a:r>
            <a:r>
              <a:rPr lang="en-US" sz="2000" b="1" dirty="0" smtClean="0">
                <a:effectLst>
                  <a:outerShdw blurRad="38100" dist="38100" dir="2700000" algn="tl">
                    <a:srgbClr val="000000">
                      <a:alpha val="43137"/>
                    </a:srgbClr>
                  </a:outerShdw>
                </a:effectLst>
              </a:rPr>
              <a:t>you ever wondered how many times you could fold a piece of currency before it would tear? About 4,000 double folds (first forward and then backwards) are required before a note will tear.</a:t>
            </a:r>
            <a:endParaRPr lang="ru-RU" sz="2000" b="1" dirty="0">
              <a:effectLst>
                <a:outerShdw blurRad="38100" dist="38100" dir="2700000" algn="tl">
                  <a:srgbClr val="000000">
                    <a:alpha val="43137"/>
                  </a:srgbClr>
                </a:outerShdw>
              </a:effectLst>
            </a:endParaRPr>
          </a:p>
        </p:txBody>
      </p:sp>
      <p:sp>
        <p:nvSpPr>
          <p:cNvPr id="3" name="Прямоугольник 2"/>
          <p:cNvSpPr/>
          <p:nvPr/>
        </p:nvSpPr>
        <p:spPr>
          <a:xfrm>
            <a:off x="428596" y="857232"/>
            <a:ext cx="4572032" cy="2554545"/>
          </a:xfrm>
          <a:prstGeom prst="rect">
            <a:avLst/>
          </a:prstGeom>
          <a:solidFill>
            <a:srgbClr val="C00000"/>
          </a:solidFill>
        </p:spPr>
        <p:style>
          <a:lnRef idx="3">
            <a:schemeClr val="lt1"/>
          </a:lnRef>
          <a:fillRef idx="1">
            <a:schemeClr val="accent6"/>
          </a:fillRef>
          <a:effectRef idx="1">
            <a:schemeClr val="accent6"/>
          </a:effectRef>
          <a:fontRef idx="minor">
            <a:schemeClr val="lt1"/>
          </a:fontRef>
        </p:style>
        <p:txBody>
          <a:bodyPr wrap="square">
            <a:spAutoFit/>
          </a:bodyPr>
          <a:lstStyle/>
          <a:p>
            <a:r>
              <a:rPr lang="en-US" sz="2000" b="1" dirty="0" smtClean="0">
                <a:effectLst>
                  <a:outerShdw blurRad="38100" dist="38100" dir="2700000" algn="tl">
                    <a:srgbClr val="000000">
                      <a:alpha val="43137"/>
                    </a:srgbClr>
                  </a:outerShdw>
                </a:effectLst>
              </a:rPr>
              <a:t>16. Why </a:t>
            </a:r>
            <a:r>
              <a:rPr lang="en-US" sz="2000" b="1" dirty="0" smtClean="0">
                <a:effectLst>
                  <a:outerShdw blurRad="38100" dist="38100" dir="2700000" algn="tl">
                    <a:srgbClr val="000000">
                      <a:alpha val="43137"/>
                    </a:srgbClr>
                  </a:outerShdw>
                </a:effectLst>
              </a:rPr>
              <a:t>are the portraits on coins almost always profile (sideways) views, while paper money is almost always frontal views? Profiles are easier to stamp into coins. Since the coin surface is actually a 3D portrait, there isn’t enough room to add the nose onto the coin in a frontal </a:t>
            </a:r>
            <a:r>
              <a:rPr lang="en-US" sz="2000" b="1" dirty="0" smtClean="0">
                <a:effectLst>
                  <a:outerShdw blurRad="38100" dist="38100" dir="2700000" algn="tl">
                    <a:srgbClr val="000000">
                      <a:alpha val="43137"/>
                    </a:srgbClr>
                  </a:outerShdw>
                </a:effectLst>
              </a:rPr>
              <a:t>portrait.</a:t>
            </a:r>
            <a:endParaRPr lang="ru-RU" sz="2000" b="1" dirty="0">
              <a:effectLst>
                <a:outerShdw blurRad="38100" dist="38100" dir="2700000" algn="tl">
                  <a:srgbClr val="000000">
                    <a:alpha val="43137"/>
                  </a:srgbClr>
                </a:outerShdw>
              </a:effectLst>
            </a:endParaRPr>
          </a:p>
        </p:txBody>
      </p:sp>
    </p:spTree>
  </p:cSld>
  <p:clrMapOvr>
    <a:masterClrMapping/>
  </p:clrMapOvr>
  <p:transition spd="med">
    <p:newsflash/>
    <p:sndAc>
      <p:stSnd>
        <p:snd r:embed="rId2" name="coin.wav" builtIn="1"/>
      </p:stSnd>
    </p:sndAc>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Файл:Coins grivnas.jpg">
            <a:hlinkClick r:id="rId3"/>
          </p:cNvPr>
          <p:cNvPicPr>
            <a:picLocks noChangeAspect="1" noChangeArrowheads="1"/>
          </p:cNvPicPr>
          <p:nvPr/>
        </p:nvPicPr>
        <p:blipFill>
          <a:blip r:embed="rId4"/>
          <a:srcRect/>
          <a:stretch>
            <a:fillRect/>
          </a:stretch>
        </p:blipFill>
        <p:spPr bwMode="auto">
          <a:xfrm>
            <a:off x="185552" y="285728"/>
            <a:ext cx="4113398" cy="6334147"/>
          </a:xfrm>
          <a:prstGeom prst="rect">
            <a:avLst/>
          </a:prstGeom>
          <a:noFill/>
          <a:ln w="9525">
            <a:noFill/>
            <a:miter lim="800000"/>
            <a:headEnd/>
            <a:tailEnd/>
          </a:ln>
        </p:spPr>
      </p:pic>
      <p:sp>
        <p:nvSpPr>
          <p:cNvPr id="9219" name="Rectangle 3"/>
          <p:cNvSpPr>
            <a:spLocks noGrp="1" noChangeArrowheads="1"/>
          </p:cNvSpPr>
          <p:nvPr>
            <p:ph type="body" idx="1"/>
          </p:nvPr>
        </p:nvSpPr>
        <p:spPr>
          <a:xfrm>
            <a:off x="4643438" y="214290"/>
            <a:ext cx="4330700" cy="785793"/>
          </a:xfrm>
        </p:spPr>
        <p:style>
          <a:lnRef idx="3">
            <a:schemeClr val="lt1"/>
          </a:lnRef>
          <a:fillRef idx="1">
            <a:schemeClr val="accent6"/>
          </a:fillRef>
          <a:effectRef idx="1">
            <a:schemeClr val="accent6"/>
          </a:effectRef>
          <a:fontRef idx="minor">
            <a:schemeClr val="lt1"/>
          </a:fontRef>
        </p:style>
        <p:txBody>
          <a:bodyPr/>
          <a:lstStyle/>
          <a:p>
            <a:pPr eaLnBrk="1" hangingPunct="1">
              <a:buNone/>
            </a:pPr>
            <a:r>
              <a:rPr lang="en-US" sz="2000" b="1" dirty="0" smtClean="0">
                <a:effectLst>
                  <a:outerShdw blurRad="38100" dist="38100" dir="2700000" algn="tl">
                    <a:srgbClr val="000000">
                      <a:alpha val="43137"/>
                    </a:srgbClr>
                  </a:outerShdw>
                </a:effectLst>
              </a:rPr>
              <a:t>18. </a:t>
            </a:r>
            <a:r>
              <a:rPr lang="ru-RU" sz="2000" b="1" dirty="0" err="1" smtClean="0">
                <a:effectLst>
                  <a:outerShdw blurRad="38100" dist="38100" dir="2700000" algn="tl">
                    <a:srgbClr val="000000">
                      <a:alpha val="43137"/>
                    </a:srgbClr>
                  </a:outerShdw>
                </a:effectLst>
              </a:rPr>
              <a:t>Coins</a:t>
            </a:r>
            <a:r>
              <a:rPr lang="ru-RU" sz="2000" b="1" dirty="0" smtClean="0">
                <a:effectLst>
                  <a:outerShdw blurRad="38100" dist="38100" dir="2700000" algn="tl">
                    <a:srgbClr val="000000">
                      <a:alpha val="43137"/>
                    </a:srgbClr>
                  </a:outerShdw>
                </a:effectLst>
              </a:rPr>
              <a:t> </a:t>
            </a:r>
            <a:r>
              <a:rPr lang="ru-RU" sz="2000" b="1" dirty="0" err="1" smtClean="0">
                <a:effectLst>
                  <a:outerShdw blurRad="38100" dist="38100" dir="2700000" algn="tl">
                    <a:srgbClr val="000000">
                      <a:alpha val="43137"/>
                    </a:srgbClr>
                  </a:outerShdw>
                </a:effectLst>
              </a:rPr>
              <a:t>of</a:t>
            </a:r>
            <a:r>
              <a:rPr lang="ru-RU" sz="2000" b="1" dirty="0" smtClean="0">
                <a:effectLst>
                  <a:outerShdw blurRad="38100" dist="38100" dir="2700000" algn="tl">
                    <a:srgbClr val="000000">
                      <a:alpha val="43137"/>
                    </a:srgbClr>
                  </a:outerShdw>
                </a:effectLst>
              </a:rPr>
              <a:t> </a:t>
            </a:r>
            <a:r>
              <a:rPr lang="ru-RU" sz="2000" b="1" dirty="0" err="1" smtClean="0">
                <a:effectLst>
                  <a:outerShdw blurRad="38100" dist="38100" dir="2700000" algn="tl">
                    <a:srgbClr val="000000">
                      <a:alpha val="43137"/>
                    </a:srgbClr>
                  </a:outerShdw>
                </a:effectLst>
              </a:rPr>
              <a:t>ancient</a:t>
            </a:r>
            <a:r>
              <a:rPr lang="ru-RU" sz="2000" b="1" dirty="0" smtClean="0">
                <a:effectLst>
                  <a:outerShdw blurRad="38100" dist="38100" dir="2700000" algn="tl">
                    <a:srgbClr val="000000">
                      <a:alpha val="43137"/>
                    </a:srgbClr>
                  </a:outerShdw>
                </a:effectLst>
              </a:rPr>
              <a:t> </a:t>
            </a:r>
            <a:r>
              <a:rPr lang="en-US" sz="2000" b="1" dirty="0" err="1" smtClean="0">
                <a:effectLst>
                  <a:outerShdw blurRad="38100" dist="38100" dir="2700000" algn="tl">
                    <a:srgbClr val="000000">
                      <a:alpha val="43137"/>
                    </a:srgbClr>
                  </a:outerShdw>
                </a:effectLst>
              </a:rPr>
              <a:t>Kyivska</a:t>
            </a:r>
            <a:r>
              <a:rPr lang="en-US" sz="2000" b="1" dirty="0" smtClean="0">
                <a:effectLst>
                  <a:outerShdw blurRad="38100" dist="38100" dir="2700000" algn="tl">
                    <a:srgbClr val="000000">
                      <a:alpha val="43137"/>
                    </a:srgbClr>
                  </a:outerShdw>
                </a:effectLst>
              </a:rPr>
              <a:t> </a:t>
            </a:r>
            <a:r>
              <a:rPr lang="en-US" sz="2000" b="1" dirty="0" err="1" smtClean="0">
                <a:effectLst>
                  <a:outerShdw blurRad="38100" dist="38100" dir="2700000" algn="tl">
                    <a:srgbClr val="000000">
                      <a:alpha val="43137"/>
                    </a:srgbClr>
                  </a:outerShdw>
                </a:effectLst>
              </a:rPr>
              <a:t>Rus</a:t>
            </a:r>
            <a:r>
              <a:rPr lang="en-US" sz="2000" b="1" dirty="0" smtClean="0">
                <a:effectLst>
                  <a:outerShdw blurRad="38100" dist="38100" dir="2700000" algn="tl">
                    <a:srgbClr val="000000">
                      <a:alpha val="43137"/>
                    </a:srgbClr>
                  </a:outerShdw>
                </a:effectLst>
              </a:rPr>
              <a:t>’</a:t>
            </a:r>
            <a:r>
              <a:rPr lang="ru-RU" sz="2000" b="1" dirty="0" smtClean="0">
                <a:effectLst>
                  <a:outerShdw blurRad="38100" dist="38100" dir="2700000" algn="tl">
                    <a:srgbClr val="000000">
                      <a:alpha val="43137"/>
                    </a:srgbClr>
                  </a:outerShdw>
                </a:effectLst>
              </a:rPr>
              <a:t>- </a:t>
            </a:r>
            <a:r>
              <a:rPr lang="ru-RU" sz="2000" b="1" dirty="0" err="1" smtClean="0">
                <a:effectLst>
                  <a:outerShdw blurRad="38100" dist="38100" dir="2700000" algn="tl">
                    <a:srgbClr val="000000">
                      <a:alpha val="43137"/>
                    </a:srgbClr>
                  </a:outerShdw>
                </a:effectLst>
              </a:rPr>
              <a:t>dirhams</a:t>
            </a:r>
            <a:r>
              <a:rPr lang="ru-RU" sz="2000" b="1" dirty="0" smtClean="0">
                <a:effectLst>
                  <a:outerShdw blurRad="38100" dist="38100" dir="2700000" algn="tl">
                    <a:srgbClr val="000000">
                      <a:alpha val="43137"/>
                    </a:srgbClr>
                  </a:outerShdw>
                </a:effectLst>
              </a:rPr>
              <a:t>, </a:t>
            </a:r>
            <a:r>
              <a:rPr lang="en-US" sz="2000" b="1" dirty="0" smtClean="0">
                <a:effectLst>
                  <a:outerShdw blurRad="38100" dist="38100" dir="2700000" algn="tl">
                    <a:srgbClr val="000000">
                      <a:alpha val="43137"/>
                    </a:srgbClr>
                  </a:outerShdw>
                </a:effectLst>
              </a:rPr>
              <a:t>Ku</a:t>
            </a:r>
            <a:r>
              <a:rPr lang="ru-RU" sz="2000" b="1" dirty="0" err="1" smtClean="0">
                <a:effectLst>
                  <a:outerShdw blurRad="38100" dist="38100" dir="2700000" algn="tl">
                    <a:srgbClr val="000000">
                      <a:alpha val="43137"/>
                    </a:srgbClr>
                  </a:outerShdw>
                </a:effectLst>
              </a:rPr>
              <a:t>ns</a:t>
            </a:r>
            <a:r>
              <a:rPr lang="ru-RU" sz="2000" b="1" dirty="0" smtClean="0">
                <a:effectLst>
                  <a:outerShdw blurRad="38100" dist="38100" dir="2700000" algn="tl">
                    <a:srgbClr val="000000">
                      <a:alpha val="43137"/>
                    </a:srgbClr>
                  </a:outerShdw>
                </a:effectLst>
              </a:rPr>
              <a:t>, </a:t>
            </a:r>
            <a:r>
              <a:rPr lang="ru-RU" sz="2000" b="1" dirty="0" err="1" smtClean="0">
                <a:effectLst>
                  <a:outerShdw blurRad="38100" dist="38100" dir="2700000" algn="tl">
                    <a:srgbClr val="000000">
                      <a:alpha val="43137"/>
                    </a:srgbClr>
                  </a:outerShdw>
                </a:effectLst>
              </a:rPr>
              <a:t>Nogat</a:t>
            </a:r>
            <a:r>
              <a:rPr lang="ru-RU" sz="2000" b="1" dirty="0" smtClean="0">
                <a:effectLst>
                  <a:outerShdw blurRad="38100" dist="38100" dir="2700000" algn="tl">
                    <a:srgbClr val="000000">
                      <a:alpha val="43137"/>
                    </a:srgbClr>
                  </a:outerShdw>
                </a:effectLst>
              </a:rPr>
              <a:t>, </a:t>
            </a:r>
            <a:r>
              <a:rPr lang="ru-RU" sz="2000" b="1" dirty="0" err="1" smtClean="0">
                <a:effectLst>
                  <a:outerShdw blurRad="38100" dist="38100" dir="2700000" algn="tl">
                    <a:srgbClr val="000000">
                      <a:alpha val="43137"/>
                    </a:srgbClr>
                  </a:outerShdw>
                </a:effectLst>
              </a:rPr>
              <a:t>hryvnia</a:t>
            </a:r>
            <a:r>
              <a:rPr lang="ru-RU" sz="2400" dirty="0" smtClean="0">
                <a:latin typeface="Arial Unicode MS" pitchFamily="34" charset="-128"/>
              </a:rPr>
              <a:t> </a:t>
            </a:r>
          </a:p>
        </p:txBody>
      </p:sp>
      <p:pic>
        <p:nvPicPr>
          <p:cNvPr id="9220" name="Picture 4" descr="1233558339_1186035582654"/>
          <p:cNvPicPr>
            <a:picLocks noChangeAspect="1" noChangeArrowheads="1"/>
          </p:cNvPicPr>
          <p:nvPr/>
        </p:nvPicPr>
        <p:blipFill>
          <a:blip r:embed="rId5"/>
          <a:srcRect/>
          <a:stretch>
            <a:fillRect/>
          </a:stretch>
        </p:blipFill>
        <p:spPr bwMode="auto">
          <a:xfrm>
            <a:off x="4140200" y="1357297"/>
            <a:ext cx="4830025" cy="4456127"/>
          </a:xfrm>
          <a:prstGeom prst="rect">
            <a:avLst/>
          </a:prstGeom>
          <a:noFill/>
          <a:ln w="9525">
            <a:noFill/>
            <a:miter lim="800000"/>
            <a:headEnd/>
            <a:tailEnd/>
          </a:ln>
        </p:spPr>
      </p:pic>
      <p:sp>
        <p:nvSpPr>
          <p:cNvPr id="9221" name="AutoShape 5"/>
          <p:cNvSpPr>
            <a:spLocks noChangeArrowheads="1"/>
          </p:cNvSpPr>
          <p:nvPr/>
        </p:nvSpPr>
        <p:spPr bwMode="auto">
          <a:xfrm>
            <a:off x="4211638" y="549275"/>
            <a:ext cx="719137" cy="269875"/>
          </a:xfrm>
          <a:prstGeom prst="leftArrow">
            <a:avLst>
              <a:gd name="adj1" fmla="val 50000"/>
              <a:gd name="adj2" fmla="val 66618"/>
            </a:avLst>
          </a:prstGeom>
          <a:solidFill>
            <a:schemeClr val="accent1"/>
          </a:solidFill>
          <a:ln w="9525">
            <a:solidFill>
              <a:schemeClr val="tx1"/>
            </a:solidFill>
            <a:miter lim="800000"/>
            <a:headEnd/>
            <a:tailEnd/>
          </a:ln>
        </p:spPr>
        <p:txBody>
          <a:bodyPr wrap="none" anchor="ctr"/>
          <a:lstStyle/>
          <a:p>
            <a:pPr algn="ctr"/>
            <a:endParaRPr lang="uk-UA" sz="1800">
              <a:solidFill>
                <a:schemeClr val="accent2"/>
              </a:solidFill>
            </a:endParaRPr>
          </a:p>
        </p:txBody>
      </p:sp>
      <p:sp>
        <p:nvSpPr>
          <p:cNvPr id="9222" name="Text Box 6"/>
          <p:cNvSpPr txBox="1">
            <a:spLocks noChangeArrowheads="1"/>
          </p:cNvSpPr>
          <p:nvPr/>
        </p:nvSpPr>
        <p:spPr bwMode="auto">
          <a:xfrm>
            <a:off x="4214810" y="5857892"/>
            <a:ext cx="2952750" cy="707886"/>
          </a:xfrm>
          <a:prstGeom prst="rect">
            <a:avLst/>
          </a:prstGeom>
          <a:ln>
            <a:headEnd/>
            <a:tailEnd/>
          </a:ln>
        </p:spPr>
        <p:style>
          <a:lnRef idx="3">
            <a:schemeClr val="lt1"/>
          </a:lnRef>
          <a:fillRef idx="1">
            <a:schemeClr val="accent6"/>
          </a:fillRef>
          <a:effectRef idx="1">
            <a:schemeClr val="accent6"/>
          </a:effectRef>
          <a:fontRef idx="minor">
            <a:schemeClr val="lt1"/>
          </a:fontRef>
        </p:style>
        <p:txBody>
          <a:bodyPr>
            <a:spAutoFit/>
          </a:bodyPr>
          <a:lstStyle/>
          <a:p>
            <a:pPr>
              <a:spcBef>
                <a:spcPct val="50000"/>
              </a:spcBef>
            </a:pPr>
            <a:r>
              <a:rPr lang="en-US" sz="2000" b="1" dirty="0">
                <a:effectLst>
                  <a:outerShdw blurRad="38100" dist="38100" dir="2700000" algn="tl">
                    <a:srgbClr val="000000">
                      <a:alpha val="43137"/>
                    </a:srgbClr>
                  </a:outerShdw>
                </a:effectLst>
              </a:rPr>
              <a:t>The </a:t>
            </a:r>
            <a:r>
              <a:rPr lang="en-US" sz="2000" b="1" dirty="0" err="1">
                <a:effectLst>
                  <a:outerShdw blurRad="38100" dist="38100" dir="2700000" algn="tl">
                    <a:srgbClr val="000000">
                      <a:alpha val="43137"/>
                    </a:srgbClr>
                  </a:outerShdw>
                </a:effectLst>
              </a:rPr>
              <a:t>anciant</a:t>
            </a:r>
            <a:r>
              <a:rPr lang="en-US" sz="2000" b="1" dirty="0">
                <a:effectLst>
                  <a:outerShdw blurRad="38100" dist="38100" dir="2700000" algn="tl">
                    <a:srgbClr val="000000">
                      <a:alpha val="43137"/>
                    </a:srgbClr>
                  </a:outerShdw>
                </a:effectLst>
              </a:rPr>
              <a:t> women’s necklace </a:t>
            </a:r>
            <a:r>
              <a:rPr lang="en-US" sz="2000" b="1" dirty="0" err="1">
                <a:effectLst>
                  <a:outerShdw blurRad="38100" dist="38100" dir="2700000" algn="tl">
                    <a:srgbClr val="000000">
                      <a:alpha val="43137"/>
                    </a:srgbClr>
                  </a:outerShdw>
                </a:effectLst>
              </a:rPr>
              <a:t>grivna</a:t>
            </a:r>
            <a:endParaRPr lang="ru-RU" sz="2000" b="1" dirty="0">
              <a:effectLst>
                <a:outerShdw blurRad="38100" dist="38100" dir="2700000" algn="tl">
                  <a:srgbClr val="000000">
                    <a:alpha val="43137"/>
                  </a:srgbClr>
                </a:outerShdw>
              </a:effectLst>
            </a:endParaRPr>
          </a:p>
        </p:txBody>
      </p:sp>
      <p:sp>
        <p:nvSpPr>
          <p:cNvPr id="9223" name="AutoShape 7"/>
          <p:cNvSpPr>
            <a:spLocks noChangeArrowheads="1"/>
          </p:cNvSpPr>
          <p:nvPr/>
        </p:nvSpPr>
        <p:spPr bwMode="auto">
          <a:xfrm>
            <a:off x="6588125" y="5734050"/>
            <a:ext cx="792163" cy="733425"/>
          </a:xfrm>
          <a:custGeom>
            <a:avLst/>
            <a:gdLst>
              <a:gd name="T0" fmla="*/ 761061525 w 21600"/>
              <a:gd name="T1" fmla="*/ 0 h 21600"/>
              <a:gd name="T2" fmla="*/ 456617111 w 21600"/>
              <a:gd name="T3" fmla="*/ 281863071 h 21600"/>
              <a:gd name="T4" fmla="*/ 0 w 21600"/>
              <a:gd name="T5" fmla="*/ 704696488 h 21600"/>
              <a:gd name="T6" fmla="*/ 456617111 w 21600"/>
              <a:gd name="T7" fmla="*/ 845589009 h 21600"/>
              <a:gd name="T8" fmla="*/ 913234222 w 21600"/>
              <a:gd name="T9" fmla="*/ 587214884 h 21600"/>
              <a:gd name="T10" fmla="*/ 1065457383 w 21600"/>
              <a:gd name="T11" fmla="*/ 281863071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chemeClr val="accent1"/>
          </a:solidFill>
          <a:ln w="9525">
            <a:solidFill>
              <a:schemeClr val="tx1"/>
            </a:solidFill>
            <a:miter lim="800000"/>
            <a:headEnd/>
            <a:tailEnd/>
          </a:ln>
        </p:spPr>
        <p:txBody>
          <a:bodyPr wrap="none" anchor="ctr"/>
          <a:lstStyle/>
          <a:p>
            <a:endParaRPr lang="uk-UA"/>
          </a:p>
        </p:txBody>
      </p:sp>
      <p:sp>
        <p:nvSpPr>
          <p:cNvPr id="5128" name="WordArt 8"/>
          <p:cNvSpPr>
            <a:spLocks noChangeArrowheads="1" noChangeShapeType="1" noTextEdit="1"/>
          </p:cNvSpPr>
          <p:nvPr/>
        </p:nvSpPr>
        <p:spPr bwMode="auto">
          <a:xfrm>
            <a:off x="4427539" y="1142984"/>
            <a:ext cx="4287866" cy="1444641"/>
          </a:xfrm>
          <a:prstGeom prst="rect">
            <a:avLst/>
          </a:prstGeom>
        </p:spPr>
        <p:txBody>
          <a:bodyPr wrap="none" fromWordArt="1">
            <a:prstTxWarp prst="textDeflate">
              <a:avLst>
                <a:gd name="adj" fmla="val 26227"/>
              </a:avLst>
            </a:prstTxWarp>
          </a:bodyPr>
          <a:lstStyle/>
          <a:p>
            <a:pPr algn="ctr"/>
            <a:r>
              <a:rPr lang="en-US" sz="3600" kern="10" dirty="0" err="1">
                <a:ln w="9525">
                  <a:solidFill>
                    <a:srgbClr val="000000"/>
                  </a:solidFill>
                  <a:round/>
                  <a:headEnd/>
                  <a:tailEnd/>
                </a:ln>
                <a:solidFill>
                  <a:srgbClr val="000000"/>
                </a:solidFill>
                <a:latin typeface="Impact"/>
              </a:rPr>
              <a:t>Anciant</a:t>
            </a:r>
            <a:r>
              <a:rPr lang="en-US" sz="3600" kern="10" dirty="0">
                <a:ln w="9525">
                  <a:solidFill>
                    <a:srgbClr val="000000"/>
                  </a:solidFill>
                  <a:round/>
                  <a:headEnd/>
                  <a:tailEnd/>
                </a:ln>
                <a:solidFill>
                  <a:srgbClr val="000000"/>
                </a:solidFill>
                <a:latin typeface="Impact"/>
              </a:rPr>
              <a:t> currency</a:t>
            </a:r>
            <a:endParaRPr lang="ru-RU" sz="3600" kern="10" dirty="0">
              <a:ln w="9525">
                <a:solidFill>
                  <a:srgbClr val="000000"/>
                </a:solidFill>
                <a:round/>
                <a:headEnd/>
                <a:tailEnd/>
              </a:ln>
              <a:solidFill>
                <a:srgbClr val="000000"/>
              </a:solidFill>
              <a:latin typeface="Impact"/>
            </a:endParaRPr>
          </a:p>
        </p:txBody>
      </p:sp>
    </p:spTree>
  </p:cSld>
  <p:clrMapOvr>
    <a:masterClrMapping/>
  </p:clrMapOvr>
  <p:transition spd="med">
    <p:newsflash/>
    <p:sndAc>
      <p:stSnd>
        <p:snd r:embed="rId2" name="coin.wav" builtIn="1"/>
      </p:stSnd>
    </p:sndAc>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00232" y="0"/>
            <a:ext cx="4996881" cy="3785652"/>
          </a:xfrm>
          <a:prstGeom prst="rect">
            <a:avLst/>
          </a:prstGeom>
          <a:noFill/>
        </p:spPr>
        <p:txBody>
          <a:bodyPr wrap="non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endParaRPr lang="en-US"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endParaRPr lang="en-US"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endParaRPr lang="en-US"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endParaRPr lang="en-US"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endParaRPr lang="en-US"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endParaRPr lang="en-US"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endParaRPr lang="en-US"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endParaRPr lang="en-US"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r>
              <a:rPr lang="en-US" sz="96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lgerian" pitchFamily="82" charset="0"/>
              </a:rPr>
              <a:t>The End</a:t>
            </a:r>
            <a:endParaRPr lang="ru-RU" sz="96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ransition spd="med">
    <p:newsflash/>
    <p:sndAc>
      <p:stSnd>
        <p:snd r:embed="rId2" name="coin.wav" builtIn="1"/>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42000"/>
            <a:lum/>
          </a:blip>
          <a:srcRect/>
          <a:stretch>
            <a:fillRect/>
          </a:stretch>
        </a:blipFill>
        <a:effectLst/>
      </p:bgPr>
    </p:bg>
    <p:spTree>
      <p:nvGrpSpPr>
        <p:cNvPr id="1" name=""/>
        <p:cNvGrpSpPr/>
        <p:nvPr/>
      </p:nvGrpSpPr>
      <p:grpSpPr>
        <a:xfrm>
          <a:off x="0" y="0"/>
          <a:ext cx="0" cy="0"/>
          <a:chOff x="0" y="0"/>
          <a:chExt cx="0" cy="0"/>
        </a:xfrm>
      </p:grpSpPr>
      <p:pic>
        <p:nvPicPr>
          <p:cNvPr id="4" name="Рисунок 3" descr="227_600.jpg"/>
          <p:cNvPicPr>
            <a:picLocks noChangeAspect="1"/>
          </p:cNvPicPr>
          <p:nvPr/>
        </p:nvPicPr>
        <p:blipFill>
          <a:blip r:embed="rId4" cstate="email"/>
          <a:stretch>
            <a:fillRect/>
          </a:stretch>
        </p:blipFill>
        <p:spPr>
          <a:xfrm>
            <a:off x="0" y="1357298"/>
            <a:ext cx="3238503" cy="2428877"/>
          </a:xfrm>
          <a:prstGeom prst="rect">
            <a:avLst/>
          </a:prstGeom>
          <a:ln>
            <a:noFill/>
          </a:ln>
          <a:effectLst>
            <a:softEdge rad="112500"/>
          </a:effectLst>
        </p:spPr>
      </p:pic>
      <p:pic>
        <p:nvPicPr>
          <p:cNvPr id="5" name="Рисунок 4" descr="200.jpeg"/>
          <p:cNvPicPr>
            <a:picLocks noChangeAspect="1"/>
          </p:cNvPicPr>
          <p:nvPr/>
        </p:nvPicPr>
        <p:blipFill>
          <a:blip r:embed="rId5" cstate="email"/>
          <a:stretch>
            <a:fillRect/>
          </a:stretch>
        </p:blipFill>
        <p:spPr>
          <a:xfrm>
            <a:off x="5072066" y="1214422"/>
            <a:ext cx="2904527" cy="2176459"/>
          </a:xfrm>
          <a:prstGeom prst="rect">
            <a:avLst/>
          </a:prstGeom>
          <a:ln>
            <a:noFill/>
          </a:ln>
          <a:effectLst>
            <a:softEdge rad="112500"/>
          </a:effectLst>
        </p:spPr>
      </p:pic>
      <p:pic>
        <p:nvPicPr>
          <p:cNvPr id="6" name="Рисунок 5" descr="5fm2sg4.jpg"/>
          <p:cNvPicPr>
            <a:picLocks noChangeAspect="1"/>
          </p:cNvPicPr>
          <p:nvPr/>
        </p:nvPicPr>
        <p:blipFill>
          <a:blip r:embed="rId6" cstate="email"/>
          <a:stretch>
            <a:fillRect/>
          </a:stretch>
        </p:blipFill>
        <p:spPr>
          <a:xfrm>
            <a:off x="5929322" y="2000240"/>
            <a:ext cx="2428892" cy="1979760"/>
          </a:xfrm>
          <a:prstGeom prst="rect">
            <a:avLst/>
          </a:prstGeom>
          <a:ln>
            <a:noFill/>
          </a:ln>
          <a:effectLst>
            <a:softEdge rad="112500"/>
          </a:effectLst>
        </p:spPr>
      </p:pic>
      <p:pic>
        <p:nvPicPr>
          <p:cNvPr id="7" name="Рисунок 6" descr="cows.jpg"/>
          <p:cNvPicPr>
            <a:picLocks noChangeAspect="1"/>
          </p:cNvPicPr>
          <p:nvPr/>
        </p:nvPicPr>
        <p:blipFill>
          <a:blip r:embed="rId7" cstate="email"/>
          <a:stretch>
            <a:fillRect/>
          </a:stretch>
        </p:blipFill>
        <p:spPr>
          <a:xfrm>
            <a:off x="1357290" y="2500306"/>
            <a:ext cx="3357586" cy="2238391"/>
          </a:xfrm>
          <a:prstGeom prst="rect">
            <a:avLst/>
          </a:prstGeom>
          <a:ln>
            <a:noFill/>
          </a:ln>
          <a:effectLst>
            <a:softEdge rad="112500"/>
          </a:effectLst>
        </p:spPr>
      </p:pic>
      <p:pic>
        <p:nvPicPr>
          <p:cNvPr id="8" name="Рисунок 7" descr="12813513834249.jpg"/>
          <p:cNvPicPr>
            <a:picLocks noChangeAspect="1"/>
          </p:cNvPicPr>
          <p:nvPr/>
        </p:nvPicPr>
        <p:blipFill>
          <a:blip r:embed="rId8" cstate="email"/>
          <a:stretch>
            <a:fillRect/>
          </a:stretch>
        </p:blipFill>
        <p:spPr>
          <a:xfrm>
            <a:off x="6786546" y="2643182"/>
            <a:ext cx="2357454" cy="2393205"/>
          </a:xfrm>
          <a:prstGeom prst="rect">
            <a:avLst/>
          </a:prstGeom>
          <a:ln>
            <a:noFill/>
          </a:ln>
          <a:effectLst>
            <a:softEdge rad="112500"/>
          </a:effectLst>
        </p:spPr>
      </p:pic>
      <p:pic>
        <p:nvPicPr>
          <p:cNvPr id="9" name="Рисунок 8" descr="12533041.jpg"/>
          <p:cNvPicPr>
            <a:picLocks noChangeAspect="1"/>
          </p:cNvPicPr>
          <p:nvPr/>
        </p:nvPicPr>
        <p:blipFill>
          <a:blip r:embed="rId9" cstate="email"/>
          <a:stretch>
            <a:fillRect/>
          </a:stretch>
        </p:blipFill>
        <p:spPr>
          <a:xfrm>
            <a:off x="5786414" y="4339810"/>
            <a:ext cx="3357586" cy="2518190"/>
          </a:xfrm>
          <a:prstGeom prst="rect">
            <a:avLst/>
          </a:prstGeom>
          <a:ln>
            <a:noFill/>
          </a:ln>
          <a:effectLst>
            <a:softEdge rad="112500"/>
          </a:effectLst>
        </p:spPr>
      </p:pic>
      <p:sp>
        <p:nvSpPr>
          <p:cNvPr id="10" name="Прямоугольник 9"/>
          <p:cNvSpPr/>
          <p:nvPr/>
        </p:nvSpPr>
        <p:spPr>
          <a:xfrm>
            <a:off x="214282" y="285728"/>
            <a:ext cx="8572560" cy="2246769"/>
          </a:xfrm>
          <a:prstGeom prst="rect">
            <a:avLst/>
          </a:prstGeom>
          <a:noFill/>
        </p:spPr>
        <p:txBody>
          <a:bodyPr wrap="square" lIns="91440" tIns="45720" rIns="91440" bIns="45720">
            <a:spAutoFit/>
          </a:bodyPr>
          <a:lstStyle/>
          <a:p>
            <a:r>
              <a:rPr lang="en-US" sz="2800" b="1" dirty="0" smtClean="0"/>
              <a:t>Long  ago ,when people hadn`t money, they used different things</a:t>
            </a:r>
            <a:r>
              <a:rPr lang="ru-RU" sz="2800" b="1" dirty="0" smtClean="0"/>
              <a:t>:</a:t>
            </a:r>
            <a:endParaRPr lang="en-US" sz="2800" b="1" dirty="0" smtClean="0"/>
          </a:p>
          <a:p>
            <a:r>
              <a:rPr lang="en-US" sz="2800" b="1" dirty="0" smtClean="0"/>
              <a:t>shells , cattle , seeds  and even tooth! Because people needed food, clothes and many other things.</a:t>
            </a:r>
            <a:endParaRPr lang="ru-RU" sz="2800" b="1" dirty="0" smtClean="0"/>
          </a:p>
          <a:p>
            <a:pPr algn="ctr"/>
            <a:endParaRPr lang="ru-RU" sz="2800" b="1" cap="none" spc="0" dirty="0">
              <a:ln w="17780" cmpd="sng">
                <a:solidFill>
                  <a:srgbClr val="FFFFFF"/>
                </a:solidFill>
                <a:prstDash val="solid"/>
                <a:miter lim="800000"/>
              </a:ln>
              <a:effectLst>
                <a:outerShdw blurRad="38100" dist="38100" dir="2700000" algn="tl" rotWithShape="0">
                  <a:srgbClr val="000000">
                    <a:alpha val="43137"/>
                  </a:srgbClr>
                </a:outerShdw>
              </a:effectLst>
            </a:endParaRPr>
          </a:p>
        </p:txBody>
      </p:sp>
      <p:pic>
        <p:nvPicPr>
          <p:cNvPr id="11" name="Рисунок 10" descr="66827073_1290263148_a_davayte_vse_podelim_820949.jpg"/>
          <p:cNvPicPr>
            <a:picLocks noChangeAspect="1"/>
          </p:cNvPicPr>
          <p:nvPr/>
        </p:nvPicPr>
        <p:blipFill>
          <a:blip r:embed="rId10" cstate="email"/>
          <a:stretch>
            <a:fillRect/>
          </a:stretch>
        </p:blipFill>
        <p:spPr>
          <a:xfrm>
            <a:off x="2571736" y="4978141"/>
            <a:ext cx="2928958" cy="1879859"/>
          </a:xfrm>
          <a:prstGeom prst="rect">
            <a:avLst/>
          </a:prstGeom>
          <a:ln>
            <a:noFill/>
          </a:ln>
          <a:effectLst>
            <a:softEdge rad="112500"/>
          </a:effectLst>
        </p:spPr>
      </p:pic>
      <p:pic>
        <p:nvPicPr>
          <p:cNvPr id="12" name="Рисунок 11" descr="grau4.jpg"/>
          <p:cNvPicPr>
            <a:picLocks noChangeAspect="1"/>
          </p:cNvPicPr>
          <p:nvPr/>
        </p:nvPicPr>
        <p:blipFill>
          <a:blip r:embed="rId11" cstate="email"/>
          <a:stretch>
            <a:fillRect/>
          </a:stretch>
        </p:blipFill>
        <p:spPr>
          <a:xfrm>
            <a:off x="0" y="4429132"/>
            <a:ext cx="2838451" cy="2128838"/>
          </a:xfrm>
          <a:prstGeom prst="rect">
            <a:avLst/>
          </a:prstGeom>
          <a:ln>
            <a:noFill/>
          </a:ln>
          <a:effectLst>
            <a:softEdge rad="112500"/>
          </a:effectLst>
        </p:spPr>
      </p:pic>
    </p:spTree>
  </p:cSld>
  <p:clrMapOvr>
    <a:masterClrMapping/>
  </p:clrMapOvr>
  <p:transition spd="med">
    <p:newsflash/>
    <p:sndAc>
      <p:stSnd>
        <p:snd r:embed="rId2" name="coin.wav" builtIn="1"/>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42000"/>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0" y="500042"/>
            <a:ext cx="9144000" cy="1569660"/>
          </a:xfrm>
          <a:prstGeom prst="rect">
            <a:avLst/>
          </a:prstGeom>
          <a:noFill/>
        </p:spPr>
        <p:txBody>
          <a:bodyPr wrap="square" rtlCol="0">
            <a:spAutoFit/>
          </a:bodyPr>
          <a:lstStyle/>
          <a:p>
            <a:r>
              <a:rPr lang="en-US" sz="2400" b="1" dirty="0" smtClean="0">
                <a:ln w="17780" cmpd="sng">
                  <a:solidFill>
                    <a:sysClr val="windowText" lastClr="000000"/>
                  </a:solidFill>
                  <a:prstDash val="solid"/>
                  <a:miter lim="800000"/>
                </a:ln>
                <a:solidFill>
                  <a:sysClr val="windowText" lastClr="000000"/>
                </a:solidFill>
              </a:rPr>
              <a:t>So money was invented. At firsts they were  coins  from  a mixture of gold and silver but as they were too  heavy and big and they  were difficult to carry , banknotes were invented.</a:t>
            </a:r>
          </a:p>
          <a:p>
            <a:r>
              <a:rPr lang="en-US" sz="2400" b="1" dirty="0" smtClean="0">
                <a:ln w="17780" cmpd="sng">
                  <a:solidFill>
                    <a:sysClr val="windowText" lastClr="000000"/>
                  </a:solidFill>
                  <a:prstDash val="solid"/>
                  <a:miter lim="800000"/>
                </a:ln>
                <a:solidFill>
                  <a:sysClr val="windowText" lastClr="000000"/>
                </a:solidFill>
              </a:rPr>
              <a:t>They are more comfortable, but some countries have coins too.</a:t>
            </a:r>
            <a:endParaRPr lang="ru-RU" sz="2400" b="1" dirty="0">
              <a:ln w="17780" cmpd="sng">
                <a:solidFill>
                  <a:sysClr val="windowText" lastClr="000000"/>
                </a:solidFill>
                <a:prstDash val="solid"/>
                <a:miter lim="800000"/>
              </a:ln>
              <a:solidFill>
                <a:sysClr val="windowText" lastClr="000000"/>
              </a:solidFill>
            </a:endParaRPr>
          </a:p>
        </p:txBody>
      </p:sp>
      <p:pic>
        <p:nvPicPr>
          <p:cNvPr id="5" name="Рисунок 4" descr="43982392_49_5.jpg"/>
          <p:cNvPicPr>
            <a:picLocks noChangeAspect="1"/>
          </p:cNvPicPr>
          <p:nvPr/>
        </p:nvPicPr>
        <p:blipFill>
          <a:blip r:embed="rId4" cstate="email"/>
          <a:stretch>
            <a:fillRect/>
          </a:stretch>
        </p:blipFill>
        <p:spPr>
          <a:xfrm>
            <a:off x="5429256" y="2071678"/>
            <a:ext cx="3468491" cy="2774794"/>
          </a:xfrm>
          <a:prstGeom prst="rect">
            <a:avLst/>
          </a:prstGeom>
          <a:ln>
            <a:noFill/>
          </a:ln>
          <a:effectLst>
            <a:softEdge rad="112500"/>
          </a:effectLst>
        </p:spPr>
      </p:pic>
      <p:pic>
        <p:nvPicPr>
          <p:cNvPr id="6" name="Рисунок 5" descr="f9d1b2397299.jpg"/>
          <p:cNvPicPr>
            <a:picLocks noChangeAspect="1"/>
          </p:cNvPicPr>
          <p:nvPr/>
        </p:nvPicPr>
        <p:blipFill>
          <a:blip r:embed="rId5" cstate="email"/>
          <a:stretch>
            <a:fillRect/>
          </a:stretch>
        </p:blipFill>
        <p:spPr>
          <a:xfrm>
            <a:off x="3929058" y="3500438"/>
            <a:ext cx="3333772" cy="2913717"/>
          </a:xfrm>
          <a:prstGeom prst="rect">
            <a:avLst/>
          </a:prstGeom>
          <a:ln>
            <a:noFill/>
          </a:ln>
          <a:effectLst>
            <a:softEdge rad="112500"/>
          </a:effectLst>
        </p:spPr>
      </p:pic>
      <p:pic>
        <p:nvPicPr>
          <p:cNvPr id="7" name="Рисунок 6" descr="ChinaPM22-1Yen-(1938)-donatedTW_f.jpg"/>
          <p:cNvPicPr>
            <a:picLocks noChangeAspect="1"/>
          </p:cNvPicPr>
          <p:nvPr/>
        </p:nvPicPr>
        <p:blipFill>
          <a:blip r:embed="rId6" cstate="email"/>
          <a:stretch>
            <a:fillRect/>
          </a:stretch>
        </p:blipFill>
        <p:spPr>
          <a:xfrm>
            <a:off x="1785918" y="2643182"/>
            <a:ext cx="3261360" cy="18470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Рисунок 7" descr="img075.jpg"/>
          <p:cNvPicPr>
            <a:picLocks noChangeAspect="1"/>
          </p:cNvPicPr>
          <p:nvPr/>
        </p:nvPicPr>
        <p:blipFill>
          <a:blip r:embed="rId7" cstate="email"/>
          <a:stretch>
            <a:fillRect/>
          </a:stretch>
        </p:blipFill>
        <p:spPr>
          <a:xfrm>
            <a:off x="785786" y="4071942"/>
            <a:ext cx="1463040" cy="18379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newsflash/>
    <p:sndAc>
      <p:stSnd>
        <p:snd r:embed="rId2" name="coin.wav" builtIn="1"/>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8596" y="1370848"/>
            <a:ext cx="8286808" cy="5201424"/>
          </a:xfrm>
          <a:prstGeom prst="rect">
            <a:avLst/>
          </a:prstGeom>
          <a:effectLst>
            <a:glow rad="228600">
              <a:schemeClr val="accent6">
                <a:satMod val="175000"/>
                <a:alpha val="40000"/>
              </a:schemeClr>
            </a:glow>
            <a:outerShdw blurRad="40000" dist="23000" dir="5400000" rotWithShape="0">
              <a:srgbClr val="000000">
                <a:alpha val="35000"/>
              </a:srgbClr>
            </a:outerShdw>
          </a:effectLst>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2400" b="1" dirty="0" smtClean="0">
                <a:solidFill>
                  <a:schemeClr val="bg1"/>
                </a:solidFill>
                <a:effectLst>
                  <a:outerShdw blurRad="38100" dist="38100" dir="2700000" algn="tl">
                    <a:srgbClr val="000000">
                      <a:alpha val="43137"/>
                    </a:srgbClr>
                  </a:outerShdw>
                </a:effectLst>
              </a:rPr>
              <a:t>Every country has its own banknotes and coins. </a:t>
            </a:r>
          </a:p>
          <a:p>
            <a:r>
              <a:rPr lang="en-US" sz="4400" b="1" dirty="0" smtClean="0">
                <a:solidFill>
                  <a:schemeClr val="bg1"/>
                </a:solidFill>
                <a:effectLst>
                  <a:outerShdw blurRad="38100" dist="38100" dir="2700000" algn="tl">
                    <a:srgbClr val="000000">
                      <a:alpha val="43137"/>
                    </a:srgbClr>
                  </a:outerShdw>
                </a:effectLst>
              </a:rPr>
              <a:t>Belarus</a:t>
            </a:r>
            <a:r>
              <a:rPr lang="ru-RU" sz="4400" b="1" dirty="0" smtClean="0">
                <a:solidFill>
                  <a:schemeClr val="bg1"/>
                </a:solidFill>
                <a:effectLst>
                  <a:outerShdw blurRad="38100" dist="38100" dir="2700000" algn="tl">
                    <a:srgbClr val="000000">
                      <a:alpha val="43137"/>
                    </a:srgbClr>
                  </a:outerShdw>
                </a:effectLst>
              </a:rPr>
              <a:t>:</a:t>
            </a:r>
            <a:endParaRPr lang="en-US" sz="4400" b="1" dirty="0">
              <a:solidFill>
                <a:schemeClr val="bg1"/>
              </a:solidFill>
              <a:effectLst>
                <a:outerShdw blurRad="38100" dist="38100" dir="2700000" algn="tl">
                  <a:srgbClr val="000000">
                    <a:alpha val="43137"/>
                  </a:srgbClr>
                </a:outerShdw>
              </a:effectLst>
            </a:endParaRPr>
          </a:p>
          <a:p>
            <a:r>
              <a:rPr lang="en-US" sz="2400" b="1" dirty="0" smtClean="0">
                <a:solidFill>
                  <a:schemeClr val="bg1"/>
                </a:solidFill>
                <a:effectLst>
                  <a:outerShdw blurRad="38100" dist="38100" dir="2700000" algn="tl">
                    <a:srgbClr val="000000">
                      <a:alpha val="43137"/>
                    </a:srgbClr>
                  </a:outerShdw>
                </a:effectLst>
                <a:latin typeface="Agency FB" pitchFamily="34" charset="0"/>
              </a:rPr>
              <a:t>10 </a:t>
            </a:r>
            <a:r>
              <a:rPr lang="en-US" sz="2400" b="1" dirty="0" err="1" smtClean="0">
                <a:solidFill>
                  <a:schemeClr val="bg1"/>
                </a:solidFill>
                <a:effectLst>
                  <a:outerShdw blurRad="38100" dist="38100" dir="2700000" algn="tl">
                    <a:srgbClr val="000000">
                      <a:alpha val="43137"/>
                    </a:srgbClr>
                  </a:outerShdw>
                </a:effectLst>
                <a:latin typeface="Agency FB" pitchFamily="34" charset="0"/>
              </a:rPr>
              <a:t>roubles</a:t>
            </a:r>
            <a:r>
              <a:rPr lang="en-US" sz="2400" b="1" dirty="0" smtClean="0">
                <a:solidFill>
                  <a:schemeClr val="bg1"/>
                </a:solidFill>
                <a:effectLst>
                  <a:outerShdw blurRad="38100" dist="38100" dir="2700000" algn="tl">
                    <a:srgbClr val="000000">
                      <a:alpha val="43137"/>
                    </a:srgbClr>
                  </a:outerShdw>
                </a:effectLst>
                <a:latin typeface="Agency FB" pitchFamily="34" charset="0"/>
              </a:rPr>
              <a:t> </a:t>
            </a:r>
            <a:endParaRPr lang="ru-RU" sz="2400" b="1" dirty="0" smtClean="0">
              <a:solidFill>
                <a:schemeClr val="bg1"/>
              </a:solidFill>
              <a:effectLst>
                <a:outerShdw blurRad="38100" dist="38100" dir="2700000" algn="tl">
                  <a:srgbClr val="000000">
                    <a:alpha val="43137"/>
                  </a:srgbClr>
                </a:outerShdw>
              </a:effectLst>
            </a:endParaRPr>
          </a:p>
          <a:p>
            <a:r>
              <a:rPr lang="ru-RU" sz="2400" b="1" dirty="0" smtClean="0">
                <a:solidFill>
                  <a:schemeClr val="bg1"/>
                </a:solidFill>
                <a:effectLst>
                  <a:outerShdw blurRad="38100" dist="38100" dir="2700000" algn="tl">
                    <a:srgbClr val="000000">
                      <a:alpha val="43137"/>
                    </a:srgbClr>
                  </a:outerShdw>
                </a:effectLst>
              </a:rPr>
              <a:t>20</a:t>
            </a:r>
            <a:r>
              <a:rPr lang="en-US" sz="2400" b="1" dirty="0" smtClean="0">
                <a:solidFill>
                  <a:schemeClr val="bg1"/>
                </a:solidFill>
                <a:effectLst>
                  <a:outerShdw blurRad="38100" dist="38100" dir="2700000" algn="tl">
                    <a:srgbClr val="000000">
                      <a:alpha val="43137"/>
                    </a:srgbClr>
                  </a:outerShdw>
                </a:effectLst>
                <a:latin typeface="Agency FB" pitchFamily="34" charset="0"/>
              </a:rPr>
              <a:t> </a:t>
            </a:r>
            <a:r>
              <a:rPr lang="en-US" sz="2400" b="1" dirty="0" err="1" smtClean="0">
                <a:solidFill>
                  <a:schemeClr val="bg1"/>
                </a:solidFill>
                <a:effectLst>
                  <a:outerShdw blurRad="38100" dist="38100" dir="2700000" algn="tl">
                    <a:srgbClr val="000000">
                      <a:alpha val="43137"/>
                    </a:srgbClr>
                  </a:outerShdw>
                </a:effectLst>
                <a:latin typeface="Agency FB" pitchFamily="34" charset="0"/>
              </a:rPr>
              <a:t>roubles</a:t>
            </a:r>
            <a:endParaRPr lang="ru-RU" sz="2400" b="1" dirty="0" smtClean="0">
              <a:solidFill>
                <a:schemeClr val="bg1"/>
              </a:solidFill>
              <a:effectLst>
                <a:outerShdw blurRad="38100" dist="38100" dir="2700000" algn="tl">
                  <a:srgbClr val="000000">
                    <a:alpha val="43137"/>
                  </a:srgbClr>
                </a:outerShdw>
              </a:effectLst>
            </a:endParaRPr>
          </a:p>
          <a:p>
            <a:r>
              <a:rPr lang="ru-RU" sz="2400" b="1" dirty="0" smtClean="0">
                <a:solidFill>
                  <a:schemeClr val="bg1"/>
                </a:solidFill>
                <a:effectLst>
                  <a:outerShdw blurRad="38100" dist="38100" dir="2700000" algn="tl">
                    <a:srgbClr val="000000">
                      <a:alpha val="43137"/>
                    </a:srgbClr>
                  </a:outerShdw>
                </a:effectLst>
              </a:rPr>
              <a:t>50</a:t>
            </a:r>
            <a:r>
              <a:rPr lang="en-US" sz="2400" b="1" dirty="0" smtClean="0">
                <a:solidFill>
                  <a:schemeClr val="bg1"/>
                </a:solidFill>
                <a:effectLst>
                  <a:outerShdw blurRad="38100" dist="38100" dir="2700000" algn="tl">
                    <a:srgbClr val="000000">
                      <a:alpha val="43137"/>
                    </a:srgbClr>
                  </a:outerShdw>
                </a:effectLst>
                <a:latin typeface="Agency FB" pitchFamily="34" charset="0"/>
              </a:rPr>
              <a:t> </a:t>
            </a:r>
            <a:r>
              <a:rPr lang="en-US" sz="2400" b="1" dirty="0" err="1" smtClean="0">
                <a:solidFill>
                  <a:schemeClr val="bg1"/>
                </a:solidFill>
                <a:effectLst>
                  <a:outerShdw blurRad="38100" dist="38100" dir="2700000" algn="tl">
                    <a:srgbClr val="000000">
                      <a:alpha val="43137"/>
                    </a:srgbClr>
                  </a:outerShdw>
                </a:effectLst>
                <a:latin typeface="Agency FB" pitchFamily="34" charset="0"/>
              </a:rPr>
              <a:t>roubles</a:t>
            </a:r>
            <a:endParaRPr lang="ru-RU" sz="2400" b="1" dirty="0" smtClean="0">
              <a:solidFill>
                <a:schemeClr val="bg1"/>
              </a:solidFill>
              <a:effectLst>
                <a:outerShdw blurRad="38100" dist="38100" dir="2700000" algn="tl">
                  <a:srgbClr val="000000">
                    <a:alpha val="43137"/>
                  </a:srgbClr>
                </a:outerShdw>
              </a:effectLst>
            </a:endParaRPr>
          </a:p>
          <a:p>
            <a:r>
              <a:rPr lang="ru-RU" sz="2400" b="1" dirty="0" smtClean="0">
                <a:solidFill>
                  <a:schemeClr val="bg1"/>
                </a:solidFill>
                <a:effectLst>
                  <a:outerShdw blurRad="38100" dist="38100" dir="2700000" algn="tl">
                    <a:srgbClr val="000000">
                      <a:alpha val="43137"/>
                    </a:srgbClr>
                  </a:outerShdw>
                </a:effectLst>
              </a:rPr>
              <a:t>100</a:t>
            </a:r>
            <a:r>
              <a:rPr lang="en-US" sz="2400" b="1" dirty="0" smtClean="0">
                <a:solidFill>
                  <a:schemeClr val="bg1"/>
                </a:solidFill>
                <a:effectLst>
                  <a:outerShdw blurRad="38100" dist="38100" dir="2700000" algn="tl">
                    <a:srgbClr val="000000">
                      <a:alpha val="43137"/>
                    </a:srgbClr>
                  </a:outerShdw>
                </a:effectLst>
                <a:latin typeface="Agency FB" pitchFamily="34" charset="0"/>
              </a:rPr>
              <a:t> </a:t>
            </a:r>
            <a:r>
              <a:rPr lang="en-US" sz="2400" b="1" dirty="0" err="1" smtClean="0">
                <a:solidFill>
                  <a:schemeClr val="bg1"/>
                </a:solidFill>
                <a:effectLst>
                  <a:outerShdw blurRad="38100" dist="38100" dir="2700000" algn="tl">
                    <a:srgbClr val="000000">
                      <a:alpha val="43137"/>
                    </a:srgbClr>
                  </a:outerShdw>
                </a:effectLst>
                <a:latin typeface="Agency FB" pitchFamily="34" charset="0"/>
              </a:rPr>
              <a:t>roubles</a:t>
            </a:r>
            <a:endParaRPr lang="ru-RU" sz="2400" b="1" dirty="0" smtClean="0">
              <a:solidFill>
                <a:schemeClr val="bg1"/>
              </a:solidFill>
              <a:effectLst>
                <a:outerShdw blurRad="38100" dist="38100" dir="2700000" algn="tl">
                  <a:srgbClr val="000000">
                    <a:alpha val="43137"/>
                  </a:srgbClr>
                </a:outerShdw>
              </a:effectLst>
            </a:endParaRPr>
          </a:p>
          <a:p>
            <a:r>
              <a:rPr lang="ru-RU" sz="2400" b="1" dirty="0" smtClean="0">
                <a:solidFill>
                  <a:schemeClr val="bg1"/>
                </a:solidFill>
                <a:effectLst>
                  <a:outerShdw blurRad="38100" dist="38100" dir="2700000" algn="tl">
                    <a:srgbClr val="000000">
                      <a:alpha val="43137"/>
                    </a:srgbClr>
                  </a:outerShdw>
                </a:effectLst>
              </a:rPr>
              <a:t>500</a:t>
            </a:r>
            <a:r>
              <a:rPr lang="en-US" sz="2400" b="1" dirty="0" smtClean="0">
                <a:solidFill>
                  <a:schemeClr val="bg1"/>
                </a:solidFill>
                <a:effectLst>
                  <a:outerShdw blurRad="38100" dist="38100" dir="2700000" algn="tl">
                    <a:srgbClr val="000000">
                      <a:alpha val="43137"/>
                    </a:srgbClr>
                  </a:outerShdw>
                </a:effectLst>
                <a:latin typeface="Agency FB" pitchFamily="34" charset="0"/>
              </a:rPr>
              <a:t> </a:t>
            </a:r>
            <a:r>
              <a:rPr lang="en-US" sz="2400" b="1" dirty="0" err="1" smtClean="0">
                <a:solidFill>
                  <a:schemeClr val="bg1"/>
                </a:solidFill>
                <a:effectLst>
                  <a:outerShdw blurRad="38100" dist="38100" dir="2700000" algn="tl">
                    <a:srgbClr val="000000">
                      <a:alpha val="43137"/>
                    </a:srgbClr>
                  </a:outerShdw>
                </a:effectLst>
                <a:latin typeface="Agency FB" pitchFamily="34" charset="0"/>
              </a:rPr>
              <a:t>roubles</a:t>
            </a:r>
            <a:endParaRPr lang="ru-RU" sz="2400" b="1" dirty="0" smtClean="0">
              <a:solidFill>
                <a:schemeClr val="bg1"/>
              </a:solidFill>
              <a:effectLst>
                <a:outerShdw blurRad="38100" dist="38100" dir="2700000" algn="tl">
                  <a:srgbClr val="000000">
                    <a:alpha val="43137"/>
                  </a:srgbClr>
                </a:outerShdw>
              </a:effectLst>
            </a:endParaRPr>
          </a:p>
          <a:p>
            <a:r>
              <a:rPr lang="ru-RU" sz="2400" b="1" dirty="0" smtClean="0">
                <a:solidFill>
                  <a:schemeClr val="bg1"/>
                </a:solidFill>
                <a:effectLst>
                  <a:outerShdw blurRad="38100" dist="38100" dir="2700000" algn="tl">
                    <a:srgbClr val="000000">
                      <a:alpha val="43137"/>
                    </a:srgbClr>
                  </a:outerShdw>
                </a:effectLst>
              </a:rPr>
              <a:t>1000</a:t>
            </a:r>
            <a:r>
              <a:rPr lang="en-US" sz="2400" b="1" dirty="0" smtClean="0">
                <a:solidFill>
                  <a:schemeClr val="bg1"/>
                </a:solidFill>
                <a:effectLst>
                  <a:outerShdw blurRad="38100" dist="38100" dir="2700000" algn="tl">
                    <a:srgbClr val="000000">
                      <a:alpha val="43137"/>
                    </a:srgbClr>
                  </a:outerShdw>
                </a:effectLst>
                <a:latin typeface="Agency FB" pitchFamily="34" charset="0"/>
              </a:rPr>
              <a:t> </a:t>
            </a:r>
            <a:r>
              <a:rPr lang="en-US" sz="2400" b="1" dirty="0" err="1" smtClean="0">
                <a:solidFill>
                  <a:schemeClr val="bg1"/>
                </a:solidFill>
                <a:effectLst>
                  <a:outerShdw blurRad="38100" dist="38100" dir="2700000" algn="tl">
                    <a:srgbClr val="000000">
                      <a:alpha val="43137"/>
                    </a:srgbClr>
                  </a:outerShdw>
                </a:effectLst>
                <a:latin typeface="Agency FB" pitchFamily="34" charset="0"/>
              </a:rPr>
              <a:t>roubles</a:t>
            </a:r>
            <a:endParaRPr lang="ru-RU" sz="2400" b="1" dirty="0" smtClean="0">
              <a:solidFill>
                <a:schemeClr val="bg1"/>
              </a:solidFill>
              <a:effectLst>
                <a:outerShdw blurRad="38100" dist="38100" dir="2700000" algn="tl">
                  <a:srgbClr val="000000">
                    <a:alpha val="43137"/>
                  </a:srgbClr>
                </a:outerShdw>
              </a:effectLst>
            </a:endParaRPr>
          </a:p>
          <a:p>
            <a:r>
              <a:rPr lang="ru-RU" sz="2400" b="1" dirty="0" smtClean="0">
                <a:solidFill>
                  <a:schemeClr val="bg1"/>
                </a:solidFill>
                <a:effectLst>
                  <a:outerShdw blurRad="38100" dist="38100" dir="2700000" algn="tl">
                    <a:srgbClr val="000000">
                      <a:alpha val="43137"/>
                    </a:srgbClr>
                  </a:outerShdw>
                </a:effectLst>
              </a:rPr>
              <a:t>5000</a:t>
            </a:r>
            <a:r>
              <a:rPr lang="en-US" sz="2400" b="1" dirty="0" smtClean="0">
                <a:solidFill>
                  <a:schemeClr val="bg1"/>
                </a:solidFill>
                <a:effectLst>
                  <a:outerShdw blurRad="38100" dist="38100" dir="2700000" algn="tl">
                    <a:srgbClr val="000000">
                      <a:alpha val="43137"/>
                    </a:srgbClr>
                  </a:outerShdw>
                </a:effectLst>
                <a:latin typeface="Agency FB" pitchFamily="34" charset="0"/>
              </a:rPr>
              <a:t> </a:t>
            </a:r>
            <a:r>
              <a:rPr lang="en-US" sz="2400" b="1" dirty="0" err="1" smtClean="0">
                <a:solidFill>
                  <a:schemeClr val="bg1"/>
                </a:solidFill>
                <a:effectLst>
                  <a:outerShdw blurRad="38100" dist="38100" dir="2700000" algn="tl">
                    <a:srgbClr val="000000">
                      <a:alpha val="43137"/>
                    </a:srgbClr>
                  </a:outerShdw>
                </a:effectLst>
                <a:latin typeface="Agency FB" pitchFamily="34" charset="0"/>
              </a:rPr>
              <a:t>roubles</a:t>
            </a:r>
            <a:endParaRPr lang="ru-RU" sz="2400" b="1" dirty="0" smtClean="0">
              <a:solidFill>
                <a:schemeClr val="bg1"/>
              </a:solidFill>
              <a:effectLst>
                <a:outerShdw blurRad="38100" dist="38100" dir="2700000" algn="tl">
                  <a:srgbClr val="000000">
                    <a:alpha val="43137"/>
                  </a:srgbClr>
                </a:outerShdw>
              </a:effectLst>
            </a:endParaRPr>
          </a:p>
          <a:p>
            <a:r>
              <a:rPr lang="ru-RU" sz="2400" b="1" dirty="0" smtClean="0">
                <a:solidFill>
                  <a:schemeClr val="bg1"/>
                </a:solidFill>
                <a:effectLst>
                  <a:outerShdw blurRad="38100" dist="38100" dir="2700000" algn="tl">
                    <a:srgbClr val="000000">
                      <a:alpha val="43137"/>
                    </a:srgbClr>
                  </a:outerShdw>
                </a:effectLst>
              </a:rPr>
              <a:t>10000</a:t>
            </a:r>
            <a:r>
              <a:rPr lang="en-US" sz="2400" b="1" dirty="0" smtClean="0">
                <a:solidFill>
                  <a:schemeClr val="bg1"/>
                </a:solidFill>
                <a:effectLst>
                  <a:outerShdw blurRad="38100" dist="38100" dir="2700000" algn="tl">
                    <a:srgbClr val="000000">
                      <a:alpha val="43137"/>
                    </a:srgbClr>
                  </a:outerShdw>
                </a:effectLst>
                <a:latin typeface="Agency FB" pitchFamily="34" charset="0"/>
              </a:rPr>
              <a:t> </a:t>
            </a:r>
            <a:r>
              <a:rPr lang="en-US" sz="2400" b="1" dirty="0" err="1" smtClean="0">
                <a:solidFill>
                  <a:schemeClr val="bg1"/>
                </a:solidFill>
                <a:effectLst>
                  <a:outerShdw blurRad="38100" dist="38100" dir="2700000" algn="tl">
                    <a:srgbClr val="000000">
                      <a:alpha val="43137"/>
                    </a:srgbClr>
                  </a:outerShdw>
                </a:effectLst>
                <a:latin typeface="Agency FB" pitchFamily="34" charset="0"/>
              </a:rPr>
              <a:t>roubles</a:t>
            </a:r>
            <a:endParaRPr lang="ru-RU" sz="2400" b="1" dirty="0" smtClean="0">
              <a:solidFill>
                <a:schemeClr val="bg1"/>
              </a:solidFill>
              <a:effectLst>
                <a:outerShdw blurRad="38100" dist="38100" dir="2700000" algn="tl">
                  <a:srgbClr val="000000">
                    <a:alpha val="43137"/>
                  </a:srgbClr>
                </a:outerShdw>
              </a:effectLst>
            </a:endParaRPr>
          </a:p>
          <a:p>
            <a:r>
              <a:rPr lang="ru-RU" sz="2400" b="1" dirty="0" smtClean="0">
                <a:solidFill>
                  <a:schemeClr val="bg1"/>
                </a:solidFill>
                <a:effectLst>
                  <a:outerShdw blurRad="38100" dist="38100" dir="2700000" algn="tl">
                    <a:srgbClr val="000000">
                      <a:alpha val="43137"/>
                    </a:srgbClr>
                  </a:outerShdw>
                </a:effectLst>
              </a:rPr>
              <a:t>20000</a:t>
            </a:r>
            <a:r>
              <a:rPr lang="en-US" sz="2400" b="1" dirty="0" smtClean="0">
                <a:solidFill>
                  <a:schemeClr val="bg1"/>
                </a:solidFill>
                <a:effectLst>
                  <a:outerShdw blurRad="38100" dist="38100" dir="2700000" algn="tl">
                    <a:srgbClr val="000000">
                      <a:alpha val="43137"/>
                    </a:srgbClr>
                  </a:outerShdw>
                </a:effectLst>
                <a:latin typeface="Agency FB" pitchFamily="34" charset="0"/>
              </a:rPr>
              <a:t> </a:t>
            </a:r>
            <a:r>
              <a:rPr lang="en-US" sz="2400" b="1" dirty="0" err="1" smtClean="0">
                <a:solidFill>
                  <a:schemeClr val="bg1"/>
                </a:solidFill>
                <a:effectLst>
                  <a:outerShdw blurRad="38100" dist="38100" dir="2700000" algn="tl">
                    <a:srgbClr val="000000">
                      <a:alpha val="43137"/>
                    </a:srgbClr>
                  </a:outerShdw>
                </a:effectLst>
                <a:latin typeface="Agency FB" pitchFamily="34" charset="0"/>
              </a:rPr>
              <a:t>roubles</a:t>
            </a:r>
            <a:endParaRPr lang="ru-RU" sz="2400" b="1" dirty="0" smtClean="0">
              <a:solidFill>
                <a:schemeClr val="bg1"/>
              </a:solidFill>
              <a:effectLst>
                <a:outerShdw blurRad="38100" dist="38100" dir="2700000" algn="tl">
                  <a:srgbClr val="000000">
                    <a:alpha val="43137"/>
                  </a:srgbClr>
                </a:outerShdw>
              </a:effectLst>
            </a:endParaRPr>
          </a:p>
          <a:p>
            <a:r>
              <a:rPr lang="ru-RU" sz="2400" b="1" dirty="0" smtClean="0">
                <a:solidFill>
                  <a:schemeClr val="bg1"/>
                </a:solidFill>
                <a:effectLst>
                  <a:outerShdw blurRad="38100" dist="38100" dir="2700000" algn="tl">
                    <a:srgbClr val="000000">
                      <a:alpha val="43137"/>
                    </a:srgbClr>
                  </a:outerShdw>
                </a:effectLst>
              </a:rPr>
              <a:t>50000</a:t>
            </a:r>
            <a:r>
              <a:rPr lang="en-US" sz="2400" b="1" dirty="0" smtClean="0">
                <a:solidFill>
                  <a:schemeClr val="bg1"/>
                </a:solidFill>
                <a:effectLst>
                  <a:outerShdw blurRad="38100" dist="38100" dir="2700000" algn="tl">
                    <a:srgbClr val="000000">
                      <a:alpha val="43137"/>
                    </a:srgbClr>
                  </a:outerShdw>
                </a:effectLst>
                <a:latin typeface="Agency FB" pitchFamily="34" charset="0"/>
              </a:rPr>
              <a:t> </a:t>
            </a:r>
            <a:r>
              <a:rPr lang="en-US" sz="2400" b="1" dirty="0" err="1" smtClean="0">
                <a:solidFill>
                  <a:schemeClr val="bg1"/>
                </a:solidFill>
                <a:effectLst>
                  <a:outerShdw blurRad="38100" dist="38100" dir="2700000" algn="tl">
                    <a:srgbClr val="000000">
                      <a:alpha val="43137"/>
                    </a:srgbClr>
                  </a:outerShdw>
                </a:effectLst>
                <a:latin typeface="Agency FB" pitchFamily="34" charset="0"/>
              </a:rPr>
              <a:t>roubles</a:t>
            </a:r>
            <a:endParaRPr lang="ru-RU" sz="2400" b="1" dirty="0" smtClean="0">
              <a:solidFill>
                <a:schemeClr val="bg1"/>
              </a:solidFill>
              <a:effectLst>
                <a:outerShdw blurRad="38100" dist="38100" dir="2700000" algn="tl">
                  <a:srgbClr val="000000">
                    <a:alpha val="43137"/>
                  </a:srgbClr>
                </a:outerShdw>
              </a:effectLst>
            </a:endParaRPr>
          </a:p>
          <a:p>
            <a:r>
              <a:rPr lang="ru-RU" sz="2400" b="1" dirty="0" smtClean="0">
                <a:solidFill>
                  <a:schemeClr val="bg1"/>
                </a:solidFill>
                <a:effectLst>
                  <a:outerShdw blurRad="38100" dist="38100" dir="2700000" algn="tl">
                    <a:srgbClr val="000000">
                      <a:alpha val="43137"/>
                    </a:srgbClr>
                  </a:outerShdw>
                </a:effectLst>
              </a:rPr>
              <a:t>100000</a:t>
            </a:r>
            <a:r>
              <a:rPr lang="en-US" sz="2400" b="1" dirty="0" smtClean="0">
                <a:solidFill>
                  <a:schemeClr val="bg1"/>
                </a:solidFill>
                <a:effectLst>
                  <a:outerShdw blurRad="38100" dist="38100" dir="2700000" algn="tl">
                    <a:srgbClr val="000000">
                      <a:alpha val="43137"/>
                    </a:srgbClr>
                  </a:outerShdw>
                </a:effectLst>
                <a:latin typeface="Agency FB" pitchFamily="34" charset="0"/>
              </a:rPr>
              <a:t> </a:t>
            </a:r>
            <a:r>
              <a:rPr lang="en-US" sz="2400" b="1" dirty="0" err="1" smtClean="0">
                <a:solidFill>
                  <a:schemeClr val="bg1"/>
                </a:solidFill>
                <a:effectLst>
                  <a:outerShdw blurRad="38100" dist="38100" dir="2700000" algn="tl">
                    <a:srgbClr val="000000">
                      <a:alpha val="43137"/>
                    </a:srgbClr>
                  </a:outerShdw>
                </a:effectLst>
                <a:latin typeface="Agency FB" pitchFamily="34" charset="0"/>
              </a:rPr>
              <a:t>roubles</a:t>
            </a:r>
            <a:endParaRPr lang="ru-RU" sz="2400" b="1" dirty="0">
              <a:solidFill>
                <a:schemeClr val="bg1"/>
              </a:solidFill>
              <a:effectLst>
                <a:outerShdw blurRad="38100" dist="38100" dir="2700000" algn="tl">
                  <a:srgbClr val="000000">
                    <a:alpha val="43137"/>
                  </a:srgbClr>
                </a:outerShdw>
              </a:effectLst>
            </a:endParaRPr>
          </a:p>
        </p:txBody>
      </p:sp>
      <p:pic>
        <p:nvPicPr>
          <p:cNvPr id="4" name="Рисунок 3" descr="8d4d7a26d550.jpg"/>
          <p:cNvPicPr>
            <a:picLocks noChangeAspect="1"/>
          </p:cNvPicPr>
          <p:nvPr/>
        </p:nvPicPr>
        <p:blipFill>
          <a:blip r:embed="rId3" cstate="email"/>
          <a:srcRect/>
          <a:stretch>
            <a:fillRect/>
          </a:stretch>
        </p:blipFill>
        <p:spPr>
          <a:xfrm>
            <a:off x="5357818" y="1821668"/>
            <a:ext cx="3286148" cy="2195051"/>
          </a:xfrm>
          <a:prstGeom prst="rect">
            <a:avLst/>
          </a:prstGeom>
          <a:ln>
            <a:noFill/>
          </a:ln>
          <a:effectLst>
            <a:softEdge rad="112500"/>
          </a:effectLst>
        </p:spPr>
      </p:pic>
      <p:pic>
        <p:nvPicPr>
          <p:cNvPr id="5" name="Рисунок 4" descr="34b298f78467f2e431ba3607acfaaaab_XL.jpg"/>
          <p:cNvPicPr>
            <a:picLocks noChangeAspect="1"/>
          </p:cNvPicPr>
          <p:nvPr/>
        </p:nvPicPr>
        <p:blipFill>
          <a:blip r:embed="rId4" cstate="email"/>
          <a:stretch>
            <a:fillRect/>
          </a:stretch>
        </p:blipFill>
        <p:spPr>
          <a:xfrm>
            <a:off x="5357818" y="4250560"/>
            <a:ext cx="2524113" cy="1893084"/>
          </a:xfrm>
          <a:prstGeom prst="rect">
            <a:avLst/>
          </a:prstGeom>
          <a:ln>
            <a:noFill/>
          </a:ln>
          <a:effectLst>
            <a:softEdge rad="112500"/>
          </a:effectLst>
        </p:spPr>
      </p:pic>
      <p:pic>
        <p:nvPicPr>
          <p:cNvPr id="6" name="Рисунок 5" descr="A30-20_6.jpg"/>
          <p:cNvPicPr>
            <a:picLocks noChangeAspect="1"/>
          </p:cNvPicPr>
          <p:nvPr/>
        </p:nvPicPr>
        <p:blipFill>
          <a:blip r:embed="rId5" cstate="email"/>
          <a:stretch>
            <a:fillRect/>
          </a:stretch>
        </p:blipFill>
        <p:spPr>
          <a:xfrm>
            <a:off x="2285984" y="2464610"/>
            <a:ext cx="2928958" cy="1953592"/>
          </a:xfrm>
          <a:prstGeom prst="rect">
            <a:avLst/>
          </a:prstGeom>
          <a:ln>
            <a:noFill/>
          </a:ln>
          <a:effectLst>
            <a:softEdge rad="112500"/>
          </a:effectLst>
        </p:spPr>
      </p:pic>
      <p:sp>
        <p:nvSpPr>
          <p:cNvPr id="7" name="Прямоугольник 6"/>
          <p:cNvSpPr/>
          <p:nvPr/>
        </p:nvSpPr>
        <p:spPr>
          <a:xfrm>
            <a:off x="357158" y="357166"/>
            <a:ext cx="8583247" cy="646331"/>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 What money are there in your country? </a:t>
            </a:r>
            <a:endPar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spd="med">
    <p:newsflash/>
    <p:sndAc>
      <p:stSnd>
        <p:snd r:embed="rId2" name="coin.wav" builtIn="1"/>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3372" y="142852"/>
            <a:ext cx="3786214" cy="1399032"/>
          </a:xfrm>
        </p:spPr>
        <p:style>
          <a:lnRef idx="0">
            <a:schemeClr val="accent3"/>
          </a:lnRef>
          <a:fillRef idx="3">
            <a:schemeClr val="accent3"/>
          </a:fillRef>
          <a:effectRef idx="3">
            <a:schemeClr val="accent3"/>
          </a:effectRef>
          <a:fontRef idx="minor">
            <a:schemeClr val="lt1"/>
          </a:fontRef>
        </p:style>
        <p:txBody>
          <a:bodyPr/>
          <a:lstStyle/>
          <a:p>
            <a:pPr eaLnBrk="1" fontAlgn="auto" hangingPunct="1">
              <a:spcAft>
                <a:spcPts val="0"/>
              </a:spcAft>
              <a:defRPr/>
            </a:pPr>
            <a:r>
              <a:rPr lang="en-US" b="1" dirty="0" smtClean="0"/>
              <a:t>Canada</a:t>
            </a:r>
            <a:endParaRPr lang="en-CA" b="1" dirty="0"/>
          </a:p>
        </p:txBody>
      </p:sp>
      <p:pic>
        <p:nvPicPr>
          <p:cNvPr id="7172" name="Picture 2" descr="C:\Users\teri.sweet\AppData\Local\Microsoft\Windows\Temporary Internet Files\Content.IE5\1SIFP7UC\MP900382795[1].jpg"/>
          <p:cNvPicPr>
            <a:picLocks noGrp="1" noChangeAspect="1" noChangeArrowheads="1"/>
          </p:cNvPicPr>
          <p:nvPr>
            <p:ph sz="half" idx="1"/>
          </p:nvPr>
        </p:nvPicPr>
        <p:blipFill>
          <a:blip r:embed="rId3" cstate="email"/>
          <a:srcRect/>
          <a:stretch>
            <a:fillRect/>
          </a:stretch>
        </p:blipFill>
        <p:spPr>
          <a:xfrm>
            <a:off x="1285852" y="714356"/>
            <a:ext cx="2232025" cy="3124200"/>
          </a:xfrm>
          <a:noFill/>
        </p:spPr>
      </p:pic>
      <p:sp>
        <p:nvSpPr>
          <p:cNvPr id="4" name="Content Placeholder 3"/>
          <p:cNvSpPr>
            <a:spLocks noGrp="1"/>
          </p:cNvSpPr>
          <p:nvPr>
            <p:ph sz="half" idx="2"/>
          </p:nvPr>
        </p:nvSpPr>
        <p:spPr>
          <a:xfrm>
            <a:off x="4178300" y="1600200"/>
            <a:ext cx="3751286" cy="4525963"/>
          </a:xfrm>
        </p:spPr>
        <p:style>
          <a:lnRef idx="0">
            <a:schemeClr val="accent3"/>
          </a:lnRef>
          <a:fillRef idx="3">
            <a:schemeClr val="accent3"/>
          </a:fillRef>
          <a:effectRef idx="3">
            <a:schemeClr val="accent3"/>
          </a:effectRef>
          <a:fontRef idx="minor">
            <a:schemeClr val="lt1"/>
          </a:fontRef>
        </p:style>
        <p:txBody>
          <a:bodyPr>
            <a:normAutofit/>
          </a:bodyPr>
          <a:lstStyle/>
          <a:p>
            <a:pPr marL="274320" indent="-274320" eaLnBrk="1" fontAlgn="auto" hangingPunct="1">
              <a:spcAft>
                <a:spcPts val="0"/>
              </a:spcAft>
              <a:buFont typeface="Wingdings 2"/>
              <a:buChar char=""/>
              <a:defRPr/>
            </a:pPr>
            <a:r>
              <a:rPr lang="en-US" sz="3200" b="1" dirty="0" smtClean="0">
                <a:solidFill>
                  <a:schemeClr val="bg1">
                    <a:lumMod val="95000"/>
                    <a:lumOff val="5000"/>
                  </a:schemeClr>
                </a:solidFill>
              </a:rPr>
              <a:t>Canadian money colors are</a:t>
            </a:r>
          </a:p>
          <a:p>
            <a:pPr marL="274320" indent="-274320" eaLnBrk="1" fontAlgn="auto" hangingPunct="1">
              <a:spcAft>
                <a:spcPts val="0"/>
              </a:spcAft>
              <a:buFont typeface="Wingdings 2"/>
              <a:buChar char=""/>
              <a:defRPr/>
            </a:pPr>
            <a:r>
              <a:rPr lang="en-US" sz="2000" b="1" dirty="0" smtClean="0">
                <a:solidFill>
                  <a:schemeClr val="bg1">
                    <a:lumMod val="95000"/>
                    <a:lumOff val="5000"/>
                  </a:schemeClr>
                </a:solidFill>
              </a:rPr>
              <a:t>Brown </a:t>
            </a:r>
          </a:p>
          <a:p>
            <a:pPr marL="274320" indent="-274320" eaLnBrk="1" fontAlgn="auto" hangingPunct="1">
              <a:spcAft>
                <a:spcPts val="0"/>
              </a:spcAft>
              <a:buFont typeface="Wingdings 2"/>
              <a:buChar char=""/>
              <a:defRPr/>
            </a:pPr>
            <a:r>
              <a:rPr lang="en-US" sz="2000" b="1" dirty="0" smtClean="0">
                <a:solidFill>
                  <a:schemeClr val="bg1">
                    <a:lumMod val="95000"/>
                    <a:lumOff val="5000"/>
                  </a:schemeClr>
                </a:solidFill>
              </a:rPr>
              <a:t>Silver</a:t>
            </a:r>
          </a:p>
          <a:p>
            <a:pPr marL="274320" indent="-274320" eaLnBrk="1" fontAlgn="auto" hangingPunct="1">
              <a:spcAft>
                <a:spcPts val="0"/>
              </a:spcAft>
              <a:buFont typeface="Wingdings 2"/>
              <a:buChar char=""/>
              <a:defRPr/>
            </a:pPr>
            <a:r>
              <a:rPr lang="en-US" sz="2000" b="1" dirty="0" smtClean="0">
                <a:solidFill>
                  <a:schemeClr val="bg1">
                    <a:lumMod val="95000"/>
                    <a:lumOff val="5000"/>
                  </a:schemeClr>
                </a:solidFill>
              </a:rPr>
              <a:t>Gold</a:t>
            </a:r>
          </a:p>
          <a:p>
            <a:pPr marL="274320" indent="-274320" eaLnBrk="1" fontAlgn="auto" hangingPunct="1">
              <a:spcAft>
                <a:spcPts val="0"/>
              </a:spcAft>
              <a:buFont typeface="Wingdings 2"/>
              <a:buChar char=""/>
              <a:defRPr/>
            </a:pPr>
            <a:r>
              <a:rPr lang="en-US" sz="2000" b="1" dirty="0" smtClean="0">
                <a:solidFill>
                  <a:schemeClr val="bg1">
                    <a:lumMod val="95000"/>
                    <a:lumOff val="5000"/>
                  </a:schemeClr>
                </a:solidFill>
              </a:rPr>
              <a:t>Red </a:t>
            </a:r>
          </a:p>
          <a:p>
            <a:pPr marL="274320" indent="-274320" eaLnBrk="1" fontAlgn="auto" hangingPunct="1">
              <a:spcAft>
                <a:spcPts val="0"/>
              </a:spcAft>
              <a:buFont typeface="Wingdings 2"/>
              <a:buChar char=""/>
              <a:defRPr/>
            </a:pPr>
            <a:r>
              <a:rPr lang="en-US" sz="2000" b="1" dirty="0" smtClean="0">
                <a:solidFill>
                  <a:schemeClr val="bg1">
                    <a:lumMod val="95000"/>
                    <a:lumOff val="5000"/>
                  </a:schemeClr>
                </a:solidFill>
              </a:rPr>
              <a:t>Blue</a:t>
            </a:r>
          </a:p>
          <a:p>
            <a:pPr marL="274320" indent="-274320" eaLnBrk="1" fontAlgn="auto" hangingPunct="1">
              <a:spcAft>
                <a:spcPts val="0"/>
              </a:spcAft>
              <a:buFont typeface="Wingdings 2"/>
              <a:buChar char=""/>
              <a:defRPr/>
            </a:pPr>
            <a:r>
              <a:rPr lang="en-US" sz="2000" b="1" dirty="0" smtClean="0">
                <a:solidFill>
                  <a:schemeClr val="bg1">
                    <a:lumMod val="95000"/>
                    <a:lumOff val="5000"/>
                  </a:schemeClr>
                </a:solidFill>
              </a:rPr>
              <a:t>Green</a:t>
            </a:r>
          </a:p>
          <a:p>
            <a:pPr marL="274320" indent="-274320" eaLnBrk="1" fontAlgn="auto" hangingPunct="1">
              <a:spcAft>
                <a:spcPts val="0"/>
              </a:spcAft>
              <a:buFont typeface="Wingdings 2"/>
              <a:buChar char=""/>
              <a:defRPr/>
            </a:pPr>
            <a:r>
              <a:rPr lang="en-US" sz="2000" b="1" dirty="0" smtClean="0">
                <a:solidFill>
                  <a:schemeClr val="bg1">
                    <a:lumMod val="95000"/>
                    <a:lumOff val="5000"/>
                  </a:schemeClr>
                </a:solidFill>
              </a:rPr>
              <a:t>We have</a:t>
            </a:r>
          </a:p>
          <a:p>
            <a:pPr marL="274320" indent="-274320" eaLnBrk="1" fontAlgn="auto" hangingPunct="1">
              <a:spcAft>
                <a:spcPts val="0"/>
              </a:spcAft>
              <a:buFont typeface="Wingdings 2"/>
              <a:buChar char=""/>
              <a:defRPr/>
            </a:pPr>
            <a:r>
              <a:rPr lang="en-US" sz="2000" b="1" dirty="0" smtClean="0">
                <a:solidFill>
                  <a:schemeClr val="bg1">
                    <a:lumMod val="95000"/>
                    <a:lumOff val="5000"/>
                  </a:schemeClr>
                </a:solidFill>
              </a:rPr>
              <a:t>Coins and bills</a:t>
            </a:r>
            <a:r>
              <a:rPr lang="en-US" sz="2000" dirty="0" smtClean="0">
                <a:solidFill>
                  <a:schemeClr val="bg1">
                    <a:lumMod val="95000"/>
                    <a:lumOff val="5000"/>
                  </a:schemeClr>
                </a:solidFill>
              </a:rPr>
              <a:t>…..</a:t>
            </a:r>
          </a:p>
        </p:txBody>
      </p:sp>
      <p:pic>
        <p:nvPicPr>
          <p:cNvPr id="7174" name="Picture 4" descr="C:\Users\teri.sweet\AppData\Local\Microsoft\Windows\Temporary Internet Files\Content.IE5\EMPWI8S7\MP900438855[1].jpg"/>
          <p:cNvPicPr>
            <a:picLocks noChangeAspect="1" noChangeArrowheads="1"/>
          </p:cNvPicPr>
          <p:nvPr/>
        </p:nvPicPr>
        <p:blipFill>
          <a:blip r:embed="rId4" cstate="email"/>
          <a:srcRect/>
          <a:stretch>
            <a:fillRect/>
          </a:stretch>
        </p:blipFill>
        <p:spPr bwMode="auto">
          <a:xfrm>
            <a:off x="6324600" y="4419600"/>
            <a:ext cx="1412875" cy="946150"/>
          </a:xfrm>
          <a:prstGeom prst="rect">
            <a:avLst/>
          </a:prstGeom>
          <a:noFill/>
          <a:ln w="9525">
            <a:noFill/>
            <a:miter lim="800000"/>
            <a:headEnd/>
            <a:tailEnd/>
          </a:ln>
        </p:spPr>
      </p:pic>
      <p:pic>
        <p:nvPicPr>
          <p:cNvPr id="7175" name="Picture 6" descr="C:\Users\teri.sweet\AppData\Local\Microsoft\Windows\Temporary Internet Files\Content.IE5\004P3GZG\MP900443208[1].jpg"/>
          <p:cNvPicPr>
            <a:picLocks noChangeAspect="1" noChangeArrowheads="1"/>
          </p:cNvPicPr>
          <p:nvPr/>
        </p:nvPicPr>
        <p:blipFill>
          <a:blip r:embed="rId5" cstate="email"/>
          <a:srcRect/>
          <a:stretch>
            <a:fillRect/>
          </a:stretch>
        </p:blipFill>
        <p:spPr bwMode="auto">
          <a:xfrm>
            <a:off x="2214546" y="3929066"/>
            <a:ext cx="1752600" cy="2636838"/>
          </a:xfrm>
          <a:prstGeom prst="rect">
            <a:avLst/>
          </a:prstGeom>
          <a:noFill/>
          <a:ln w="9525">
            <a:noFill/>
            <a:miter lim="800000"/>
            <a:headEnd/>
            <a:tailEnd/>
          </a:ln>
        </p:spPr>
      </p:pic>
    </p:spTree>
  </p:cSld>
  <p:clrMapOvr>
    <a:masterClrMapping/>
  </p:clrMapOvr>
  <p:transition spd="med">
    <p:newsflash/>
    <p:sndAc>
      <p:stSnd>
        <p:snd r:embed="rId2" name="coin.wav" builtIn="1"/>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1406" y="142852"/>
            <a:ext cx="8929718" cy="1015663"/>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buFont typeface="Wingdings" pitchFamily="2" charset="2"/>
              <a:buNone/>
            </a:pPr>
            <a:r>
              <a:rPr lang="en-US" sz="2800" b="1" dirty="0" smtClean="0"/>
              <a:t>The unit of currency in </a:t>
            </a:r>
            <a:r>
              <a:rPr lang="en-US" sz="3200" b="1" dirty="0" smtClean="0"/>
              <a:t>Pakistan</a:t>
            </a:r>
            <a:r>
              <a:rPr lang="en-US" sz="2800" b="1" dirty="0" smtClean="0"/>
              <a:t> is the Rupee (R). The Rupee (R) equals 100 paisa. $1.00 (US) is about 60 Rupees.</a:t>
            </a:r>
            <a:endParaRPr lang="en-US" sz="2800" b="1" dirty="0"/>
          </a:p>
        </p:txBody>
      </p:sp>
      <p:sp>
        <p:nvSpPr>
          <p:cNvPr id="3" name="Прямоугольник 2"/>
          <p:cNvSpPr/>
          <p:nvPr/>
        </p:nvSpPr>
        <p:spPr>
          <a:xfrm>
            <a:off x="142844" y="1142984"/>
            <a:ext cx="8786874" cy="1015663"/>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r>
              <a:rPr lang="ru-RU" sz="2000" b="1" dirty="0" err="1" smtClean="0"/>
              <a:t>All</a:t>
            </a:r>
            <a:r>
              <a:rPr lang="ru-RU" sz="2000" b="1" dirty="0" smtClean="0"/>
              <a:t> </a:t>
            </a:r>
            <a:r>
              <a:rPr lang="ru-RU" sz="2000" b="1" dirty="0" err="1" smtClean="0"/>
              <a:t>banknotes</a:t>
            </a:r>
            <a:r>
              <a:rPr lang="ru-RU" sz="2000" b="1" dirty="0" smtClean="0"/>
              <a:t> </a:t>
            </a:r>
            <a:r>
              <a:rPr lang="ru-RU" sz="2000" b="1" dirty="0" err="1" smtClean="0"/>
              <a:t>other</a:t>
            </a:r>
            <a:r>
              <a:rPr lang="ru-RU" sz="2000" b="1" dirty="0" smtClean="0"/>
              <a:t> </a:t>
            </a:r>
            <a:r>
              <a:rPr lang="ru-RU" sz="2000" b="1" dirty="0" err="1" smtClean="0"/>
              <a:t>than</a:t>
            </a:r>
            <a:r>
              <a:rPr lang="ru-RU" sz="2000" b="1" dirty="0" smtClean="0"/>
              <a:t> </a:t>
            </a:r>
            <a:r>
              <a:rPr lang="ru-RU" sz="2000" b="1" dirty="0" err="1" smtClean="0"/>
              <a:t>the</a:t>
            </a:r>
            <a:r>
              <a:rPr lang="ru-RU" sz="2000" b="1" dirty="0" smtClean="0"/>
              <a:t> 1 </a:t>
            </a:r>
            <a:r>
              <a:rPr lang="ru-RU" sz="2000" b="1" dirty="0" err="1" smtClean="0"/>
              <a:t>and</a:t>
            </a:r>
            <a:r>
              <a:rPr lang="ru-RU" sz="2000" b="1" dirty="0" smtClean="0"/>
              <a:t> 2 </a:t>
            </a:r>
            <a:r>
              <a:rPr lang="ru-RU" sz="2000" b="1" dirty="0" err="1" smtClean="0"/>
              <a:t>rupees</a:t>
            </a:r>
            <a:r>
              <a:rPr lang="ru-RU" sz="2000" b="1" dirty="0" smtClean="0"/>
              <a:t> </a:t>
            </a:r>
            <a:r>
              <a:rPr lang="ru-RU" sz="2000" b="1" dirty="0" err="1" smtClean="0"/>
              <a:t>feature</a:t>
            </a:r>
            <a:r>
              <a:rPr lang="ru-RU" sz="2000" b="1" dirty="0" smtClean="0"/>
              <a:t> </a:t>
            </a:r>
            <a:r>
              <a:rPr lang="ru-RU" sz="2000" b="1" dirty="0" err="1" smtClean="0"/>
              <a:t>a</a:t>
            </a:r>
            <a:r>
              <a:rPr lang="ru-RU" sz="2000" b="1" dirty="0" smtClean="0"/>
              <a:t> </a:t>
            </a:r>
            <a:r>
              <a:rPr lang="ru-RU" sz="2000" b="1" dirty="0" err="1" smtClean="0"/>
              <a:t>portrait</a:t>
            </a:r>
            <a:r>
              <a:rPr lang="ru-RU" sz="2000" b="1" dirty="0" smtClean="0"/>
              <a:t> </a:t>
            </a:r>
            <a:r>
              <a:rPr lang="ru-RU" sz="2000" b="1" dirty="0" err="1" smtClean="0"/>
              <a:t>of</a:t>
            </a:r>
            <a:r>
              <a:rPr lang="ru-RU" sz="2000" b="1" dirty="0" smtClean="0"/>
              <a:t> </a:t>
            </a:r>
            <a:r>
              <a:rPr lang="ru-RU" sz="2000" b="1" dirty="0" err="1" smtClean="0"/>
              <a:t>Muhammad</a:t>
            </a:r>
            <a:r>
              <a:rPr lang="ru-RU" sz="2000" b="1" dirty="0" smtClean="0"/>
              <a:t> </a:t>
            </a:r>
            <a:r>
              <a:rPr lang="ru-RU" sz="2000" b="1" dirty="0" err="1" smtClean="0"/>
              <a:t>Ali</a:t>
            </a:r>
            <a:r>
              <a:rPr lang="ru-RU" sz="2000" b="1" dirty="0" smtClean="0"/>
              <a:t> </a:t>
            </a:r>
            <a:r>
              <a:rPr lang="ru-RU" sz="2000" b="1" dirty="0" err="1" smtClean="0"/>
              <a:t>Jinnah</a:t>
            </a:r>
            <a:r>
              <a:rPr lang="ru-RU" sz="2000" b="1" dirty="0" smtClean="0"/>
              <a:t> (</a:t>
            </a:r>
            <a:r>
              <a:rPr lang="ru-RU" sz="2000" b="1" dirty="0" err="1" smtClean="0"/>
              <a:t>Father</a:t>
            </a:r>
            <a:r>
              <a:rPr lang="ru-RU" sz="2000" b="1" dirty="0" smtClean="0"/>
              <a:t> </a:t>
            </a:r>
            <a:r>
              <a:rPr lang="ru-RU" sz="2000" b="1" dirty="0" err="1" smtClean="0"/>
              <a:t>Of</a:t>
            </a:r>
            <a:r>
              <a:rPr lang="ru-RU" sz="2000" b="1" dirty="0" smtClean="0"/>
              <a:t> </a:t>
            </a:r>
            <a:r>
              <a:rPr lang="ru-RU" sz="2000" b="1" dirty="0" err="1" smtClean="0"/>
              <a:t>the</a:t>
            </a:r>
            <a:r>
              <a:rPr lang="ru-RU" sz="2000" b="1" dirty="0" smtClean="0"/>
              <a:t> </a:t>
            </a:r>
            <a:r>
              <a:rPr lang="ru-RU" sz="2000" b="1" dirty="0" err="1" smtClean="0"/>
              <a:t>Nation</a:t>
            </a:r>
            <a:r>
              <a:rPr lang="ru-RU" sz="2000" b="1" dirty="0" smtClean="0"/>
              <a:t>) </a:t>
            </a:r>
            <a:r>
              <a:rPr lang="ru-RU" sz="2000" b="1" dirty="0" err="1" smtClean="0"/>
              <a:t>on</a:t>
            </a:r>
            <a:r>
              <a:rPr lang="ru-RU" sz="2000" b="1" dirty="0" smtClean="0"/>
              <a:t> </a:t>
            </a:r>
            <a:r>
              <a:rPr lang="ru-RU" sz="2000" b="1" dirty="0" err="1" smtClean="0"/>
              <a:t>the</a:t>
            </a:r>
            <a:r>
              <a:rPr lang="ru-RU" sz="2000" b="1" dirty="0" smtClean="0"/>
              <a:t> </a:t>
            </a:r>
            <a:r>
              <a:rPr lang="ru-RU" sz="2000" b="1" dirty="0" err="1" smtClean="0"/>
              <a:t>front</a:t>
            </a:r>
            <a:r>
              <a:rPr lang="ru-RU" sz="2000" b="1" dirty="0" smtClean="0"/>
              <a:t> </a:t>
            </a:r>
            <a:r>
              <a:rPr lang="ru-RU" sz="2000" b="1" dirty="0" err="1" smtClean="0"/>
              <a:t>along</a:t>
            </a:r>
            <a:r>
              <a:rPr lang="ru-RU" sz="2000" b="1" dirty="0" smtClean="0"/>
              <a:t> </a:t>
            </a:r>
            <a:r>
              <a:rPr lang="ru-RU" sz="2000" b="1" dirty="0" err="1" smtClean="0"/>
              <a:t>with</a:t>
            </a:r>
            <a:r>
              <a:rPr lang="ru-RU" sz="2000" b="1" dirty="0" smtClean="0"/>
              <a:t> </a:t>
            </a:r>
            <a:r>
              <a:rPr lang="ru-RU" sz="2000" b="1" dirty="0" err="1" smtClean="0"/>
              <a:t>writing</a:t>
            </a:r>
            <a:r>
              <a:rPr lang="ru-RU" sz="2000" b="1" dirty="0" smtClean="0"/>
              <a:t> </a:t>
            </a:r>
            <a:r>
              <a:rPr lang="ru-RU" sz="2000" b="1" dirty="0" err="1" smtClean="0"/>
              <a:t>in</a:t>
            </a:r>
            <a:r>
              <a:rPr lang="ru-RU" sz="2000" b="1" dirty="0" smtClean="0"/>
              <a:t> </a:t>
            </a:r>
            <a:r>
              <a:rPr lang="ru-RU" sz="2000" b="1" dirty="0" err="1" smtClean="0"/>
              <a:t>Urdu</a:t>
            </a:r>
            <a:r>
              <a:rPr lang="ru-RU" sz="2000" b="1" dirty="0" smtClean="0"/>
              <a:t> (</a:t>
            </a:r>
            <a:r>
              <a:rPr lang="ru-RU" sz="2000" b="1" dirty="0" err="1" smtClean="0"/>
              <a:t>National</a:t>
            </a:r>
            <a:r>
              <a:rPr lang="ru-RU" sz="2000" b="1" dirty="0" smtClean="0"/>
              <a:t> </a:t>
            </a:r>
            <a:r>
              <a:rPr lang="ru-RU" sz="2000" b="1" dirty="0" err="1" smtClean="0"/>
              <a:t>Language</a:t>
            </a:r>
            <a:r>
              <a:rPr lang="ru-RU" sz="2000" b="1" dirty="0" smtClean="0"/>
              <a:t>). </a:t>
            </a:r>
            <a:endParaRPr lang="ru-RU" sz="2000" b="1" dirty="0"/>
          </a:p>
        </p:txBody>
      </p:sp>
      <p:sp>
        <p:nvSpPr>
          <p:cNvPr id="4" name="Прямоугольник 3"/>
          <p:cNvSpPr/>
          <p:nvPr/>
        </p:nvSpPr>
        <p:spPr>
          <a:xfrm>
            <a:off x="142844" y="2214554"/>
            <a:ext cx="8715436" cy="707886"/>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r>
              <a:rPr lang="en-US" sz="2000" b="1" dirty="0" smtClean="0"/>
              <a:t>Notes (Paper Money) is available in the following denominations:  5, 10, 50, 100, 500, 1000 and 5000 rupees.</a:t>
            </a:r>
            <a:endParaRPr lang="ru-RU" sz="2000" b="1" dirty="0"/>
          </a:p>
        </p:txBody>
      </p:sp>
      <p:pic>
        <p:nvPicPr>
          <p:cNvPr id="5" name="Picture 4" descr="PK52"/>
          <p:cNvPicPr>
            <a:picLocks noChangeAspect="1" noChangeArrowheads="1"/>
          </p:cNvPicPr>
          <p:nvPr/>
        </p:nvPicPr>
        <p:blipFill>
          <a:blip r:embed="rId3" cstate="email"/>
          <a:srcRect/>
          <a:stretch>
            <a:fillRect/>
          </a:stretch>
        </p:blipFill>
        <p:spPr>
          <a:xfrm>
            <a:off x="142844" y="3786190"/>
            <a:ext cx="1434735" cy="1620000"/>
          </a:xfrm>
          <a:prstGeom prst="rect">
            <a:avLst/>
          </a:prstGeom>
          <a:noFill/>
          <a:ln/>
        </p:spPr>
      </p:pic>
      <p:pic>
        <p:nvPicPr>
          <p:cNvPr id="6" name="Picture 7" descr="PK45"/>
          <p:cNvPicPr>
            <a:picLocks noChangeAspect="1" noChangeArrowheads="1"/>
          </p:cNvPicPr>
          <p:nvPr/>
        </p:nvPicPr>
        <p:blipFill>
          <a:blip r:embed="rId4" cstate="email"/>
          <a:srcRect/>
          <a:stretch>
            <a:fillRect/>
          </a:stretch>
        </p:blipFill>
        <p:spPr>
          <a:xfrm>
            <a:off x="1571604" y="3786190"/>
            <a:ext cx="1436355" cy="1620000"/>
          </a:xfrm>
          <a:prstGeom prst="rect">
            <a:avLst/>
          </a:prstGeom>
          <a:noFill/>
          <a:ln/>
        </p:spPr>
      </p:pic>
      <p:pic>
        <p:nvPicPr>
          <p:cNvPr id="7" name="Picture 4" descr="PK46"/>
          <p:cNvPicPr>
            <a:picLocks noChangeAspect="1" noChangeArrowheads="1"/>
          </p:cNvPicPr>
          <p:nvPr/>
        </p:nvPicPr>
        <p:blipFill>
          <a:blip r:embed="rId5" cstate="email"/>
          <a:srcRect/>
          <a:stretch>
            <a:fillRect/>
          </a:stretch>
        </p:blipFill>
        <p:spPr>
          <a:xfrm>
            <a:off x="3031244" y="3786190"/>
            <a:ext cx="1397880" cy="1620000"/>
          </a:xfrm>
          <a:prstGeom prst="rect">
            <a:avLst/>
          </a:prstGeom>
          <a:noFill/>
          <a:ln/>
        </p:spPr>
      </p:pic>
      <p:pic>
        <p:nvPicPr>
          <p:cNvPr id="8" name="Picture 8" descr="PK22"/>
          <p:cNvPicPr>
            <a:picLocks noChangeAspect="1" noChangeArrowheads="1"/>
          </p:cNvPicPr>
          <p:nvPr/>
        </p:nvPicPr>
        <p:blipFill>
          <a:blip r:embed="rId6" cstate="email"/>
          <a:srcRect/>
          <a:stretch>
            <a:fillRect/>
          </a:stretch>
        </p:blipFill>
        <p:spPr>
          <a:xfrm>
            <a:off x="4429124" y="3786190"/>
            <a:ext cx="1660365" cy="1620000"/>
          </a:xfrm>
          <a:prstGeom prst="rect">
            <a:avLst/>
          </a:prstGeom>
          <a:noFill/>
          <a:ln/>
        </p:spPr>
      </p:pic>
      <p:pic>
        <p:nvPicPr>
          <p:cNvPr id="9" name="Picture 4" descr="PK49"/>
          <p:cNvPicPr>
            <a:picLocks noChangeAspect="1" noChangeArrowheads="1"/>
          </p:cNvPicPr>
          <p:nvPr/>
        </p:nvPicPr>
        <p:blipFill>
          <a:blip r:embed="rId7" cstate="email"/>
          <a:srcRect/>
          <a:stretch>
            <a:fillRect/>
          </a:stretch>
        </p:blipFill>
        <p:spPr>
          <a:xfrm>
            <a:off x="7500958" y="3786190"/>
            <a:ext cx="1352790" cy="1620000"/>
          </a:xfrm>
          <a:prstGeom prst="rect">
            <a:avLst/>
          </a:prstGeom>
          <a:noFill/>
          <a:ln/>
        </p:spPr>
      </p:pic>
      <p:pic>
        <p:nvPicPr>
          <p:cNvPr id="10" name="Picture 7" descr="PK48"/>
          <p:cNvPicPr>
            <a:picLocks noChangeAspect="1" noChangeArrowheads="1"/>
          </p:cNvPicPr>
          <p:nvPr/>
        </p:nvPicPr>
        <p:blipFill>
          <a:blip r:embed="rId8" cstate="email"/>
          <a:srcRect/>
          <a:stretch>
            <a:fillRect/>
          </a:stretch>
        </p:blipFill>
        <p:spPr>
          <a:xfrm>
            <a:off x="6072198" y="3786190"/>
            <a:ext cx="1414935" cy="1620000"/>
          </a:xfrm>
          <a:prstGeom prst="rect">
            <a:avLst/>
          </a:prstGeom>
          <a:noFill/>
          <a:ln/>
        </p:spPr>
      </p:pic>
      <p:pic>
        <p:nvPicPr>
          <p:cNvPr id="16" name="Picture 9" descr="50paisar"/>
          <p:cNvPicPr>
            <a:picLocks noChangeAspect="1" noChangeArrowheads="1"/>
          </p:cNvPicPr>
          <p:nvPr/>
        </p:nvPicPr>
        <p:blipFill>
          <a:blip r:embed="rId9" cstate="email"/>
          <a:srcRect/>
          <a:stretch>
            <a:fillRect/>
          </a:stretch>
        </p:blipFill>
        <p:spPr>
          <a:xfrm>
            <a:off x="819940" y="5527148"/>
            <a:ext cx="1188000" cy="1188000"/>
          </a:xfrm>
          <a:prstGeom prst="rect">
            <a:avLst/>
          </a:prstGeom>
          <a:noFill/>
          <a:ln/>
        </p:spPr>
      </p:pic>
      <p:pic>
        <p:nvPicPr>
          <p:cNvPr id="17" name="Picture 4" descr="25paisar"/>
          <p:cNvPicPr>
            <a:picLocks noChangeAspect="1" noChangeArrowheads="1"/>
          </p:cNvPicPr>
          <p:nvPr/>
        </p:nvPicPr>
        <p:blipFill>
          <a:blip r:embed="rId10"/>
          <a:srcRect/>
          <a:stretch>
            <a:fillRect/>
          </a:stretch>
        </p:blipFill>
        <p:spPr>
          <a:xfrm>
            <a:off x="5534848" y="5527148"/>
            <a:ext cx="1322508" cy="1188000"/>
          </a:xfrm>
          <a:prstGeom prst="rect">
            <a:avLst/>
          </a:prstGeom>
          <a:noFill/>
          <a:ln/>
        </p:spPr>
      </p:pic>
      <p:pic>
        <p:nvPicPr>
          <p:cNvPr id="18" name="Picture 14" descr="1rupeeo_c"/>
          <p:cNvPicPr>
            <a:picLocks noChangeAspect="1" noChangeArrowheads="1"/>
          </p:cNvPicPr>
          <p:nvPr/>
        </p:nvPicPr>
        <p:blipFill>
          <a:blip r:embed="rId11"/>
          <a:srcRect/>
          <a:stretch>
            <a:fillRect/>
          </a:stretch>
        </p:blipFill>
        <p:spPr bwMode="auto">
          <a:xfrm>
            <a:off x="1962948" y="5527148"/>
            <a:ext cx="1140480" cy="1188000"/>
          </a:xfrm>
          <a:prstGeom prst="rect">
            <a:avLst/>
          </a:prstGeom>
          <a:noFill/>
          <a:ln w="9525">
            <a:noFill/>
            <a:miter lim="800000"/>
            <a:headEnd/>
            <a:tailEnd/>
          </a:ln>
        </p:spPr>
      </p:pic>
      <p:pic>
        <p:nvPicPr>
          <p:cNvPr id="19" name="Picture 4" descr="5rupeer"/>
          <p:cNvPicPr>
            <a:picLocks noChangeAspect="1" noChangeArrowheads="1"/>
          </p:cNvPicPr>
          <p:nvPr/>
        </p:nvPicPr>
        <p:blipFill>
          <a:blip r:embed="rId12" cstate="email"/>
          <a:srcRect/>
          <a:stretch>
            <a:fillRect/>
          </a:stretch>
        </p:blipFill>
        <p:spPr>
          <a:xfrm>
            <a:off x="4248964" y="5527148"/>
            <a:ext cx="1322706" cy="1188000"/>
          </a:xfrm>
          <a:prstGeom prst="rect">
            <a:avLst/>
          </a:prstGeom>
          <a:noFill/>
          <a:ln/>
        </p:spPr>
      </p:pic>
      <p:pic>
        <p:nvPicPr>
          <p:cNvPr id="20" name="Picture 12" descr="2rupeer"/>
          <p:cNvPicPr>
            <a:picLocks noChangeAspect="1" noChangeArrowheads="1"/>
          </p:cNvPicPr>
          <p:nvPr/>
        </p:nvPicPr>
        <p:blipFill>
          <a:blip r:embed="rId13" cstate="email"/>
          <a:srcRect/>
          <a:stretch>
            <a:fillRect/>
          </a:stretch>
        </p:blipFill>
        <p:spPr>
          <a:xfrm>
            <a:off x="3105956" y="5527148"/>
            <a:ext cx="1188000" cy="1188000"/>
          </a:xfrm>
          <a:prstGeom prst="rect">
            <a:avLst/>
          </a:prstGeom>
          <a:noFill/>
          <a:ln/>
        </p:spPr>
      </p:pic>
      <p:pic>
        <p:nvPicPr>
          <p:cNvPr id="21" name="Picture 10" descr="2rupeeo"/>
          <p:cNvPicPr>
            <a:picLocks noChangeAspect="1" noChangeArrowheads="1"/>
          </p:cNvPicPr>
          <p:nvPr/>
        </p:nvPicPr>
        <p:blipFill>
          <a:blip r:embed="rId14"/>
          <a:srcRect/>
          <a:stretch>
            <a:fillRect/>
          </a:stretch>
        </p:blipFill>
        <p:spPr>
          <a:xfrm>
            <a:off x="6820732" y="5527148"/>
            <a:ext cx="1323168" cy="1188000"/>
          </a:xfrm>
          <a:prstGeom prst="rect">
            <a:avLst/>
          </a:prstGeom>
          <a:noFill/>
          <a:ln/>
        </p:spPr>
      </p:pic>
      <p:sp>
        <p:nvSpPr>
          <p:cNvPr id="27" name="Прямоугольник 26"/>
          <p:cNvSpPr/>
          <p:nvPr/>
        </p:nvSpPr>
        <p:spPr>
          <a:xfrm>
            <a:off x="142844" y="3000372"/>
            <a:ext cx="8715436" cy="707886"/>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r>
              <a:rPr lang="en-US" sz="2000" b="1" dirty="0" smtClean="0"/>
              <a:t>Coins are available in the following denominations: 1, 2, 5, 10, 25 and 50 paisa and of 1 rupee.</a:t>
            </a:r>
            <a:endParaRPr lang="ru-RU" sz="2000" b="1" dirty="0"/>
          </a:p>
        </p:txBody>
      </p:sp>
    </p:spTree>
  </p:cSld>
  <p:clrMapOvr>
    <a:masterClrMapping/>
  </p:clrMapOvr>
  <p:transition spd="med">
    <p:newsflash/>
    <p:sndAc>
      <p:stSnd>
        <p:snd r:embed="rId2" name="coin.wav" builtIn="1"/>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214290"/>
            <a:ext cx="8429684" cy="2000548"/>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r>
              <a:rPr lang="en-US" sz="2400" b="1" dirty="0" smtClean="0"/>
              <a:t>In </a:t>
            </a:r>
            <a:r>
              <a:rPr lang="en-US" sz="2800" b="1" dirty="0" smtClean="0"/>
              <a:t>Slovenia</a:t>
            </a:r>
            <a:r>
              <a:rPr lang="en-US" sz="2400" b="1" dirty="0" smtClean="0"/>
              <a:t> and </a:t>
            </a:r>
            <a:r>
              <a:rPr lang="en-US" sz="2800" b="1" dirty="0" smtClean="0"/>
              <a:t>Portugal</a:t>
            </a:r>
            <a:r>
              <a:rPr lang="en-US" sz="2400" b="1" dirty="0" smtClean="0"/>
              <a:t> people have Euros. Coins for 1, 2, 5, 10, 20 and 50 cents. They have 1 and 2 Euros in coin too. They have banknotes for 5, 10, 20, 50, 100, 200 and 500 Euros. In EU every country has a Euro and every country has different pictures on coins. </a:t>
            </a:r>
            <a:endParaRPr lang="ru-RU" sz="2400" b="1" dirty="0"/>
          </a:p>
        </p:txBody>
      </p:sp>
      <p:pic>
        <p:nvPicPr>
          <p:cNvPr id="4" name="Picture 2"/>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357158" y="2285992"/>
            <a:ext cx="1895760" cy="108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 name="Picture 2"/>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357158" y="3429000"/>
            <a:ext cx="2025630" cy="1080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357158" y="4572008"/>
            <a:ext cx="2028180" cy="1080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6" cstate="email">
            <a:extLst>
              <a:ext uri="{28A0092B-C50C-407E-A947-70E740481C1C}">
                <a14:useLocalDpi xmlns:a14="http://schemas.microsoft.com/office/drawing/2010/main" xmlns="" val="0"/>
              </a:ext>
            </a:extLst>
          </a:blip>
          <a:srcRect/>
          <a:stretch>
            <a:fillRect/>
          </a:stretch>
        </p:blipFill>
        <p:spPr bwMode="auto">
          <a:xfrm>
            <a:off x="2357422" y="2285992"/>
            <a:ext cx="1964430" cy="1080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7" cstate="email">
            <a:extLst>
              <a:ext uri="{28A0092B-C50C-407E-A947-70E740481C1C}">
                <a14:useLocalDpi xmlns:a14="http://schemas.microsoft.com/office/drawing/2010/main" xmlns="" val="0"/>
              </a:ext>
            </a:extLst>
          </a:blip>
          <a:srcRect/>
          <a:stretch>
            <a:fillRect/>
          </a:stretch>
        </p:blipFill>
        <p:spPr bwMode="auto">
          <a:xfrm>
            <a:off x="2500298" y="3429000"/>
            <a:ext cx="1972380" cy="1080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8" cstate="email">
            <a:extLst>
              <a:ext uri="{28A0092B-C50C-407E-A947-70E740481C1C}">
                <a14:useLocalDpi xmlns:a14="http://schemas.microsoft.com/office/drawing/2010/main" xmlns="" val="0"/>
              </a:ext>
            </a:extLst>
          </a:blip>
          <a:srcRect/>
          <a:stretch>
            <a:fillRect/>
          </a:stretch>
        </p:blipFill>
        <p:spPr bwMode="auto">
          <a:xfrm>
            <a:off x="2500298" y="4572008"/>
            <a:ext cx="2013480" cy="1080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9" cstate="email">
            <a:extLst>
              <a:ext uri="{28A0092B-C50C-407E-A947-70E740481C1C}">
                <a14:useLocalDpi xmlns:a14="http://schemas.microsoft.com/office/drawing/2010/main" xmlns="" val="0"/>
              </a:ext>
            </a:extLst>
          </a:blip>
          <a:srcRect/>
          <a:stretch>
            <a:fillRect/>
          </a:stretch>
        </p:blipFill>
        <p:spPr bwMode="auto">
          <a:xfrm>
            <a:off x="1285852" y="5706586"/>
            <a:ext cx="2138820" cy="1080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10" cstate="email">
            <a:extLst>
              <a:ext uri="{28A0092B-C50C-407E-A947-70E740481C1C}">
                <a14:useLocalDpi xmlns:a14="http://schemas.microsoft.com/office/drawing/2010/main" xmlns="" val="0"/>
              </a:ext>
            </a:extLst>
          </a:blip>
          <a:srcRect/>
          <a:stretch>
            <a:fillRect/>
          </a:stretch>
        </p:blipFill>
        <p:spPr bwMode="auto">
          <a:xfrm>
            <a:off x="4714876" y="2357430"/>
            <a:ext cx="1339808" cy="10075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 name="Picture 2" descr="http://www.fd.uc.pt/CI/CEE/pm/Bins/002e.gif"/>
          <p:cNvPicPr>
            <a:picLocks noChangeAspect="1" noChangeArrowheads="1"/>
          </p:cNvPicPr>
          <p:nvPr/>
        </p:nvPicPr>
        <p:blipFill>
          <a:blip r:embed="rId11" cstate="print"/>
          <a:srcRect/>
          <a:stretch>
            <a:fillRect/>
          </a:stretch>
        </p:blipFill>
        <p:spPr bwMode="auto">
          <a:xfrm>
            <a:off x="4714876" y="3500438"/>
            <a:ext cx="1207814" cy="1224136"/>
          </a:xfrm>
          <a:prstGeom prst="rect">
            <a:avLst/>
          </a:prstGeom>
          <a:noFill/>
        </p:spPr>
      </p:pic>
      <p:pic>
        <p:nvPicPr>
          <p:cNvPr id="13" name="Picture 6" descr="http://www.fd.uc.pt/CI/CEE/pm/Bins/pt002e.gif"/>
          <p:cNvPicPr>
            <a:picLocks noChangeAspect="1" noChangeArrowheads="1"/>
          </p:cNvPicPr>
          <p:nvPr/>
        </p:nvPicPr>
        <p:blipFill>
          <a:blip r:embed="rId12" cstate="print"/>
          <a:srcRect/>
          <a:stretch>
            <a:fillRect/>
          </a:stretch>
        </p:blipFill>
        <p:spPr bwMode="auto">
          <a:xfrm>
            <a:off x="7715272" y="2428868"/>
            <a:ext cx="1241257" cy="1224136"/>
          </a:xfrm>
          <a:prstGeom prst="rect">
            <a:avLst/>
          </a:prstGeom>
          <a:noFill/>
        </p:spPr>
      </p:pic>
      <p:pic>
        <p:nvPicPr>
          <p:cNvPr id="14" name="Picture 2" descr="http://www.dgo.pt/Euro/images/Notas_Moedas/Portugal/5_euro_r.gif"/>
          <p:cNvPicPr>
            <a:picLocks noChangeAspect="1" noChangeArrowheads="1"/>
          </p:cNvPicPr>
          <p:nvPr/>
        </p:nvPicPr>
        <p:blipFill>
          <a:blip r:embed="rId13" cstate="print"/>
          <a:srcRect/>
          <a:stretch>
            <a:fillRect/>
          </a:stretch>
        </p:blipFill>
        <p:spPr bwMode="auto">
          <a:xfrm>
            <a:off x="4714876" y="4857760"/>
            <a:ext cx="1224136" cy="1246806"/>
          </a:xfrm>
          <a:prstGeom prst="rect">
            <a:avLst/>
          </a:prstGeom>
          <a:noFill/>
        </p:spPr>
      </p:pic>
      <p:pic>
        <p:nvPicPr>
          <p:cNvPr id="15" name="Picture 2" descr="http://www.dgo.pt/Euro/images/Notas_Moedas/Portugal/10_euro_r.gif"/>
          <p:cNvPicPr>
            <a:picLocks noChangeAspect="1" noChangeArrowheads="1"/>
          </p:cNvPicPr>
          <p:nvPr/>
        </p:nvPicPr>
        <p:blipFill>
          <a:blip r:embed="rId14" cstate="print"/>
          <a:srcRect/>
          <a:stretch>
            <a:fillRect/>
          </a:stretch>
        </p:blipFill>
        <p:spPr bwMode="auto">
          <a:xfrm>
            <a:off x="6215074" y="2357430"/>
            <a:ext cx="1224136" cy="1232297"/>
          </a:xfrm>
          <a:prstGeom prst="rect">
            <a:avLst/>
          </a:prstGeom>
          <a:noFill/>
        </p:spPr>
      </p:pic>
      <p:pic>
        <p:nvPicPr>
          <p:cNvPr id="16" name="Picture 2" descr="http://www.dgo.pt/Euro/images/Notas_Moedas/Portugal/20_euro_r.gif"/>
          <p:cNvPicPr>
            <a:picLocks noChangeAspect="1" noChangeArrowheads="1"/>
          </p:cNvPicPr>
          <p:nvPr/>
        </p:nvPicPr>
        <p:blipFill>
          <a:blip r:embed="rId15" cstate="print"/>
          <a:srcRect/>
          <a:stretch>
            <a:fillRect/>
          </a:stretch>
        </p:blipFill>
        <p:spPr bwMode="auto">
          <a:xfrm>
            <a:off x="6143636" y="3704492"/>
            <a:ext cx="1319289" cy="1296144"/>
          </a:xfrm>
          <a:prstGeom prst="rect">
            <a:avLst/>
          </a:prstGeom>
          <a:noFill/>
        </p:spPr>
      </p:pic>
      <p:pic>
        <p:nvPicPr>
          <p:cNvPr id="17" name="Picture 2" descr="http://amoeda.no.sapo.pt/euro/simbol6.jpg"/>
          <p:cNvPicPr>
            <a:picLocks noChangeAspect="1" noChangeArrowheads="1"/>
          </p:cNvPicPr>
          <p:nvPr/>
        </p:nvPicPr>
        <p:blipFill>
          <a:blip r:embed="rId16" cstate="email"/>
          <a:srcRect/>
          <a:stretch>
            <a:fillRect/>
          </a:stretch>
        </p:blipFill>
        <p:spPr bwMode="auto">
          <a:xfrm>
            <a:off x="6215074" y="5143512"/>
            <a:ext cx="1208738" cy="1224136"/>
          </a:xfrm>
          <a:prstGeom prst="rect">
            <a:avLst/>
          </a:prstGeom>
          <a:noFill/>
        </p:spPr>
      </p:pic>
      <p:pic>
        <p:nvPicPr>
          <p:cNvPr id="18" name="Picture 2" descr="http://www.dgo.pt/Euro/images/Notas_Moedas/Portugal/1euro_r.gif"/>
          <p:cNvPicPr>
            <a:picLocks noChangeAspect="1" noChangeArrowheads="1"/>
          </p:cNvPicPr>
          <p:nvPr/>
        </p:nvPicPr>
        <p:blipFill>
          <a:blip r:embed="rId17" cstate="print"/>
          <a:srcRect/>
          <a:stretch>
            <a:fillRect/>
          </a:stretch>
        </p:blipFill>
        <p:spPr bwMode="auto">
          <a:xfrm>
            <a:off x="214282" y="5715016"/>
            <a:ext cx="1056015" cy="1116000"/>
          </a:xfrm>
          <a:prstGeom prst="rect">
            <a:avLst/>
          </a:prstGeom>
          <a:noFill/>
        </p:spPr>
      </p:pic>
      <p:pic>
        <p:nvPicPr>
          <p:cNvPr id="19" name="Picture 2" descr="http://saber.sapo.ao/w/images/b/bd/2e_comm.png"/>
          <p:cNvPicPr>
            <a:picLocks noChangeAspect="1" noChangeArrowheads="1"/>
          </p:cNvPicPr>
          <p:nvPr/>
        </p:nvPicPr>
        <p:blipFill>
          <a:blip r:embed="rId18" cstate="print"/>
          <a:srcRect/>
          <a:stretch>
            <a:fillRect/>
          </a:stretch>
        </p:blipFill>
        <p:spPr bwMode="auto">
          <a:xfrm>
            <a:off x="3500430" y="5715016"/>
            <a:ext cx="1102701" cy="1116000"/>
          </a:xfrm>
          <a:prstGeom prst="rect">
            <a:avLst/>
          </a:prstGeom>
          <a:noFill/>
        </p:spPr>
      </p:pic>
    </p:spTree>
  </p:cSld>
  <p:clrMapOvr>
    <a:masterClrMapping/>
  </p:clrMapOvr>
  <p:transition spd="med">
    <p:newsflash/>
    <p:sndAc>
      <p:stSnd>
        <p:snd r:embed="rId2" name="coin.wav" builtIn="1"/>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285728"/>
            <a:ext cx="8643998" cy="1631216"/>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defRPr/>
            </a:pPr>
            <a:r>
              <a:rPr lang="ru-RU" sz="2400" b="1" dirty="0" err="1" smtClean="0"/>
              <a:t>Since</a:t>
            </a:r>
            <a:r>
              <a:rPr lang="ru-RU" sz="2400" b="1" dirty="0" smtClean="0"/>
              <a:t> 1996, </a:t>
            </a:r>
            <a:r>
              <a:rPr lang="ru-RU" sz="2400" b="1" dirty="0" err="1" smtClean="0"/>
              <a:t>the</a:t>
            </a:r>
            <a:r>
              <a:rPr lang="ru-RU" sz="2400" b="1" dirty="0" smtClean="0"/>
              <a:t> </a:t>
            </a:r>
            <a:r>
              <a:rPr lang="ru-RU" sz="2800" b="1" dirty="0" err="1" smtClean="0"/>
              <a:t>Russian</a:t>
            </a:r>
            <a:r>
              <a:rPr lang="ru-RU" sz="2400" b="1" dirty="0" smtClean="0"/>
              <a:t> </a:t>
            </a:r>
            <a:r>
              <a:rPr lang="ru-RU" sz="2400" b="1" dirty="0" err="1" smtClean="0"/>
              <a:t>paper</a:t>
            </a:r>
            <a:r>
              <a:rPr lang="ru-RU" sz="2400" b="1" dirty="0" smtClean="0"/>
              <a:t> </a:t>
            </a:r>
            <a:r>
              <a:rPr lang="ru-RU" sz="2400" b="1" dirty="0" err="1" smtClean="0"/>
              <a:t>money</a:t>
            </a:r>
            <a:r>
              <a:rPr lang="ru-RU" sz="2400" b="1" dirty="0" smtClean="0"/>
              <a:t> </a:t>
            </a:r>
            <a:r>
              <a:rPr lang="ru-RU" sz="2400" b="1" dirty="0" err="1" smtClean="0"/>
              <a:t>is</a:t>
            </a:r>
            <a:r>
              <a:rPr lang="ru-RU" sz="2400" b="1" dirty="0" smtClean="0"/>
              <a:t> </a:t>
            </a:r>
            <a:r>
              <a:rPr lang="ru-RU" sz="2400" b="1" dirty="0" err="1" smtClean="0"/>
              <a:t>traditionally</a:t>
            </a:r>
            <a:r>
              <a:rPr lang="ru-RU" sz="2400" b="1" dirty="0" smtClean="0"/>
              <a:t> </a:t>
            </a:r>
            <a:r>
              <a:rPr lang="ru-RU" sz="2400" b="1" dirty="0" err="1" smtClean="0"/>
              <a:t>depicted</a:t>
            </a:r>
            <a:r>
              <a:rPr lang="en-US" sz="2400" b="1" dirty="0" smtClean="0"/>
              <a:t> with </a:t>
            </a:r>
            <a:r>
              <a:rPr lang="ru-RU" sz="2400" b="1" dirty="0" err="1" smtClean="0"/>
              <a:t>various</a:t>
            </a:r>
            <a:r>
              <a:rPr lang="ru-RU" sz="2400" b="1" dirty="0" smtClean="0"/>
              <a:t> </a:t>
            </a:r>
            <a:r>
              <a:rPr lang="ru-RU" sz="2400" b="1" dirty="0" err="1" smtClean="0"/>
              <a:t>landmarks</a:t>
            </a:r>
            <a:r>
              <a:rPr lang="ru-RU" sz="2400" b="1" dirty="0" smtClean="0"/>
              <a:t> </a:t>
            </a:r>
            <a:r>
              <a:rPr lang="ru-RU" sz="2400" b="1" dirty="0" err="1" smtClean="0"/>
              <a:t>of</a:t>
            </a:r>
            <a:r>
              <a:rPr lang="ru-RU" sz="2400" b="1" dirty="0" smtClean="0"/>
              <a:t> </a:t>
            </a:r>
            <a:r>
              <a:rPr lang="ru-RU" sz="2400" b="1" dirty="0" err="1" smtClean="0"/>
              <a:t>Russian</a:t>
            </a:r>
            <a:r>
              <a:rPr lang="ru-RU" sz="2400" b="1" dirty="0" smtClean="0"/>
              <a:t> </a:t>
            </a:r>
            <a:r>
              <a:rPr lang="ru-RU" sz="2400" b="1" dirty="0" err="1" smtClean="0"/>
              <a:t>cities</a:t>
            </a:r>
            <a:r>
              <a:rPr lang="ru-RU" sz="2400" b="1" dirty="0" smtClean="0"/>
              <a:t>. </a:t>
            </a:r>
            <a:r>
              <a:rPr lang="ru-RU" sz="2400" b="1" dirty="0" err="1" smtClean="0"/>
              <a:t>So</a:t>
            </a:r>
            <a:r>
              <a:rPr lang="ru-RU" sz="2400" b="1" dirty="0" smtClean="0"/>
              <a:t>, </a:t>
            </a:r>
            <a:r>
              <a:rPr lang="ru-RU" sz="2400" b="1" dirty="0" err="1" smtClean="0"/>
              <a:t>on</a:t>
            </a:r>
            <a:r>
              <a:rPr lang="ru-RU" sz="2400" b="1" dirty="0" smtClean="0"/>
              <a:t> </a:t>
            </a:r>
            <a:r>
              <a:rPr lang="ru-RU" sz="2400" b="1" dirty="0" err="1" smtClean="0"/>
              <a:t>a</a:t>
            </a:r>
            <a:r>
              <a:rPr lang="ru-RU" sz="2400" b="1" dirty="0" smtClean="0"/>
              <a:t> </a:t>
            </a:r>
            <a:r>
              <a:rPr lang="ru-RU" sz="2400" b="1" dirty="0" err="1" smtClean="0"/>
              <a:t>five-ruble</a:t>
            </a:r>
            <a:r>
              <a:rPr lang="en-US" sz="2400" b="1" dirty="0" smtClean="0"/>
              <a:t> </a:t>
            </a:r>
            <a:r>
              <a:rPr lang="ru-RU" sz="2400" b="1" dirty="0" err="1" smtClean="0"/>
              <a:t>banknote</a:t>
            </a:r>
            <a:r>
              <a:rPr lang="en-US" sz="2400" b="1" dirty="0" smtClean="0"/>
              <a:t> </a:t>
            </a:r>
            <a:r>
              <a:rPr lang="ru-RU" sz="2400" b="1" dirty="0" err="1" smtClean="0"/>
              <a:t>Novgorod</a:t>
            </a:r>
            <a:r>
              <a:rPr lang="ru-RU" sz="2400" b="1" dirty="0" smtClean="0"/>
              <a:t> </a:t>
            </a:r>
            <a:r>
              <a:rPr lang="en-US" sz="2400" b="1" dirty="0" smtClean="0"/>
              <a:t>is</a:t>
            </a:r>
            <a:r>
              <a:rPr lang="ru-RU" sz="2400" b="1" dirty="0" smtClean="0"/>
              <a:t> </a:t>
            </a:r>
            <a:r>
              <a:rPr lang="ru-RU" sz="2400" b="1" dirty="0" err="1" smtClean="0"/>
              <a:t>depict</a:t>
            </a:r>
            <a:r>
              <a:rPr lang="en-US" sz="2400" b="1" dirty="0" err="1" smtClean="0"/>
              <a:t>ed</a:t>
            </a:r>
            <a:r>
              <a:rPr lang="ru-RU" sz="2400" b="1" dirty="0" smtClean="0"/>
              <a:t> , </a:t>
            </a:r>
            <a:r>
              <a:rPr lang="ru-RU" sz="2400" b="1" dirty="0" err="1" smtClean="0"/>
              <a:t>on</a:t>
            </a:r>
            <a:r>
              <a:rPr lang="ru-RU" sz="2400" b="1" dirty="0" smtClean="0"/>
              <a:t> </a:t>
            </a:r>
            <a:r>
              <a:rPr lang="ru-RU" sz="2400" b="1" dirty="0" err="1" smtClean="0"/>
              <a:t>a</a:t>
            </a:r>
            <a:r>
              <a:rPr lang="ru-RU" sz="2400" b="1" dirty="0" smtClean="0"/>
              <a:t> </a:t>
            </a:r>
            <a:r>
              <a:rPr lang="ru-RU" sz="2400" b="1" dirty="0" err="1" smtClean="0"/>
              <a:t>ten</a:t>
            </a:r>
            <a:r>
              <a:rPr lang="ru-RU" sz="2400" b="1" dirty="0" smtClean="0"/>
              <a:t> - </a:t>
            </a:r>
            <a:r>
              <a:rPr lang="ru-RU" sz="2400" b="1" dirty="0" err="1" smtClean="0"/>
              <a:t>Krasnoyarsk</a:t>
            </a:r>
            <a:r>
              <a:rPr lang="ru-RU" sz="2400" b="1" dirty="0" smtClean="0"/>
              <a:t>, </a:t>
            </a:r>
            <a:r>
              <a:rPr lang="ru-RU" sz="2400" b="1" dirty="0" err="1" smtClean="0"/>
              <a:t>a</a:t>
            </a:r>
            <a:r>
              <a:rPr lang="ru-RU" sz="2400" b="1" dirty="0" smtClean="0"/>
              <a:t> 50-ruble - </a:t>
            </a:r>
            <a:r>
              <a:rPr lang="ru-RU" sz="2400" b="1" dirty="0" err="1" smtClean="0"/>
              <a:t>St</a:t>
            </a:r>
            <a:r>
              <a:rPr lang="ru-RU" sz="2400" b="1" dirty="0" smtClean="0"/>
              <a:t>. </a:t>
            </a:r>
            <a:r>
              <a:rPr lang="ru-RU" sz="2400" b="1" dirty="0" err="1" smtClean="0"/>
              <a:t>Petersburg</a:t>
            </a:r>
            <a:r>
              <a:rPr lang="ru-RU" sz="2400" b="1" dirty="0" smtClean="0"/>
              <a:t>, 100-ruble - </a:t>
            </a:r>
            <a:r>
              <a:rPr lang="ru-RU" sz="2400" b="1" dirty="0" err="1" smtClean="0"/>
              <a:t>Moscow</a:t>
            </a:r>
            <a:r>
              <a:rPr lang="ru-RU" sz="2400" b="1" dirty="0" smtClean="0"/>
              <a:t>. </a:t>
            </a:r>
          </a:p>
        </p:txBody>
      </p:sp>
      <p:sp>
        <p:nvSpPr>
          <p:cNvPr id="3" name="Прямоугольник 2"/>
          <p:cNvSpPr/>
          <p:nvPr/>
        </p:nvSpPr>
        <p:spPr>
          <a:xfrm>
            <a:off x="214282" y="1928802"/>
            <a:ext cx="8643998" cy="830997"/>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defRPr/>
            </a:pPr>
            <a:r>
              <a:rPr lang="ru-RU" sz="2400" b="1" dirty="0" smtClean="0"/>
              <a:t>A 500-ruble - </a:t>
            </a:r>
            <a:r>
              <a:rPr lang="ru-RU" sz="2400" b="1" dirty="0" err="1" smtClean="0"/>
              <a:t>Arkhangelsk</a:t>
            </a:r>
            <a:r>
              <a:rPr lang="ru-RU" sz="2400" b="1" dirty="0" smtClean="0"/>
              <a:t>, </a:t>
            </a:r>
            <a:r>
              <a:rPr lang="ru-RU" sz="2400" b="1" dirty="0" err="1" smtClean="0"/>
              <a:t>on</a:t>
            </a:r>
            <a:r>
              <a:rPr lang="ru-RU" sz="2400" b="1" dirty="0" smtClean="0"/>
              <a:t> </a:t>
            </a:r>
            <a:r>
              <a:rPr lang="ru-RU" sz="2400" b="1" dirty="0" err="1" smtClean="0"/>
              <a:t>the</a:t>
            </a:r>
            <a:r>
              <a:rPr lang="ru-RU" sz="2400" b="1" dirty="0" smtClean="0"/>
              <a:t> 1000 </a:t>
            </a:r>
            <a:r>
              <a:rPr lang="ru-RU" sz="2400" b="1" dirty="0" err="1" smtClean="0"/>
              <a:t>ruble</a:t>
            </a:r>
            <a:r>
              <a:rPr lang="ru-RU" sz="2400" b="1" dirty="0" smtClean="0"/>
              <a:t> - </a:t>
            </a:r>
            <a:r>
              <a:rPr lang="ru-RU" sz="2400" b="1" dirty="0" err="1" smtClean="0"/>
              <a:t>Yaroslavl</a:t>
            </a:r>
            <a:r>
              <a:rPr lang="ru-RU" sz="2400" b="1" dirty="0" smtClean="0"/>
              <a:t>, </a:t>
            </a:r>
            <a:r>
              <a:rPr lang="ru-RU" sz="2400" b="1" dirty="0" err="1" smtClean="0"/>
              <a:t>and</a:t>
            </a:r>
            <a:r>
              <a:rPr lang="ru-RU" sz="2400" b="1" dirty="0" smtClean="0"/>
              <a:t> </a:t>
            </a:r>
            <a:r>
              <a:rPr lang="ru-RU" sz="2400" b="1" dirty="0" err="1" smtClean="0"/>
              <a:t>in</a:t>
            </a:r>
            <a:r>
              <a:rPr lang="en-US" sz="2400" b="1" dirty="0" smtClean="0"/>
              <a:t> </a:t>
            </a:r>
            <a:r>
              <a:rPr lang="ru-RU" sz="2400" b="1" dirty="0" smtClean="0"/>
              <a:t>5000 - </a:t>
            </a:r>
            <a:r>
              <a:rPr lang="ru-RU" sz="2400" b="1" dirty="0" err="1" smtClean="0"/>
              <a:t>Khabarovsk</a:t>
            </a:r>
            <a:r>
              <a:rPr lang="ru-RU" sz="2400" b="1" dirty="0" smtClean="0"/>
              <a:t>. </a:t>
            </a:r>
          </a:p>
        </p:txBody>
      </p:sp>
      <p:pic>
        <p:nvPicPr>
          <p:cNvPr id="4" name="Picture 4" descr="10000"/>
          <p:cNvPicPr>
            <a:picLocks noChangeAspect="1" noChangeArrowheads="1"/>
          </p:cNvPicPr>
          <p:nvPr/>
        </p:nvPicPr>
        <p:blipFill>
          <a:blip r:embed="rId3" cstate="email"/>
          <a:srcRect/>
          <a:stretch>
            <a:fillRect/>
          </a:stretch>
        </p:blipFill>
        <p:spPr bwMode="auto">
          <a:xfrm>
            <a:off x="5857884" y="2928934"/>
            <a:ext cx="2055450" cy="1800000"/>
          </a:xfrm>
          <a:prstGeom prst="rect">
            <a:avLst/>
          </a:prstGeom>
          <a:noFill/>
          <a:ln w="9525">
            <a:noFill/>
            <a:miter lim="800000"/>
            <a:headEnd/>
            <a:tailEnd/>
          </a:ln>
        </p:spPr>
      </p:pic>
      <p:pic>
        <p:nvPicPr>
          <p:cNvPr id="5" name="Picture 5" descr="0_c98b_8f1d63e1_XL"/>
          <p:cNvPicPr>
            <a:picLocks noChangeAspect="1" noChangeArrowheads="1"/>
          </p:cNvPicPr>
          <p:nvPr/>
        </p:nvPicPr>
        <p:blipFill>
          <a:blip r:embed="rId4" cstate="email"/>
          <a:srcRect/>
          <a:stretch>
            <a:fillRect/>
          </a:stretch>
        </p:blipFill>
        <p:spPr bwMode="auto">
          <a:xfrm>
            <a:off x="3357554" y="2928934"/>
            <a:ext cx="2158200" cy="1800000"/>
          </a:xfrm>
          <a:prstGeom prst="rect">
            <a:avLst/>
          </a:prstGeom>
          <a:noFill/>
          <a:ln w="9525">
            <a:noFill/>
            <a:miter lim="800000"/>
            <a:headEnd/>
            <a:tailEnd/>
          </a:ln>
        </p:spPr>
      </p:pic>
      <p:pic>
        <p:nvPicPr>
          <p:cNvPr id="6" name="Picture 7" descr="921b2"/>
          <p:cNvPicPr>
            <a:picLocks noChangeAspect="1" noChangeArrowheads="1"/>
          </p:cNvPicPr>
          <p:nvPr/>
        </p:nvPicPr>
        <p:blipFill>
          <a:blip r:embed="rId5" cstate="email"/>
          <a:srcRect/>
          <a:stretch>
            <a:fillRect/>
          </a:stretch>
        </p:blipFill>
        <p:spPr bwMode="auto">
          <a:xfrm>
            <a:off x="5857884" y="4786322"/>
            <a:ext cx="2181300" cy="1800000"/>
          </a:xfrm>
          <a:prstGeom prst="rect">
            <a:avLst/>
          </a:prstGeom>
          <a:noFill/>
          <a:ln w="9525">
            <a:noFill/>
            <a:miter lim="800000"/>
            <a:headEnd/>
            <a:tailEnd/>
          </a:ln>
        </p:spPr>
      </p:pic>
      <p:pic>
        <p:nvPicPr>
          <p:cNvPr id="7" name="Picture 7" descr="C:\Documents and Settings\домик\Мои документы\Мои рисунки\Рисунок3.jpg"/>
          <p:cNvPicPr>
            <a:picLocks noChangeAspect="1" noChangeArrowheads="1"/>
          </p:cNvPicPr>
          <p:nvPr/>
        </p:nvPicPr>
        <p:blipFill>
          <a:blip r:embed="rId6" cstate="email"/>
          <a:srcRect/>
          <a:stretch>
            <a:fillRect/>
          </a:stretch>
        </p:blipFill>
        <p:spPr bwMode="auto">
          <a:xfrm>
            <a:off x="1142976" y="4857760"/>
            <a:ext cx="1950950" cy="1800000"/>
          </a:xfrm>
          <a:prstGeom prst="rect">
            <a:avLst/>
          </a:prstGeom>
          <a:noFill/>
          <a:ln w="9525">
            <a:noFill/>
            <a:miter lim="800000"/>
            <a:headEnd/>
            <a:tailEnd/>
          </a:ln>
        </p:spPr>
      </p:pic>
      <p:pic>
        <p:nvPicPr>
          <p:cNvPr id="8" name="Picture 8" descr="C:\Documents and Settings\домик\Мои документы\Мои рисунки\Рисунок4.jpg"/>
          <p:cNvPicPr>
            <a:picLocks noChangeAspect="1" noChangeArrowheads="1"/>
          </p:cNvPicPr>
          <p:nvPr/>
        </p:nvPicPr>
        <p:blipFill>
          <a:blip r:embed="rId7" cstate="email"/>
          <a:srcRect/>
          <a:stretch>
            <a:fillRect/>
          </a:stretch>
        </p:blipFill>
        <p:spPr bwMode="auto">
          <a:xfrm>
            <a:off x="3428992" y="4857760"/>
            <a:ext cx="2062450" cy="1800000"/>
          </a:xfrm>
          <a:prstGeom prst="rect">
            <a:avLst/>
          </a:prstGeom>
          <a:noFill/>
          <a:ln w="9525">
            <a:noFill/>
            <a:miter lim="800000"/>
            <a:headEnd/>
            <a:tailEnd/>
          </a:ln>
        </p:spPr>
      </p:pic>
      <p:pic>
        <p:nvPicPr>
          <p:cNvPr id="9" name="Picture 9" descr="C:\Documents and Settings\домик\Мои документы\Мои рисунки\Рисунок5.jpg"/>
          <p:cNvPicPr>
            <a:picLocks noChangeAspect="1" noChangeArrowheads="1"/>
          </p:cNvPicPr>
          <p:nvPr/>
        </p:nvPicPr>
        <p:blipFill>
          <a:blip r:embed="rId8" cstate="email"/>
          <a:srcRect/>
          <a:stretch>
            <a:fillRect/>
          </a:stretch>
        </p:blipFill>
        <p:spPr bwMode="auto">
          <a:xfrm>
            <a:off x="1000100" y="3000372"/>
            <a:ext cx="2074050" cy="1800000"/>
          </a:xfrm>
          <a:prstGeom prst="rect">
            <a:avLst/>
          </a:prstGeom>
          <a:noFill/>
          <a:ln w="9525">
            <a:noFill/>
            <a:miter lim="800000"/>
            <a:headEnd/>
            <a:tailEnd/>
          </a:ln>
        </p:spPr>
      </p:pic>
    </p:spTree>
  </p:cSld>
  <p:clrMapOvr>
    <a:masterClrMapping/>
  </p:clrMapOvr>
  <p:transition spd="med">
    <p:newsflash/>
    <p:sndAc>
      <p:stSnd>
        <p:snd r:embed="rId2" name="coin.wav" builtIn="1"/>
      </p:stSnd>
    </p:sndAc>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356</TotalTime>
  <Words>1905</Words>
  <Application>Microsoft Office PowerPoint</Application>
  <PresentationFormat>Экран (4:3)</PresentationFormat>
  <Paragraphs>151</Paragraphs>
  <Slides>26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Тема Office</vt:lpstr>
      <vt:lpstr>Слайд 1</vt:lpstr>
      <vt:lpstr>Слайд 2</vt:lpstr>
      <vt:lpstr>Слайд 3</vt:lpstr>
      <vt:lpstr>Слайд 4</vt:lpstr>
      <vt:lpstr>Слайд 5</vt:lpstr>
      <vt:lpstr>Canada</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1278</dc:creator>
  <cp:lastModifiedBy>Natasha</cp:lastModifiedBy>
  <cp:revision>54</cp:revision>
  <dcterms:created xsi:type="dcterms:W3CDTF">2011-12-13T15:08:48Z</dcterms:created>
  <dcterms:modified xsi:type="dcterms:W3CDTF">2011-12-24T08:45:52Z</dcterms:modified>
</cp:coreProperties>
</file>