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804" r:id="rId1"/>
  </p:sldMasterIdLst>
  <p:notesMasterIdLst>
    <p:notesMasterId r:id="rId15"/>
  </p:notesMasterIdLst>
  <p:sldIdLst>
    <p:sldId id="256" r:id="rId2"/>
    <p:sldId id="264" r:id="rId3"/>
    <p:sldId id="258" r:id="rId4"/>
    <p:sldId id="257" r:id="rId5"/>
    <p:sldId id="259" r:id="rId6"/>
    <p:sldId id="269" r:id="rId7"/>
    <p:sldId id="268" r:id="rId8"/>
    <p:sldId id="270" r:id="rId9"/>
    <p:sldId id="263" r:id="rId10"/>
    <p:sldId id="260" r:id="rId11"/>
    <p:sldId id="261" r:id="rId12"/>
    <p:sldId id="262"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819" autoAdjust="0"/>
    <p:restoredTop sz="94683" autoAdjust="0"/>
  </p:normalViewPr>
  <p:slideViewPr>
    <p:cSldViewPr>
      <p:cViewPr varScale="1">
        <p:scale>
          <a:sx n="90" d="100"/>
          <a:sy n="90" d="100"/>
        </p:scale>
        <p:origin x="-6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7916B-3F0A-4A90-B430-13AECFF4A786}" type="datetimeFigureOut">
              <a:rPr lang="en-US" smtClean="0"/>
              <a:pPr/>
              <a:t>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44CD0-BDA4-457E-82C2-7EBC631CC4BA}"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234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C44CD0-BDA4-457E-82C2-7EBC631CC4BA}"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242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CD1689CD-ACA4-4E58-A649-07D165BB20DC}" type="datetimeFigureOut">
              <a:rPr lang="en-US" smtClean="0"/>
              <a:pPr/>
              <a:t>1/9/12</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689CD-ACA4-4E58-A649-07D165BB20DC}"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689CD-ACA4-4E58-A649-07D165BB20DC}"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1689CD-ACA4-4E58-A649-07D165BB20DC}"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1689CD-ACA4-4E58-A649-07D165BB20DC}" type="datetimeFigureOut">
              <a:rPr lang="en-US" smtClean="0"/>
              <a:pPr/>
              <a:t>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1689CD-ACA4-4E58-A649-07D165BB20DC}" type="datetimeFigureOut">
              <a:rPr lang="en-US" smtClean="0"/>
              <a:pPr/>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1689CD-ACA4-4E58-A649-07D165BB20DC}" type="datetimeFigureOut">
              <a:rPr lang="en-US" smtClean="0"/>
              <a:pPr/>
              <a:t>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1689CD-ACA4-4E58-A649-07D165BB20DC}" type="datetimeFigureOut">
              <a:rPr lang="en-US" smtClean="0"/>
              <a:pPr/>
              <a:t>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D1689CD-ACA4-4E58-A649-07D165BB20DC}" type="datetimeFigureOut">
              <a:rPr lang="en-US" smtClean="0"/>
              <a:pPr/>
              <a:t>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1689CD-ACA4-4E58-A649-07D165BB20DC}" type="datetimeFigureOut">
              <a:rPr lang="en-US" smtClean="0"/>
              <a:pPr/>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3960C-2393-41FD-81B5-13203DD01B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1689CD-ACA4-4E58-A649-07D165BB20DC}" type="datetimeFigureOut">
              <a:rPr lang="en-US" smtClean="0"/>
              <a:pPr/>
              <a:t>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3960C-2393-41FD-81B5-13203DD01B60}"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CD1689CD-ACA4-4E58-A649-07D165BB20DC}" type="datetimeFigureOut">
              <a:rPr lang="en-US" smtClean="0"/>
              <a:pPr/>
              <a:t>1/9/12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3C83960C-2393-41FD-81B5-13203DD01B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7391400" cy="1524000"/>
          </a:xfrm>
        </p:spPr>
        <p:txBody>
          <a:bodyPr>
            <a:normAutofit/>
          </a:bodyPr>
          <a:lstStyle/>
          <a:p>
            <a:r>
              <a:rPr lang="en-US" sz="5400" b="1" dirty="0" smtClean="0">
                <a:solidFill>
                  <a:srgbClr val="00B050"/>
                </a:solidFill>
              </a:rPr>
              <a:t>Our Environment</a:t>
            </a:r>
            <a:endParaRPr lang="en-US" sz="5400" b="1" dirty="0">
              <a:solidFill>
                <a:srgbClr val="00B050"/>
              </a:solidFill>
            </a:endParaRPr>
          </a:p>
        </p:txBody>
      </p:sp>
      <p:sp>
        <p:nvSpPr>
          <p:cNvPr id="3" name="Subtitle 2"/>
          <p:cNvSpPr>
            <a:spLocks noGrp="1"/>
          </p:cNvSpPr>
          <p:nvPr>
            <p:ph type="subTitle" idx="1"/>
          </p:nvPr>
        </p:nvSpPr>
        <p:spPr>
          <a:xfrm>
            <a:off x="1524000" y="4038600"/>
            <a:ext cx="5410200" cy="1752600"/>
          </a:xfrm>
        </p:spPr>
        <p:txBody>
          <a:bodyPr/>
          <a:lstStyle/>
          <a:p>
            <a:pPr algn="ctr"/>
            <a:r>
              <a:rPr lang="en-US" b="1" dirty="0" smtClean="0">
                <a:solidFill>
                  <a:srgbClr val="002060"/>
                </a:solidFill>
              </a:rPr>
              <a:t>2B Gilman School</a:t>
            </a:r>
          </a:p>
          <a:p>
            <a:pPr algn="ctr"/>
            <a:r>
              <a:rPr lang="en-US" b="1" dirty="0" smtClean="0">
                <a:solidFill>
                  <a:srgbClr val="002060"/>
                </a:solidFill>
              </a:rPr>
              <a:t>Mrs. Olgeirson, Mrs. Hudson </a:t>
            </a:r>
          </a:p>
          <a:p>
            <a:pPr algn="ctr"/>
            <a:r>
              <a:rPr lang="en-US" b="1" dirty="0" smtClean="0">
                <a:solidFill>
                  <a:srgbClr val="002060"/>
                </a:solidFill>
              </a:rPr>
              <a:t>and Mrs. Eppler</a:t>
            </a:r>
            <a:endParaRPr lang="en-US" b="1" dirty="0">
              <a:solidFill>
                <a:srgbClr val="00206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928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762000" y="762000"/>
            <a:ext cx="2819399" cy="5632311"/>
          </a:xfrm>
          <a:prstGeom prst="rect">
            <a:avLst/>
          </a:prstGeom>
        </p:spPr>
        <p:txBody>
          <a:bodyPr wrap="square">
            <a:spAutoFit/>
          </a:bodyPr>
          <a:lstStyle/>
          <a:p>
            <a:r>
              <a:rPr lang="en-US" sz="2000" dirty="0"/>
              <a:t>We decided to check the official air quality report for Baltimore and now raise a flag each day to advise our community of the index.  So far we have been able to raise the green flag, indicating the quality of air in Baltimore is very good.  We hope we don’t see the yellow or red flags, but will know what to do if they are flying.</a:t>
            </a:r>
          </a:p>
        </p:txBody>
      </p:sp>
      <p:pic>
        <p:nvPicPr>
          <p:cNvPr id="5122" name="Picture 2" descr="D:\My Pictures\environment 2nd\DSC07035.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63236" y="762000"/>
            <a:ext cx="4419600" cy="55625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4112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09600" y="381000"/>
            <a:ext cx="7391400" cy="1938992"/>
          </a:xfrm>
          <a:prstGeom prst="rect">
            <a:avLst/>
          </a:prstGeom>
        </p:spPr>
        <p:txBody>
          <a:bodyPr wrap="square">
            <a:spAutoFit/>
          </a:bodyPr>
          <a:lstStyle/>
          <a:p>
            <a:r>
              <a:rPr lang="en-US" sz="2000" dirty="0"/>
              <a:t>When the boys were in first grade, we were concerned about litter and the effects it has on our community.  The boys made monster litter bags and planted a litter sock to check later in the year for decomposition. </a:t>
            </a:r>
            <a:r>
              <a:rPr lang="en-US" sz="2000" dirty="0" smtClean="0"/>
              <a:t>Now </a:t>
            </a:r>
            <a:r>
              <a:rPr lang="en-US" sz="2000" dirty="0"/>
              <a:t>the boys make every effort to put trash in the proper place and recycle whenever possible.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0" y="2438400"/>
            <a:ext cx="1714500" cy="2667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53384" y="3978402"/>
            <a:ext cx="2590800" cy="22296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934200" y="2128266"/>
            <a:ext cx="1333500" cy="186232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766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additive="base">
                                        <p:cTn id="14" dur="500" fill="hold"/>
                                        <p:tgtEl>
                                          <p:spTgt spid="3075"/>
                                        </p:tgtEl>
                                        <p:attrNameLst>
                                          <p:attrName>ppt_x</p:attrName>
                                        </p:attrNameLst>
                                      </p:cBhvr>
                                      <p:tavLst>
                                        <p:tav tm="0">
                                          <p:val>
                                            <p:strVal val="#ppt_x"/>
                                          </p:val>
                                        </p:tav>
                                        <p:tav tm="100000">
                                          <p:val>
                                            <p:strVal val="#ppt_x"/>
                                          </p:val>
                                        </p:tav>
                                      </p:tavLst>
                                    </p:anim>
                                    <p:anim calcmode="lin" valueType="num">
                                      <p:cBhvr additive="base">
                                        <p:cTn id="15"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1000"/>
                                        <p:tgtEl>
                                          <p:spTgt spid="3076"/>
                                        </p:tgtEl>
                                      </p:cBhvr>
                                    </p:animEffect>
                                    <p:anim calcmode="lin" valueType="num">
                                      <p:cBhvr>
                                        <p:cTn id="21" dur="1000" fill="hold"/>
                                        <p:tgtEl>
                                          <p:spTgt spid="3076"/>
                                        </p:tgtEl>
                                        <p:attrNameLst>
                                          <p:attrName>ppt_x</p:attrName>
                                        </p:attrNameLst>
                                      </p:cBhvr>
                                      <p:tavLst>
                                        <p:tav tm="0">
                                          <p:val>
                                            <p:strVal val="#ppt_x"/>
                                          </p:val>
                                        </p:tav>
                                        <p:tav tm="100000">
                                          <p:val>
                                            <p:strVal val="#ppt_x"/>
                                          </p:val>
                                        </p:tav>
                                      </p:tavLst>
                                    </p:anim>
                                    <p:anim calcmode="lin" valueType="num">
                                      <p:cBhvr>
                                        <p:cTn id="22"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72440" y="1295400"/>
            <a:ext cx="6019800" cy="4524315"/>
          </a:xfrm>
          <a:prstGeom prst="rect">
            <a:avLst/>
          </a:prstGeom>
        </p:spPr>
        <p:txBody>
          <a:bodyPr wrap="square">
            <a:spAutoFit/>
          </a:bodyPr>
          <a:lstStyle/>
          <a:p>
            <a:r>
              <a:rPr lang="en-US" dirty="0"/>
              <a:t>In the third grade the boys will investigate the properties of water </a:t>
            </a:r>
            <a:r>
              <a:rPr lang="en-US" dirty="0" smtClean="0"/>
              <a:t>and its </a:t>
            </a:r>
            <a:r>
              <a:rPr lang="en-US" dirty="0"/>
              <a:t>importance to life. </a:t>
            </a:r>
            <a:r>
              <a:rPr lang="en-US" dirty="0" smtClean="0"/>
              <a:t>The students will </a:t>
            </a:r>
            <a:r>
              <a:rPr lang="en-US" dirty="0"/>
              <a:t>test the water in the stream that runs through our campus.  We will </a:t>
            </a:r>
            <a:r>
              <a:rPr lang="en-US" dirty="0" smtClean="0"/>
              <a:t>have </a:t>
            </a:r>
            <a:r>
              <a:rPr lang="en-US" dirty="0"/>
              <a:t>stream clean-up days, to help ensure the health and beauty of this area.  The boys conduct two experiments at home to examine how they use water in their own life.  </a:t>
            </a:r>
            <a:r>
              <a:rPr lang="en-US" dirty="0" smtClean="0"/>
              <a:t>In the first experiment they </a:t>
            </a:r>
            <a:r>
              <a:rPr lang="en-US" dirty="0"/>
              <a:t>can use only one gallon of water for a day and they </a:t>
            </a:r>
            <a:r>
              <a:rPr lang="en-US" dirty="0" smtClean="0"/>
              <a:t>are usually </a:t>
            </a:r>
            <a:r>
              <a:rPr lang="en-US" dirty="0"/>
              <a:t>shocked to learn this is definitely not </a:t>
            </a:r>
            <a:r>
              <a:rPr lang="en-US" dirty="0" smtClean="0"/>
              <a:t>enough water to cover their necessities. </a:t>
            </a:r>
            <a:r>
              <a:rPr lang="en-US" dirty="0"/>
              <a:t>T</a:t>
            </a:r>
            <a:r>
              <a:rPr lang="en-US" dirty="0" smtClean="0"/>
              <a:t>hey get to predict </a:t>
            </a:r>
            <a:r>
              <a:rPr lang="en-US" dirty="0"/>
              <a:t>which would use more water, a shower or a </a:t>
            </a:r>
            <a:r>
              <a:rPr lang="en-US" dirty="0" smtClean="0"/>
              <a:t>bath, and once they learn how much water is wasted on a daily basis,  </a:t>
            </a:r>
            <a:r>
              <a:rPr lang="en-US" dirty="0"/>
              <a:t>t</a:t>
            </a:r>
            <a:r>
              <a:rPr lang="en-US" dirty="0" smtClean="0"/>
              <a:t>hey </a:t>
            </a:r>
            <a:r>
              <a:rPr lang="en-US" dirty="0"/>
              <a:t>will </a:t>
            </a:r>
            <a:r>
              <a:rPr lang="en-US" dirty="0" smtClean="0"/>
              <a:t>hopefully make </a:t>
            </a:r>
            <a:r>
              <a:rPr lang="en-US" dirty="0"/>
              <a:t>every effort to protect and </a:t>
            </a:r>
            <a:r>
              <a:rPr lang="en-US" dirty="0" smtClean="0"/>
              <a:t>conserve water.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362768">
            <a:off x="6317690" y="908356"/>
            <a:ext cx="2047875" cy="22288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77000" y="3645753"/>
            <a:ext cx="2000250" cy="2286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646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D:\My Pictures\DSC06482.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 y="228600"/>
            <a:ext cx="8839200" cy="627562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extBox 1"/>
          <p:cNvSpPr txBox="1"/>
          <p:nvPr/>
        </p:nvSpPr>
        <p:spPr>
          <a:xfrm>
            <a:off x="4495800" y="533400"/>
            <a:ext cx="4648200" cy="830997"/>
          </a:xfrm>
          <a:prstGeom prst="rect">
            <a:avLst/>
          </a:prstGeom>
          <a:noFill/>
        </p:spPr>
        <p:txBody>
          <a:bodyPr wrap="square" rtlCol="0">
            <a:spAutoFit/>
          </a:bodyPr>
          <a:lstStyle/>
          <a:p>
            <a:pPr algn="ctr"/>
            <a:r>
              <a:rPr lang="en-US" sz="2400" dirty="0" smtClean="0">
                <a:solidFill>
                  <a:srgbClr val="FFC000"/>
                </a:solidFill>
              </a:rPr>
              <a:t>It was fun sharing our ideas with you!</a:t>
            </a:r>
            <a:endParaRPr lang="en-US" sz="2400" dirty="0">
              <a:solidFill>
                <a:srgbClr val="FFC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1444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My Pictures\environment 2nd\DSC07031.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04799"/>
            <a:ext cx="4953000" cy="62092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Rectangle 1"/>
          <p:cNvSpPr/>
          <p:nvPr/>
        </p:nvSpPr>
        <p:spPr>
          <a:xfrm>
            <a:off x="5410200" y="762000"/>
            <a:ext cx="3205980" cy="193899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Hello from Gilman School</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9" name="Picture 5" descr="http://t2.gstatic.com/images?q=tbn:ANd9GcRzsDAbNh8lEzDgZjTCJKFWYdkrY_mtwLXH2XwQ8MLcEFMlze9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89302" y="3276600"/>
            <a:ext cx="1247775" cy="14668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512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22321" y="914400"/>
            <a:ext cx="8110151" cy="2000548"/>
          </a:xfrm>
          <a:prstGeom prst="rect">
            <a:avLst/>
          </a:prstGeom>
        </p:spPr>
        <p:txBody>
          <a:bodyPr wrap="square">
            <a:spAutoFit/>
          </a:bodyPr>
          <a:lstStyle/>
          <a:p>
            <a:r>
              <a:rPr lang="en-US" sz="2800" dirty="0"/>
              <a:t> </a:t>
            </a:r>
            <a:r>
              <a:rPr lang="en-US" sz="2400" dirty="0" smtClean="0"/>
              <a:t>The </a:t>
            </a:r>
            <a:r>
              <a:rPr lang="en-US" sz="2400" dirty="0"/>
              <a:t>boys in the Gilman Lower School are very environmentally </a:t>
            </a:r>
            <a:r>
              <a:rPr lang="en-US" sz="2400" dirty="0" smtClean="0"/>
              <a:t>conscious. Through </a:t>
            </a:r>
            <a:r>
              <a:rPr lang="en-US" sz="2400" dirty="0"/>
              <a:t>our units of </a:t>
            </a:r>
            <a:r>
              <a:rPr lang="en-US" sz="2400" dirty="0" smtClean="0"/>
              <a:t>study </a:t>
            </a:r>
            <a:r>
              <a:rPr lang="en-US" sz="2400" dirty="0"/>
              <a:t>we connect to protecting our environment. </a:t>
            </a:r>
            <a:r>
              <a:rPr lang="en-US" sz="2400" dirty="0" smtClean="0"/>
              <a:t>We </a:t>
            </a:r>
            <a:r>
              <a:rPr lang="en-US" sz="2400" dirty="0"/>
              <a:t>want </a:t>
            </a:r>
            <a:r>
              <a:rPr lang="en-US" sz="2400" dirty="0" smtClean="0"/>
              <a:t>our students </a:t>
            </a:r>
            <a:r>
              <a:rPr lang="en-US" sz="2400" dirty="0"/>
              <a:t>to recognize issues facing us at </a:t>
            </a:r>
            <a:r>
              <a:rPr lang="en-US" sz="2400" dirty="0" smtClean="0"/>
              <a:t>school, and also in the </a:t>
            </a:r>
            <a:r>
              <a:rPr lang="en-US" sz="2400" dirty="0"/>
              <a:t>larger </a:t>
            </a:r>
            <a:r>
              <a:rPr lang="en-US" sz="2400" dirty="0" smtClean="0"/>
              <a:t>world.</a:t>
            </a:r>
            <a:endParaRPr lang="en-US" sz="2400" dirty="0"/>
          </a:p>
        </p:txBody>
      </p:sp>
      <p:pic>
        <p:nvPicPr>
          <p:cNvPr id="2050" name="Picture 2" descr="D:\My Pictures\DSC06424.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5695" y="3641943"/>
            <a:ext cx="3364991" cy="27012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051" name="Picture 3" descr="D:\My Pictures\DSC06459.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29200" y="3641943"/>
            <a:ext cx="3515726" cy="27012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894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716559" y="609600"/>
            <a:ext cx="6091881" cy="2123658"/>
          </a:xfrm>
          <a:prstGeom prst="rect">
            <a:avLst/>
          </a:prstGeom>
        </p:spPr>
        <p:txBody>
          <a:bodyPr wrap="square">
            <a:spAutoFit/>
          </a:bodyPr>
          <a:lstStyle/>
          <a:p>
            <a:pPr algn="ctr"/>
            <a:r>
              <a:rPr lang="en-US" sz="3200" b="1" dirty="0">
                <a:solidFill>
                  <a:srgbClr val="0070C0"/>
                </a:solidFill>
              </a:rPr>
              <a:t>In second grade we studied air and our </a:t>
            </a:r>
            <a:r>
              <a:rPr lang="en-US" sz="3200" b="1" dirty="0" smtClean="0">
                <a:solidFill>
                  <a:srgbClr val="0070C0"/>
                </a:solidFill>
              </a:rPr>
              <a:t>atmosphere</a:t>
            </a:r>
          </a:p>
          <a:p>
            <a:pPr algn="ctr"/>
            <a:endParaRPr lang="en-US" sz="3600" b="1" dirty="0">
              <a:solidFill>
                <a:schemeClr val="tx2"/>
              </a:solidFill>
            </a:endParaRPr>
          </a:p>
        </p:txBody>
      </p:sp>
      <p:sp>
        <p:nvSpPr>
          <p:cNvPr id="4" name="TextBox 3"/>
          <p:cNvSpPr txBox="1"/>
          <p:nvPr/>
        </p:nvSpPr>
        <p:spPr>
          <a:xfrm>
            <a:off x="1066800" y="2590800"/>
            <a:ext cx="7391400" cy="2246769"/>
          </a:xfrm>
          <a:prstGeom prst="rect">
            <a:avLst/>
          </a:prstGeom>
          <a:noFill/>
        </p:spPr>
        <p:txBody>
          <a:bodyPr wrap="square" rtlCol="0">
            <a:spAutoFit/>
          </a:bodyPr>
          <a:lstStyle/>
          <a:p>
            <a:r>
              <a:rPr lang="en-US" sz="2800" dirty="0"/>
              <a:t>After learning about </a:t>
            </a:r>
            <a:r>
              <a:rPr lang="en-US" sz="2800" dirty="0" smtClean="0"/>
              <a:t>air’s </a:t>
            </a:r>
            <a:r>
              <a:rPr lang="en-US" sz="2800" dirty="0"/>
              <a:t>make-up and its importance to life, we investigated human activities that are causing problems for its health. </a:t>
            </a:r>
            <a:endParaRPr lang="en-US" sz="2800" dirty="0" smtClean="0"/>
          </a:p>
          <a:p>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19762" y="4424362"/>
            <a:ext cx="2295525" cy="19907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54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85800" y="838200"/>
            <a:ext cx="7467600" cy="2308324"/>
          </a:xfrm>
          <a:prstGeom prst="rect">
            <a:avLst/>
          </a:prstGeom>
        </p:spPr>
        <p:txBody>
          <a:bodyPr wrap="square">
            <a:spAutoFit/>
          </a:bodyPr>
          <a:lstStyle/>
          <a:p>
            <a:r>
              <a:rPr lang="en-US" sz="2400" dirty="0"/>
              <a:t>The boys brainstormed ways they might change to help the quality of air we all breathe.  Our school is located at the intersection of two very busy roads, with a high level of traffic.  Knowing that the emission from these cars is hurting the air, we conducted an experiment to see how bad our air is as a result. </a:t>
            </a:r>
          </a:p>
        </p:txBody>
      </p:sp>
      <p:sp>
        <p:nvSpPr>
          <p:cNvPr id="3" name="AutoShape 2" descr="data:image/jpeg;base64,/9j/4AAQSkZJRgABAQAAAQABAAD/2wCEAAkGBhQSEBUUERQVFBQVFhQTFBYWFxUSFRQVFRYVGBQWFhcYGyYeGBwjGRQVHy8gJCcqLC0sGB4xNTAqNSYrLCkBCQoKDgwOGg8PGiwkHyQqLCk0KywqLCwsNCwsMi0sKSk0LDUtLykpLCwpLDUvLy0pKSksKTQpLSkpLCwpLCksKf/AABEIAMoA+QMBIgACEQEDEQH/xAAcAAEAAQUBAQAAAAAAAAAAAAAABgEDBAUHAgj/xABGEAACAQMCAwYCBwUFBQkBAAABAgMABBESIQUGQQcTMVFhcSKBFCMyQlKRoRVicoKxCJLB4fAkM4Oy0TRDU2Nkc5Oisxb/xAAaAQEAAwEBAQAAAAAAAAAAAAAAAQIDBAUG/8QAKxEAAgIBAwIEBQUAAAAAAAAAAAECEQMSITEEQRMicfBRYYGRoQUyseHx/9oADAMBAAIRAxEAPwDuNKUoBSlKAUpSgFKVq+M8z21oM3U8cPUB2AY/wr9pvkKA2lK5lxT+0Bw+PIhE1wemhNCn5yEH9Kit/wD2hbl8/RbONPWV2l/RQo/WobSLKLfCO75rFbikQfuzLGH/AAF1Df3c5r5g452n8TuMrLcvGp+5CBAMeWV+Ij3NRZ7ViNbA775J3Pr51GpGiwyZ9o5qtfKvK/aTxCzwkM5dPARzfWoPbJ1L/KRW9n7ZeLBg+uAqDkoIgFI8iSdWPYg1GuK2Y8GdWkfRtK+euK9ul/cIotY47Xb4n/3zM3XTrGFHyJ9a2PKHbpNHIIuJhZEOPro1CuufxoMBh/CAfQ1OpXVlPDlV0d0pWkj52sWjEgu7fQdwTNGP0JyD6Vn8N4vDcLrt5Y5UzjVG6uM+RKnY1YoZlKUoBSlKAUpSgFKUoBSlKAUpSgFKUoBSlKAUpSgFeJpgqlmICgEkk4AA3JJPgMV7rj3b9zPIiQ2MTae/BkmI8TGrAKvsWDE+ekUJSt0jTc/duMssjW/CzoQZDXAH1j+fdA/YX97xPpXLJCXkZpmZmPxMzEs7H1J3Jry8uk4TYDbPU+pNJioyN2P4s9fSsXJs7YY1HnkrGqMc40gbnfJPpV9LpiDoUAL5mrVtAunU528qszac/D4VSlJ0bpuKsuo4diZDiq3OnHwsT6bkVSGyLDJIAr1NY4XUGziotXyPNp4LMFuXOB8zWZ9F+EhZD6jpWvFKs033KxkkuC/CXIwucen/AFpAi6j3hxjzzvXmK5ZfA1bdiTk+JpTFo2C20TfZAz6eNbDk3muThd6ssZJjyFnQeEkfXb8QzkHzHkTWrtRGdt9XrkflivbwogOoZz4HxPtmqRlpdbkzxrJHsfYFrcrIiuhDK6hlI8CrDKke4NXagfYpxQzcHh1bmIyQfJGyn5Iyj5VPK6zyxSlKAUpSgFKUoBSlKAUpSgFKUoBSlKAUpSgFfOvbzORxhP3baLHzeUn+tfRVfP8A2/2WniMErA6JIAuf3onfP6SLVZcGmL96OZQMzKUUDfxNelQxH4lDZ8KyLJlw2PDOd/LG1Y8F2NRL5J6elc1ttqj06SSbe5akyW1MuAT5Yr3cTgjCqAB160uL0uMYwKx6ul8TNutkZMUaFfibfy8vlWMDtjpVGNeoVLkKgLMdgqgkk+gFWS7lXJFM0G5AG5OwA3JJ8ABU95Z5SgjillvgD3YwwbeOPbLDb7TjIG3gTgbiovfcwIJCLCEQL4K+7zH1DMSU9l39arGak2l279jKUmjbHsyu9CsDESQCULFWUn7pJGnI96w7jkC9VGYxj4RnCurM38KjcnrUj7O+KLAsv0tpEeV1IaRX0kAHGXOw3Y+JFTlLiQvgxgJ0cSBsjodOkEZrkyZ8mN9mvfzNFC1TtHAk+E9QQeuxzV+4uyw3xgVteP8AJU8DFn0EPIVQBsu5JJ+zjy3PlV3lzhMMdwhuwtxGNzDFMiuSMbHI+IePwgqT512aoSqVlYLK4tRizuvYbwxoeDxlxgyvJMAfHSxCqfmEz7EV0GtXy7xmC5t0ktiDHjSABpKFdjGy/dK7DHt0xWzJrc4X8ytKoGqtAKUpQClKUApSlAKUpQCqZqtKAUpSgFKUoBXJP7Qlyn0e0hKjU8zOGI+JVjQBgp6ZLp+VdbriH9pGMhrFun+0L8/qTUPgtCtSs5BeNlz+VWK9wMAwLbiqzzajnHsKxW2x6D33PMURY4AzVHUg4PiKFvIY9d68yb9akq+DYcA4Qbq5jiA2LBnPlGu7H8tvciuvzxFDJHbRRrJ3OtSFCgMz6EBwNwAGb+X1rUdmiQG21RR6HzolJOpiygEHV5YIIHT9amLkAEnYDcn0H+jXnZ8uqdVwIra/ic77RuHaLaCGOQ/BqZ1Pgw6zSH8RcnHmWOPCtRyRyRdzqZYgIo8Z75kLOR17pOo9dvfpUi4Pww8Uv0Rx9VtcSjoVJxbxH0wMn+au8xQpBFgAKqjyx4CurFbx0yuWsWRaeT5941y/d24MkEv0hAMujqofHUjT4j0G/vV7knmQOVjGyPkIp8YpcZKD9xgCR5FSOuKm/NPFobaIyy5G+FCjUzHc6QOuwJz0xXH+L8WiFwLqyJUOfjQrpMcykMrafDDEA/JxXNjxvLFqS+qOifUyrTJ367tfUl3BbP8AavESpJEep4lI+7BFjvmHk0jELnyPpU/535OszbCBIUjOPhdFVWQj7DZAzsR8xmoX2PKqtIXLBhbxMpBwQZZJWJJ+S/lWZwrn57m7WCSHStwkktvIGLFo0aVQzg+fct4elaSuMWoLgyyPzRUu389zE7KuY3gvhFLt3zG1nHT6QgJgl92AZM9cr5V2LmaxkmtZI4jh2GBvpzuCRnpkZHzrg3NCG3vTMm2pIbj/AIltMm/93T+dfRittn5104JKeM5+tgp7vut/XgiXLYksraV7slEDDQpYSEbAHSQT9pvAVc4b2gxSyKjRyR6m0KxwylicAEg7GvXO0Xfw93EytLG6SmIMNbKM5+Hx8Dn5VD+E8PaWaOJEkGJEZ2ZWUIqEMckjY/DgVhPJkxSjCCtHzGfqM3TZceDCrjxfP5Osiq15WvVege8KUpQClKUApSlAKUpQClKUApSlAKgPbPym19w090paaBhMigZLgAiRR5kqSQOpUVPqg3bBzibDhzGM4mnJhiI8VyMu/wAlzj1IoD5ijXI9B4+lXoptIOBv5+QqgtSEycDyHU1brHZnoq4pAnPjXh5AK3vKnLDX0xTVojQBpGG538FX1OD+Rqf3r8Ks1W3lWLONwY++cZ+87BSQT/ras5ZFF6at/BGbbfBr+RYLq0t9TWF3JHMVmWSJBKugouDgHrufnW44hzZb3FlcdxKC4hl+A/BIPhOfhO/5Zr3wzhy6O84XeTQL0EUheHPk0L5A9tq0F9yHOVk1dxMW7xwwUwyanycDSCv2j4eG+PCuacsMnq3TstjjLiT2omXZhYkvO0eAxeIKfJEhUj/nNTG+4i8mzYwOg8CfOucdl3FMqyEkMyI2PA6osxyj8u7NTysZycfKdGWKllcvr99zn3aNzM1jeWkqxrKFjucK+QuqRRGSceOFb9TXKuF2heG5PSONJPmJY1H6O3612/nvkwcQiQBxG8ZZkYjUp1AZVsHIGw3Hl4VCJeVxY8NnWRlaWdo0YrnSFDhsAncgKrsf8q6sWeMcaj3OOWKTm2bTkG8Rrtgmyy25QejQPgj+6+a1/Z9yrc2/EC9xG6xwpKiu32ct9kJvuDqJ223NZPCeTJIoYp7edo5tCyhCqsneNFhgc7gNkg+/pVOE9ol1MgMlssgBK6o3EXxDzVs+fiKzbqMljafY6Zp58l0752X3L/P8eVUD7RjkQef1kkKj9a7tdXiQRF5DhUAz18gMDqSa4dyhaS8S4nGHA0QOtxcad44xGcwQBvvEv8R/m8q7PzLJpt2zA1wCQDGNyQT4+GdvSujp4PHi3OTr51suUvzyQ7hvBZFvI5mMYjaVplmMgHeJJqIQA4YnBG3pXRhXMubeETtKG7k9zojEYVS4iXSNSaVBwdWd8dBUy5PSQWqiTPidAbOoJ90NnfPod8YqMD0ycEvnZ4HRSWPLPCotd7fv7G9pSldh6wpSlAKUpQClKUAqmKrSgFKUoBSlKAVxz+0jaMba0kH2ElkRvQuilf8A82rsdarmfl2K+tZLecfBIMZHirDdXX1BAP6daA+QpJS2M9BgV4Nb7m7ke54bLouFyhJ7uZR9XIOmD0bzU7+43rQCsqo7oy1bnS+yxcWdwyf7zvDj3WMaP1JrN5R4K0No0s0eq4k1yvrXU5OMqhzvk4zj96obyHzSLOdhJnuZcBj46GH2Xx5bkH/KutxyK6h42DK24ZSCD7EV5vVa4t1w6/wtjSfJAOSL21gi7+Sfu52aQTRZ+2dR0jusZBGxBA6kV0JbpSVUnDMCwU7MQMatvTUM+9YMvCYFczukSuNzKwUEY6lj4e9Rfg3NMEvEpXaQKAqwW+rIDjVmRgTsNTAYz0xVJXluaT99gvJSHHoGsbxZ48Kkr6gTnQk+CGV8eCSLkE+eT0qbcH5qiuAdOVddnjONaHqCOo8mGxrxxC1SWNo5FDqwwVPgf+h9ah152fk4Ecisq/Y7wMJEHkssZBI8gQajXCcak6aNd2TbiXGFRCXZY06lyF/rXPru5/atwIoiRboTrYbHT959xsW+yoPTUT417Xs+jT6y6lGkbkszNj+aQgD5g1KeFNbRQH6OYxEuWZ1YEEgbs7dT6n/KoThj80bb9NiHb22IxdWV/Zwusc8LwKCRJNkSRpjGny9vHfwx4VIOznsbjmsI5rx7hGlJkWOOTu1ERxo1DSTlhlvEbEVn8s8sNxSVLi4UrYRsGhjYYN2wO0jjpEOg+97V1xRivTwQko3NK2cWSdS8rZreA8uQWUQitY1jQb4G5Y9WZjux9TWfcTBVLHwAycbmk8oVSzHAUFifIAZJ/KuRcd7S5pohJ3g4faP9h9pbudSMgrsViyPQt6it5SUVuYpNnSm4uTuoiAP4pVB+Y6Vhcu28dsTGu/euXyJBLvjr5Dbx/OtLYcZW04TDJgzkp8Ly4Ut9XqBkYg4Jx4eZxXPJOaL2SFOK/SQpiYyC1VRHAUDlGjJByxIPi2Tv0qkpxTV+7KKKlPblH0DSrNnPrjV8FdSq2DsRqAOCPMZq9WpYUpSgFKUoBSlKAUpSgFKUoBSlKAUpSgMe+sI5ozHMiyIwwyOAysPUHavmDtO5I/Zt6VjB+jy5kgJ3wPvx56lT+hX1r6nrT80cqW/EIDDcpqXOVI+F0boyN0P6HrmoastGWl2fIVX7PiEsX+6keP8Agdk/oa+jeD9h/DoFYOsk5YFSZX8AdjpCBQD67moRx3+zxMJc2VxGYifsz6ldB5alUh/fAquk38ZPscwD3F3IqZmuHY4VctKxJ8gc10jk3sInkmD8RVY4NLZjV8ysxUhd1yEwSD49MY3rpvZ72aw8Mjznvbhx9ZMRjb8EY+6v6nr0AmNSo0ZzneyOAfSLjhN1Ja3eqW0QoI7kgnQsuTFrPkdLDHQo2Ntqlm2xByDuCNwQfCsvi973vGzDJHqtZYPoLMwzG9yuq4EZz4/VuR7nzFaSbhTcNmEBJNpK2LdmOTBJ4/R3PVT9xj7Vw9V0qknOPJrhzU9Mi1ectQyyd5MGlP3VdiY0x+FPD881Y4C1tfzt380MXD7ZguhpI4hcyrvggkfUrsceDHHyyeZoHe0lWNwhKNljk/CFJIHvjGegJrA5F5SsriP6LewqweGO8tJlyk3dSgd5HrX7Rjl1Lhs+Plis+ihr80ndcFuolp2R0a97VuFwDBu4mxsFiDTewHdgirNv2lmf/sfD76cdHaNbeI+zysP6Ve4RwjhnDol0LCpQKhkKK0zsQNIJVdRdsjYDfOwracX5ljgQu7pGg+/IwQewyfH03PpXq0cVkK5956u47eW3eyEUk9rcurC5STu40X61nAQbhWOACcnFQ69YvZ2trCGMrJasMKSsaqF1SO2MAYDDGd81IeY+EXnF5Wls1UQm0e2Es4eAOZJQ7GFdOpgVUDUQF3PjVlru4tgsc9hdppAUNEguozgYBDRe3UCuTqVLZxV0b4Wt09i9x/my6sOHGKERju0jjSRgSwzpXvMZ0gg+YPhUVTloWjWve3JktpLq3NyjBQjFnB1qfw5AyOo3qYcw8OEqNFICA8ek5GCDv0PUHB+VQCx4Vax20ltcqWuzrVRpkd2OSIPo/iDn4dl9c1zwzNycXynxXb+jyv0/qlkzZsMn5ot16H0ytVrT8orMLG2F0CJxDGJQdzqCgHOOvn65rcV6R3ilKUApSlAKUpQClKUApSlAKUpQClKUApSlAKUpQCtdx3incRahguzLFEp+/LIdMa+2Tk+QBPStjUBueJfSuYorcH6uxge4cdDPKBGmf4Y5Mj+I0Bt+YuXw9j3CPplBWWGUjdblHEiyt7yZJ9Gao5xDmNbqRbC+sriCaZHDZCNC/drqZ4pVbPwkAg42+Gq9sHNEll9Eki3+uYFckB8xSBVbzGWBx+6K2HN0Xd8T4XcPshaezc+TXEf1X5uhHzqSDhPOvFr+3nltJ5iVG2Qqp3sZHwtkDO6+PrkVIuFcemaxsPoIjluLKG6mmQ7v3JmePQFG7fCdZXOcBDW77duWswJdAfFCwifzMchOkn2fb+etTyzGlnZcIu41xdzXkkW2wkt3dkkVx97Hw4PTVVVFR2SJbcuTP5G5W4vdBbhmjhD6pI7iYCWRRLu0kEI+EMwP2330gAYAxXTOCdmttC4mnL3lwP8Avrk96VP/AJaH4UHsM+tZfLSiB5LUbICZoB0Ebt9ZGPRJCcDoskY6VIqkFMUNVpQHO+akxct/rx3/AMat8tKPpUZwM5G/UbitlzlaHvNfmAf0wf6CsDleIm4UjoR/n/SvElCUer9XZ8bkwTh+rqu7v6VudEFVqgqte2fZClKUApSlAKUpQClKUApSlAKUpQClKUApSlAKUpQFDXJezufVzJxfV9rJA/hWQL/QLXW64Bf8e/ZnNk0hVmjlKrIqAsxWaONsqo3YhwDjrg0BLO3ZQLWGQjU0dzbsq/jOHyo9/wDCpXxPl6S94UILhsXDRo5cfD3dyuHVhjwCybbdBWn4fwWfid3HeX0Rt7aA67S1feRn6T3A+6R91On/ADTq4k0qT5f16UByu/45+0uEXccy6LuGGSO6iOxSeEFgwH4WMYIPnkdK0vJnDPpVxw4DeHh9nHIfI3N0WcD5KVb+X1rec6cr/S4f2rwyTupjDIJgwKLcRKrLIrgjZgFI38cDwIBra9m3AhZcOt9Q3dBcyHxJLqG39lCr/LUohm75uf6Mkd2ucW7BpMeJhOEn9/gOv3iWpLFIGAIIIIBBHgQfA1zpuJXXFTJFbI0Fm4KzXUqEPKhBDR20TjqNtbDbyz47js4vWEElnKSZbJ+4yfF4CNVs/wA4yF90NQSTClKUBYubNZBhxkf09jVmz4THESUBydtznHtWbSopXZFLkUpSpJFKUoBSlKAUpSgFKUoBSlKAUpSgFKUoBSlKAUpSgFcv/wD5CLiPEuKSMSrRm1t4Jl+3DNFGru6HoQ2gHzGR1rp5rnvCYrvhAlVrZ72GSaW4e4gZe/1SkE95btjJAA3RiNulASHgXE7kwhbpUWdCUkYEaJceEsfkGG5U4IOR4YNXLy4coVDKSMuSThF0jI1HoOprB4J2g8NvsCKePWfuSfUyewD41fLNbW75cikKFi+hTkxBsRSHxUyL4uB0UnT6Gp2Io1N1w8WvA5o1bXos7gl/DWzRSO7DyBZicetbfleRZLK2kXHxW8JB9DGprE5/fTwq9P8A6WcfnGw/xrSdjPEu84YsROWtpJLc/wAIOuP/AOjqPlSu5JO8VCOIuLbi8M6nEdx/sU/lqbMlq3uHDp/xBV/m/tHtbTMfed7N/wCDD9ZJ/NjaP+Yj2NRTkKGfi159NvFC21q5FrAvxIZ+sjH75Tb4vxeGMGlOrIvejrlKpmq1BIpSlAKUpQClKUApSlAKUpQClKUApSlAKUpQClKUApSlAKpmq1DOYr17y4ext5TEkaobySMjvQJASkEf4SyjUz9AQBuTiG6JSspzH2rWdrJ3Ka7q4zjubde9YHyY/ZB9Nz6VouN9ofFYoO//AGdHDFkajLK0rxr+ORIwCq+fl1xUn4Jyzb2aabaFYx1IGXb+Nz8TfM1j8W5ts4PgmnjLHbul+ukbO2O6QFjnw8Ky8RvhF9FcnAL/AIBIHZmiSWNmZwIsq0eo5wgJyVGdhvV7h/Ep7fa3v7m3x9xmdQP5SQv6VMeH8rXjvIsFvptw7dw9yxgbuicopjw0mQDjcDYCr9/y33Aze8QtbcY+yqa3I8gJHBPyQ10QySW0opmE4J7xk0RO4504pco9ut092jo/eosUZJiXHeYbTk4B6VgwcwviRIHu1SUo8kcQ0azpwpZhvgrjbODXSOzuxjmvrb6HHL9EsILgd9KhTv5bk4OAQM9T8vAbZx+cuAyW+lUt5Q0OY4rlIXnglsycxRz92daSRZ0g6Tsv721vEq6SK+HdW2Qix4PIwwVFvH1AOZX9z93+tZtzwSJADEJFclURYpGRndiFRRvjJJG/zracGh786VveHavDQ8lxbvny0yxA5rdDk++guraZrbv4YZDKxt5ElLfAwQqj6CcMQdqxnPJN3I2hCEFUTPsuUuMWsSm34mZJAAXhuAZYieqo7amA6ZwPlW64H2i3CHu+L2jWhyF+krl7RixwupwT3eTtkkjzIrOl5vt0GZO+iP4ZLe5VvbHd7/LNRrjvEDxJTEySW3Dl+O5uJgbdplTdY41calTUASxA8MD1pBzb3RaSjR1ZWzVaifZiZP2eiyCTQjyLbtKNMj2wb6hmB3HwEAZ6AVLK1KClKUApSlAKUpQClKUApSlAKUpQClKUApSlAKUpQFDXJ+ZeESxTzq/CnvY3leeG5gk7mdBKdTRsyjX8L5xvjGNtq6zSgPnw8AupGwvCeISD8N1fP3Y+WlNvc1JuBcqcYTaC34bw1TsSqmWXHqQW1H3NddpQECg7MpZMG/4jdT+aREWkR9Cse5/MVv8Ag/Ilja7w2sSt+Mr3kn/yPlv1rfUoCmmmKrSgNdxPl62uBi4gil/9yNH/AFIyKj57K7Nd7c3FoT1triaEf3dRX9KmNKAhM/IN14R8WvAPD6xYJj/e0qa8cM7LUEyy311PfMhDIkxAhVh4N3Q2JHrt6VOaUBQCq0pQClKUApSlAKUpQClKUApSlAKUpQClKUApSlAKUpQClKUApSlAKUpQClKUApSlAKUpQClKUApSlAKUpQClKUApSlAKUqlAf//Z"/>
          <p:cNvSpPr>
            <a:spLocks noChangeAspect="1" noChangeArrowheads="1"/>
          </p:cNvSpPr>
          <p:nvPr/>
        </p:nvSpPr>
        <p:spPr bwMode="auto">
          <a:xfrm>
            <a:off x="63500" y="-935038"/>
            <a:ext cx="2371725" cy="19240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65004" y="4114800"/>
            <a:ext cx="2371725" cy="213359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925932"/>
            <a:ext cx="1600200" cy="103992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2322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D:\My Pictures\environment 2nd\DSC07044.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300" y="475488"/>
            <a:ext cx="3835325" cy="280111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71" name="Picture 3" descr="D:\My Pictures\environment 2nd\DSC07046.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0600" y="3346418"/>
            <a:ext cx="3962400" cy="296599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72" name="Picture 4" descr="D:\My Pictures\environment 2nd\DSC07028.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7864" y="533400"/>
            <a:ext cx="3352800" cy="2514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73" name="Picture 5" descr="D:\My Pictures\environment 2nd\DSC07029.JP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9507" y="3602593"/>
            <a:ext cx="3560064" cy="245364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65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1000"/>
                                        <p:tgtEl>
                                          <p:spTgt spid="7172"/>
                                        </p:tgtEl>
                                      </p:cBhvr>
                                    </p:animEffect>
                                    <p:anim calcmode="lin" valueType="num">
                                      <p:cBhvr>
                                        <p:cTn id="22" dur="1000" fill="hold"/>
                                        <p:tgtEl>
                                          <p:spTgt spid="7172"/>
                                        </p:tgtEl>
                                        <p:attrNameLst>
                                          <p:attrName>ppt_x</p:attrName>
                                        </p:attrNameLst>
                                      </p:cBhvr>
                                      <p:tavLst>
                                        <p:tav tm="0">
                                          <p:val>
                                            <p:strVal val="#ppt_x"/>
                                          </p:val>
                                        </p:tav>
                                        <p:tav tm="100000">
                                          <p:val>
                                            <p:strVal val="#ppt_x"/>
                                          </p:val>
                                        </p:tav>
                                      </p:tavLst>
                                    </p:anim>
                                    <p:anim calcmode="lin" valueType="num">
                                      <p:cBhvr>
                                        <p:cTn id="23"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3"/>
                                        </p:tgtEl>
                                        <p:attrNameLst>
                                          <p:attrName>style.visibility</p:attrName>
                                        </p:attrNameLst>
                                      </p:cBhvr>
                                      <p:to>
                                        <p:strVal val="visible"/>
                                      </p:to>
                                    </p:set>
                                    <p:animEffect transition="in" filter="fade">
                                      <p:cBhvr>
                                        <p:cTn id="28" dur="1000"/>
                                        <p:tgtEl>
                                          <p:spTgt spid="7173"/>
                                        </p:tgtEl>
                                      </p:cBhvr>
                                    </p:animEffect>
                                    <p:anim calcmode="lin" valueType="num">
                                      <p:cBhvr>
                                        <p:cTn id="29" dur="1000" fill="hold"/>
                                        <p:tgtEl>
                                          <p:spTgt spid="7173"/>
                                        </p:tgtEl>
                                        <p:attrNameLst>
                                          <p:attrName>ppt_x</p:attrName>
                                        </p:attrNameLst>
                                      </p:cBhvr>
                                      <p:tavLst>
                                        <p:tav tm="0">
                                          <p:val>
                                            <p:strVal val="#ppt_x"/>
                                          </p:val>
                                        </p:tav>
                                        <p:tav tm="100000">
                                          <p:val>
                                            <p:strVal val="#ppt_x"/>
                                          </p:val>
                                        </p:tav>
                                      </p:tavLst>
                                    </p:anim>
                                    <p:anim calcmode="lin" valueType="num">
                                      <p:cBhvr>
                                        <p:cTn id="30"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D:\My Pictures\environment 2nd\DSC07040.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457200"/>
            <a:ext cx="8458200" cy="5943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811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2133600"/>
            <a:ext cx="3318455" cy="389438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8" name="Picture 4" descr="D:\My Pictures\environment 2nd\DSC07037.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19600" y="982317"/>
            <a:ext cx="4165600" cy="3276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701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990600" y="838200"/>
            <a:ext cx="7162799" cy="2246769"/>
          </a:xfrm>
          <a:prstGeom prst="rect">
            <a:avLst/>
          </a:prstGeom>
        </p:spPr>
        <p:txBody>
          <a:bodyPr wrap="square">
            <a:spAutoFit/>
          </a:bodyPr>
          <a:lstStyle/>
          <a:p>
            <a:r>
              <a:rPr lang="en-US" sz="2000" dirty="0"/>
              <a:t>We do many other activities to strengthen our awareness of the environment. </a:t>
            </a:r>
            <a:r>
              <a:rPr lang="en-US" sz="2000" dirty="0" smtClean="0"/>
              <a:t>We </a:t>
            </a:r>
            <a:r>
              <a:rPr lang="en-US" sz="2000" dirty="0"/>
              <a:t>have set-up rain barrels, composting stations, a garden, solar panels, a green roof, and an environmental club in the Lower School that many of the boys join.  We love </a:t>
            </a:r>
            <a:r>
              <a:rPr lang="en-US" sz="2000" dirty="0" smtClean="0"/>
              <a:t>this </a:t>
            </a:r>
            <a:r>
              <a:rPr lang="en-US" sz="2000" dirty="0"/>
              <a:t>planet and want to help sustain it for our lives and those in the future.   </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62299" y="3276600"/>
            <a:ext cx="2819400" cy="2819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1336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680</TotalTime>
  <Words>517</Words>
  <Application>Microsoft Macintosh PowerPoint</Application>
  <PresentationFormat>On-screen Show (4:3)</PresentationFormat>
  <Paragraphs>15</Paragraphs>
  <Slides>13</Slides>
  <Notes>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Aspect</vt:lpstr>
      <vt:lpstr>Our Environment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Environment</dc:title>
  <dc:creator>"ceppler"</dc:creator>
  <cp:lastModifiedBy>Barry Kramer</cp:lastModifiedBy>
  <cp:revision>29</cp:revision>
  <dcterms:created xsi:type="dcterms:W3CDTF">2012-01-10T03:16:27Z</dcterms:created>
  <dcterms:modified xsi:type="dcterms:W3CDTF">2012-01-10T03:16:55Z</dcterms:modified>
</cp:coreProperties>
</file>