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72F830-2C24-4B12-A818-54EA9871CC68}" type="datetimeFigureOut">
              <a:rPr lang="en-US" smtClean="0"/>
              <a:pPr/>
              <a:t>12/23/2011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07373-0096-496D-A5C2-10279C7F4F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72F830-2C24-4B12-A818-54EA9871CC68}" type="datetimeFigureOut">
              <a:rPr lang="en-US" smtClean="0"/>
              <a:pPr/>
              <a:t>12/23/2011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07373-0096-496D-A5C2-10279C7F4F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72F830-2C24-4B12-A818-54EA9871CC68}" type="datetimeFigureOut">
              <a:rPr lang="en-US" smtClean="0"/>
              <a:pPr/>
              <a:t>12/23/2011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07373-0096-496D-A5C2-10279C7F4F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72F830-2C24-4B12-A818-54EA9871CC68}" type="datetimeFigureOut">
              <a:rPr lang="en-US" smtClean="0"/>
              <a:pPr/>
              <a:t>12/23/2011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07373-0096-496D-A5C2-10279C7F4F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72F830-2C24-4B12-A818-54EA9871CC68}" type="datetimeFigureOut">
              <a:rPr lang="en-US" smtClean="0"/>
              <a:pPr/>
              <a:t>12/23/2011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07373-0096-496D-A5C2-10279C7F4F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72F830-2C24-4B12-A818-54EA9871CC68}" type="datetimeFigureOut">
              <a:rPr lang="en-US" smtClean="0"/>
              <a:pPr/>
              <a:t>12/23/2011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07373-0096-496D-A5C2-10279C7F4F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72F830-2C24-4B12-A818-54EA9871CC68}" type="datetimeFigureOut">
              <a:rPr lang="en-US" smtClean="0"/>
              <a:pPr/>
              <a:t>12/23/2011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07373-0096-496D-A5C2-10279C7F4F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72F830-2C24-4B12-A818-54EA9871CC68}" type="datetimeFigureOut">
              <a:rPr lang="en-US" smtClean="0"/>
              <a:pPr/>
              <a:t>12/23/2011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07373-0096-496D-A5C2-10279C7F4F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2F830-2C24-4B12-A818-54EA9871CC68}" type="datetimeFigureOut">
              <a:rPr lang="en-US" smtClean="0"/>
              <a:pPr/>
              <a:t>12/23/2011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07373-0096-496D-A5C2-10279C7F4F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72F830-2C24-4B12-A818-54EA9871CC68}" type="datetimeFigureOut">
              <a:rPr lang="en-US" smtClean="0"/>
              <a:pPr/>
              <a:t>12/23/2011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07373-0096-496D-A5C2-10279C7F4F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72F830-2C24-4B12-A818-54EA9871CC68}" type="datetimeFigureOut">
              <a:rPr lang="en-US" smtClean="0"/>
              <a:pPr/>
              <a:t>12/23/2011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07373-0096-496D-A5C2-10279C7F4F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2F830-2C24-4B12-A818-54EA9871CC68}" type="datetimeFigureOut">
              <a:rPr lang="en-US" smtClean="0"/>
              <a:pPr/>
              <a:t>12/23/2011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07373-0096-496D-A5C2-10279C7F4F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Places to visit in Uganda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200" dirty="0" smtClean="0"/>
              <a:t>Murchison Falls National Park</a:t>
            </a:r>
            <a:endParaRPr lang="en-US" sz="3200" dirty="0"/>
          </a:p>
        </p:txBody>
      </p:sp>
      <p:sp>
        <p:nvSpPr>
          <p:cNvPr id="3" name="Content Placeholder 2"/>
          <p:cNvSpPr>
            <a:spLocks noGrp="1"/>
          </p:cNvSpPr>
          <p:nvPr>
            <p:ph idx="1"/>
          </p:nvPr>
        </p:nvSpPr>
        <p:spPr>
          <a:xfrm>
            <a:off x="457200" y="1143000"/>
            <a:ext cx="8229600" cy="2057399"/>
          </a:xfrm>
        </p:spPr>
        <p:txBody>
          <a:bodyPr>
            <a:normAutofit fontScale="47500" lnSpcReduction="20000"/>
          </a:bodyPr>
          <a:lstStyle/>
          <a:p>
            <a:r>
              <a:rPr lang="en-US" b="1" dirty="0"/>
              <a:t>M</a:t>
            </a:r>
            <a:r>
              <a:rPr lang="en-US" dirty="0"/>
              <a:t>urchison Falls National Park, with 3,840 square kilometers is Uganda's largest National Park. The park is cut in half by the Nile and its landscape varies from dense rainforest on the hilly ranges in the South-West, to undulating savannah in the North-West. The forest shelters many primate species, including Chimpanzees, while the river attracts various Antelopes, Buffalos, Rothschild-Giraffes and Elephants</a:t>
            </a:r>
            <a:r>
              <a:rPr lang="en-US" dirty="0" smtClean="0"/>
              <a:t>.</a:t>
            </a:r>
          </a:p>
          <a:p>
            <a:r>
              <a:rPr lang="en-US" dirty="0"/>
              <a:t>The most impressive view is at the top, where the Nile forces its way through a 7 meter gap in the rocks and tumbles 40 meters down. A path leads from the parking above the falls all the way to the bottom and offers spectacular views of the foaming waters rushing into the gorge, with a deafening roar.</a:t>
            </a:r>
            <a:endParaRPr lang="en-US" dirty="0" smtClean="0"/>
          </a:p>
          <a:p>
            <a:endParaRPr lang="en-US" dirty="0"/>
          </a:p>
        </p:txBody>
      </p:sp>
      <p:pic>
        <p:nvPicPr>
          <p:cNvPr id="6146" name="Picture 2" descr="http://www.safari-in-uganda.com/images/10_murchisonFallsNP_P1040283.jpg"/>
          <p:cNvPicPr>
            <a:picLocks noChangeAspect="1" noChangeArrowheads="1"/>
          </p:cNvPicPr>
          <p:nvPr/>
        </p:nvPicPr>
        <p:blipFill>
          <a:blip r:embed="rId2"/>
          <a:srcRect t="2400" b="14400"/>
          <a:stretch>
            <a:fillRect/>
          </a:stretch>
        </p:blipFill>
        <p:spPr bwMode="auto">
          <a:xfrm>
            <a:off x="4724400" y="2803549"/>
            <a:ext cx="3352800" cy="2092149"/>
          </a:xfrm>
          <a:prstGeom prst="rect">
            <a:avLst/>
          </a:prstGeom>
          <a:noFill/>
        </p:spPr>
      </p:pic>
      <p:pic>
        <p:nvPicPr>
          <p:cNvPr id="6148" name="Picture 4" descr="http://t3.gstatic.com/images?q=tbn:ANd9GcQXnwA461fe6HRiSD8nYci3mRXvXSG5T6rvN0nTvwglhLzzYcai&amp;t=1"/>
          <p:cNvPicPr>
            <a:picLocks noChangeAspect="1" noChangeArrowheads="1"/>
          </p:cNvPicPr>
          <p:nvPr/>
        </p:nvPicPr>
        <p:blipFill>
          <a:blip r:embed="rId3"/>
          <a:srcRect/>
          <a:stretch>
            <a:fillRect/>
          </a:stretch>
        </p:blipFill>
        <p:spPr bwMode="auto">
          <a:xfrm>
            <a:off x="1066800" y="2743200"/>
            <a:ext cx="3276600" cy="1390651"/>
          </a:xfrm>
          <a:prstGeom prst="rect">
            <a:avLst/>
          </a:prstGeom>
          <a:noFill/>
        </p:spPr>
      </p:pic>
      <p:pic>
        <p:nvPicPr>
          <p:cNvPr id="6150" name="Picture 6" descr="http://www.guideforafrica.com/images/uganda/murchison-falls1.jpg"/>
          <p:cNvPicPr>
            <a:picLocks noChangeAspect="1" noChangeArrowheads="1"/>
          </p:cNvPicPr>
          <p:nvPr/>
        </p:nvPicPr>
        <p:blipFill>
          <a:blip r:embed="rId4"/>
          <a:srcRect b="9600"/>
          <a:stretch>
            <a:fillRect/>
          </a:stretch>
        </p:blipFill>
        <p:spPr bwMode="auto">
          <a:xfrm>
            <a:off x="1409700" y="4191000"/>
            <a:ext cx="2857500" cy="193738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err="1" smtClean="0"/>
              <a:t>Semuliki</a:t>
            </a:r>
            <a:r>
              <a:rPr lang="en-US" dirty="0" smtClean="0"/>
              <a:t> Park</a:t>
            </a:r>
            <a:endParaRPr lang="en-US" dirty="0"/>
          </a:p>
        </p:txBody>
      </p:sp>
      <p:sp>
        <p:nvSpPr>
          <p:cNvPr id="3" name="Content Placeholder 2"/>
          <p:cNvSpPr>
            <a:spLocks noGrp="1"/>
          </p:cNvSpPr>
          <p:nvPr>
            <p:ph idx="1"/>
          </p:nvPr>
        </p:nvSpPr>
        <p:spPr>
          <a:xfrm>
            <a:off x="457200" y="838200"/>
            <a:ext cx="8229600" cy="3886200"/>
          </a:xfrm>
        </p:spPr>
        <p:txBody>
          <a:bodyPr>
            <a:normAutofit fontScale="55000" lnSpcReduction="20000"/>
          </a:bodyPr>
          <a:lstStyle/>
          <a:p>
            <a:r>
              <a:rPr lang="en-US" b="1" dirty="0" err="1"/>
              <a:t>S</a:t>
            </a:r>
            <a:r>
              <a:rPr lang="en-US" dirty="0" err="1"/>
              <a:t>emuliki</a:t>
            </a:r>
            <a:r>
              <a:rPr lang="en-US" dirty="0"/>
              <a:t> National Park contains a secluded forest area at the base of the "Mountains of the Moon" - Mount </a:t>
            </a:r>
            <a:r>
              <a:rPr lang="en-US" dirty="0" err="1"/>
              <a:t>Rwenzori</a:t>
            </a:r>
            <a:r>
              <a:rPr lang="en-US" dirty="0"/>
              <a:t> on the border of Congo. The out of the way location makes it an ideal place to spend a few days relaxing away from the rest of the world. </a:t>
            </a:r>
            <a:br>
              <a:rPr lang="en-US" dirty="0"/>
            </a:br>
            <a:r>
              <a:rPr lang="en-US" dirty="0" err="1"/>
              <a:t>Semuliki</a:t>
            </a:r>
            <a:r>
              <a:rPr lang="en-US" dirty="0"/>
              <a:t> is the only park in Uganda composed primarily of tropical lowland forest.</a:t>
            </a:r>
            <a:br>
              <a:rPr lang="en-US" dirty="0"/>
            </a:br>
            <a:r>
              <a:rPr lang="en-US" dirty="0"/>
              <a:t>The land is quite flat, creating a startling contrast to the rugged </a:t>
            </a:r>
            <a:r>
              <a:rPr lang="en-US" dirty="0" err="1"/>
              <a:t>Rwenzori</a:t>
            </a:r>
            <a:r>
              <a:rPr lang="en-US" dirty="0"/>
              <a:t> Mountains nearby, and the forest is very dense. It contains a mosaic of different micro habitats, which provide for a diversity of wildlife. The </a:t>
            </a:r>
            <a:r>
              <a:rPr lang="en-US" dirty="0" err="1"/>
              <a:t>Semliki</a:t>
            </a:r>
            <a:r>
              <a:rPr lang="en-US" dirty="0"/>
              <a:t> River is a watering point for many animals</a:t>
            </a:r>
            <a:r>
              <a:rPr lang="en-US" dirty="0" smtClean="0"/>
              <a:t>.</a:t>
            </a:r>
          </a:p>
          <a:p>
            <a:r>
              <a:rPr lang="en-US" dirty="0"/>
              <a:t>There are a number of natural hot springs in the area, which attract large numbers of shorebirds, and supply salt for other animals</a:t>
            </a:r>
            <a:r>
              <a:rPr lang="en-US" dirty="0" smtClean="0"/>
              <a:t>. There </a:t>
            </a:r>
            <a:r>
              <a:rPr lang="en-US" dirty="0"/>
              <a:t>are grasslands and wetlands and bamboo forest in the park as well. You may also come across the small Pigmy culture living nearby.</a:t>
            </a:r>
          </a:p>
          <a:p>
            <a:r>
              <a:rPr lang="en-US" dirty="0"/>
              <a:t>Some of the animals present include elephant, buffalo, leopard, civet, scaly tailed flying squirrel, and bush baby. There are 8 species of primate, roughly 400 species of bird, and almost 300 species of butterflies.</a:t>
            </a:r>
          </a:p>
          <a:p>
            <a:endParaRPr lang="en-US" dirty="0"/>
          </a:p>
        </p:txBody>
      </p:sp>
      <p:pic>
        <p:nvPicPr>
          <p:cNvPr id="5122" name="Picture 2" descr="http://t1.gstatic.com/images?q=tbn:ANd9GcSjW9X1jCfm4YEjVMY8NiPFih28t-ndktQjbcnfbMJln1gG8Jl1&amp;t=1"/>
          <p:cNvPicPr>
            <a:picLocks noChangeAspect="1" noChangeArrowheads="1"/>
          </p:cNvPicPr>
          <p:nvPr/>
        </p:nvPicPr>
        <p:blipFill>
          <a:blip r:embed="rId2"/>
          <a:srcRect/>
          <a:stretch>
            <a:fillRect/>
          </a:stretch>
        </p:blipFill>
        <p:spPr bwMode="auto">
          <a:xfrm>
            <a:off x="5410200" y="4610099"/>
            <a:ext cx="2352675" cy="1943101"/>
          </a:xfrm>
          <a:prstGeom prst="rect">
            <a:avLst/>
          </a:prstGeom>
          <a:noFill/>
        </p:spPr>
      </p:pic>
      <p:sp>
        <p:nvSpPr>
          <p:cNvPr id="5" name="TextBox 4"/>
          <p:cNvSpPr txBox="1"/>
          <p:nvPr/>
        </p:nvSpPr>
        <p:spPr>
          <a:xfrm>
            <a:off x="7696200" y="5562600"/>
            <a:ext cx="1295400" cy="369332"/>
          </a:xfrm>
          <a:prstGeom prst="rect">
            <a:avLst/>
          </a:prstGeom>
          <a:noFill/>
        </p:spPr>
        <p:txBody>
          <a:bodyPr wrap="square" rtlCol="0">
            <a:spAutoFit/>
          </a:bodyPr>
          <a:lstStyle/>
          <a:p>
            <a:r>
              <a:rPr lang="en-US" dirty="0" smtClean="0"/>
              <a:t>Hot springs</a:t>
            </a:r>
            <a:endParaRPr lang="en-US" dirty="0"/>
          </a:p>
        </p:txBody>
      </p:sp>
      <p:pic>
        <p:nvPicPr>
          <p:cNvPr id="5124" name="Picture 4" descr="http://t3.gstatic.com/images?q=tbn:ANd9GcTgEs6tT7PriDKQDmmxYMoP_ZXfIh_A4DAYWZmawd67PIG2_v_XEw&amp;t=1"/>
          <p:cNvPicPr>
            <a:picLocks noChangeAspect="1" noChangeArrowheads="1"/>
          </p:cNvPicPr>
          <p:nvPr/>
        </p:nvPicPr>
        <p:blipFill>
          <a:blip r:embed="rId3"/>
          <a:srcRect/>
          <a:stretch>
            <a:fillRect/>
          </a:stretch>
        </p:blipFill>
        <p:spPr bwMode="auto">
          <a:xfrm>
            <a:off x="1524000" y="4648200"/>
            <a:ext cx="2619375" cy="17430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Bahai</a:t>
            </a:r>
            <a:r>
              <a:rPr lang="en-US" dirty="0" smtClean="0"/>
              <a:t> Temple</a:t>
            </a:r>
            <a:endParaRPr lang="en-US" dirty="0"/>
          </a:p>
        </p:txBody>
      </p:sp>
      <p:sp>
        <p:nvSpPr>
          <p:cNvPr id="3" name="Content Placeholder 2"/>
          <p:cNvSpPr>
            <a:spLocks noGrp="1"/>
          </p:cNvSpPr>
          <p:nvPr>
            <p:ph idx="1"/>
          </p:nvPr>
        </p:nvSpPr>
        <p:spPr>
          <a:xfrm>
            <a:off x="457200" y="1295400"/>
            <a:ext cx="8229600" cy="3124200"/>
          </a:xfrm>
        </p:spPr>
        <p:txBody>
          <a:bodyPr>
            <a:normAutofit fontScale="55000" lnSpcReduction="20000"/>
          </a:bodyPr>
          <a:lstStyle/>
          <a:p>
            <a:r>
              <a:rPr lang="en-US" dirty="0"/>
              <a:t>It is called the '</a:t>
            </a:r>
            <a:r>
              <a:rPr lang="en-US" dirty="0" err="1"/>
              <a:t>Mashriqu'I-Adhkar</a:t>
            </a:r>
            <a:r>
              <a:rPr lang="en-US" dirty="0"/>
              <a:t>', the Persian translation for 'the dawning place of the praise of God'. It is also the Mother Temple of Africa. Built about 40 tears ago on </a:t>
            </a:r>
            <a:r>
              <a:rPr lang="en-US" dirty="0" err="1"/>
              <a:t>Kikaya</a:t>
            </a:r>
            <a:r>
              <a:rPr lang="en-US" dirty="0"/>
              <a:t> Hill, four miles from Kampala on the </a:t>
            </a:r>
            <a:r>
              <a:rPr lang="en-US" dirty="0" err="1"/>
              <a:t>Gayaza</a:t>
            </a:r>
            <a:r>
              <a:rPr lang="en-US" dirty="0"/>
              <a:t> Road, the </a:t>
            </a:r>
            <a:r>
              <a:rPr lang="en-US" dirty="0" err="1"/>
              <a:t>Bahai</a:t>
            </a:r>
            <a:r>
              <a:rPr lang="en-US" dirty="0"/>
              <a:t> Temple soars above every other landscape</a:t>
            </a:r>
            <a:r>
              <a:rPr lang="en-US" dirty="0" smtClean="0"/>
              <a:t>.</a:t>
            </a:r>
          </a:p>
          <a:p>
            <a:r>
              <a:rPr lang="en-US" dirty="0"/>
              <a:t>The sublime architectural design of the Temple is not merely a marvel to her visitors and people who catch sight of it from a distance. Its design is based on a spiritual vision. The nine doors that stand open during prayer and sessions of meditation speak of the all-embracing nature of God. All are to usher in people to meet and adore God under this dome that symbolizes His divine uniting force. Built in harmony with the </a:t>
            </a:r>
            <a:r>
              <a:rPr lang="en-US" dirty="0" err="1"/>
              <a:t>Bahai</a:t>
            </a:r>
            <a:r>
              <a:rPr lang="en-US" dirty="0"/>
              <a:t> principles, the 124 feet high and 44 feet diameter temple has because green conical dome shape. The interior screams with an air of piety and natural respect.</a:t>
            </a:r>
          </a:p>
        </p:txBody>
      </p:sp>
      <p:pic>
        <p:nvPicPr>
          <p:cNvPr id="4098" name="Picture 2" descr="http://t3.gstatic.com/images?q=tbn:ANd9GcR3p8dLOWf-FeCvh9XlJWZhtUwLNmkBZTN5FMOvBjCTvIMEUGRWEQ&amp;t=1"/>
          <p:cNvPicPr>
            <a:picLocks noChangeAspect="1" noChangeArrowheads="1"/>
          </p:cNvPicPr>
          <p:nvPr/>
        </p:nvPicPr>
        <p:blipFill>
          <a:blip r:embed="rId2"/>
          <a:srcRect/>
          <a:stretch>
            <a:fillRect/>
          </a:stretch>
        </p:blipFill>
        <p:spPr bwMode="auto">
          <a:xfrm>
            <a:off x="5410200" y="3962400"/>
            <a:ext cx="1762125" cy="2590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87362"/>
          </a:xfrm>
        </p:spPr>
        <p:txBody>
          <a:bodyPr>
            <a:normAutofit fontScale="90000"/>
          </a:bodyPr>
          <a:lstStyle/>
          <a:p>
            <a:r>
              <a:rPr lang="en-US" dirty="0" smtClean="0"/>
              <a:t>The source of River Nile</a:t>
            </a:r>
            <a:endParaRPr lang="en-US" dirty="0"/>
          </a:p>
        </p:txBody>
      </p:sp>
      <p:pic>
        <p:nvPicPr>
          <p:cNvPr id="2050" name="Picture 2" descr="http://t2.gstatic.com/images?q=tbn:ANd9GcQ1c0HpzTX4zRxobPHIcotjmSnwBYW1rV_9_TqxdA_llfApZN759Q&amp;t=1"/>
          <p:cNvPicPr>
            <a:picLocks noChangeAspect="1" noChangeArrowheads="1"/>
          </p:cNvPicPr>
          <p:nvPr/>
        </p:nvPicPr>
        <p:blipFill>
          <a:blip r:embed="rId2"/>
          <a:srcRect b="9897"/>
          <a:stretch>
            <a:fillRect/>
          </a:stretch>
        </p:blipFill>
        <p:spPr bwMode="auto">
          <a:xfrm>
            <a:off x="685800" y="1143000"/>
            <a:ext cx="2466975" cy="1664957"/>
          </a:xfrm>
          <a:prstGeom prst="rect">
            <a:avLst/>
          </a:prstGeom>
          <a:noFill/>
        </p:spPr>
      </p:pic>
      <p:pic>
        <p:nvPicPr>
          <p:cNvPr id="2052" name="Picture 4" descr="http://t3.gstatic.com/images?q=tbn:ANd9GcTJ6hOhou-k-wA6BiPFs0gqAsJTqTUGlA9H3xRCWRGotsrEHZ59&amp;t=1"/>
          <p:cNvPicPr>
            <a:picLocks noChangeAspect="1" noChangeArrowheads="1"/>
          </p:cNvPicPr>
          <p:nvPr/>
        </p:nvPicPr>
        <p:blipFill>
          <a:blip r:embed="rId3"/>
          <a:srcRect b="10492"/>
          <a:stretch>
            <a:fillRect/>
          </a:stretch>
        </p:blipFill>
        <p:spPr bwMode="auto">
          <a:xfrm>
            <a:off x="3429000" y="1219200"/>
            <a:ext cx="2628900" cy="1560210"/>
          </a:xfrm>
          <a:prstGeom prst="rect">
            <a:avLst/>
          </a:prstGeom>
          <a:noFill/>
        </p:spPr>
      </p:pic>
      <p:pic>
        <p:nvPicPr>
          <p:cNvPr id="2054" name="Picture 6" descr="http://t1.gstatic.com/images?q=tbn:ANd9GcT_mKrq_HX7VzE0bJwJGWliRkfehhtDWY5fmSlHtm3bBNChc4tyWg&amp;t=1"/>
          <p:cNvPicPr>
            <a:picLocks noChangeAspect="1" noChangeArrowheads="1"/>
          </p:cNvPicPr>
          <p:nvPr/>
        </p:nvPicPr>
        <p:blipFill>
          <a:blip r:embed="rId4"/>
          <a:srcRect t="14845"/>
          <a:stretch>
            <a:fillRect/>
          </a:stretch>
        </p:blipFill>
        <p:spPr bwMode="auto">
          <a:xfrm>
            <a:off x="6172200" y="1219200"/>
            <a:ext cx="2466975" cy="1573520"/>
          </a:xfrm>
          <a:prstGeom prst="rect">
            <a:avLst/>
          </a:prstGeom>
          <a:noFill/>
        </p:spPr>
      </p:pic>
      <p:pic>
        <p:nvPicPr>
          <p:cNvPr id="2056" name="Picture 8" descr="http://www.hotels-kampala.com/images/jinja-on-nile/jinja-on-nile-lg4.jpg"/>
          <p:cNvPicPr>
            <a:picLocks noChangeAspect="1" noChangeArrowheads="1"/>
          </p:cNvPicPr>
          <p:nvPr/>
        </p:nvPicPr>
        <p:blipFill>
          <a:blip r:embed="rId5"/>
          <a:srcRect l="20000" t="20000" r="21333" b="20000"/>
          <a:stretch>
            <a:fillRect/>
          </a:stretch>
        </p:blipFill>
        <p:spPr bwMode="auto">
          <a:xfrm>
            <a:off x="762000" y="2971800"/>
            <a:ext cx="3098005" cy="2112264"/>
          </a:xfrm>
          <a:prstGeom prst="rect">
            <a:avLst/>
          </a:prstGeom>
          <a:noFill/>
        </p:spPr>
      </p:pic>
      <p:pic>
        <p:nvPicPr>
          <p:cNvPr id="2058" name="Picture 10" descr="http://www.africatravelresource.com/africa/uganda/jinja/jinja-nile-resort/0/stills/01intro/01UJNJ-IM1001-jinja-nile-resort-900.jpg"/>
          <p:cNvPicPr>
            <a:picLocks noChangeAspect="1" noChangeArrowheads="1"/>
          </p:cNvPicPr>
          <p:nvPr/>
        </p:nvPicPr>
        <p:blipFill>
          <a:blip r:embed="rId6"/>
          <a:srcRect/>
          <a:stretch>
            <a:fillRect/>
          </a:stretch>
        </p:blipFill>
        <p:spPr bwMode="auto">
          <a:xfrm>
            <a:off x="4724400" y="2976562"/>
            <a:ext cx="3429000" cy="2007870"/>
          </a:xfrm>
          <a:prstGeom prst="rect">
            <a:avLst/>
          </a:prstGeom>
          <a:noFill/>
        </p:spPr>
      </p:pic>
      <p:sp>
        <p:nvSpPr>
          <p:cNvPr id="8" name="Title 1"/>
          <p:cNvSpPr txBox="1">
            <a:spLocks/>
          </p:cNvSpPr>
          <p:nvPr/>
        </p:nvSpPr>
        <p:spPr>
          <a:xfrm>
            <a:off x="457200" y="5334000"/>
            <a:ext cx="82296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THE END</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3200" dirty="0" err="1" smtClean="0"/>
              <a:t>Budongo</a:t>
            </a:r>
            <a:r>
              <a:rPr lang="en-US" sz="3200" dirty="0" smtClean="0"/>
              <a:t> forest</a:t>
            </a:r>
            <a:endParaRPr lang="en-US" sz="3200" dirty="0"/>
          </a:p>
        </p:txBody>
      </p:sp>
      <p:sp>
        <p:nvSpPr>
          <p:cNvPr id="3" name="Content Placeholder 2"/>
          <p:cNvSpPr>
            <a:spLocks noGrp="1"/>
          </p:cNvSpPr>
          <p:nvPr>
            <p:ph idx="1"/>
          </p:nvPr>
        </p:nvSpPr>
        <p:spPr>
          <a:xfrm>
            <a:off x="457200" y="1066800"/>
            <a:ext cx="8229600" cy="762000"/>
          </a:xfrm>
        </p:spPr>
        <p:txBody>
          <a:bodyPr>
            <a:normAutofit fontScale="70000" lnSpcReduction="20000"/>
          </a:bodyPr>
          <a:lstStyle/>
          <a:p>
            <a:r>
              <a:rPr lang="en-US" dirty="0" err="1"/>
              <a:t>Budongo</a:t>
            </a:r>
            <a:r>
              <a:rPr lang="en-US" dirty="0"/>
              <a:t> Forest is home to some 600-700 </a:t>
            </a:r>
            <a:r>
              <a:rPr lang="en-US" dirty="0" smtClean="0"/>
              <a:t>chimpanzees.</a:t>
            </a:r>
          </a:p>
          <a:p>
            <a:r>
              <a:rPr lang="en-US" dirty="0"/>
              <a:t>Activities: Chimpanzee tracking and birding.</a:t>
            </a:r>
          </a:p>
        </p:txBody>
      </p:sp>
      <p:pic>
        <p:nvPicPr>
          <p:cNvPr id="15362" name="Picture 2" descr="http://t3.gstatic.com/images?q=tbn:ANd9GcQOeVR54x9Dx3o-KHel-cAVt9BkxVWkWkfwSWIAomDtlVWqs2eFFg&amp;t=1"/>
          <p:cNvPicPr>
            <a:picLocks noChangeAspect="1" noChangeArrowheads="1"/>
          </p:cNvPicPr>
          <p:nvPr/>
        </p:nvPicPr>
        <p:blipFill>
          <a:blip r:embed="rId2"/>
          <a:srcRect/>
          <a:stretch>
            <a:fillRect/>
          </a:stretch>
        </p:blipFill>
        <p:spPr bwMode="auto">
          <a:xfrm>
            <a:off x="990600" y="1905000"/>
            <a:ext cx="2619375" cy="1743076"/>
          </a:xfrm>
          <a:prstGeom prst="rect">
            <a:avLst/>
          </a:prstGeom>
          <a:noFill/>
        </p:spPr>
      </p:pic>
      <p:pic>
        <p:nvPicPr>
          <p:cNvPr id="15364" name="Picture 4" descr="http://www.aboutuganda.com/images/chimpanzee.jpg"/>
          <p:cNvPicPr>
            <a:picLocks noChangeAspect="1" noChangeArrowheads="1"/>
          </p:cNvPicPr>
          <p:nvPr/>
        </p:nvPicPr>
        <p:blipFill>
          <a:blip r:embed="rId3"/>
          <a:srcRect t="21239"/>
          <a:stretch>
            <a:fillRect/>
          </a:stretch>
        </p:blipFill>
        <p:spPr bwMode="auto">
          <a:xfrm>
            <a:off x="4343400" y="1828800"/>
            <a:ext cx="2514600" cy="2237989"/>
          </a:xfrm>
          <a:prstGeom prst="rect">
            <a:avLst/>
          </a:prstGeom>
          <a:noFill/>
        </p:spPr>
      </p:pic>
      <p:pic>
        <p:nvPicPr>
          <p:cNvPr id="15366" name="Picture 6" descr="http://www.traveluganda.co.ug/utp/images/budongo02.jpg"/>
          <p:cNvPicPr>
            <a:picLocks noChangeAspect="1" noChangeArrowheads="1"/>
          </p:cNvPicPr>
          <p:nvPr/>
        </p:nvPicPr>
        <p:blipFill>
          <a:blip r:embed="rId4"/>
          <a:srcRect/>
          <a:stretch>
            <a:fillRect/>
          </a:stretch>
        </p:blipFill>
        <p:spPr bwMode="auto">
          <a:xfrm>
            <a:off x="1219200" y="4114800"/>
            <a:ext cx="2381250" cy="15430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868362"/>
          </a:xfrm>
        </p:spPr>
        <p:txBody>
          <a:bodyPr>
            <a:normAutofit/>
          </a:bodyPr>
          <a:lstStyle/>
          <a:p>
            <a:r>
              <a:rPr lang="en-US" sz="3200" dirty="0" smtClean="0"/>
              <a:t>Uganda Museum</a:t>
            </a:r>
            <a:endParaRPr lang="en-US" sz="3200" dirty="0"/>
          </a:p>
        </p:txBody>
      </p:sp>
      <p:sp>
        <p:nvSpPr>
          <p:cNvPr id="3" name="Content Placeholder 2"/>
          <p:cNvSpPr>
            <a:spLocks noGrp="1"/>
          </p:cNvSpPr>
          <p:nvPr>
            <p:ph idx="1"/>
          </p:nvPr>
        </p:nvSpPr>
        <p:spPr>
          <a:xfrm>
            <a:off x="457200" y="1295400"/>
            <a:ext cx="8229600" cy="1066799"/>
          </a:xfrm>
        </p:spPr>
        <p:txBody>
          <a:bodyPr>
            <a:normAutofit fontScale="77500" lnSpcReduction="20000"/>
          </a:bodyPr>
          <a:lstStyle/>
          <a:p>
            <a:r>
              <a:rPr lang="en-US" dirty="0"/>
              <a:t>The Uganda Museum: A display of Uganda's cultural heritage where one can see ethnological and natural-historical exhibitions. </a:t>
            </a:r>
          </a:p>
        </p:txBody>
      </p:sp>
      <p:pic>
        <p:nvPicPr>
          <p:cNvPr id="14338" name="Picture 2" descr="http://www.ugandapicks.com/wp-content/uploads/2011/12/uganda_museum1.jpg"/>
          <p:cNvPicPr>
            <a:picLocks noChangeAspect="1" noChangeArrowheads="1"/>
          </p:cNvPicPr>
          <p:nvPr/>
        </p:nvPicPr>
        <p:blipFill>
          <a:blip r:embed="rId2"/>
          <a:srcRect/>
          <a:stretch>
            <a:fillRect/>
          </a:stretch>
        </p:blipFill>
        <p:spPr bwMode="auto">
          <a:xfrm>
            <a:off x="2019300" y="2362200"/>
            <a:ext cx="2857500" cy="21431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5410200" cy="762000"/>
          </a:xfrm>
        </p:spPr>
        <p:txBody>
          <a:bodyPr>
            <a:normAutofit/>
          </a:bodyPr>
          <a:lstStyle/>
          <a:p>
            <a:r>
              <a:rPr lang="en-US" sz="3200" dirty="0" smtClean="0"/>
              <a:t>Lake </a:t>
            </a:r>
            <a:r>
              <a:rPr lang="en-US" sz="3200" dirty="0" err="1" smtClean="0"/>
              <a:t>Mburo</a:t>
            </a:r>
            <a:endParaRPr lang="en-US" sz="3200" dirty="0"/>
          </a:p>
        </p:txBody>
      </p:sp>
      <p:sp>
        <p:nvSpPr>
          <p:cNvPr id="3" name="Content Placeholder 2"/>
          <p:cNvSpPr>
            <a:spLocks noGrp="1"/>
          </p:cNvSpPr>
          <p:nvPr>
            <p:ph idx="1"/>
          </p:nvPr>
        </p:nvSpPr>
        <p:spPr>
          <a:xfrm>
            <a:off x="457200" y="685800"/>
            <a:ext cx="8229600" cy="1676400"/>
          </a:xfrm>
        </p:spPr>
        <p:txBody>
          <a:bodyPr>
            <a:normAutofit fontScale="47500" lnSpcReduction="20000"/>
          </a:bodyPr>
          <a:lstStyle/>
          <a:p>
            <a:r>
              <a:rPr lang="en-US" b="1" dirty="0"/>
              <a:t>T</a:t>
            </a:r>
            <a:r>
              <a:rPr lang="en-US" dirty="0"/>
              <a:t>wo brothers, </a:t>
            </a:r>
            <a:r>
              <a:rPr lang="en-US" dirty="0" err="1"/>
              <a:t>Kigarama</a:t>
            </a:r>
            <a:r>
              <a:rPr lang="en-US" dirty="0"/>
              <a:t> and </a:t>
            </a:r>
            <a:r>
              <a:rPr lang="en-US" dirty="0" err="1"/>
              <a:t>Mburo</a:t>
            </a:r>
            <a:r>
              <a:rPr lang="en-US" dirty="0"/>
              <a:t> lived in a large valley. One night, </a:t>
            </a:r>
            <a:r>
              <a:rPr lang="en-US" dirty="0" err="1"/>
              <a:t>Kigarama</a:t>
            </a:r>
            <a:r>
              <a:rPr lang="en-US" dirty="0"/>
              <a:t> dreamt that they were in danger. When he awoke the next morning, he told his younger brother </a:t>
            </a:r>
            <a:r>
              <a:rPr lang="en-US" dirty="0" err="1"/>
              <a:t>Mburo</a:t>
            </a:r>
            <a:r>
              <a:rPr lang="en-US" dirty="0"/>
              <a:t> of his dream and said they should move. </a:t>
            </a:r>
            <a:r>
              <a:rPr lang="en-US" dirty="0" err="1"/>
              <a:t>Mburo</a:t>
            </a:r>
            <a:r>
              <a:rPr lang="en-US" dirty="0"/>
              <a:t> ignored this advice, but </a:t>
            </a:r>
            <a:r>
              <a:rPr lang="en-US" dirty="0" err="1"/>
              <a:t>Kigarama</a:t>
            </a:r>
            <a:r>
              <a:rPr lang="en-US" dirty="0"/>
              <a:t> wisely moved up into the hills. The valley flooded and a lake was formed, drowning </a:t>
            </a:r>
            <a:r>
              <a:rPr lang="en-US" dirty="0" err="1"/>
              <a:t>Mburo</a:t>
            </a:r>
            <a:r>
              <a:rPr lang="en-US" dirty="0"/>
              <a:t>. Today the lake is named after him, and the hills are called </a:t>
            </a:r>
            <a:r>
              <a:rPr lang="en-US" dirty="0" err="1"/>
              <a:t>Kigarama</a:t>
            </a:r>
            <a:r>
              <a:rPr lang="en-US" dirty="0"/>
              <a:t> after his brother</a:t>
            </a:r>
            <a:r>
              <a:rPr lang="en-US" dirty="0" smtClean="0"/>
              <a:t>.</a:t>
            </a:r>
          </a:p>
          <a:p>
            <a:r>
              <a:rPr lang="en-US" dirty="0"/>
              <a:t>It is the only place where the impala still occurs and it is the best place to see the eland, Africa's largest </a:t>
            </a:r>
            <a:r>
              <a:rPr lang="en-US" dirty="0" err="1"/>
              <a:t>antilope</a:t>
            </a:r>
            <a:r>
              <a:rPr lang="en-US" dirty="0"/>
              <a:t>. Large herds of buffalo and zebra's are common in this park but there are no lions (they are extinct), elephants or giraffes.</a:t>
            </a:r>
          </a:p>
        </p:txBody>
      </p:sp>
      <p:pic>
        <p:nvPicPr>
          <p:cNvPr id="12290" name="Picture 2" descr="http://t0.gstatic.com/images?q=tbn:ANd9GcSDbdlILCIMgUK0x9r_YaBiqpkLhUUGpZ4nzbuWbILD46jK7v6U&amp;t=1"/>
          <p:cNvPicPr>
            <a:picLocks noChangeAspect="1" noChangeArrowheads="1"/>
          </p:cNvPicPr>
          <p:nvPr/>
        </p:nvPicPr>
        <p:blipFill>
          <a:blip r:embed="rId2"/>
          <a:srcRect/>
          <a:stretch>
            <a:fillRect/>
          </a:stretch>
        </p:blipFill>
        <p:spPr bwMode="auto">
          <a:xfrm>
            <a:off x="971550" y="2466975"/>
            <a:ext cx="2533650" cy="1800225"/>
          </a:xfrm>
          <a:prstGeom prst="rect">
            <a:avLst/>
          </a:prstGeom>
          <a:noFill/>
        </p:spPr>
      </p:pic>
      <p:pic>
        <p:nvPicPr>
          <p:cNvPr id="12292" name="Picture 4" descr="http://www.guideforafrica.com/images/uganda/uganda/mburo-park.jpg"/>
          <p:cNvPicPr>
            <a:picLocks noChangeAspect="1" noChangeArrowheads="1"/>
          </p:cNvPicPr>
          <p:nvPr/>
        </p:nvPicPr>
        <p:blipFill>
          <a:blip r:embed="rId3"/>
          <a:srcRect/>
          <a:stretch>
            <a:fillRect/>
          </a:stretch>
        </p:blipFill>
        <p:spPr bwMode="auto">
          <a:xfrm>
            <a:off x="4191000" y="2362200"/>
            <a:ext cx="3048000" cy="2029969"/>
          </a:xfrm>
          <a:prstGeom prst="rect">
            <a:avLst/>
          </a:prstGeom>
          <a:noFill/>
        </p:spPr>
      </p:pic>
      <p:pic>
        <p:nvPicPr>
          <p:cNvPr id="12294" name="Picture 6" descr="http://www.safaristouganda.com/images/buffalo.jpg"/>
          <p:cNvPicPr>
            <a:picLocks noChangeAspect="1" noChangeArrowheads="1"/>
          </p:cNvPicPr>
          <p:nvPr/>
        </p:nvPicPr>
        <p:blipFill>
          <a:blip r:embed="rId4"/>
          <a:srcRect t="1845" b="6699"/>
          <a:stretch>
            <a:fillRect/>
          </a:stretch>
        </p:blipFill>
        <p:spPr bwMode="auto">
          <a:xfrm>
            <a:off x="1143000" y="4459717"/>
            <a:ext cx="2438400" cy="19856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err="1" smtClean="0"/>
              <a:t>Kidepo</a:t>
            </a:r>
            <a:r>
              <a:rPr lang="en-US" dirty="0" smtClean="0"/>
              <a:t> Valley Park</a:t>
            </a:r>
            <a:endParaRPr lang="en-US" dirty="0"/>
          </a:p>
        </p:txBody>
      </p:sp>
      <p:sp>
        <p:nvSpPr>
          <p:cNvPr id="3" name="Content Placeholder 2"/>
          <p:cNvSpPr>
            <a:spLocks noGrp="1"/>
          </p:cNvSpPr>
          <p:nvPr>
            <p:ph idx="1"/>
          </p:nvPr>
        </p:nvSpPr>
        <p:spPr>
          <a:xfrm>
            <a:off x="457200" y="990600"/>
            <a:ext cx="8382000" cy="1600200"/>
          </a:xfrm>
        </p:spPr>
        <p:txBody>
          <a:bodyPr>
            <a:normAutofit fontScale="55000" lnSpcReduction="20000"/>
          </a:bodyPr>
          <a:lstStyle/>
          <a:p>
            <a:r>
              <a:rPr lang="en-US" b="1" dirty="0" err="1"/>
              <a:t>K</a:t>
            </a:r>
            <a:r>
              <a:rPr lang="en-US" dirty="0" err="1"/>
              <a:t>idepo</a:t>
            </a:r>
            <a:r>
              <a:rPr lang="en-US" dirty="0"/>
              <a:t> is one of the most spectacular parks in Uganda (1,344 sq.km). The Park possesses scenery unsurpassed by any other park in East Africa. In the vast panorama you can watch a constant parade of wildlife: elephant, zebra, buffalo, countless antelope and over 200 species of birds. As </a:t>
            </a:r>
            <a:r>
              <a:rPr lang="en-US" dirty="0" err="1"/>
              <a:t>Kidepo</a:t>
            </a:r>
            <a:r>
              <a:rPr lang="en-US" dirty="0"/>
              <a:t> Valley is quite remote, it is easily the most tranquil park. Tucked into the corner of Uganda's border with Sudan and Kenya, the Park contains sensational mountain and savannah landscapes.</a:t>
            </a:r>
          </a:p>
        </p:txBody>
      </p:sp>
      <p:pic>
        <p:nvPicPr>
          <p:cNvPr id="11266" name="Picture 2" descr="http://www.guideforafrica.com/images/uganda/kidepo-reedbucks.jpg"/>
          <p:cNvPicPr>
            <a:picLocks noChangeAspect="1" noChangeArrowheads="1"/>
          </p:cNvPicPr>
          <p:nvPr/>
        </p:nvPicPr>
        <p:blipFill>
          <a:blip r:embed="rId2"/>
          <a:srcRect/>
          <a:stretch>
            <a:fillRect/>
          </a:stretch>
        </p:blipFill>
        <p:spPr bwMode="auto">
          <a:xfrm>
            <a:off x="4876800" y="4648200"/>
            <a:ext cx="2590800" cy="1715109"/>
          </a:xfrm>
          <a:prstGeom prst="rect">
            <a:avLst/>
          </a:prstGeom>
          <a:noFill/>
        </p:spPr>
      </p:pic>
      <p:pic>
        <p:nvPicPr>
          <p:cNvPr id="11267" name="Picture 3" descr="H:\I-earn\I-earn\Project Ideas answers\Places to visit\Lake Mburo National Park.jpg"/>
          <p:cNvPicPr>
            <a:picLocks noChangeAspect="1" noChangeArrowheads="1"/>
          </p:cNvPicPr>
          <p:nvPr/>
        </p:nvPicPr>
        <p:blipFill>
          <a:blip r:embed="rId3"/>
          <a:srcRect/>
          <a:stretch>
            <a:fillRect/>
          </a:stretch>
        </p:blipFill>
        <p:spPr bwMode="auto">
          <a:xfrm>
            <a:off x="4724400" y="2514600"/>
            <a:ext cx="2632659" cy="1752599"/>
          </a:xfrm>
          <a:prstGeom prst="rect">
            <a:avLst/>
          </a:prstGeom>
          <a:noFill/>
        </p:spPr>
      </p:pic>
      <p:sp>
        <p:nvSpPr>
          <p:cNvPr id="6" name="Rectangle 5"/>
          <p:cNvSpPr/>
          <p:nvPr/>
        </p:nvSpPr>
        <p:spPr>
          <a:xfrm>
            <a:off x="7543800" y="5562600"/>
            <a:ext cx="1191608" cy="369332"/>
          </a:xfrm>
          <a:prstGeom prst="rect">
            <a:avLst/>
          </a:prstGeom>
        </p:spPr>
        <p:txBody>
          <a:bodyPr wrap="none">
            <a:spAutoFit/>
          </a:bodyPr>
          <a:lstStyle/>
          <a:p>
            <a:r>
              <a:rPr lang="en-US" dirty="0"/>
              <a:t>R</a:t>
            </a:r>
            <a:r>
              <a:rPr lang="en-US" dirty="0" smtClean="0"/>
              <a:t>eedbucks</a:t>
            </a:r>
            <a:endParaRPr lang="en-US" dirty="0"/>
          </a:p>
        </p:txBody>
      </p:sp>
      <p:sp>
        <p:nvSpPr>
          <p:cNvPr id="7" name="Rectangle 6"/>
          <p:cNvSpPr/>
          <p:nvPr/>
        </p:nvSpPr>
        <p:spPr>
          <a:xfrm>
            <a:off x="7620000" y="3505200"/>
            <a:ext cx="801630" cy="369332"/>
          </a:xfrm>
          <a:prstGeom prst="rect">
            <a:avLst/>
          </a:prstGeom>
        </p:spPr>
        <p:txBody>
          <a:bodyPr wrap="none">
            <a:spAutoFit/>
          </a:bodyPr>
          <a:lstStyle/>
          <a:p>
            <a:r>
              <a:rPr lang="en-US" dirty="0" smtClean="0"/>
              <a:t>Zebras</a:t>
            </a:r>
            <a:endParaRPr lang="en-US" dirty="0"/>
          </a:p>
        </p:txBody>
      </p:sp>
      <p:pic>
        <p:nvPicPr>
          <p:cNvPr id="11268" name="Picture 4" descr="H:\I-earn\I-earn\Project Ideas answers\Places to visit\murchison05.jpg"/>
          <p:cNvPicPr>
            <a:picLocks noChangeAspect="1" noChangeArrowheads="1"/>
          </p:cNvPicPr>
          <p:nvPr/>
        </p:nvPicPr>
        <p:blipFill>
          <a:blip r:embed="rId4"/>
          <a:srcRect/>
          <a:stretch>
            <a:fillRect/>
          </a:stretch>
        </p:blipFill>
        <p:spPr bwMode="auto">
          <a:xfrm>
            <a:off x="1310501" y="2514600"/>
            <a:ext cx="2499499" cy="1905000"/>
          </a:xfrm>
          <a:prstGeom prst="rect">
            <a:avLst/>
          </a:prstGeom>
          <a:noFill/>
        </p:spPr>
      </p:pic>
      <p:sp>
        <p:nvSpPr>
          <p:cNvPr id="9" name="Rectangle 8"/>
          <p:cNvSpPr/>
          <p:nvPr/>
        </p:nvSpPr>
        <p:spPr>
          <a:xfrm>
            <a:off x="76200" y="3352800"/>
            <a:ext cx="1105880" cy="369332"/>
          </a:xfrm>
          <a:prstGeom prst="rect">
            <a:avLst/>
          </a:prstGeom>
        </p:spPr>
        <p:txBody>
          <a:bodyPr wrap="none">
            <a:spAutoFit/>
          </a:bodyPr>
          <a:lstStyle/>
          <a:p>
            <a:r>
              <a:rPr lang="en-US" dirty="0" smtClean="0"/>
              <a:t>Elephants</a:t>
            </a:r>
            <a:endParaRPr lang="en-US" dirty="0"/>
          </a:p>
        </p:txBody>
      </p:sp>
      <p:pic>
        <p:nvPicPr>
          <p:cNvPr id="11270" name="Picture 6" descr="http://t0.gstatic.com/images?q=tbn:ANd9GcR0duTLga1Vr6arLNbt-jrDqxBBVIqlGP5oc8bdlUe-hXFVeQ38&amp;t=1"/>
          <p:cNvPicPr>
            <a:picLocks noChangeAspect="1" noChangeArrowheads="1"/>
          </p:cNvPicPr>
          <p:nvPr/>
        </p:nvPicPr>
        <p:blipFill>
          <a:blip r:embed="rId5"/>
          <a:srcRect b="4948"/>
          <a:stretch>
            <a:fillRect/>
          </a:stretch>
        </p:blipFill>
        <p:spPr bwMode="auto">
          <a:xfrm>
            <a:off x="1295400" y="4648200"/>
            <a:ext cx="2466975" cy="1756411"/>
          </a:xfrm>
          <a:prstGeom prst="rect">
            <a:avLst/>
          </a:prstGeom>
          <a:noFill/>
        </p:spPr>
      </p:pic>
      <p:sp>
        <p:nvSpPr>
          <p:cNvPr id="11" name="Rectangle 10"/>
          <p:cNvSpPr/>
          <p:nvPr/>
        </p:nvSpPr>
        <p:spPr>
          <a:xfrm>
            <a:off x="0" y="5486400"/>
            <a:ext cx="1129027" cy="369332"/>
          </a:xfrm>
          <a:prstGeom prst="rect">
            <a:avLst/>
          </a:prstGeom>
        </p:spPr>
        <p:txBody>
          <a:bodyPr wrap="none">
            <a:spAutoFit/>
          </a:bodyPr>
          <a:lstStyle/>
          <a:p>
            <a:r>
              <a:rPr lang="en-US" dirty="0" smtClean="0"/>
              <a:t>Antelopes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0438"/>
          </a:xfrm>
        </p:spPr>
        <p:txBody>
          <a:bodyPr/>
          <a:lstStyle/>
          <a:p>
            <a:r>
              <a:rPr lang="en-US" dirty="0" err="1" smtClean="0"/>
              <a:t>Bwindi</a:t>
            </a:r>
            <a:r>
              <a:rPr lang="en-US" dirty="0" smtClean="0"/>
              <a:t> Impenetrable Forest</a:t>
            </a:r>
            <a:endParaRPr lang="en-US" dirty="0"/>
          </a:p>
        </p:txBody>
      </p:sp>
      <p:sp>
        <p:nvSpPr>
          <p:cNvPr id="3" name="Content Placeholder 2"/>
          <p:cNvSpPr>
            <a:spLocks noGrp="1"/>
          </p:cNvSpPr>
          <p:nvPr>
            <p:ph idx="1"/>
          </p:nvPr>
        </p:nvSpPr>
        <p:spPr>
          <a:xfrm>
            <a:off x="457200" y="1066800"/>
            <a:ext cx="8229600" cy="2133599"/>
          </a:xfrm>
        </p:spPr>
        <p:txBody>
          <a:bodyPr>
            <a:normAutofit fontScale="55000" lnSpcReduction="20000"/>
          </a:bodyPr>
          <a:lstStyle/>
          <a:p>
            <a:r>
              <a:rPr lang="en-US" dirty="0" err="1"/>
              <a:t>Bwindi</a:t>
            </a:r>
            <a:r>
              <a:rPr lang="en-US" dirty="0"/>
              <a:t> Impenetrable National Park, located in southwestern Uganda on the edge of the western Rift Valley lies on the Zaire border adjacent to the </a:t>
            </a:r>
            <a:r>
              <a:rPr lang="en-US" dirty="0" err="1"/>
              <a:t>Parc</a:t>
            </a:r>
            <a:r>
              <a:rPr lang="en-US" dirty="0"/>
              <a:t> National des </a:t>
            </a:r>
            <a:r>
              <a:rPr lang="en-US" dirty="0" err="1"/>
              <a:t>Virungas</a:t>
            </a:r>
            <a:r>
              <a:rPr lang="en-US" dirty="0"/>
              <a:t>. It is one of the largest (331 sq. km) natural forests in East Africa and contains both </a:t>
            </a:r>
            <a:r>
              <a:rPr lang="en-US" dirty="0" err="1"/>
              <a:t>montane</a:t>
            </a:r>
            <a:r>
              <a:rPr lang="en-US" dirty="0"/>
              <a:t> and lowland forest. It supports a large number of plants and animals endemic to the region, but most notably half of the world's population of Mountain Gorillas. The more than 300 Mountain Gorillas, divided into a dozen groups, make up the largest surviving population. The other half is split between Zaire and Rwanda, where they used to roam freely until they were separated by encroachment and farming.</a:t>
            </a:r>
          </a:p>
        </p:txBody>
      </p:sp>
      <p:pic>
        <p:nvPicPr>
          <p:cNvPr id="10241" name="Picture 1" descr="H:\I-earn\I-earn\Project Ideas answers\Places to visit\bwindi-impenetrable-forest.jpg"/>
          <p:cNvPicPr>
            <a:picLocks noChangeAspect="1" noChangeArrowheads="1"/>
          </p:cNvPicPr>
          <p:nvPr/>
        </p:nvPicPr>
        <p:blipFill>
          <a:blip r:embed="rId2"/>
          <a:srcRect/>
          <a:stretch>
            <a:fillRect/>
          </a:stretch>
        </p:blipFill>
        <p:spPr bwMode="auto">
          <a:xfrm>
            <a:off x="914400" y="3200400"/>
            <a:ext cx="3661261" cy="2438400"/>
          </a:xfrm>
          <a:prstGeom prst="rect">
            <a:avLst/>
          </a:prstGeom>
          <a:noFill/>
        </p:spPr>
      </p:pic>
      <p:pic>
        <p:nvPicPr>
          <p:cNvPr id="10242" name="Picture 2" descr="H:\I-earn\I-earn\Project Ideas answers\Places to visit\bwindi-impenetrable-forest2.jpg"/>
          <p:cNvPicPr>
            <a:picLocks noChangeAspect="1" noChangeArrowheads="1"/>
          </p:cNvPicPr>
          <p:nvPr/>
        </p:nvPicPr>
        <p:blipFill>
          <a:blip r:embed="rId3"/>
          <a:srcRect/>
          <a:stretch>
            <a:fillRect/>
          </a:stretch>
        </p:blipFill>
        <p:spPr bwMode="auto">
          <a:xfrm>
            <a:off x="5105400" y="3200400"/>
            <a:ext cx="3124200" cy="23431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Kibale</a:t>
            </a:r>
            <a:r>
              <a:rPr lang="en-US" dirty="0" smtClean="0"/>
              <a:t> National Park</a:t>
            </a:r>
            <a:endParaRPr lang="en-US" dirty="0"/>
          </a:p>
        </p:txBody>
      </p:sp>
      <p:sp>
        <p:nvSpPr>
          <p:cNvPr id="3" name="Content Placeholder 2"/>
          <p:cNvSpPr>
            <a:spLocks noGrp="1"/>
          </p:cNvSpPr>
          <p:nvPr>
            <p:ph idx="1"/>
          </p:nvPr>
        </p:nvSpPr>
        <p:spPr>
          <a:xfrm>
            <a:off x="457200" y="1066800"/>
            <a:ext cx="8229600" cy="1828800"/>
          </a:xfrm>
        </p:spPr>
        <p:txBody>
          <a:bodyPr>
            <a:normAutofit fontScale="62500" lnSpcReduction="20000"/>
          </a:bodyPr>
          <a:lstStyle/>
          <a:p>
            <a:r>
              <a:rPr lang="en-US" b="1" dirty="0"/>
              <a:t>S</a:t>
            </a:r>
            <a:r>
              <a:rPr lang="en-US" dirty="0"/>
              <a:t>ome 35km south of Fort Portal lies a vast piece of equatorial rainforest, the </a:t>
            </a:r>
            <a:r>
              <a:rPr lang="en-US" dirty="0" err="1"/>
              <a:t>Kibale</a:t>
            </a:r>
            <a:r>
              <a:rPr lang="en-US" dirty="0"/>
              <a:t> Forest National Park. This recently established reserve is home to the highest concentration of primates in the world. Eleven different species have been counted there, including Black-and-White and Red </a:t>
            </a:r>
            <a:r>
              <a:rPr lang="en-US" dirty="0" err="1"/>
              <a:t>Colobus</a:t>
            </a:r>
            <a:r>
              <a:rPr lang="en-US" dirty="0"/>
              <a:t>, </a:t>
            </a:r>
            <a:r>
              <a:rPr lang="en-US" dirty="0" err="1"/>
              <a:t>L'Hoest's</a:t>
            </a:r>
            <a:r>
              <a:rPr lang="en-US" dirty="0"/>
              <a:t> Monkeys and </a:t>
            </a:r>
            <a:r>
              <a:rPr lang="en-US" dirty="0" err="1"/>
              <a:t>Galagos</a:t>
            </a:r>
            <a:r>
              <a:rPr lang="en-US" dirty="0"/>
              <a:t>. The main attraction, however, are the 500 Chimpanzees, which have been habituated to human visitors since 1992</a:t>
            </a:r>
          </a:p>
        </p:txBody>
      </p:sp>
      <p:pic>
        <p:nvPicPr>
          <p:cNvPr id="9220" name="Picture 4" descr="http://www.guideforafrica.com/images/uganda/kibale-chimp.jpg"/>
          <p:cNvPicPr>
            <a:picLocks noChangeAspect="1" noChangeArrowheads="1"/>
          </p:cNvPicPr>
          <p:nvPr/>
        </p:nvPicPr>
        <p:blipFill>
          <a:blip r:embed="rId2"/>
          <a:srcRect/>
          <a:stretch>
            <a:fillRect/>
          </a:stretch>
        </p:blipFill>
        <p:spPr bwMode="auto">
          <a:xfrm>
            <a:off x="914400" y="2895600"/>
            <a:ext cx="4118918" cy="2743200"/>
          </a:xfrm>
          <a:prstGeom prst="rect">
            <a:avLst/>
          </a:prstGeom>
          <a:noFill/>
        </p:spPr>
      </p:pic>
      <p:pic>
        <p:nvPicPr>
          <p:cNvPr id="9222" name="Picture 6" descr="http://t0.gstatic.com/images?q=tbn:ANd9GcSRgc-kkHeb6xn4-gJMu3iMuHsY9_4bTRorHEtCMHzF-SJv4woktQ&amp;t=1"/>
          <p:cNvPicPr>
            <a:picLocks noChangeAspect="1" noChangeArrowheads="1"/>
          </p:cNvPicPr>
          <p:nvPr/>
        </p:nvPicPr>
        <p:blipFill>
          <a:blip r:embed="rId3"/>
          <a:srcRect/>
          <a:stretch>
            <a:fillRect/>
          </a:stretch>
        </p:blipFill>
        <p:spPr bwMode="auto">
          <a:xfrm>
            <a:off x="5181600" y="2819400"/>
            <a:ext cx="2619375" cy="1743076"/>
          </a:xfrm>
          <a:prstGeom prst="rect">
            <a:avLst/>
          </a:prstGeom>
          <a:noFill/>
        </p:spPr>
      </p:pic>
      <p:pic>
        <p:nvPicPr>
          <p:cNvPr id="9224" name="Picture 8" descr="http://t0.gstatic.com/images?q=tbn:ANd9GcRhbVabFXVOYJGrxjYNnJz9EFL9tGtFHJTQ1L1yjfKTq4QSbLa5nw&amp;t=1"/>
          <p:cNvPicPr>
            <a:picLocks noChangeAspect="1" noChangeArrowheads="1"/>
          </p:cNvPicPr>
          <p:nvPr/>
        </p:nvPicPr>
        <p:blipFill>
          <a:blip r:embed="rId4"/>
          <a:srcRect/>
          <a:stretch>
            <a:fillRect/>
          </a:stretch>
        </p:blipFill>
        <p:spPr bwMode="auto">
          <a:xfrm>
            <a:off x="5181600" y="4648200"/>
            <a:ext cx="2619375" cy="17430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3200" dirty="0" smtClean="0"/>
              <a:t>Queen Elizabeth National Park</a:t>
            </a:r>
            <a:endParaRPr lang="en-US" sz="3200" dirty="0"/>
          </a:p>
        </p:txBody>
      </p:sp>
      <p:sp>
        <p:nvSpPr>
          <p:cNvPr id="3" name="Content Placeholder 2"/>
          <p:cNvSpPr>
            <a:spLocks noGrp="1"/>
          </p:cNvSpPr>
          <p:nvPr>
            <p:ph idx="1"/>
          </p:nvPr>
        </p:nvSpPr>
        <p:spPr>
          <a:xfrm>
            <a:off x="457200" y="990600"/>
            <a:ext cx="8229600" cy="1447799"/>
          </a:xfrm>
        </p:spPr>
        <p:txBody>
          <a:bodyPr>
            <a:normAutofit fontScale="55000" lnSpcReduction="20000"/>
          </a:bodyPr>
          <a:lstStyle/>
          <a:p>
            <a:r>
              <a:rPr lang="en-US" b="1" dirty="0"/>
              <a:t>T</a:t>
            </a:r>
            <a:r>
              <a:rPr lang="en-US" dirty="0"/>
              <a:t>his is a wonderful national park, sometimes dubbed 'the Pearl of Africa or Switzerland of Africa'. Quite simply this fertile equatorial area is especially scenic, with two lakes connected by a channel overlooked by a high peninsula. You will also find volcanic craters, grassy plains and tropical forest. As a result it has one of the highest biodiversity ratings in the world</a:t>
            </a:r>
            <a:r>
              <a:rPr lang="en-US" dirty="0" smtClean="0"/>
              <a:t>. </a:t>
            </a:r>
            <a:endParaRPr lang="en-US" dirty="0"/>
          </a:p>
        </p:txBody>
      </p:sp>
      <p:pic>
        <p:nvPicPr>
          <p:cNvPr id="8194" name="Picture 2" descr="http://t2.gstatic.com/images?q=tbn:ANd9GcR15Ejrvef6LuamFfL9EA0RliTxm7KutOCpN8xBPO7yL_wfO8M8&amp;t=1"/>
          <p:cNvPicPr>
            <a:picLocks noChangeAspect="1" noChangeArrowheads="1"/>
          </p:cNvPicPr>
          <p:nvPr/>
        </p:nvPicPr>
        <p:blipFill>
          <a:blip r:embed="rId2"/>
          <a:srcRect/>
          <a:stretch>
            <a:fillRect/>
          </a:stretch>
        </p:blipFill>
        <p:spPr bwMode="auto">
          <a:xfrm>
            <a:off x="285750" y="2209801"/>
            <a:ext cx="2381250" cy="1700894"/>
          </a:xfrm>
          <a:prstGeom prst="rect">
            <a:avLst/>
          </a:prstGeom>
          <a:noFill/>
        </p:spPr>
      </p:pic>
      <p:pic>
        <p:nvPicPr>
          <p:cNvPr id="8196" name="Picture 4" descr="http://www.ugandagorillasafaritours.com/images/hyena.jpg"/>
          <p:cNvPicPr>
            <a:picLocks noChangeAspect="1" noChangeArrowheads="1"/>
          </p:cNvPicPr>
          <p:nvPr/>
        </p:nvPicPr>
        <p:blipFill>
          <a:blip r:embed="rId3"/>
          <a:srcRect l="11660" t="11130" r="13603" b="11130"/>
          <a:stretch>
            <a:fillRect/>
          </a:stretch>
        </p:blipFill>
        <p:spPr bwMode="auto">
          <a:xfrm>
            <a:off x="2971800" y="2170197"/>
            <a:ext cx="2362200" cy="1716003"/>
          </a:xfrm>
          <a:prstGeom prst="rect">
            <a:avLst/>
          </a:prstGeom>
          <a:noFill/>
        </p:spPr>
      </p:pic>
      <p:sp>
        <p:nvSpPr>
          <p:cNvPr id="7" name="TextBox 6"/>
          <p:cNvSpPr txBox="1"/>
          <p:nvPr/>
        </p:nvSpPr>
        <p:spPr>
          <a:xfrm>
            <a:off x="762000" y="3810000"/>
            <a:ext cx="1371600" cy="369332"/>
          </a:xfrm>
          <a:prstGeom prst="rect">
            <a:avLst/>
          </a:prstGeom>
          <a:noFill/>
        </p:spPr>
        <p:txBody>
          <a:bodyPr wrap="square" rtlCol="0">
            <a:spAutoFit/>
          </a:bodyPr>
          <a:lstStyle/>
          <a:p>
            <a:r>
              <a:rPr lang="en-US" dirty="0" smtClean="0"/>
              <a:t>Hippos</a:t>
            </a:r>
            <a:endParaRPr lang="en-US" dirty="0"/>
          </a:p>
        </p:txBody>
      </p:sp>
      <p:sp>
        <p:nvSpPr>
          <p:cNvPr id="8" name="TextBox 7"/>
          <p:cNvSpPr txBox="1"/>
          <p:nvPr/>
        </p:nvSpPr>
        <p:spPr>
          <a:xfrm>
            <a:off x="3276600" y="3810000"/>
            <a:ext cx="1371600" cy="369332"/>
          </a:xfrm>
          <a:prstGeom prst="rect">
            <a:avLst/>
          </a:prstGeom>
          <a:noFill/>
        </p:spPr>
        <p:txBody>
          <a:bodyPr wrap="square" rtlCol="0">
            <a:spAutoFit/>
          </a:bodyPr>
          <a:lstStyle/>
          <a:p>
            <a:r>
              <a:rPr lang="en-US" dirty="0" smtClean="0"/>
              <a:t>Hyenas</a:t>
            </a:r>
            <a:endParaRPr lang="en-US" dirty="0"/>
          </a:p>
        </p:txBody>
      </p:sp>
      <p:pic>
        <p:nvPicPr>
          <p:cNvPr id="8198" name="Picture 6" descr="http://www.guideforafrica.com/images/uganda/queen-elizabeth.jpg"/>
          <p:cNvPicPr>
            <a:picLocks noChangeAspect="1" noChangeArrowheads="1"/>
          </p:cNvPicPr>
          <p:nvPr/>
        </p:nvPicPr>
        <p:blipFill>
          <a:blip r:embed="rId4"/>
          <a:srcRect/>
          <a:stretch>
            <a:fillRect/>
          </a:stretch>
        </p:blipFill>
        <p:spPr bwMode="auto">
          <a:xfrm>
            <a:off x="5638800" y="2174444"/>
            <a:ext cx="2438400" cy="1711756"/>
          </a:xfrm>
          <a:prstGeom prst="rect">
            <a:avLst/>
          </a:prstGeom>
          <a:noFill/>
        </p:spPr>
      </p:pic>
      <p:sp>
        <p:nvSpPr>
          <p:cNvPr id="10" name="TextBox 9"/>
          <p:cNvSpPr txBox="1"/>
          <p:nvPr/>
        </p:nvSpPr>
        <p:spPr>
          <a:xfrm>
            <a:off x="6324600" y="3810000"/>
            <a:ext cx="762000" cy="369332"/>
          </a:xfrm>
          <a:prstGeom prst="rect">
            <a:avLst/>
          </a:prstGeom>
          <a:noFill/>
        </p:spPr>
        <p:txBody>
          <a:bodyPr wrap="square" rtlCol="0">
            <a:spAutoFit/>
          </a:bodyPr>
          <a:lstStyle/>
          <a:p>
            <a:r>
              <a:rPr lang="en-US" dirty="0" smtClean="0"/>
              <a:t>Birds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3200" dirty="0" err="1" smtClean="0"/>
              <a:t>Mgahingha</a:t>
            </a:r>
            <a:r>
              <a:rPr lang="en-US" sz="3200" dirty="0" smtClean="0"/>
              <a:t> National Park</a:t>
            </a:r>
            <a:endParaRPr lang="en-US" sz="3200" dirty="0"/>
          </a:p>
        </p:txBody>
      </p:sp>
      <p:sp>
        <p:nvSpPr>
          <p:cNvPr id="3" name="Content Placeholder 2"/>
          <p:cNvSpPr>
            <a:spLocks noGrp="1"/>
          </p:cNvSpPr>
          <p:nvPr>
            <p:ph idx="1"/>
          </p:nvPr>
        </p:nvSpPr>
        <p:spPr>
          <a:xfrm>
            <a:off x="152400" y="1066800"/>
            <a:ext cx="7696200" cy="2438400"/>
          </a:xfrm>
        </p:spPr>
        <p:txBody>
          <a:bodyPr>
            <a:normAutofit fontScale="47500" lnSpcReduction="20000"/>
          </a:bodyPr>
          <a:lstStyle/>
          <a:p>
            <a:r>
              <a:rPr lang="en-US" dirty="0"/>
              <a:t>It is the smallest Park but one of the most significant because like </a:t>
            </a:r>
            <a:r>
              <a:rPr lang="en-US" dirty="0" err="1"/>
              <a:t>Bwindi</a:t>
            </a:r>
            <a:r>
              <a:rPr lang="en-US" dirty="0"/>
              <a:t>, it is home to the endangered gorilla. </a:t>
            </a:r>
            <a:br>
              <a:rPr lang="en-US" dirty="0"/>
            </a:br>
            <a:endParaRPr lang="en-US" dirty="0" smtClean="0"/>
          </a:p>
          <a:p>
            <a:r>
              <a:rPr lang="en-US" dirty="0" smtClean="0"/>
              <a:t>Gorillas aside, the park is habitat to buffaloes, elephants, bushbucks, the golden monkeys, jackal, porcupine and many more. There are also unique species of birds - </a:t>
            </a:r>
            <a:r>
              <a:rPr lang="en-US" dirty="0" err="1" smtClean="0"/>
              <a:t>Rwenzori</a:t>
            </a:r>
            <a:r>
              <a:rPr lang="en-US" dirty="0" smtClean="0"/>
              <a:t> </a:t>
            </a:r>
            <a:r>
              <a:rPr lang="en-US" dirty="0" err="1" smtClean="0"/>
              <a:t>turaco</a:t>
            </a:r>
            <a:r>
              <a:rPr lang="en-US" dirty="0" smtClean="0"/>
              <a:t>, Crowned Crane and others. Tracking in the park takes 3 - 8 hours</a:t>
            </a:r>
          </a:p>
          <a:p>
            <a:r>
              <a:rPr lang="en-US" dirty="0" smtClean="0"/>
              <a:t>There </a:t>
            </a:r>
            <a:r>
              <a:rPr lang="en-US" dirty="0"/>
              <a:t>are three extinct volcanoes, which offer a good hiking experience to those in good physical health. No specific mountaineering gear is required.</a:t>
            </a:r>
            <a:br>
              <a:rPr lang="en-US" dirty="0"/>
            </a:br>
            <a:r>
              <a:rPr lang="en-US" dirty="0"/>
              <a:t>The park is very scenic offering great phonographic opportunities.</a:t>
            </a:r>
            <a:br>
              <a:rPr lang="en-US" dirty="0"/>
            </a:br>
            <a:r>
              <a:rPr lang="en-US" dirty="0"/>
              <a:t>There is a wide range of accommodation facilities in </a:t>
            </a:r>
            <a:r>
              <a:rPr lang="en-US" dirty="0" err="1"/>
              <a:t>Kisoro</a:t>
            </a:r>
            <a:r>
              <a:rPr lang="en-US" dirty="0"/>
              <a:t>. </a:t>
            </a:r>
          </a:p>
        </p:txBody>
      </p:sp>
      <p:pic>
        <p:nvPicPr>
          <p:cNvPr id="7170" name="Picture 2" descr="http://www.gorillatoursafrica.com/images/Gorillas.jpg"/>
          <p:cNvPicPr>
            <a:picLocks noChangeAspect="1" noChangeArrowheads="1"/>
          </p:cNvPicPr>
          <p:nvPr/>
        </p:nvPicPr>
        <p:blipFill>
          <a:blip r:embed="rId2"/>
          <a:srcRect/>
          <a:stretch>
            <a:fillRect/>
          </a:stretch>
        </p:blipFill>
        <p:spPr bwMode="auto">
          <a:xfrm>
            <a:off x="6324600" y="3810000"/>
            <a:ext cx="1950720" cy="2261616"/>
          </a:xfrm>
          <a:prstGeom prst="rect">
            <a:avLst/>
          </a:prstGeom>
          <a:noFill/>
        </p:spPr>
      </p:pic>
      <p:sp>
        <p:nvSpPr>
          <p:cNvPr id="5" name="Rectangle 4"/>
          <p:cNvSpPr/>
          <p:nvPr/>
        </p:nvSpPr>
        <p:spPr>
          <a:xfrm>
            <a:off x="3810000" y="3124200"/>
            <a:ext cx="891591" cy="369332"/>
          </a:xfrm>
          <a:prstGeom prst="rect">
            <a:avLst/>
          </a:prstGeom>
        </p:spPr>
        <p:txBody>
          <a:bodyPr wrap="none">
            <a:spAutoFit/>
          </a:bodyPr>
          <a:lstStyle/>
          <a:p>
            <a:r>
              <a:rPr lang="en-US" dirty="0" smtClean="0"/>
              <a:t>Gorillas</a:t>
            </a:r>
            <a:endParaRPr lang="en-US" dirty="0"/>
          </a:p>
        </p:txBody>
      </p:sp>
      <p:pic>
        <p:nvPicPr>
          <p:cNvPr id="7172" name="Picture 4" descr="http://t3.gstatic.com/images?q=tbn:ANd9GcSRZTYmab7IV-6RjdCfsCbD0JrOKImWOKmMKsalT5pJvoDxbUPS&amp;t=1"/>
          <p:cNvPicPr>
            <a:picLocks noChangeAspect="1" noChangeArrowheads="1"/>
          </p:cNvPicPr>
          <p:nvPr/>
        </p:nvPicPr>
        <p:blipFill>
          <a:blip r:embed="rId3"/>
          <a:srcRect/>
          <a:stretch>
            <a:fillRect/>
          </a:stretch>
        </p:blipFill>
        <p:spPr bwMode="auto">
          <a:xfrm>
            <a:off x="685800" y="3581400"/>
            <a:ext cx="1800225" cy="2533651"/>
          </a:xfrm>
          <a:prstGeom prst="rect">
            <a:avLst/>
          </a:prstGeom>
          <a:noFill/>
        </p:spPr>
      </p:pic>
      <p:pic>
        <p:nvPicPr>
          <p:cNvPr id="7174" name="Picture 6" descr="http://www.ugandansafari.com/images/gorilla-family.jpg"/>
          <p:cNvPicPr>
            <a:picLocks noChangeAspect="1" noChangeArrowheads="1"/>
          </p:cNvPicPr>
          <p:nvPr/>
        </p:nvPicPr>
        <p:blipFill>
          <a:blip r:embed="rId4"/>
          <a:srcRect/>
          <a:stretch>
            <a:fillRect/>
          </a:stretch>
        </p:blipFill>
        <p:spPr bwMode="auto">
          <a:xfrm>
            <a:off x="2743200" y="3581400"/>
            <a:ext cx="3352800" cy="257175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962</Words>
  <Application>Microsoft Office PowerPoint</Application>
  <PresentationFormat>On-screen Show (4:3)</PresentationFormat>
  <Paragraphs>42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Places to visit in Uganda</vt:lpstr>
      <vt:lpstr>Budongo forest</vt:lpstr>
      <vt:lpstr>Uganda Museum</vt:lpstr>
      <vt:lpstr>Lake Mburo</vt:lpstr>
      <vt:lpstr>Kidepo Valley Park</vt:lpstr>
      <vt:lpstr>Bwindi Impenetrable Forest</vt:lpstr>
      <vt:lpstr>Kibale National Park</vt:lpstr>
      <vt:lpstr>Queen Elizabeth National Park</vt:lpstr>
      <vt:lpstr>Mgahingha National Park</vt:lpstr>
      <vt:lpstr>Murchison Falls National Park</vt:lpstr>
      <vt:lpstr>Semuliki Park</vt:lpstr>
      <vt:lpstr>The Bahai Temple</vt:lpstr>
      <vt:lpstr>The source of River Nile</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Places to visit in Uganda</dc:title>
  <dc:creator>KUTCH</dc:creator>
  <cp:lastModifiedBy>KUTCH</cp:lastModifiedBy>
  <cp:revision>78</cp:revision>
  <dcterms:created xsi:type="dcterms:W3CDTF">2011-12-23T08:01:15Z</dcterms:created>
  <dcterms:modified xsi:type="dcterms:W3CDTF">2011-12-23T13:54:40Z</dcterms:modified>
</cp:coreProperties>
</file>