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1" r:id="rId5"/>
    <p:sldId id="267" r:id="rId6"/>
    <p:sldId id="263" r:id="rId7"/>
    <p:sldId id="264" r:id="rId8"/>
    <p:sldId id="265" r:id="rId9"/>
    <p:sldId id="269" r:id="rId10"/>
    <p:sldId id="270" r:id="rId11"/>
    <p:sldId id="272" r:id="rId12"/>
    <p:sldId id="268" r:id="rId13"/>
    <p:sldId id="266"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8AED81A-EA3D-4F7C-95A8-CC90654577CF}" type="datetimeFigureOut">
              <a:rPr lang="ru-RU" smtClean="0"/>
              <a:pPr/>
              <a:t>15.01.2013</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A7C781-E8D5-4FF1-8AC2-6BB51FDEFD5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8AED81A-EA3D-4F7C-95A8-CC90654577CF}" type="datetimeFigureOut">
              <a:rPr lang="ru-RU" smtClean="0"/>
              <a:pPr/>
              <a:t>15.01.2013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A7C781-E8D5-4FF1-8AC2-6BB51FDEFD5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A8AED81A-EA3D-4F7C-95A8-CC90654577CF}" type="datetimeFigureOut">
              <a:rPr lang="ru-RU" smtClean="0"/>
              <a:pPr/>
              <a:t>15.01.2013</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F0A7C781-E8D5-4FF1-8AC2-6BB51FDEFD56}"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A8AED81A-EA3D-4F7C-95A8-CC90654577CF}" type="datetimeFigureOut">
              <a:rPr lang="ru-RU" smtClean="0"/>
              <a:pPr/>
              <a:t>15.01.2013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F0A7C781-E8D5-4FF1-8AC2-6BB51FDEFD56}"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A8AED81A-EA3D-4F7C-95A8-CC90654577CF}" type="datetimeFigureOut">
              <a:rPr lang="ru-RU" smtClean="0"/>
              <a:pPr/>
              <a:t>15.01.2013</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0A7C781-E8D5-4FF1-8AC2-6BB51FDEFD56}"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A8AED81A-EA3D-4F7C-95A8-CC90654577CF}" type="datetimeFigureOut">
              <a:rPr lang="ru-RU" smtClean="0"/>
              <a:pPr/>
              <a:t>15.01.2013</a:t>
            </a:fld>
            <a:endParaRPr lang="ru-RU"/>
          </a:p>
        </p:txBody>
      </p:sp>
      <p:sp>
        <p:nvSpPr>
          <p:cNvPr id="10" name="Номер слайда 9"/>
          <p:cNvSpPr>
            <a:spLocks noGrp="1"/>
          </p:cNvSpPr>
          <p:nvPr>
            <p:ph type="sldNum" sz="quarter" idx="16"/>
          </p:nvPr>
        </p:nvSpPr>
        <p:spPr/>
        <p:txBody>
          <a:bodyPr rtlCol="0"/>
          <a:lstStyle/>
          <a:p>
            <a:fld id="{F0A7C781-E8D5-4FF1-8AC2-6BB51FDEFD56}"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A8AED81A-EA3D-4F7C-95A8-CC90654577CF}" type="datetimeFigureOut">
              <a:rPr lang="ru-RU" smtClean="0"/>
              <a:pPr/>
              <a:t>15.01.2013</a:t>
            </a:fld>
            <a:endParaRPr lang="ru-RU"/>
          </a:p>
        </p:txBody>
      </p:sp>
      <p:sp>
        <p:nvSpPr>
          <p:cNvPr id="12" name="Номер слайда 11"/>
          <p:cNvSpPr>
            <a:spLocks noGrp="1"/>
          </p:cNvSpPr>
          <p:nvPr>
            <p:ph type="sldNum" sz="quarter" idx="16"/>
          </p:nvPr>
        </p:nvSpPr>
        <p:spPr/>
        <p:txBody>
          <a:bodyPr rtlCol="0"/>
          <a:lstStyle/>
          <a:p>
            <a:fld id="{F0A7C781-E8D5-4FF1-8AC2-6BB51FDEFD56}"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8AED81A-EA3D-4F7C-95A8-CC90654577CF}" type="datetimeFigureOut">
              <a:rPr lang="ru-RU" smtClean="0"/>
              <a:pPr/>
              <a:t>15.01.2013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F0A7C781-E8D5-4FF1-8AC2-6BB51FDEFD5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8AED81A-EA3D-4F7C-95A8-CC90654577CF}" type="datetimeFigureOut">
              <a:rPr lang="ru-RU" smtClean="0"/>
              <a:pPr/>
              <a:t>15.01.2013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F0A7C781-E8D5-4FF1-8AC2-6BB51FDEFD5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A8AED81A-EA3D-4F7C-95A8-CC90654577CF}" type="datetimeFigureOut">
              <a:rPr lang="ru-RU" smtClean="0"/>
              <a:pPr/>
              <a:t>15.01.2013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F0A7C781-E8D5-4FF1-8AC2-6BB51FDEFD56}"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A8AED81A-EA3D-4F7C-95A8-CC90654577CF}" type="datetimeFigureOut">
              <a:rPr lang="ru-RU" smtClean="0"/>
              <a:pPr/>
              <a:t>15.01.2013</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F0A7C781-E8D5-4FF1-8AC2-6BB51FDEFD56}"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8AED81A-EA3D-4F7C-95A8-CC90654577CF}" type="datetimeFigureOut">
              <a:rPr lang="ru-RU" smtClean="0"/>
              <a:pPr/>
              <a:t>15.01.2013</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0A7C781-E8D5-4FF1-8AC2-6BB51FDEFD5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00100" y="2857496"/>
            <a:ext cx="6477000" cy="900106"/>
          </a:xfrm>
        </p:spPr>
        <p:txBody>
          <a:bodyPr>
            <a:normAutofit fontScale="90000"/>
          </a:bodyPr>
          <a:lstStyle/>
          <a:p>
            <a:r>
              <a:rPr lang="en-US" dirty="0" smtClean="0"/>
              <a:t>Homes and </a:t>
            </a:r>
            <a:r>
              <a:rPr lang="en-US" dirty="0" smtClean="0"/>
              <a:t>Houses</a:t>
            </a:r>
            <a:br>
              <a:rPr lang="en-US" dirty="0" smtClean="0"/>
            </a:br>
            <a:r>
              <a:rPr lang="en-US" dirty="0" smtClean="0"/>
              <a:t>Belarus</a:t>
            </a:r>
            <a:br>
              <a:rPr lang="en-US" dirty="0" smtClean="0"/>
            </a:br>
            <a:r>
              <a:rPr lang="en-US" dirty="0" smtClean="0"/>
              <a:t>Russia</a:t>
            </a:r>
            <a:br>
              <a:rPr lang="en-US" dirty="0" smtClean="0"/>
            </a:br>
            <a:r>
              <a:rPr lang="en-US" dirty="0" smtClean="0"/>
              <a:t>Pakistan</a:t>
            </a:r>
            <a:br>
              <a:rPr lang="en-US" dirty="0" smtClean="0"/>
            </a:br>
            <a:r>
              <a:rPr lang="en-US" dirty="0" err="1" smtClean="0"/>
              <a:t>canada</a:t>
            </a:r>
            <a:endParaRPr lang="ru-RU" dirty="0"/>
          </a:p>
        </p:txBody>
      </p:sp>
      <p:sp>
        <p:nvSpPr>
          <p:cNvPr id="3" name="Подзаголовок 2"/>
          <p:cNvSpPr>
            <a:spLocks noGrp="1"/>
          </p:cNvSpPr>
          <p:nvPr>
            <p:ph type="subTitle" idx="1"/>
          </p:nvPr>
        </p:nvSpPr>
        <p:spPr>
          <a:xfrm>
            <a:off x="2438400" y="6172200"/>
            <a:ext cx="6705600" cy="685800"/>
          </a:xfrm>
        </p:spPr>
        <p:txBody>
          <a:bodyPr>
            <a:normAutofit fontScale="25000" lnSpcReduction="20000"/>
          </a:bodyPr>
          <a:lstStyle/>
          <a:p>
            <a:pPr fontAlgn="auto">
              <a:spcBef>
                <a:spcPts val="0"/>
              </a:spcBef>
              <a:spcAft>
                <a:spcPts val="0"/>
              </a:spcAft>
              <a:defRPr/>
            </a:pPr>
            <a:r>
              <a:rPr lang="en-US" sz="7200" dirty="0" smtClean="0">
                <a:solidFill>
                  <a:schemeClr val="bg1"/>
                </a:solidFill>
                <a:latin typeface="Britannic Bold" pitchFamily="34" charset="0"/>
              </a:rPr>
              <a:t>Prepared by Students </a:t>
            </a:r>
            <a:r>
              <a:rPr lang="en-US" sz="7200" dirty="0" smtClean="0">
                <a:solidFill>
                  <a:schemeClr val="bg1"/>
                </a:solidFill>
                <a:latin typeface="Britannic Bold" pitchFamily="34" charset="0"/>
              </a:rPr>
              <a:t>of the </a:t>
            </a:r>
            <a:r>
              <a:rPr lang="en-US" sz="7200" dirty="0" smtClean="0">
                <a:solidFill>
                  <a:schemeClr val="bg1"/>
                </a:solidFill>
                <a:latin typeface="Britannic Bold" pitchFamily="34" charset="0"/>
              </a:rPr>
              <a:t>10</a:t>
            </a:r>
            <a:r>
              <a:rPr lang="en-US" sz="7200" baseline="30000" dirty="0" smtClean="0">
                <a:solidFill>
                  <a:schemeClr val="bg1"/>
                </a:solidFill>
                <a:latin typeface="Britannic Bold" pitchFamily="34" charset="0"/>
              </a:rPr>
              <a:t>th</a:t>
            </a:r>
            <a:r>
              <a:rPr lang="en-US" sz="7200" dirty="0" smtClean="0">
                <a:solidFill>
                  <a:schemeClr val="bg1"/>
                </a:solidFill>
                <a:latin typeface="Britannic Bold" pitchFamily="34" charset="0"/>
              </a:rPr>
              <a:t> form, Gymnasia </a:t>
            </a:r>
            <a:r>
              <a:rPr lang="en-US" sz="7200" dirty="0" smtClean="0">
                <a:solidFill>
                  <a:schemeClr val="bg1"/>
                </a:solidFill>
                <a:latin typeface="Britannic Bold" pitchFamily="34" charset="0"/>
              </a:rPr>
              <a:t>#</a:t>
            </a:r>
            <a:r>
              <a:rPr lang="en-US" sz="7200" dirty="0" smtClean="0">
                <a:solidFill>
                  <a:schemeClr val="bg1"/>
                </a:solidFill>
                <a:latin typeface="Britannic Bold" pitchFamily="34" charset="0"/>
              </a:rPr>
              <a:t>1</a:t>
            </a:r>
          </a:p>
          <a:p>
            <a:pPr fontAlgn="auto">
              <a:spcBef>
                <a:spcPts val="0"/>
              </a:spcBef>
              <a:spcAft>
                <a:spcPts val="0"/>
              </a:spcAft>
              <a:defRPr/>
            </a:pPr>
            <a:r>
              <a:rPr lang="en-US" sz="7200" dirty="0" err="1" smtClean="0">
                <a:solidFill>
                  <a:schemeClr val="bg1"/>
                </a:solidFill>
                <a:latin typeface="Britannic Bold" pitchFamily="34" charset="0"/>
              </a:rPr>
              <a:t>Starye</a:t>
            </a:r>
            <a:r>
              <a:rPr lang="en-US" sz="7200" dirty="0" smtClean="0">
                <a:solidFill>
                  <a:schemeClr val="bg1"/>
                </a:solidFill>
                <a:latin typeface="Britannic Bold" pitchFamily="34" charset="0"/>
              </a:rPr>
              <a:t> </a:t>
            </a:r>
            <a:r>
              <a:rPr lang="en-US" sz="7200" dirty="0" err="1" smtClean="0">
                <a:solidFill>
                  <a:schemeClr val="bg1"/>
                </a:solidFill>
                <a:latin typeface="Britannic Bold" pitchFamily="34" charset="0"/>
              </a:rPr>
              <a:t>Dorogi</a:t>
            </a:r>
            <a:r>
              <a:rPr lang="en-US" sz="7200" dirty="0" smtClean="0">
                <a:solidFill>
                  <a:schemeClr val="bg1"/>
                </a:solidFill>
                <a:latin typeface="Britannic Bold" pitchFamily="34" charset="0"/>
              </a:rPr>
              <a:t>,</a:t>
            </a:r>
            <a:r>
              <a:rPr lang="en-US" sz="7200" dirty="0" smtClean="0">
                <a:solidFill>
                  <a:schemeClr val="bg1"/>
                </a:solidFill>
                <a:latin typeface="Britannic Bold" pitchFamily="34" charset="0"/>
              </a:rPr>
              <a:t> Belarus</a:t>
            </a:r>
            <a:endParaRPr lang="en-US" sz="7200" dirty="0" smtClean="0">
              <a:solidFill>
                <a:schemeClr val="bg1"/>
              </a:solidFill>
              <a:latin typeface="Britannic Bold" pitchFamily="34" charset="0"/>
            </a:endParaRPr>
          </a:p>
          <a:p>
            <a:pPr fontAlgn="auto">
              <a:spcBef>
                <a:spcPts val="0"/>
              </a:spcBef>
              <a:spcAft>
                <a:spcPts val="0"/>
              </a:spcAft>
              <a:defRPr/>
            </a:pPr>
            <a:r>
              <a:rPr lang="en-US" sz="7200" dirty="0" smtClean="0">
                <a:solidFill>
                  <a:schemeClr val="bg1"/>
                </a:solidFill>
                <a:latin typeface="Britannic Bold" pitchFamily="34" charset="0"/>
              </a:rPr>
              <a:t>Teacher Natasha </a:t>
            </a:r>
            <a:r>
              <a:rPr lang="en-US" sz="7200" dirty="0" err="1" smtClean="0">
                <a:solidFill>
                  <a:schemeClr val="bg1"/>
                </a:solidFill>
                <a:latin typeface="Britannic Bold" pitchFamily="34" charset="0"/>
              </a:rPr>
              <a:t>Belozorovich</a:t>
            </a:r>
            <a:endParaRPr lang="en-US" sz="7200" dirty="0" smtClean="0">
              <a:solidFill>
                <a:schemeClr val="bg1"/>
              </a:solidFill>
              <a:latin typeface="Britannic Bold" pitchFamily="34" charset="0"/>
            </a:endParaRPr>
          </a:p>
          <a:p>
            <a:endParaRPr lang="ru-RU" dirty="0"/>
          </a:p>
        </p:txBody>
      </p:sp>
      <p:pic>
        <p:nvPicPr>
          <p:cNvPr id="4" name="Picture 5" descr="LCTitleGlobe3"/>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6500826" y="3429000"/>
            <a:ext cx="2071670" cy="207167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p:txBody>
          <a:bodyPr>
            <a:normAutofit/>
          </a:bodyPr>
          <a:lstStyle/>
          <a:p>
            <a:r>
              <a:rPr lang="en-US" sz="2400" dirty="0" smtClean="0"/>
              <a:t>In Russia there </a:t>
            </a:r>
            <a:r>
              <a:rPr lang="en-US" sz="2400" dirty="0" smtClean="0"/>
              <a:t>are some rich houses like this one . They can  afford </a:t>
            </a:r>
            <a:r>
              <a:rPr lang="en-US" sz="2400" dirty="0" err="1" smtClean="0"/>
              <a:t>everythin</a:t>
            </a:r>
            <a:r>
              <a:rPr lang="en-US" sz="2400" dirty="0" smtClean="0"/>
              <a:t>, </a:t>
            </a:r>
            <a:r>
              <a:rPr lang="en-US" sz="2400" dirty="0" smtClean="0"/>
              <a:t>so they are very few. </a:t>
            </a:r>
            <a:endParaRPr lang="ru-RU" sz="2400" dirty="0"/>
          </a:p>
        </p:txBody>
      </p:sp>
      <p:pic>
        <p:nvPicPr>
          <p:cNvPr id="5" name="Содержимое 4"/>
          <p:cNvPicPr>
            <a:picLocks noGrp="1"/>
          </p:cNvPicPr>
          <p:nvPr>
            <p:ph sz="quarter" idx="1"/>
          </p:nvPr>
        </p:nvPicPr>
        <p:blipFill>
          <a:blip r:embed="rId2" cstate="print"/>
          <a:stretch>
            <a:fillRect/>
          </a:stretch>
        </p:blipFill>
        <p:spPr>
          <a:xfrm>
            <a:off x="3252787" y="2343150"/>
            <a:ext cx="4619625" cy="3238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590800"/>
          </a:xfrm>
        </p:spPr>
        <p:txBody>
          <a:bodyPr>
            <a:normAutofit fontScale="90000"/>
          </a:bodyPr>
          <a:lstStyle/>
          <a:p>
            <a:pPr eaLnBrk="1" hangingPunct="1">
              <a:defRPr/>
            </a:pPr>
            <a:r>
              <a:rPr lang="en-US" dirty="0" smtClean="0"/>
              <a:t>Mud </a:t>
            </a:r>
            <a:r>
              <a:rPr lang="en-US" dirty="0" smtClean="0"/>
              <a:t>houses in Pakistan</a:t>
            </a:r>
            <a:r>
              <a:rPr lang="en-US" dirty="0" smtClean="0"/>
              <a:t/>
            </a:r>
            <a:br>
              <a:rPr lang="en-US" dirty="0" smtClean="0"/>
            </a:br>
            <a:r>
              <a:rPr lang="en-US" sz="2700" dirty="0" smtClean="0"/>
              <a:t>In the past most of the people prefer to live in mud </a:t>
            </a:r>
            <a:r>
              <a:rPr lang="en-US" sz="2700" dirty="0" smtClean="0"/>
              <a:t>houses, in </a:t>
            </a:r>
            <a:r>
              <a:rPr lang="en-US" sz="2700" dirty="0" smtClean="0"/>
              <a:t>this area, because these houses are cold in summer and warm in winter. </a:t>
            </a:r>
            <a:r>
              <a:rPr lang="en-US" sz="2700" dirty="0" smtClean="0"/>
              <a:t>But it is very difficult to maintain them. Although by the passage of time such houses are rarely seen.</a:t>
            </a:r>
            <a:endParaRPr lang="en-US" sz="2700" dirty="0"/>
          </a:p>
        </p:txBody>
      </p:sp>
      <p:pic>
        <p:nvPicPr>
          <p:cNvPr id="15363" name="Content Placeholder 4" descr=";.jpg"/>
          <p:cNvPicPr>
            <a:picLocks noGrp="1" noChangeAspect="1"/>
          </p:cNvPicPr>
          <p:nvPr>
            <p:ph sz="half" idx="1"/>
          </p:nvPr>
        </p:nvPicPr>
        <p:blipFill>
          <a:blip r:embed="rId2" cstate="print"/>
          <a:srcRect/>
          <a:stretch>
            <a:fillRect/>
          </a:stretch>
        </p:blipFill>
        <p:spPr>
          <a:xfrm>
            <a:off x="304800" y="3200400"/>
            <a:ext cx="4038600" cy="3352800"/>
          </a:xfrm>
        </p:spPr>
      </p:pic>
      <p:pic>
        <p:nvPicPr>
          <p:cNvPr id="15364" name="Content Placeholder 5" descr="Pmine-16.jpg"/>
          <p:cNvPicPr>
            <a:picLocks noGrp="1" noChangeAspect="1"/>
          </p:cNvPicPr>
          <p:nvPr>
            <p:ph sz="half" idx="2"/>
          </p:nvPr>
        </p:nvPicPr>
        <p:blipFill>
          <a:blip r:embed="rId3" cstate="print"/>
          <a:srcRect/>
          <a:stretch>
            <a:fillRect/>
          </a:stretch>
        </p:blipFill>
        <p:spPr>
          <a:xfrm>
            <a:off x="4572000" y="3200400"/>
            <a:ext cx="4229100" cy="32766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572000" y="214290"/>
            <a:ext cx="4572000" cy="2308324"/>
          </a:xfrm>
          <a:prstGeom prst="rect">
            <a:avLst/>
          </a:prstGeom>
        </p:spPr>
        <p:txBody>
          <a:bodyPr>
            <a:spAutoFit/>
          </a:bodyPr>
          <a:lstStyle/>
          <a:p>
            <a:r>
              <a:rPr lang="en-US" b="1" dirty="0" smtClean="0">
                <a:effectLst>
                  <a:glow rad="215900">
                    <a:schemeClr val="bg1"/>
                  </a:glow>
                </a:effectLst>
              </a:rPr>
              <a:t>It </a:t>
            </a:r>
            <a:r>
              <a:rPr lang="en-US" b="1" dirty="0" smtClean="0">
                <a:effectLst>
                  <a:glow rad="215900">
                    <a:schemeClr val="bg1"/>
                  </a:glow>
                </a:effectLst>
              </a:rPr>
              <a:t>is the National Library of Belarus. It is located in a new 72-metre (236 feet) high building in Minsk. The building has 22 floors. It was designed by architects </a:t>
            </a:r>
            <a:r>
              <a:rPr lang="en-US" b="1" dirty="0" err="1" smtClean="0">
                <a:effectLst>
                  <a:glow rad="215900">
                    <a:schemeClr val="bg1"/>
                  </a:glow>
                </a:effectLst>
              </a:rPr>
              <a:t>Mihail</a:t>
            </a:r>
            <a:r>
              <a:rPr lang="en-US" b="1" dirty="0" smtClean="0">
                <a:effectLst>
                  <a:glow rad="215900">
                    <a:schemeClr val="bg1"/>
                  </a:glow>
                </a:effectLst>
              </a:rPr>
              <a:t> </a:t>
            </a:r>
            <a:r>
              <a:rPr lang="en-US" b="1" dirty="0" err="1" smtClean="0">
                <a:effectLst>
                  <a:glow rad="215900">
                    <a:schemeClr val="bg1"/>
                  </a:glow>
                </a:effectLst>
              </a:rPr>
              <a:t>Vinogradov</a:t>
            </a:r>
            <a:r>
              <a:rPr lang="en-US" b="1" dirty="0" smtClean="0">
                <a:effectLst>
                  <a:glow rad="215900">
                    <a:schemeClr val="bg1"/>
                  </a:glow>
                </a:effectLst>
              </a:rPr>
              <a:t> and Viktor </a:t>
            </a:r>
            <a:r>
              <a:rPr lang="en-US" b="1" dirty="0" err="1" smtClean="0">
                <a:effectLst>
                  <a:glow rad="215900">
                    <a:schemeClr val="bg1"/>
                  </a:glow>
                </a:effectLst>
              </a:rPr>
              <a:t>Kramarenko</a:t>
            </a:r>
            <a:r>
              <a:rPr lang="en-US" b="1" dirty="0" smtClean="0">
                <a:effectLst>
                  <a:glow rad="215900">
                    <a:schemeClr val="bg1"/>
                  </a:glow>
                </a:effectLst>
              </a:rPr>
              <a:t> and opened on 16 June 2006. Its main architectural component has the shape of a  </a:t>
            </a:r>
            <a:r>
              <a:rPr lang="en-US" b="1" dirty="0" err="1" smtClean="0">
                <a:effectLst>
                  <a:glow rad="215900">
                    <a:schemeClr val="bg1"/>
                  </a:glow>
                </a:effectLst>
              </a:rPr>
              <a:t>rhombicuboctahedron</a:t>
            </a:r>
            <a:r>
              <a:rPr lang="en-US" b="1" dirty="0" smtClean="0">
                <a:effectLst>
                  <a:glow rad="215900">
                    <a:schemeClr val="bg1"/>
                  </a:glow>
                </a:effectLst>
              </a:rPr>
              <a:t>. </a:t>
            </a:r>
            <a:endParaRPr lang="en-US" b="1" dirty="0" smtClean="0">
              <a:effectLst>
                <a:glow rad="215900">
                  <a:schemeClr val="bg1"/>
                </a:glow>
              </a:effectLst>
            </a:endParaRPr>
          </a:p>
        </p:txBody>
      </p:sp>
      <p:pic>
        <p:nvPicPr>
          <p:cNvPr id="6" name="Picture 2" descr="загруженное (1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4282" y="142852"/>
            <a:ext cx="4188292" cy="309634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3" descr="загруженное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57752" y="2786058"/>
            <a:ext cx="3957397" cy="298695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Прямоугольник 7"/>
          <p:cNvSpPr/>
          <p:nvPr/>
        </p:nvSpPr>
        <p:spPr>
          <a:xfrm>
            <a:off x="0" y="5657671"/>
            <a:ext cx="6572264" cy="1200329"/>
          </a:xfrm>
          <a:prstGeom prst="rect">
            <a:avLst/>
          </a:prstGeom>
        </p:spPr>
        <p:txBody>
          <a:bodyPr wrap="square">
            <a:spAutoFit/>
          </a:bodyPr>
          <a:lstStyle/>
          <a:p>
            <a:r>
              <a:rPr lang="en-US" b="1" dirty="0" smtClean="0">
                <a:effectLst>
                  <a:glow rad="215900">
                    <a:schemeClr val="bg1"/>
                  </a:glow>
                </a:effectLst>
              </a:rPr>
              <a:t>The building can seat about 2,000 readers and features a 500-seat conference hall. The National Library of Belarus is the main information and cultural centre of the country. Its depository collections include 8 million items of various media. </a:t>
            </a:r>
            <a:endParaRPr lang="ru-RU" b="1" dirty="0">
              <a:effectLst>
                <a:glow rad="215900">
                  <a:schemeClr val="bg1"/>
                </a:glo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a:bodyPr>
          <a:lstStyle/>
          <a:p>
            <a:pPr algn="ctr"/>
            <a:r>
              <a:rPr lang="en-CA" sz="9600" dirty="0" smtClean="0"/>
              <a:t>Thanks For Watching!</a:t>
            </a:r>
          </a:p>
          <a:p>
            <a:pPr algn="ctr"/>
            <a:endParaRPr lang="en-CA" sz="9600"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51920" y="4797152"/>
            <a:ext cx="1944216" cy="133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53721093"/>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What Types </a:t>
            </a:r>
            <a:r>
              <a:rPr lang="en-CA" dirty="0"/>
              <a:t>O</a:t>
            </a:r>
            <a:r>
              <a:rPr lang="en-CA" dirty="0" smtClean="0"/>
              <a:t>f </a:t>
            </a:r>
            <a:r>
              <a:rPr lang="en-CA" dirty="0"/>
              <a:t>H</a:t>
            </a:r>
            <a:r>
              <a:rPr lang="en-CA" dirty="0" smtClean="0"/>
              <a:t>ouses </a:t>
            </a:r>
            <a:r>
              <a:rPr lang="en-CA" dirty="0"/>
              <a:t>W</a:t>
            </a:r>
            <a:r>
              <a:rPr lang="en-CA" dirty="0" smtClean="0"/>
              <a:t>e </a:t>
            </a:r>
            <a:r>
              <a:rPr lang="en-CA" dirty="0"/>
              <a:t>H</a:t>
            </a:r>
            <a:r>
              <a:rPr lang="en-CA" dirty="0" smtClean="0"/>
              <a:t>ave In </a:t>
            </a:r>
            <a:r>
              <a:rPr lang="en-CA" dirty="0"/>
              <a:t>O</a:t>
            </a:r>
            <a:r>
              <a:rPr lang="en-CA" dirty="0" smtClean="0"/>
              <a:t>ur </a:t>
            </a:r>
            <a:r>
              <a:rPr lang="en-CA" dirty="0" smtClean="0"/>
              <a:t>Communities.</a:t>
            </a:r>
            <a:endParaRPr lang="en-CA" dirty="0"/>
          </a:p>
        </p:txBody>
      </p:sp>
      <p:sp>
        <p:nvSpPr>
          <p:cNvPr id="3" name="Content Placeholder 2"/>
          <p:cNvSpPr>
            <a:spLocks noGrp="1"/>
          </p:cNvSpPr>
          <p:nvPr>
            <p:ph sz="quarter" idx="1"/>
          </p:nvPr>
        </p:nvSpPr>
        <p:spPr/>
        <p:txBody>
          <a:bodyPr/>
          <a:lstStyle/>
          <a:p>
            <a:r>
              <a:rPr lang="en-CA" dirty="0" smtClean="0"/>
              <a:t>In our </a:t>
            </a:r>
            <a:r>
              <a:rPr lang="en-CA" dirty="0" smtClean="0"/>
              <a:t>communities </a:t>
            </a:r>
            <a:r>
              <a:rPr lang="en-CA" dirty="0" smtClean="0"/>
              <a:t>we have </a:t>
            </a:r>
            <a:r>
              <a:rPr lang="en-CA" dirty="0" smtClean="0"/>
              <a:t>blocks of flats</a:t>
            </a:r>
            <a:r>
              <a:rPr lang="en-CA" dirty="0" smtClean="0"/>
              <a:t>, </a:t>
            </a:r>
            <a:r>
              <a:rPr lang="en-CA" dirty="0" smtClean="0"/>
              <a:t>apartments, </a:t>
            </a:r>
            <a:r>
              <a:rPr lang="en-CA" dirty="0" smtClean="0"/>
              <a:t>townhouses, bungalows </a:t>
            </a:r>
            <a:r>
              <a:rPr lang="en-CA" dirty="0" smtClean="0"/>
              <a:t>and condos.</a:t>
            </a:r>
          </a:p>
          <a:p>
            <a:r>
              <a:rPr lang="en-CA" dirty="0" smtClean="0"/>
              <a:t>In our homes we usually have basements.</a:t>
            </a:r>
          </a:p>
          <a:p>
            <a:endParaRPr lang="en-CA"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00166" y="5000636"/>
            <a:ext cx="2372076" cy="17859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28992" y="3000372"/>
            <a:ext cx="2438400" cy="182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Content Placeholder 3" descr="1332885846_338092830_8-DEAR-SIR-WE-HAVE-MANY-HOUSES-FLATS-IN-iSLAMABAD-.jpg"/>
          <p:cNvPicPr>
            <a:picLocks noChangeAspect="1"/>
          </p:cNvPicPr>
          <p:nvPr/>
        </p:nvPicPr>
        <p:blipFill>
          <a:blip r:embed="rId4" cstate="print"/>
          <a:srcRect/>
          <a:stretch>
            <a:fillRect/>
          </a:stretch>
        </p:blipFill>
        <p:spPr>
          <a:xfrm>
            <a:off x="4429124" y="4930736"/>
            <a:ext cx="2000264" cy="1798591"/>
          </a:xfrm>
          <a:prstGeom prst="rect">
            <a:avLst/>
          </a:prstGeom>
        </p:spPr>
      </p:pic>
      <p:pic>
        <p:nvPicPr>
          <p:cNvPr id="7" name="Рисунок 6" descr="C:\Users\Маргарита\Desktop\images (2).jpg"/>
          <p:cNvPicPr/>
          <p:nvPr/>
        </p:nvPicPr>
        <p:blipFill>
          <a:blip r:embed="rId5"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28596" y="3071810"/>
            <a:ext cx="2533650" cy="1809750"/>
          </a:xfrm>
          <a:prstGeom prst="rect">
            <a:avLst/>
          </a:prstGeom>
          <a:noFill/>
          <a:ln>
            <a:noFill/>
          </a:ln>
        </p:spPr>
      </p:pic>
      <p:pic>
        <p:nvPicPr>
          <p:cNvPr id="8" name="Рисунок 7"/>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6572264" y="3176622"/>
            <a:ext cx="2370751" cy="1739146"/>
          </a:xfrm>
          <a:prstGeom prst="rect">
            <a:avLst/>
          </a:prstGeom>
          <a:ln>
            <a:noFill/>
          </a:ln>
          <a:effectLst>
            <a:softEdge rad="112500"/>
          </a:effectLst>
        </p:spPr>
      </p:pic>
    </p:spTree>
    <p:extLst>
      <p:ext uri="{BB962C8B-B14F-4D97-AF65-F5344CB8AC3E}">
        <p14:creationId xmlns="" xmlns:p14="http://schemas.microsoft.com/office/powerpoint/2010/main" val="396570301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329" y="21838"/>
            <a:ext cx="9114881" cy="6836161"/>
          </a:xfrm>
          <a:prstGeom prst="rect">
            <a:avLst/>
          </a:prstGeom>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2428860" y="1214422"/>
            <a:ext cx="3228007" cy="2368016"/>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 xmlns:a14="http://schemas.microsoft.com/office/drawing/2010/main"/>
              </a:ext>
            </a:extLst>
          </a:blip>
          <a:stretch>
            <a:fillRect/>
          </a:stretch>
        </p:blipFill>
        <p:spPr>
          <a:xfrm>
            <a:off x="5643570" y="3786190"/>
            <a:ext cx="3337411" cy="2448272"/>
          </a:xfrm>
          <a:prstGeom prst="rect">
            <a:avLst/>
          </a:prstGeom>
          <a:ln>
            <a:noFill/>
          </a:ln>
          <a:effectLst>
            <a:softEdge rad="112500"/>
          </a:effectLst>
        </p:spPr>
      </p:pic>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025" name="Picture 1" descr="images (6)"/>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786446" y="1071546"/>
            <a:ext cx="3230983" cy="2368016"/>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9" name="Рисунок 8"/>
          <p:cNvPicPr>
            <a:picLocks noChangeAspect="1"/>
          </p:cNvPicPr>
          <p:nvPr/>
        </p:nvPicPr>
        <p:blipFill>
          <a:blip r:embed="rId6" cstate="print">
            <a:extLst>
              <a:ext uri="{28A0092B-C50C-407E-A947-70E740481C1C}">
                <a14:useLocalDpi xmlns="" xmlns:a14="http://schemas.microsoft.com/office/drawing/2010/main"/>
              </a:ext>
            </a:extLst>
          </a:blip>
          <a:stretch>
            <a:fillRect/>
          </a:stretch>
        </p:blipFill>
        <p:spPr>
          <a:xfrm>
            <a:off x="2357422" y="3714752"/>
            <a:ext cx="3368737" cy="2448272"/>
          </a:xfrm>
          <a:prstGeom prst="rect">
            <a:avLst/>
          </a:prstGeom>
          <a:ln>
            <a:noFill/>
          </a:ln>
          <a:effectLst>
            <a:softEdge rad="112500"/>
          </a:effectLst>
        </p:spPr>
      </p:pic>
      <p:sp>
        <p:nvSpPr>
          <p:cNvPr id="11" name="Прямоугольник 10"/>
          <p:cNvSpPr/>
          <p:nvPr/>
        </p:nvSpPr>
        <p:spPr>
          <a:xfrm>
            <a:off x="0" y="0"/>
            <a:ext cx="6568434"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glow rad="228600">
                    <a:schemeClr val="bg1"/>
                  </a:glow>
                  <a:outerShdw blurRad="76200" dist="50800" dir="5400000" algn="tl" rotWithShape="0">
                    <a:srgbClr val="000000">
                      <a:alpha val="65000"/>
                    </a:srgbClr>
                  </a:outerShdw>
                </a:effectLst>
              </a:rPr>
              <a:t>A lot of people in </a:t>
            </a: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glow rad="228600">
                    <a:schemeClr val="bg1"/>
                  </a:glow>
                  <a:outerShdw blurRad="76200" dist="50800" dir="5400000" algn="tl" rotWithShape="0">
                    <a:srgbClr val="000000">
                      <a:alpha val="65000"/>
                    </a:srgbClr>
                  </a:outerShdw>
                </a:effectLst>
              </a:rPr>
              <a:t>Belarus and Russia live </a:t>
            </a: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glow rad="228600">
                    <a:schemeClr val="bg1"/>
                  </a:glow>
                  <a:outerShdw blurRad="76200" dist="50800" dir="5400000" algn="tl" rotWithShape="0">
                    <a:srgbClr val="000000">
                      <a:alpha val="65000"/>
                    </a:srgbClr>
                  </a:outerShdw>
                </a:effectLst>
              </a:rPr>
              <a:t>in flats </a:t>
            </a: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glow rad="228600">
                  <a:schemeClr val="bg1"/>
                </a:glow>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3587381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5882"/>
            <a:ext cx="9141954" cy="6852118"/>
          </a:xfrm>
          <a:prstGeom prst="rect">
            <a:avLst/>
          </a:prstGeom>
        </p:spPr>
      </p:pic>
      <p:pic>
        <p:nvPicPr>
          <p:cNvPr id="4" name="Рисунок 3"/>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899592" y="3573016"/>
            <a:ext cx="3050739" cy="2232248"/>
          </a:xfrm>
          <a:prstGeom prst="rect">
            <a:avLst/>
          </a:prstGeom>
          <a:ln>
            <a:noFill/>
          </a:ln>
          <a:effectLst>
            <a:softEdge rad="112500"/>
          </a:effectLst>
        </p:spPr>
      </p:pic>
      <p:pic>
        <p:nvPicPr>
          <p:cNvPr id="6" name="Рисунок 5"/>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74237" y="1319510"/>
            <a:ext cx="3024336" cy="2016224"/>
          </a:xfrm>
          <a:prstGeom prst="rect">
            <a:avLst/>
          </a:prstGeom>
          <a:ln>
            <a:noFill/>
          </a:ln>
          <a:effectLst>
            <a:softEdge rad="112500"/>
          </a:effectLst>
        </p:spPr>
      </p:pic>
      <p:pic>
        <p:nvPicPr>
          <p:cNvPr id="7" name="Рисунок 6"/>
          <p:cNvPicPr>
            <a:picLocks noChangeAspect="1"/>
          </p:cNvPicPr>
          <p:nvPr/>
        </p:nvPicPr>
        <p:blipFill>
          <a:blip r:embed="rId5" cstate="email">
            <a:extLst>
              <a:ext uri="{28A0092B-C50C-407E-A947-70E740481C1C}">
                <a14:useLocalDpi xmlns="" xmlns:a14="http://schemas.microsoft.com/office/drawing/2010/main"/>
              </a:ext>
            </a:extLst>
          </a:blip>
          <a:stretch>
            <a:fillRect/>
          </a:stretch>
        </p:blipFill>
        <p:spPr>
          <a:xfrm>
            <a:off x="3065104" y="238821"/>
            <a:ext cx="2743746" cy="2051081"/>
          </a:xfrm>
          <a:prstGeom prst="rect">
            <a:avLst/>
          </a:prstGeom>
          <a:ln>
            <a:noFill/>
          </a:ln>
          <a:effectLst>
            <a:softEdge rad="112500"/>
          </a:effectLst>
        </p:spPr>
      </p:pic>
      <p:pic>
        <p:nvPicPr>
          <p:cNvPr id="8" name="Рисунок 7"/>
          <p:cNvPicPr>
            <a:picLocks noChangeAspect="1"/>
          </p:cNvPicPr>
          <p:nvPr/>
        </p:nvPicPr>
        <p:blipFill>
          <a:blip r:embed="rId6" cstate="email">
            <a:extLst>
              <a:ext uri="{28A0092B-C50C-407E-A947-70E740481C1C}">
                <a14:useLocalDpi xmlns="" xmlns:a14="http://schemas.microsoft.com/office/drawing/2010/main"/>
              </a:ext>
            </a:extLst>
          </a:blip>
          <a:stretch>
            <a:fillRect/>
          </a:stretch>
        </p:blipFill>
        <p:spPr>
          <a:xfrm>
            <a:off x="5994204" y="223786"/>
            <a:ext cx="2923515" cy="2191448"/>
          </a:xfrm>
          <a:prstGeom prst="rect">
            <a:avLst/>
          </a:prstGeom>
          <a:ln>
            <a:noFill/>
          </a:ln>
          <a:effectLst>
            <a:softEdge rad="112500"/>
          </a:effectLst>
        </p:spPr>
      </p:pic>
      <p:sp>
        <p:nvSpPr>
          <p:cNvPr id="9" name="Прямоугольник 8"/>
          <p:cNvSpPr/>
          <p:nvPr/>
        </p:nvSpPr>
        <p:spPr>
          <a:xfrm>
            <a:off x="3950332" y="4813994"/>
            <a:ext cx="4967388"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glow rad="228600">
                    <a:schemeClr val="bg1"/>
                  </a:glow>
                  <a:outerShdw blurRad="76200" dist="50800" dir="5400000" algn="tl" rotWithShape="0">
                    <a:srgbClr val="000000">
                      <a:alpha val="65000"/>
                    </a:srgbClr>
                  </a:outerShdw>
                </a:effectLst>
              </a:rPr>
              <a:t>But some people prefer to live in private houses or cottages</a:t>
            </a: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glow rad="228600">
                  <a:schemeClr val="bg1"/>
                </a:glow>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1499591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A lot of people in Pakistan and Canada live in houses</a:t>
            </a:r>
            <a:endParaRPr lang="ru-RU" dirty="0"/>
          </a:p>
        </p:txBody>
      </p:sp>
      <p:pic>
        <p:nvPicPr>
          <p:cNvPr id="7" name="Picture Placeholder 5"/>
          <p:cNvPicPr>
            <a:picLocks noGrp="1" noChangeAspect="1"/>
          </p:cNvPicPr>
          <p:nvPr>
            <p:ph sz="quarter" idx="2"/>
          </p:nvPr>
        </p:nvPicPr>
        <p:blipFill>
          <a:blip r:embed="rId2" cstate="print">
            <a:extLst>
              <a:ext uri="{28A0092B-C50C-407E-A947-70E740481C1C}">
                <a14:useLocalDpi xmlns:a14="http://schemas.microsoft.com/office/drawing/2010/main" xmlns="" val="0"/>
              </a:ext>
            </a:extLst>
          </a:blip>
          <a:srcRect l="12500" r="12500"/>
          <a:stretch>
            <a:fillRect/>
          </a:stretch>
        </p:blipFill>
        <p:spPr>
          <a:xfrm>
            <a:off x="928662" y="2714620"/>
            <a:ext cx="3239381" cy="3237782"/>
          </a:xfrm>
        </p:spPr>
      </p:pic>
      <p:pic>
        <p:nvPicPr>
          <p:cNvPr id="8" name="Content Placeholder 3" descr="1348280169_380446915_1-Pictures-of--Double-Story-House-For-Sale-in-Abbottabad.jpg"/>
          <p:cNvPicPr>
            <a:picLocks noGrp="1" noChangeAspect="1"/>
          </p:cNvPicPr>
          <p:nvPr>
            <p:ph sz="quarter" idx="4"/>
          </p:nvPr>
        </p:nvPicPr>
        <p:blipFill>
          <a:blip r:embed="rId3" cstate="print"/>
          <a:srcRect/>
          <a:stretch>
            <a:fillRect/>
          </a:stretch>
        </p:blipFill>
        <p:spPr>
          <a:xfrm>
            <a:off x="4580868" y="2786059"/>
            <a:ext cx="4105932" cy="2739478"/>
          </a:xfrm>
        </p:spPr>
      </p:pic>
      <p:sp>
        <p:nvSpPr>
          <p:cNvPr id="5" name="Текст 4"/>
          <p:cNvSpPr>
            <a:spLocks noGrp="1"/>
          </p:cNvSpPr>
          <p:nvPr>
            <p:ph type="body" sz="quarter" idx="1"/>
          </p:nvPr>
        </p:nvSpPr>
        <p:spPr/>
        <p:txBody>
          <a:bodyPr/>
          <a:lstStyle/>
          <a:p>
            <a:r>
              <a:rPr lang="en-US" dirty="0" smtClean="0"/>
              <a:t>Canada</a:t>
            </a:r>
            <a:endParaRPr lang="ru-RU" dirty="0"/>
          </a:p>
        </p:txBody>
      </p:sp>
      <p:sp>
        <p:nvSpPr>
          <p:cNvPr id="6" name="Текст 5"/>
          <p:cNvSpPr>
            <a:spLocks noGrp="1"/>
          </p:cNvSpPr>
          <p:nvPr>
            <p:ph type="body" sz="quarter" idx="3"/>
          </p:nvPr>
        </p:nvSpPr>
        <p:spPr/>
        <p:txBody>
          <a:bodyPr/>
          <a:lstStyle/>
          <a:p>
            <a:r>
              <a:rPr lang="en-US" dirty="0" smtClean="0"/>
              <a:t>Pakistan</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dirty="0" smtClean="0">
                <a:solidFill>
                  <a:schemeClr val="accent1">
                    <a:tint val="83000"/>
                    <a:satMod val="150000"/>
                  </a:schemeClr>
                </a:solidFill>
              </a:rPr>
              <a:t>Houses</a:t>
            </a:r>
            <a:endParaRPr lang="en-US" dirty="0">
              <a:solidFill>
                <a:schemeClr val="accent1">
                  <a:tint val="83000"/>
                  <a:satMod val="150000"/>
                </a:schemeClr>
              </a:solidFill>
            </a:endParaRPr>
          </a:p>
        </p:txBody>
      </p:sp>
      <p:pic>
        <p:nvPicPr>
          <p:cNvPr id="11267" name="Content Placeholder 3" descr="5UVBDMCA2Y0621CADQYZNOCA8W6GOGCA3WU8MCCAYL019BCALHYZWNCALBC4Y3CAL4PVJBCA0MZJZLCAYSEOKPCA0KBE2BCAQWPD34CAPFNQ00CAD1HH53CAJF6V8ICADUXTC5CAPTEYTFCAIZGWZZ.jpg"/>
          <p:cNvPicPr>
            <a:picLocks noGrp="1" noChangeAspect="1"/>
          </p:cNvPicPr>
          <p:nvPr>
            <p:ph sz="quarter" idx="1"/>
          </p:nvPr>
        </p:nvPicPr>
        <p:blipFill>
          <a:blip r:embed="rId2" cstate="print"/>
          <a:stretch>
            <a:fillRect/>
          </a:stretch>
        </p:blipFill>
        <p:spPr>
          <a:xfrm>
            <a:off x="3451225" y="2924175"/>
            <a:ext cx="2476500" cy="1847850"/>
          </a:xfrm>
        </p:spPr>
      </p:pic>
      <p:pic>
        <p:nvPicPr>
          <p:cNvPr id="11268" name="Picture 4" descr="21JDHDCASVGYAGCAWK92FQCAUH5IN3CAV0D55DCAW2FGNJCAJVNRS4CA9EYW04CABKUI8ECAABLXO8CADC64D1CAN4EXGLCAM1LASJCAA8UPMKCAN6S42MCA0NYTGQCAFH8EFBCAF4PZQVCAXBUC1U.jpg"/>
          <p:cNvPicPr>
            <a:picLocks noChangeAspect="1"/>
          </p:cNvPicPr>
          <p:nvPr/>
        </p:nvPicPr>
        <p:blipFill>
          <a:blip r:embed="rId3" cstate="print"/>
          <a:srcRect/>
          <a:stretch>
            <a:fillRect/>
          </a:stretch>
        </p:blipFill>
        <p:spPr bwMode="auto">
          <a:xfrm>
            <a:off x="457200" y="1752600"/>
            <a:ext cx="4170363"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8178"/>
          </a:xfrm>
        </p:spPr>
        <p:txBody>
          <a:bodyPr>
            <a:normAutofit/>
          </a:bodyPr>
          <a:lstStyle/>
          <a:p>
            <a:r>
              <a:rPr lang="en-CA" dirty="0" smtClean="0"/>
              <a:t>What Type </a:t>
            </a:r>
            <a:r>
              <a:rPr lang="en-CA" dirty="0"/>
              <a:t>O</a:t>
            </a:r>
            <a:r>
              <a:rPr lang="en-CA" dirty="0" smtClean="0"/>
              <a:t>f </a:t>
            </a:r>
            <a:r>
              <a:rPr lang="en-CA" dirty="0"/>
              <a:t>M</a:t>
            </a:r>
            <a:r>
              <a:rPr lang="en-CA" dirty="0" smtClean="0"/>
              <a:t>odern </a:t>
            </a:r>
            <a:r>
              <a:rPr lang="en-CA" dirty="0"/>
              <a:t>C</a:t>
            </a:r>
            <a:r>
              <a:rPr lang="en-CA" dirty="0" smtClean="0"/>
              <a:t>onveniences </a:t>
            </a:r>
            <a:r>
              <a:rPr lang="en-CA" dirty="0"/>
              <a:t>D</a:t>
            </a:r>
            <a:r>
              <a:rPr lang="en-CA" dirty="0" smtClean="0"/>
              <a:t>o </a:t>
            </a:r>
            <a:r>
              <a:rPr lang="en-CA" dirty="0"/>
              <a:t>W</a:t>
            </a:r>
            <a:r>
              <a:rPr lang="en-CA" dirty="0" smtClean="0"/>
              <a:t>e </a:t>
            </a:r>
            <a:r>
              <a:rPr lang="en-CA" dirty="0"/>
              <a:t>H</a:t>
            </a:r>
            <a:r>
              <a:rPr lang="en-CA" dirty="0" smtClean="0"/>
              <a:t>ave?</a:t>
            </a:r>
            <a:endParaRPr lang="en-CA" dirty="0"/>
          </a:p>
        </p:txBody>
      </p:sp>
      <p:sp>
        <p:nvSpPr>
          <p:cNvPr id="3" name="Content Placeholder 2"/>
          <p:cNvSpPr>
            <a:spLocks noGrp="1"/>
          </p:cNvSpPr>
          <p:nvPr>
            <p:ph sz="quarter" idx="1"/>
          </p:nvPr>
        </p:nvSpPr>
        <p:spPr>
          <a:xfrm>
            <a:off x="457200" y="1772816"/>
            <a:ext cx="8229600" cy="4353347"/>
          </a:xfrm>
        </p:spPr>
        <p:txBody>
          <a:bodyPr>
            <a:normAutofit/>
          </a:bodyPr>
          <a:lstStyle/>
          <a:p>
            <a:r>
              <a:rPr lang="en-CA" dirty="0"/>
              <a:t>Our modern conveniences are televisions, microwaves, computers, dishwashers, stoves and </a:t>
            </a:r>
            <a:r>
              <a:rPr lang="en-CA" dirty="0" smtClean="0"/>
              <a:t>fridges.</a:t>
            </a:r>
            <a:endParaRPr lang="en-CA"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3568" y="3717032"/>
            <a:ext cx="2376264" cy="15841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51419" y="3339118"/>
            <a:ext cx="2664296" cy="20356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84168" y="2996952"/>
            <a:ext cx="2381250" cy="1914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24267735"/>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Фото1116"/>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323528" y="141268"/>
            <a:ext cx="4243052" cy="3161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4" name="Picture 4" descr="Фото1112"/>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4716016" y="112336"/>
            <a:ext cx="4176464" cy="3219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6" name="Picture 6" descr="Фото1110"/>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4703305" y="3449689"/>
            <a:ext cx="4189175" cy="3163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7" name="Picture 7" descr="Копия Фото1114"/>
          <p:cNvPicPr>
            <a:picLocks noChangeAspect="1" noChangeArrowheads="1"/>
          </p:cNvPicPr>
          <p:nvPr/>
        </p:nvPicPr>
        <p:blipFill>
          <a:blip r:embed="rId5" cstate="email">
            <a:extLst>
              <a:ext uri="{28A0092B-C50C-407E-A947-70E740481C1C}">
                <a14:useLocalDpi xmlns="" xmlns:a14="http://schemas.microsoft.com/office/drawing/2010/main"/>
              </a:ext>
            </a:extLst>
          </a:blip>
          <a:srcRect r="5951" b="17604"/>
          <a:stretch>
            <a:fillRect/>
          </a:stretch>
        </p:blipFill>
        <p:spPr bwMode="auto">
          <a:xfrm>
            <a:off x="323528" y="3429000"/>
            <a:ext cx="4223782" cy="31479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Прямоугольник 1"/>
          <p:cNvSpPr/>
          <p:nvPr/>
        </p:nvSpPr>
        <p:spPr>
          <a:xfrm>
            <a:off x="107504" y="2636912"/>
            <a:ext cx="8808937" cy="1446550"/>
          </a:xfrm>
          <a:prstGeom prst="rect">
            <a:avLst/>
          </a:prstGeom>
          <a:noFill/>
        </p:spPr>
        <p:txBody>
          <a:bodyPr wrap="square" lIns="91440" tIns="45720" rIns="91440" bIns="45720">
            <a:spAutoFit/>
          </a:bodyPr>
          <a:lstStyle/>
          <a:p>
            <a:pPr algn="ctr"/>
            <a:r>
              <a:rPr lang="en-US" sz="4400" b="1" cap="none" spc="0" dirty="0" smtClean="0">
                <a:ln w="1905"/>
                <a:solidFill>
                  <a:srgbClr val="C00000"/>
                </a:solidFill>
                <a:effectLst>
                  <a:glow rad="228600">
                    <a:schemeClr val="accent3">
                      <a:satMod val="175000"/>
                      <a:alpha val="40000"/>
                    </a:schemeClr>
                  </a:glow>
                  <a:innerShdw blurRad="69850" dist="43180" dir="5400000">
                    <a:srgbClr val="000000">
                      <a:alpha val="65000"/>
                    </a:srgbClr>
                  </a:innerShdw>
                </a:effectLst>
              </a:rPr>
              <a:t>We have a lot of modern household </a:t>
            </a:r>
          </a:p>
          <a:p>
            <a:pPr algn="ctr"/>
            <a:r>
              <a:rPr lang="en-US" sz="4400" b="1" cap="none" spc="0" dirty="0" smtClean="0">
                <a:ln w="1905"/>
                <a:solidFill>
                  <a:srgbClr val="C00000"/>
                </a:solidFill>
                <a:effectLst>
                  <a:glow rad="228600">
                    <a:schemeClr val="accent3">
                      <a:satMod val="175000"/>
                      <a:alpha val="40000"/>
                    </a:schemeClr>
                  </a:glow>
                  <a:innerShdw blurRad="69850" dist="43180" dir="5400000">
                    <a:srgbClr val="000000">
                      <a:alpha val="65000"/>
                    </a:srgbClr>
                  </a:innerShdw>
                </a:effectLst>
              </a:rPr>
              <a:t>appliances that make our life easier</a:t>
            </a:r>
            <a:endParaRPr lang="ru-RU" sz="4400" b="1" cap="none" spc="0" dirty="0">
              <a:ln w="1905"/>
              <a:solidFill>
                <a:srgbClr val="C00000"/>
              </a:solidFill>
              <a:effectLst>
                <a:glow rad="228600">
                  <a:schemeClr val="accent3">
                    <a:satMod val="175000"/>
                    <a:alpha val="40000"/>
                  </a:schemeClr>
                </a:glow>
                <a:innerShdw blurRad="69850" dist="43180" dir="5400000">
                  <a:srgbClr val="000000">
                    <a:alpha val="65000"/>
                  </a:srgbClr>
                </a:innerShdw>
              </a:effectLst>
            </a:endParaRPr>
          </a:p>
        </p:txBody>
      </p:sp>
    </p:spTree>
    <p:extLst>
      <p:ext uri="{BB962C8B-B14F-4D97-AF65-F5344CB8AC3E}">
        <p14:creationId xmlns="" xmlns:p14="http://schemas.microsoft.com/office/powerpoint/2010/main" val="4023646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normAutofit fontScale="92500" lnSpcReduction="10000"/>
          </a:bodyPr>
          <a:lstStyle/>
          <a:p>
            <a:r>
              <a:rPr lang="en-US" dirty="0" smtClean="0"/>
              <a:t>This house is in </a:t>
            </a:r>
            <a:r>
              <a:rPr lang="en-US" dirty="0" smtClean="0"/>
              <a:t>Moscow. It belonged to the Moscow merchant and industrialist </a:t>
            </a:r>
            <a:r>
              <a:rPr lang="en-US" dirty="0" err="1" smtClean="0"/>
              <a:t>Pavel</a:t>
            </a:r>
            <a:r>
              <a:rPr lang="en-US" dirty="0" smtClean="0"/>
              <a:t> </a:t>
            </a:r>
            <a:r>
              <a:rPr lang="en-US" dirty="0" err="1" smtClean="0"/>
              <a:t>Tretjakov</a:t>
            </a:r>
            <a:r>
              <a:rPr lang="en-US" dirty="0" smtClean="0"/>
              <a:t> (1832-1898). Now It’s a building of The </a:t>
            </a:r>
            <a:r>
              <a:rPr lang="en-US" dirty="0" err="1" smtClean="0"/>
              <a:t>Tretyakov</a:t>
            </a:r>
            <a:r>
              <a:rPr lang="en-US" dirty="0" smtClean="0"/>
              <a:t> Gallery which has a famous collection of national Russian art.</a:t>
            </a:r>
            <a:endParaRPr lang="ru-RU" dirty="0"/>
          </a:p>
        </p:txBody>
      </p:sp>
      <p:sp>
        <p:nvSpPr>
          <p:cNvPr id="3" name="Заголовок 2"/>
          <p:cNvSpPr>
            <a:spLocks noGrp="1"/>
          </p:cNvSpPr>
          <p:nvPr>
            <p:ph type="title"/>
          </p:nvPr>
        </p:nvSpPr>
        <p:spPr/>
        <p:txBody>
          <a:bodyPr/>
          <a:lstStyle/>
          <a:p>
            <a:r>
              <a:rPr lang="en-US" dirty="0" smtClean="0"/>
              <a:t>Interesting facts about houses</a:t>
            </a:r>
            <a:endParaRPr lang="ru-RU" dirty="0"/>
          </a:p>
        </p:txBody>
      </p:sp>
      <p:pic>
        <p:nvPicPr>
          <p:cNvPr id="4" name="Рисунок 3" descr="C:\Users\Маргарита\Desktop\загруженное.jp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857488" y="4214818"/>
            <a:ext cx="3429024" cy="2357454"/>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TotalTime>
  <Words>300</Words>
  <Application>Microsoft Office PowerPoint</Application>
  <PresentationFormat>Экран (4:3)</PresentationFormat>
  <Paragraphs>24</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Обычная</vt:lpstr>
      <vt:lpstr>Homes and Houses Belarus Russia Pakistan canada</vt:lpstr>
      <vt:lpstr>What Types Of Houses We Have In Our Communities.</vt:lpstr>
      <vt:lpstr>Слайд 3</vt:lpstr>
      <vt:lpstr>Слайд 4</vt:lpstr>
      <vt:lpstr>A lot of people in Pakistan and Canada live in houses</vt:lpstr>
      <vt:lpstr>Houses</vt:lpstr>
      <vt:lpstr>What Type Of Modern Conveniences Do We Have?</vt:lpstr>
      <vt:lpstr>Слайд 8</vt:lpstr>
      <vt:lpstr>Interesting facts about houses</vt:lpstr>
      <vt:lpstr>Слайд 10</vt:lpstr>
      <vt:lpstr>Mud houses in Pakistan In the past most of the people prefer to live in mud houses, in this area, because these houses are cold in summer and warm in winter. But it is very difficult to maintain them. Although by the passage of time such houses are rarely seen.</vt:lpstr>
      <vt:lpstr>Слайд 12</vt:lpstr>
      <vt:lpstr>Слайд 13</vt:lpstr>
    </vt:vector>
  </TitlesOfParts>
  <Company>Krokoz™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Homes and Houses</dc:title>
  <dc:creator>Admin</dc:creator>
  <cp:lastModifiedBy>Наташа</cp:lastModifiedBy>
  <cp:revision>5</cp:revision>
  <dcterms:created xsi:type="dcterms:W3CDTF">2013-01-15T16:34:24Z</dcterms:created>
  <dcterms:modified xsi:type="dcterms:W3CDTF">2013-01-15T20:27:35Z</dcterms:modified>
</cp:coreProperties>
</file>