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86CF59-B687-43FF-BA15-F43D6E962086}"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advClick="0" advTm="10000">
    <p:strip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86CF59-B687-43FF-BA15-F43D6E962086}" type="slidenum">
              <a:rPr lang="ru-RU" smtClean="0"/>
              <a:pPr/>
              <a:t>‹#›</a:t>
            </a:fld>
            <a:endParaRPr lang="ru-RU"/>
          </a:p>
        </p:txBody>
      </p:sp>
    </p:spTree>
  </p:cSld>
  <p:clrMapOvr>
    <a:masterClrMapping/>
  </p:clrMapOvr>
  <p:transition spd="slow" advClick="0" advTm="10000">
    <p:strips/>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86CF59-B687-43FF-BA15-F43D6E962086}" type="slidenum">
              <a:rPr lang="ru-RU" smtClean="0"/>
              <a:pPr/>
              <a:t>‹#›</a:t>
            </a:fld>
            <a:endParaRPr lang="ru-RU"/>
          </a:p>
        </p:txBody>
      </p:sp>
    </p:spTree>
  </p:cSld>
  <p:clrMapOvr>
    <a:masterClrMapping/>
  </p:clrMapOvr>
  <p:transition spd="slow" advClick="0" advTm="10000">
    <p:strips/>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86CF59-B687-43FF-BA15-F43D6E962086}"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advClick="0" advTm="10000">
    <p:strips/>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A86CF59-B687-43FF-BA15-F43D6E962086}" type="slidenum">
              <a:rPr lang="ru-RU" smtClean="0"/>
              <a:pPr/>
              <a:t>‹#›</a:t>
            </a:fld>
            <a:endParaRPr lang="ru-RU"/>
          </a:p>
        </p:txBody>
      </p:sp>
    </p:spTree>
  </p:cSld>
  <p:clrMapOvr>
    <a:masterClrMapping/>
  </p:clrMapOvr>
  <p:transition spd="slow" advClick="0" advTm="10000">
    <p:strip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86CF59-B687-43FF-BA15-F43D6E962086}"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advClick="0" advTm="10000">
    <p:strip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A86CF59-B687-43FF-BA15-F43D6E962086}"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spd="slow" advClick="0" advTm="10000">
    <p:strips/>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A86CF59-B687-43FF-BA15-F43D6E962086}" type="slidenum">
              <a:rPr lang="ru-RU" smtClean="0"/>
              <a:pPr/>
              <a:t>‹#›</a:t>
            </a:fld>
            <a:endParaRPr lang="ru-RU"/>
          </a:p>
        </p:txBody>
      </p:sp>
    </p:spTree>
  </p:cSld>
  <p:clrMapOvr>
    <a:masterClrMapping/>
  </p:clrMapOvr>
  <p:transition spd="slow" advClick="0" advTm="10000">
    <p:strips/>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A86CF59-B687-43FF-BA15-F43D6E962086}" type="slidenum">
              <a:rPr lang="ru-RU" smtClean="0"/>
              <a:pPr/>
              <a:t>‹#›</a:t>
            </a:fld>
            <a:endParaRPr lang="ru-RU"/>
          </a:p>
        </p:txBody>
      </p:sp>
    </p:spTree>
  </p:cSld>
  <p:clrMapOvr>
    <a:masterClrMapping/>
  </p:clrMapOvr>
  <p:transition spd="slow" advClick="0" advTm="10000">
    <p:strips/>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86CF59-B687-43FF-BA15-F43D6E962086}" type="slidenum">
              <a:rPr lang="ru-RU" smtClean="0"/>
              <a:pPr/>
              <a:t>‹#›</a:t>
            </a:fld>
            <a:endParaRPr lang="ru-RU"/>
          </a:p>
        </p:txBody>
      </p:sp>
    </p:spTree>
  </p:cSld>
  <p:clrMapOvr>
    <a:masterClrMapping/>
  </p:clrMapOvr>
  <p:transition spd="slow" advClick="0" advTm="10000">
    <p:strips/>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223B514-3956-40D7-A2B4-4DFF9B413A99}" type="datetimeFigureOut">
              <a:rPr lang="ru-RU" smtClean="0"/>
              <a:pPr/>
              <a:t>01.01.2004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A86CF59-B687-43FF-BA15-F43D6E962086}"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spd="slow" advClick="0" advTm="10000">
    <p:strips/>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223B514-3956-40D7-A2B4-4DFF9B413A99}" type="datetimeFigureOut">
              <a:rPr lang="ru-RU" smtClean="0"/>
              <a:pPr/>
              <a:t>01.01.2004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A86CF59-B687-43FF-BA15-F43D6E9620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10000">
    <p:strips/>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73795" y="4293096"/>
            <a:ext cx="5637010" cy="2088231"/>
          </a:xfrm>
        </p:spPr>
        <p:txBody>
          <a:bodyPr>
            <a:normAutofit/>
          </a:bodyPr>
          <a:lstStyle/>
          <a:p>
            <a:r>
              <a:rPr lang="en-US" dirty="0" err="1" smtClean="0"/>
              <a:t>Miory</a:t>
            </a:r>
            <a:r>
              <a:rPr lang="en-US" dirty="0" smtClean="0"/>
              <a:t> Secondary School #1 </a:t>
            </a:r>
            <a:endParaRPr lang="ru-RU" dirty="0" smtClean="0"/>
          </a:p>
          <a:p>
            <a:r>
              <a:rPr lang="en-US" dirty="0" smtClean="0"/>
              <a:t>Grade 8</a:t>
            </a:r>
          </a:p>
          <a:p>
            <a:r>
              <a:rPr lang="en-US" dirty="0" smtClean="0"/>
              <a:t>Belarus</a:t>
            </a:r>
            <a:endParaRPr lang="ru-RU" dirty="0"/>
          </a:p>
        </p:txBody>
      </p:sp>
      <p:sp>
        <p:nvSpPr>
          <p:cNvPr id="2" name="Заголовок 1"/>
          <p:cNvSpPr>
            <a:spLocks noGrp="1"/>
          </p:cNvSpPr>
          <p:nvPr>
            <p:ph type="ctrTitle"/>
          </p:nvPr>
        </p:nvSpPr>
        <p:spPr>
          <a:xfrm>
            <a:off x="817581" y="1412776"/>
            <a:ext cx="7175351" cy="3512681"/>
          </a:xfrm>
        </p:spPr>
        <p:txBody>
          <a:bodyPr/>
          <a:lstStyle/>
          <a:p>
            <a:r>
              <a:rPr lang="en-US" dirty="0" smtClean="0"/>
              <a:t>Local Customs and Traditions Through School Calendar</a:t>
            </a:r>
            <a:endParaRPr lang="ru-RU" dirty="0"/>
          </a:p>
        </p:txBody>
      </p:sp>
    </p:spTree>
    <p:extLst>
      <p:ext uri="{BB962C8B-B14F-4D97-AF65-F5344CB8AC3E}">
        <p14:creationId xmlns:p14="http://schemas.microsoft.com/office/powerpoint/2010/main" xmlns="" val="741310909"/>
      </p:ext>
    </p:extLst>
  </p:cSld>
  <p:clrMapOvr>
    <a:masterClrMapping/>
  </p:clrMapOvr>
  <p:transition spd="slow" advClick="0" advTm="5000">
    <p:strip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615" y="3880558"/>
            <a:ext cx="6512511" cy="2500769"/>
          </a:xfrm>
        </p:spPr>
        <p:txBody>
          <a:bodyPr/>
          <a:lstStyle/>
          <a:p>
            <a:pPr marL="0" indent="0">
              <a:buNone/>
            </a:pPr>
            <a:r>
              <a:rPr lang="en-US" dirty="0" smtClean="0">
                <a:effectLst/>
              </a:rPr>
              <a:t> </a:t>
            </a:r>
            <a:r>
              <a:rPr lang="en-US" sz="2000" dirty="0">
                <a:effectLst/>
              </a:rPr>
              <a:t>And one more thing. The “currency” at the fair is </a:t>
            </a:r>
            <a:r>
              <a:rPr lang="en-US" sz="2000" dirty="0" smtClean="0">
                <a:effectLst/>
              </a:rPr>
              <a:t>in the form of little</a:t>
            </a:r>
            <a:r>
              <a:rPr lang="ru-RU" sz="2000" dirty="0" smtClean="0">
                <a:effectLst/>
              </a:rPr>
              <a:t> </a:t>
            </a:r>
            <a:r>
              <a:rPr lang="en-US" sz="2000" dirty="0" smtClean="0">
                <a:effectLst/>
              </a:rPr>
              <a:t>paper </a:t>
            </a:r>
            <a:r>
              <a:rPr lang="en-US" sz="2000" dirty="0">
                <a:effectLst/>
              </a:rPr>
              <a:t>stars given to the participants and winners of the funny  contests organized by the club members. And things “sold” at the fair are hand-made by the students of the school. They are usually Christmas cards and little souvenirs. </a:t>
            </a:r>
            <a:r>
              <a:rPr lang="ru-RU" dirty="0">
                <a:effectLst/>
              </a:rPr>
              <a:t/>
            </a:r>
            <a:br>
              <a:rPr lang="ru-RU" dirty="0">
                <a:effectLst/>
              </a:rPr>
            </a:br>
            <a:endParaRPr lang="ru-RU" dirty="0"/>
          </a:p>
        </p:txBody>
      </p:sp>
      <p:pic>
        <p:nvPicPr>
          <p:cNvPr id="9218" name="Picture 2" descr="D:\Алла\Флешка\flesh\iearn\SDC11843.JPG"/>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xmlns="" val="0"/>
              </a:ext>
            </a:extLst>
          </a:blip>
          <a:srcRect l="9794" t="4607" r="2671"/>
          <a:stretch/>
        </p:blipFill>
        <p:spPr bwMode="auto">
          <a:xfrm>
            <a:off x="0" y="79352"/>
            <a:ext cx="3439093" cy="2810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219" name="Picture 3" descr="D:\Алла\Флешка\flesh\iearn\SDC11840.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596" t="4955" r="5746" b="5316"/>
          <a:stretch/>
        </p:blipFill>
        <p:spPr bwMode="auto">
          <a:xfrm rot="5400000">
            <a:off x="6335429" y="3932738"/>
            <a:ext cx="3096344" cy="25209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9220"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2517" b="26063"/>
          <a:stretch/>
        </p:blipFill>
        <p:spPr bwMode="auto">
          <a:xfrm>
            <a:off x="2915816" y="1030474"/>
            <a:ext cx="4464496" cy="2829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57852559"/>
      </p:ext>
    </p:extLst>
  </p:cSld>
  <p:clrMapOvr>
    <a:masterClrMapping/>
  </p:clrMapOvr>
  <p:transition spd="slow" advClick="0" advTm="17000">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557" y="5085184"/>
            <a:ext cx="6512511" cy="1575048"/>
          </a:xfrm>
        </p:spPr>
        <p:txBody>
          <a:bodyPr/>
          <a:lstStyle/>
          <a:p>
            <a:r>
              <a:rPr lang="en-US" sz="2000" dirty="0">
                <a:effectLst/>
              </a:rPr>
              <a:t>As we live in a small town our school calendar is </a:t>
            </a:r>
            <a:r>
              <a:rPr lang="en-US" sz="2000" dirty="0" smtClean="0">
                <a:effectLst/>
              </a:rPr>
              <a:t>closely connected </a:t>
            </a:r>
            <a:r>
              <a:rPr lang="en-US" sz="2000" dirty="0">
                <a:effectLst/>
              </a:rPr>
              <a:t>with local traditions. </a:t>
            </a:r>
            <a:endParaRPr lang="ru-RU"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1" y="1155904"/>
            <a:ext cx="3768459" cy="36412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0221" y="23857"/>
            <a:ext cx="2963779" cy="20882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Grp="1" noChangeAspect="1" noChangeArrowheads="1"/>
          </p:cNvPicPr>
          <p:nvPr>
            <p:ph sz="quarter" idx="13"/>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86443" y="3959026"/>
            <a:ext cx="2437843" cy="2898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descr="H:\3.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9478" t="31851" r="28247" b="33252"/>
          <a:stretch/>
        </p:blipFill>
        <p:spPr bwMode="auto">
          <a:xfrm>
            <a:off x="1" y="23856"/>
            <a:ext cx="2411760" cy="2911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9775015"/>
      </p:ext>
    </p:extLst>
  </p:cSld>
  <p:clrMapOvr>
    <a:masterClrMapping/>
  </p:clrMapOvr>
  <p:transition spd="slow" advClick="0" advTm="10000">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4372168"/>
            <a:ext cx="7550224" cy="1865144"/>
          </a:xfrm>
        </p:spPr>
        <p:txBody>
          <a:bodyPr/>
          <a:lstStyle/>
          <a:p>
            <a:r>
              <a:rPr lang="en-US" sz="2800" dirty="0" smtClean="0">
                <a:effectLst/>
              </a:rPr>
              <a:t> </a:t>
            </a:r>
            <a:r>
              <a:rPr lang="en-US" sz="2800" dirty="0">
                <a:effectLst/>
              </a:rPr>
              <a:t>Keeping them unites us, makes our school an inseparable part of the community, makes us remember our roots, and identifies us.</a:t>
            </a:r>
            <a:endParaRPr lang="ru-RU" sz="2800" dirty="0">
              <a:effectLst/>
            </a:endParaRPr>
          </a:p>
        </p:txBody>
      </p:sp>
      <p:pic>
        <p:nvPicPr>
          <p:cNvPr id="3074"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188640"/>
            <a:ext cx="6073683" cy="4206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1116105"/>
      </p:ext>
    </p:extLst>
  </p:cSld>
  <p:clrMapOvr>
    <a:masterClrMapping/>
  </p:clrMapOvr>
  <p:transition spd="slow" advClick="0" advTm="10000">
    <p:strip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a:effectLst/>
              </a:rPr>
              <a:t>Among autumn and winter traditions the most colorful are traditions connected with Christmas celebrations.</a:t>
            </a:r>
            <a:r>
              <a:rPr lang="ru-RU" sz="2800" dirty="0">
                <a:effectLst/>
              </a:rPr>
              <a:t/>
            </a:r>
            <a:br>
              <a:rPr lang="ru-RU" sz="2800" dirty="0">
                <a:effectLst/>
              </a:rPr>
            </a:br>
            <a:endParaRPr lang="ru-RU" sz="2800" dirty="0"/>
          </a:p>
        </p:txBody>
      </p:sp>
      <p:pic>
        <p:nvPicPr>
          <p:cNvPr id="205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88640"/>
            <a:ext cx="5616624" cy="4018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78387574"/>
      </p:ext>
    </p:extLst>
  </p:cSld>
  <p:clrMapOvr>
    <a:masterClrMapping/>
  </p:clrMapOvr>
  <p:transition spd="slow" advClick="0" advTm="10000">
    <p:strip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effectLst/>
              </a:rPr>
              <a:t> </a:t>
            </a:r>
            <a:r>
              <a:rPr lang="en-US" sz="2800" dirty="0">
                <a:effectLst/>
              </a:rPr>
              <a:t>In our school we have a folklore club. During Christmas time they organize performances, fairs and other activities.</a:t>
            </a:r>
            <a:r>
              <a:rPr lang="ru-RU" sz="2800" dirty="0">
                <a:effectLst/>
              </a:rPr>
              <a:t/>
            </a:r>
            <a:br>
              <a:rPr lang="ru-RU" sz="2800" dirty="0">
                <a:effectLst/>
              </a:rPr>
            </a:br>
            <a:endParaRPr lang="ru-RU" sz="2800" dirty="0"/>
          </a:p>
        </p:txBody>
      </p:sp>
      <p:pic>
        <p:nvPicPr>
          <p:cNvPr id="4098"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5" y="58012"/>
            <a:ext cx="5861787" cy="4379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319475"/>
      </p:ext>
    </p:extLst>
  </p:cSld>
  <p:clrMapOvr>
    <a:masterClrMapping/>
  </p:clrMapOvr>
  <p:transition spd="slow" advClick="0" advTm="10000">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6016" y="1268760"/>
            <a:ext cx="4061048" cy="2880320"/>
          </a:xfrm>
        </p:spPr>
        <p:txBody>
          <a:bodyPr/>
          <a:lstStyle/>
          <a:p>
            <a:r>
              <a:rPr lang="en-US" sz="1600" dirty="0">
                <a:effectLst/>
              </a:rPr>
              <a:t> </a:t>
            </a:r>
            <a:r>
              <a:rPr lang="en-US" sz="2800" dirty="0">
                <a:effectLst/>
              </a:rPr>
              <a:t>One of the popular events organized by the club is carol- singing (</a:t>
            </a:r>
            <a:r>
              <a:rPr lang="en-US" sz="2800" dirty="0" err="1">
                <a:effectLst/>
              </a:rPr>
              <a:t>Kaliadavanne</a:t>
            </a:r>
            <a:r>
              <a:rPr lang="en-US" sz="2800" dirty="0">
                <a:effectLst/>
              </a:rPr>
              <a:t>). </a:t>
            </a:r>
            <a:endParaRPr lang="ru-RU" sz="2800" dirty="0"/>
          </a:p>
        </p:txBody>
      </p:sp>
      <p:pic>
        <p:nvPicPr>
          <p:cNvPr id="5122"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xmlns="" val="0"/>
              </a:ext>
            </a:extLst>
          </a:blip>
          <a:srcRect l="25172" t="11620" r="9983" b="11987"/>
          <a:stretch/>
        </p:blipFill>
        <p:spPr bwMode="auto">
          <a:xfrm>
            <a:off x="539552" y="404664"/>
            <a:ext cx="4464496" cy="59234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83086906"/>
      </p:ext>
    </p:extLst>
  </p:cSld>
  <p:clrMapOvr>
    <a:masterClrMapping/>
  </p:clrMapOvr>
  <p:transition spd="slow" advClick="0" advTm="10000">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dirty="0">
                <a:effectLst/>
              </a:rPr>
              <a:t>Children and young people go from house to house in fancy dress. They usually dress as a “goat”, a “bear”, a “horse” and have a “star” which symbolizes a Christmas Star. They sing Christmas songs, play jokes in people’s houses and people in their turn give them sweets, fruit and other delicious </a:t>
            </a:r>
            <a:r>
              <a:rPr lang="en-US" sz="2000" dirty="0" smtClean="0">
                <a:effectLst/>
              </a:rPr>
              <a:t>things</a:t>
            </a:r>
            <a:endParaRPr lang="ru-RU" sz="2000" dirty="0"/>
          </a:p>
        </p:txBody>
      </p:sp>
      <p:pic>
        <p:nvPicPr>
          <p:cNvPr id="6146"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xmlns="" val="0"/>
              </a:ext>
            </a:extLst>
          </a:blip>
          <a:srcRect l="16994" t="6102" r="13488" b="59334"/>
          <a:stretch/>
        </p:blipFill>
        <p:spPr bwMode="auto">
          <a:xfrm>
            <a:off x="323528" y="188640"/>
            <a:ext cx="5505803" cy="3972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89077158"/>
      </p:ext>
    </p:extLst>
  </p:cSld>
  <p:clrMapOvr>
    <a:masterClrMapping/>
  </p:clrMapOvr>
  <p:transition spd="slow" advClick="0" advTm="10000">
    <p:strip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dirty="0" smtClean="0">
                <a:effectLst/>
              </a:rPr>
              <a:t> </a:t>
            </a:r>
            <a:r>
              <a:rPr lang="en-US" sz="3200" dirty="0">
                <a:effectLst/>
              </a:rPr>
              <a:t>In old times, as our grandparents told us, carol-singers were given sausages, lard and money.</a:t>
            </a:r>
            <a:r>
              <a:rPr lang="ru-RU" sz="3200" dirty="0">
                <a:effectLst/>
              </a:rPr>
              <a:t/>
            </a:r>
            <a:br>
              <a:rPr lang="ru-RU" sz="3200" dirty="0">
                <a:effectLst/>
              </a:rPr>
            </a:br>
            <a:endParaRPr lang="ru-RU" sz="3200" dirty="0"/>
          </a:p>
        </p:txBody>
      </p:sp>
      <p:pic>
        <p:nvPicPr>
          <p:cNvPr id="7170"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81100" y="73240"/>
            <a:ext cx="3435116" cy="4133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156" t="29166" r="19352" b="11280"/>
          <a:stretch/>
        </p:blipFill>
        <p:spPr bwMode="auto">
          <a:xfrm>
            <a:off x="179512" y="3861048"/>
            <a:ext cx="2227007" cy="27874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7893056"/>
      </p:ext>
    </p:extLst>
  </p:cSld>
  <p:clrMapOvr>
    <a:masterClrMapping/>
  </p:clrMapOvr>
  <p:transition spd="slow" advClick="0" advTm="10000">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372168"/>
            <a:ext cx="8280919" cy="2009160"/>
          </a:xfrm>
        </p:spPr>
        <p:txBody>
          <a:bodyPr/>
          <a:lstStyle/>
          <a:p>
            <a:r>
              <a:rPr lang="en-US" sz="2000" dirty="0">
                <a:effectLst/>
              </a:rPr>
              <a:t> In old times there was a tradition to make a Christmas performance which is called </a:t>
            </a:r>
            <a:r>
              <a:rPr lang="en-US" sz="2000" dirty="0" err="1">
                <a:effectLst/>
              </a:rPr>
              <a:t>Batleyka</a:t>
            </a:r>
            <a:r>
              <a:rPr lang="en-US" sz="2000" dirty="0">
                <a:effectLst/>
              </a:rPr>
              <a:t> in Belarusian. It was a theatre performance based on the Biblical story of Jesus Christ’s Birth. We keep the tradition in our school and every year there is a Christmas fair with </a:t>
            </a:r>
            <a:r>
              <a:rPr lang="en-US" sz="2000" dirty="0" smtClean="0">
                <a:effectLst/>
              </a:rPr>
              <a:t>a </a:t>
            </a:r>
            <a:r>
              <a:rPr lang="en-US" sz="2000" dirty="0" err="1" smtClean="0">
                <a:effectLst/>
              </a:rPr>
              <a:t>Batleyka</a:t>
            </a:r>
            <a:r>
              <a:rPr lang="en-US" sz="2000" dirty="0" smtClean="0">
                <a:effectLst/>
              </a:rPr>
              <a:t> </a:t>
            </a:r>
            <a:r>
              <a:rPr lang="en-US" sz="2000" dirty="0">
                <a:effectLst/>
              </a:rPr>
              <a:t>performance in its </a:t>
            </a:r>
            <a:r>
              <a:rPr lang="en-US" sz="2000" dirty="0" err="1">
                <a:effectLst/>
              </a:rPr>
              <a:t>programme</a:t>
            </a:r>
            <a:r>
              <a:rPr lang="en-US" sz="2000" dirty="0">
                <a:effectLst/>
              </a:rPr>
              <a:t>. </a:t>
            </a:r>
            <a:endParaRPr lang="ru-RU" sz="2000" dirty="0"/>
          </a:p>
        </p:txBody>
      </p:sp>
      <p:pic>
        <p:nvPicPr>
          <p:cNvPr id="8194" name="Picture 2"/>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xmlns="" val="0"/>
              </a:ext>
            </a:extLst>
          </a:blip>
          <a:srcRect l="32333" t="29021" r="29151" b="38725"/>
          <a:stretch/>
        </p:blipFill>
        <p:spPr bwMode="auto">
          <a:xfrm>
            <a:off x="1979712" y="692696"/>
            <a:ext cx="5273940" cy="3600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154954"/>
      </p:ext>
    </p:extLst>
  </p:cSld>
  <p:clrMapOvr>
    <a:masterClrMapping/>
  </p:clrMapOvr>
  <p:transition spd="slow" advClick="0" advTm="20000">
    <p:strips/>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135</TotalTime>
  <Words>317</Words>
  <Application>Microsoft Office PowerPoint</Application>
  <PresentationFormat>Экран (4:3)</PresentationFormat>
  <Paragraphs>13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Воздушный поток</vt:lpstr>
      <vt:lpstr>Local Customs and Traditions Through School Calendar</vt:lpstr>
      <vt:lpstr>As we live in a small town our school calendar is closely connected with local traditions. </vt:lpstr>
      <vt:lpstr> Keeping them unites us, makes our school an inseparable part of the community, makes us remember our roots, and identifies us.</vt:lpstr>
      <vt:lpstr>Among autumn and winter traditions the most colorful are traditions connected with Christmas celebrations. </vt:lpstr>
      <vt:lpstr> In our school we have a folklore club. During Christmas time they organize performances, fairs and other activities. </vt:lpstr>
      <vt:lpstr> One of the popular events organized by the club is carol- singing (Kaliadavanne). </vt:lpstr>
      <vt:lpstr>Children and young people go from house to house in fancy dress. They usually dress as a “goat”, a “bear”, a “horse” and have a “star” which symbolizes a Christmas Star. They sing Christmas songs, play jokes in people’s houses and people in their turn give them sweets, fruit and other delicious things</vt:lpstr>
      <vt:lpstr> In old times, as our grandparents told us, carol-singers were given sausages, lard and money. </vt:lpstr>
      <vt:lpstr> In old times there was a tradition to make a Christmas performance which is called Batleyka in Belarusian. It was a theatre performance based on the Biblical story of Jesus Christ’s Birth. We keep the tradition in our school and every year there is a Christmas fair with a Batleyka performance in its programme. </vt:lpstr>
      <vt:lpstr> And one more thing. The “currency” at the fair is in the form of little paper stars given to the participants and winners of the funny  contests organized by the club members. And things “sold” at the fair are hand-made by the students of the school. They are usually Christmas cards and little souvenirs.  </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Customs and Traditions Through School Calendar</dc:title>
  <dc:creator>diana</dc:creator>
  <cp:lastModifiedBy>XP GAME 2008</cp:lastModifiedBy>
  <cp:revision>12</cp:revision>
  <dcterms:created xsi:type="dcterms:W3CDTF">2012-12-29T20:32:07Z</dcterms:created>
  <dcterms:modified xsi:type="dcterms:W3CDTF">2003-12-31T22:25:41Z</dcterms:modified>
</cp:coreProperties>
</file>