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960" r:id="rId13"/>
    <p:sldMasterId id="2147483972" r:id="rId14"/>
    <p:sldMasterId id="2147483984" r:id="rId15"/>
    <p:sldMasterId id="2147483996" r:id="rId16"/>
    <p:sldMasterId id="2147484008" r:id="rId17"/>
    <p:sldMasterId id="2147484020" r:id="rId18"/>
    <p:sldMasterId id="2147484032" r:id="rId19"/>
    <p:sldMasterId id="2147484044" r:id="rId20"/>
    <p:sldMasterId id="2147484056" r:id="rId21"/>
    <p:sldMasterId id="2147484068" r:id="rId22"/>
    <p:sldMasterId id="2147484080" r:id="rId23"/>
    <p:sldMasterId id="2147484104" r:id="rId24"/>
  </p:sldMasterIdLst>
  <p:sldIdLst>
    <p:sldId id="256" r:id="rId25"/>
    <p:sldId id="257" r:id="rId26"/>
    <p:sldId id="258" r:id="rId27"/>
    <p:sldId id="259" r:id="rId28"/>
    <p:sldId id="260" r:id="rId29"/>
    <p:sldId id="262" r:id="rId30"/>
    <p:sldId id="264" r:id="rId31"/>
    <p:sldId id="266" r:id="rId32"/>
    <p:sldId id="270" r:id="rId33"/>
    <p:sldId id="272" r:id="rId34"/>
    <p:sldId id="274" r:id="rId35"/>
    <p:sldId id="314" r:id="rId36"/>
    <p:sldId id="313" r:id="rId37"/>
    <p:sldId id="278" r:id="rId38"/>
    <p:sldId id="280" r:id="rId39"/>
    <p:sldId id="283" r:id="rId40"/>
    <p:sldId id="284" r:id="rId41"/>
    <p:sldId id="286" r:id="rId42"/>
    <p:sldId id="288" r:id="rId43"/>
    <p:sldId id="290" r:id="rId44"/>
    <p:sldId id="294" r:id="rId45"/>
    <p:sldId id="296" r:id="rId46"/>
    <p:sldId id="298" r:id="rId47"/>
    <p:sldId id="300" r:id="rId48"/>
    <p:sldId id="317" r:id="rId49"/>
    <p:sldId id="302" r:id="rId50"/>
    <p:sldId id="304" r:id="rId51"/>
    <p:sldId id="306" r:id="rId52"/>
    <p:sldId id="312" r:id="rId53"/>
    <p:sldId id="308" r:id="rId54"/>
    <p:sldId id="310" r:id="rId55"/>
    <p:sldId id="318"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55.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62.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63.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14.05.2013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14.05.2013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9230624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5522202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795951151"/>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3741238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0934471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8809426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0733916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774469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3605652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983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14.05.2013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0129144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8209773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7426108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411379010"/>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5411324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757494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0724082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6160604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5821225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8782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C1AD5DB-6420-443B-9694-B15894A67868}"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FD40EFD-4A71-4681-928B-D421B2E83D1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17522813"/>
      </p:ext>
    </p:extLst>
  </p:cSld>
  <p:clrMapOvr>
    <a:masterClrMapping/>
  </p:clrMapOvr>
  <p:transition spd="slow">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4679083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1968413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2378246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8934128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891204999"/>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3103019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0783661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9851200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1340906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76158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CEE37D-1C0F-45B4-9A2C-4FA038F9D547}"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0CAA82E-2F9D-4FAD-8F85-EDED07B18B4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08836673"/>
      </p:ext>
    </p:extLst>
  </p:cSld>
  <p:clrMapOvr>
    <a:masterClrMapping/>
  </p:clrMapOvr>
  <p:transition spd="slow">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8275876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496757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7842825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C5D1D7"/>
              </a:solidFill>
            </a:endParaRPr>
          </a:p>
        </p:txBody>
      </p:sp>
      <p:sp>
        <p:nvSpPr>
          <p:cNvPr id="10" name="Номер слайда 9"/>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C5D1D7"/>
              </a:solidFill>
            </a:endParaRPr>
          </a:p>
        </p:txBody>
      </p:sp>
      <p:sp>
        <p:nvSpPr>
          <p:cNvPr id="9" name="Номер слайда 8"/>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C5D1D7"/>
              </a:solidFill>
            </a:endParaRPr>
          </a:p>
        </p:txBody>
      </p:sp>
      <p:sp>
        <p:nvSpPr>
          <p:cNvPr id="5" name="Номер слайда 4"/>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C5D1D7"/>
              </a:solidFill>
            </a:endParaRPr>
          </a:p>
        </p:txBody>
      </p:sp>
      <p:sp>
        <p:nvSpPr>
          <p:cNvPr id="4" name="Номер слайда 3"/>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770AF1-96CA-496D-A42B-F5EFBDA58B70}"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163A52-AF33-49C8-93FE-D47DE98B228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55736026"/>
      </p:ext>
    </p:extLst>
  </p:cSld>
  <p:clrMapOvr>
    <a:masterClrMapping/>
  </p:clrMapOvr>
  <p:transition spd="slow">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E7DEC9"/>
              </a:solidFill>
            </a:endParaRPr>
          </a:p>
        </p:txBody>
      </p:sp>
      <p:sp>
        <p:nvSpPr>
          <p:cNvPr id="10" name="Номер слайда 9"/>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7DEC9"/>
              </a:solidFill>
            </a:endParaRPr>
          </a:p>
        </p:txBody>
      </p:sp>
      <p:sp>
        <p:nvSpPr>
          <p:cNvPr id="9" name="Номер слайда 8"/>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7DEC9"/>
              </a:solidFill>
            </a:endParaRPr>
          </a:p>
        </p:txBody>
      </p:sp>
      <p:sp>
        <p:nvSpPr>
          <p:cNvPr id="5" name="Номер слайда 4"/>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4BB0A2C-CBFC-4CF3-A44E-A934AAABD2FA}"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804BE04-6DF6-46D5-97A0-9876C007DB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36901490"/>
      </p:ext>
    </p:extLst>
  </p:cSld>
  <p:clrMapOvr>
    <a:masterClrMapping/>
  </p:clrMapOvr>
  <p:transition spd="slow">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7DEC9"/>
              </a:solidFill>
            </a:endParaRPr>
          </a:p>
        </p:txBody>
      </p:sp>
      <p:sp>
        <p:nvSpPr>
          <p:cNvPr id="4" name="Номер слайда 3"/>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E7DEC9"/>
              </a:solidFill>
            </a:endParaRPr>
          </a:p>
        </p:txBody>
      </p:sp>
      <p:sp>
        <p:nvSpPr>
          <p:cNvPr id="10" name="Номер слайда 9"/>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7DEC9"/>
              </a:solidFill>
            </a:endParaRPr>
          </a:p>
        </p:txBody>
      </p:sp>
      <p:sp>
        <p:nvSpPr>
          <p:cNvPr id="9" name="Номер слайда 8"/>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E5FC334-052E-4EAA-8481-25D07695986F}" type="datetimeFigureOut">
              <a:rPr lang="ru-RU">
                <a:solidFill>
                  <a:prstClr val="black">
                    <a:tint val="75000"/>
                  </a:prstClr>
                </a:solidFill>
              </a:rPr>
              <a:pPr>
                <a:defRPr/>
              </a:pPr>
              <a:t>14.05.2013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0599256-58F2-4D2E-B350-B88ED1EDA2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85822991"/>
      </p:ext>
    </p:extLst>
  </p:cSld>
  <p:clrMapOvr>
    <a:masterClrMapping/>
  </p:clrMapOvr>
  <p:transition spd="slow">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7DEC9"/>
              </a:solidFill>
            </a:endParaRPr>
          </a:p>
        </p:txBody>
      </p:sp>
      <p:sp>
        <p:nvSpPr>
          <p:cNvPr id="5" name="Номер слайда 4"/>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7DEC9"/>
              </a:solidFill>
            </a:endParaRPr>
          </a:p>
        </p:txBody>
      </p:sp>
      <p:sp>
        <p:nvSpPr>
          <p:cNvPr id="4" name="Номер слайда 3"/>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E7DEC9"/>
              </a:solidFill>
            </a:endParaRPr>
          </a:p>
        </p:txBody>
      </p:sp>
      <p:sp>
        <p:nvSpPr>
          <p:cNvPr id="10" name="Номер слайда 9"/>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A8F4EF4-4E34-4A7D-89A1-6DA0BDCF88E8}" type="datetimeFigureOut">
              <a:rPr lang="ru-RU">
                <a:solidFill>
                  <a:prstClr val="black">
                    <a:tint val="75000"/>
                  </a:prstClr>
                </a:solidFill>
              </a:rPr>
              <a:pPr>
                <a:defRPr/>
              </a:pPr>
              <a:t>14.05.2013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8140EF0-1E59-4D16-A5B7-2936FD5979F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2105480"/>
      </p:ext>
    </p:extLst>
  </p:cSld>
  <p:clrMapOvr>
    <a:masterClrMapping/>
  </p:clrMapOvr>
  <p:transition spd="slow">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7DEC9"/>
              </a:solidFill>
            </a:endParaRPr>
          </a:p>
        </p:txBody>
      </p:sp>
      <p:sp>
        <p:nvSpPr>
          <p:cNvPr id="9" name="Номер слайда 8"/>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7DEC9"/>
              </a:solidFill>
            </a:endParaRPr>
          </a:p>
        </p:txBody>
      </p:sp>
      <p:sp>
        <p:nvSpPr>
          <p:cNvPr id="5" name="Номер слайда 4"/>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7DEC9"/>
              </a:solidFill>
            </a:endParaRPr>
          </a:p>
        </p:txBody>
      </p:sp>
      <p:sp>
        <p:nvSpPr>
          <p:cNvPr id="4" name="Номер слайда 3"/>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E7DEC9"/>
              </a:solidFill>
            </a:endParaRPr>
          </a:p>
        </p:txBody>
      </p:sp>
      <p:sp>
        <p:nvSpPr>
          <p:cNvPr id="10" name="Номер слайда 9"/>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220E456-12F6-4112-9DC2-34BFE7AE6A1C}" type="datetimeFigureOut">
              <a:rPr lang="ru-RU">
                <a:solidFill>
                  <a:prstClr val="black">
                    <a:tint val="75000"/>
                  </a:prstClr>
                </a:solidFill>
              </a:rPr>
              <a:pPr>
                <a:defRPr/>
              </a:pPr>
              <a:t>14.05.2013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1AD75E2-8888-446A-8F1E-26171F7AE7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64032112"/>
      </p:ext>
    </p:extLst>
  </p:cSld>
  <p:clrMapOvr>
    <a:masterClrMapping/>
  </p:clrMapOvr>
  <p:transition spd="slow">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7DEC9"/>
              </a:solidFill>
            </a:endParaRPr>
          </a:p>
        </p:txBody>
      </p:sp>
      <p:sp>
        <p:nvSpPr>
          <p:cNvPr id="9" name="Номер слайда 8"/>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7DEC9"/>
              </a:solidFill>
            </a:endParaRPr>
          </a:p>
        </p:txBody>
      </p:sp>
      <p:sp>
        <p:nvSpPr>
          <p:cNvPr id="5" name="Номер слайда 4"/>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7DEC9"/>
              </a:solidFill>
            </a:endParaRPr>
          </a:p>
        </p:txBody>
      </p:sp>
      <p:sp>
        <p:nvSpPr>
          <p:cNvPr id="4" name="Номер слайда 3"/>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E7DEC9"/>
              </a:solidFill>
            </a:endParaRPr>
          </a:p>
        </p:txBody>
      </p:sp>
      <p:sp>
        <p:nvSpPr>
          <p:cNvPr id="10" name="Номер слайда 9"/>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8B9AA3E-688F-4B38-9A91-C1BC110B5A2F}"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892A445-E9A7-48EB-818B-994F44CBFB5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94882760"/>
      </p:ext>
    </p:extLst>
  </p:cSld>
  <p:clrMapOvr>
    <a:masterClrMapping/>
  </p:clrMapOvr>
  <p:transition spd="slow">
    <p:wipe dir="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7DEC9"/>
              </a:solidFill>
            </a:endParaRPr>
          </a:p>
        </p:txBody>
      </p:sp>
      <p:sp>
        <p:nvSpPr>
          <p:cNvPr id="9" name="Номер слайда 8"/>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7DEC9"/>
              </a:solidFill>
            </a:endParaRPr>
          </a:p>
        </p:txBody>
      </p:sp>
      <p:sp>
        <p:nvSpPr>
          <p:cNvPr id="5" name="Номер слайда 4"/>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7DEC9"/>
              </a:solidFill>
            </a:endParaRPr>
          </a:p>
        </p:txBody>
      </p:sp>
      <p:sp>
        <p:nvSpPr>
          <p:cNvPr id="4" name="Номер слайда 3"/>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C5D1D7"/>
              </a:solidFill>
            </a:endParaRPr>
          </a:p>
        </p:txBody>
      </p:sp>
      <p:sp>
        <p:nvSpPr>
          <p:cNvPr id="10" name="Номер слайда 9"/>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14.05.2013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863A23B-6505-4F30-BBBC-347955BA8B68}"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299BD92-E04C-4473-9582-D5F450AEC1B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26601568"/>
      </p:ext>
    </p:extLst>
  </p:cSld>
  <p:clrMapOvr>
    <a:masterClrMapping/>
  </p:clrMapOvr>
  <p:transition spd="slow">
    <p:wipe dir="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C5D1D7"/>
              </a:solidFill>
            </a:endParaRPr>
          </a:p>
        </p:txBody>
      </p:sp>
      <p:sp>
        <p:nvSpPr>
          <p:cNvPr id="9" name="Номер слайда 8"/>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C5D1D7"/>
              </a:solidFill>
            </a:endParaRPr>
          </a:p>
        </p:txBody>
      </p:sp>
      <p:sp>
        <p:nvSpPr>
          <p:cNvPr id="5" name="Номер слайда 4"/>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C5D1D7"/>
              </a:solidFill>
            </a:endParaRPr>
          </a:p>
        </p:txBody>
      </p:sp>
      <p:sp>
        <p:nvSpPr>
          <p:cNvPr id="4" name="Номер слайда 3"/>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AEAB42-1396-4DEA-849B-F46E7D4BFACD}"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E58B15C-6D58-4A4A-A4C2-B666A5F244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05168448"/>
      </p:ext>
    </p:extLst>
  </p:cSld>
  <p:clrMapOvr>
    <a:masterClrMapping/>
  </p:clrMapOvr>
  <p:transition spd="slow">
    <p:wipe dir="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C5D1D7"/>
              </a:solidFill>
            </a:endParaRPr>
          </a:p>
        </p:txBody>
      </p:sp>
      <p:sp>
        <p:nvSpPr>
          <p:cNvPr id="10" name="Номер слайда 9"/>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C5D1D7"/>
              </a:solidFill>
            </a:endParaRPr>
          </a:p>
        </p:txBody>
      </p:sp>
      <p:sp>
        <p:nvSpPr>
          <p:cNvPr id="9" name="Номер слайда 8"/>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C5D1D7"/>
              </a:solidFill>
            </a:endParaRPr>
          </a:p>
        </p:txBody>
      </p:sp>
      <p:sp>
        <p:nvSpPr>
          <p:cNvPr id="5" name="Номер слайда 4"/>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C5D1D7"/>
              </a:solidFill>
            </a:endParaRPr>
          </a:p>
        </p:txBody>
      </p:sp>
      <p:sp>
        <p:nvSpPr>
          <p:cNvPr id="4" name="Номер слайда 3"/>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5F1A81-CA42-4AA7-A835-CBE98193A34E}"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A9E8E48-6B3C-47D0-A983-E9EC301FF6B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89356419"/>
      </p:ext>
    </p:extLst>
  </p:cSld>
  <p:clrMapOvr>
    <a:masterClrMapping/>
  </p:clrMapOvr>
  <p:transition spd="slow">
    <p:wipe dir="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C5D1D7"/>
              </a:solidFill>
            </a:endParaRPr>
          </a:p>
        </p:txBody>
      </p:sp>
      <p:sp>
        <p:nvSpPr>
          <p:cNvPr id="10" name="Номер слайда 9"/>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C5D1D7"/>
              </a:solidFill>
            </a:endParaRPr>
          </a:p>
        </p:txBody>
      </p:sp>
      <p:sp>
        <p:nvSpPr>
          <p:cNvPr id="9" name="Номер слайда 8"/>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C5D1D7"/>
              </a:solidFill>
            </a:endParaRPr>
          </a:p>
        </p:txBody>
      </p:sp>
      <p:sp>
        <p:nvSpPr>
          <p:cNvPr id="5" name="Номер слайда 4"/>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C5D1D7"/>
              </a:solidFill>
            </a:endParaRPr>
          </a:p>
        </p:txBody>
      </p:sp>
      <p:sp>
        <p:nvSpPr>
          <p:cNvPr id="4" name="Номер слайда 3"/>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C1AD5DB-6420-443B-9694-B15894A67868}"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FD40EFD-4A71-4681-928B-D421B2E83D1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87152509"/>
      </p:ext>
    </p:extLst>
  </p:cSld>
  <p:clrMapOvr>
    <a:masterClrMapping/>
  </p:clrMapOvr>
  <p:transition spd="slow">
    <p:wipe dir="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C5D1D7"/>
              </a:solidFill>
            </a:endParaRPr>
          </a:p>
        </p:txBody>
      </p:sp>
      <p:sp>
        <p:nvSpPr>
          <p:cNvPr id="10" name="Номер слайда 9"/>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C5D1D7"/>
              </a:solidFill>
            </a:endParaRPr>
          </a:p>
        </p:txBody>
      </p:sp>
      <p:sp>
        <p:nvSpPr>
          <p:cNvPr id="9" name="Номер слайда 8"/>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C5D1D7"/>
              </a:solidFill>
            </a:endParaRPr>
          </a:p>
        </p:txBody>
      </p:sp>
      <p:sp>
        <p:nvSpPr>
          <p:cNvPr id="5" name="Номер слайда 4"/>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C5D1D7"/>
              </a:solidFill>
            </a:endParaRPr>
          </a:p>
        </p:txBody>
      </p:sp>
      <p:sp>
        <p:nvSpPr>
          <p:cNvPr id="4" name="Номер слайда 3"/>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CEE37D-1C0F-45B4-9A2C-4FA038F9D547}"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0CAA82E-2F9D-4FAD-8F85-EDED07B18B4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66608291"/>
      </p:ext>
    </p:extLst>
  </p:cSld>
  <p:clrMapOvr>
    <a:masterClrMapping/>
  </p:clrMapOvr>
  <p:transition spd="slow">
    <p:wipe dir="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C5D1D7"/>
              </a:solidFill>
            </a:endParaRPr>
          </a:p>
        </p:txBody>
      </p:sp>
      <p:sp>
        <p:nvSpPr>
          <p:cNvPr id="10" name="Номер слайда 9"/>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C5D1D7"/>
              </a:solidFill>
            </a:endParaRPr>
          </a:p>
        </p:txBody>
      </p:sp>
      <p:sp>
        <p:nvSpPr>
          <p:cNvPr id="9" name="Номер слайда 8"/>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C5D1D7"/>
              </a:solidFill>
            </a:endParaRPr>
          </a:p>
        </p:txBody>
      </p:sp>
      <p:sp>
        <p:nvSpPr>
          <p:cNvPr id="5" name="Номер слайда 4"/>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C5D1D7"/>
              </a:solidFill>
            </a:endParaRPr>
          </a:p>
        </p:txBody>
      </p:sp>
      <p:sp>
        <p:nvSpPr>
          <p:cNvPr id="4" name="Номер слайда 3"/>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770AF1-96CA-496D-A42B-F5EFBDA58B70}"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163A52-AF33-49C8-93FE-D47DE98B228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46117107"/>
      </p:ext>
    </p:extLst>
  </p:cSld>
  <p:clrMapOvr>
    <a:masterClrMapping/>
  </p:clrMapOvr>
  <p:transition spd="slow">
    <p:wipe dir="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C5D1D7"/>
              </a:solidFill>
            </a:endParaRPr>
          </a:p>
        </p:txBody>
      </p:sp>
      <p:sp>
        <p:nvSpPr>
          <p:cNvPr id="7" name="Номер слайда 6"/>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E1B2D-72F5-4C34-BA3E-26DD0D9892CA}" type="datetimeFigureOut">
              <a:rPr lang="ru-RU" smtClean="0">
                <a:solidFill>
                  <a:srgbClr val="C5D1D7"/>
                </a:solidFill>
              </a:rPr>
              <a:pPr/>
              <a:t>14.05.2013</a:t>
            </a:fld>
            <a:endParaRPr lang="ru-RU">
              <a:solidFill>
                <a:srgbClr val="C5D1D7"/>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C5D1D7"/>
              </a:solidFill>
            </a:endParaRPr>
          </a:p>
        </p:txBody>
      </p:sp>
      <p:sp>
        <p:nvSpPr>
          <p:cNvPr id="6" name="Номер слайда 5"/>
          <p:cNvSpPr>
            <a:spLocks noGrp="1"/>
          </p:cNvSpPr>
          <p:nvPr>
            <p:ph type="sldNum" sz="quarter" idx="12"/>
          </p:nvPr>
        </p:nvSpPr>
        <p:spPr/>
        <p:txBody>
          <a:bodyPr/>
          <a:lstStyle>
            <a:extLst/>
          </a:lstStyle>
          <a:p>
            <a:fld id="{7547A376-1F53-4ED7-9846-F570FAAB7481}" type="slidenum">
              <a:rPr lang="ru-RU" smtClean="0">
                <a:solidFill>
                  <a:srgbClr val="C5D1D7"/>
                </a:solidFill>
              </a:rPr>
              <a:pPr/>
              <a:t>‹#›</a:t>
            </a:fld>
            <a:endParaRPr lang="ru-RU">
              <a:solidFill>
                <a:srgbClr val="C5D1D7"/>
              </a:solidFill>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E7DEC9"/>
              </a:solidFill>
            </a:endParaRPr>
          </a:p>
        </p:txBody>
      </p:sp>
      <p:sp>
        <p:nvSpPr>
          <p:cNvPr id="10" name="Номер слайда 9"/>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7DEC9"/>
              </a:solidFill>
            </a:endParaRPr>
          </a:p>
        </p:txBody>
      </p:sp>
      <p:sp>
        <p:nvSpPr>
          <p:cNvPr id="9" name="Номер слайда 8"/>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7DEC9"/>
              </a:solidFill>
            </a:endParaRPr>
          </a:p>
        </p:txBody>
      </p:sp>
      <p:sp>
        <p:nvSpPr>
          <p:cNvPr id="5" name="Номер слайда 4"/>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4BB0A2C-CBFC-4CF3-A44E-A934AAABD2FA}"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804BE04-6DF6-46D5-97A0-9876C007DB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74211034"/>
      </p:ext>
    </p:extLst>
  </p:cSld>
  <p:clrMapOvr>
    <a:masterClrMapping/>
  </p:clrMapOvr>
  <p:transition spd="slow">
    <p:wipe dir="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7DEC9"/>
              </a:solidFill>
            </a:endParaRPr>
          </a:p>
        </p:txBody>
      </p:sp>
      <p:sp>
        <p:nvSpPr>
          <p:cNvPr id="4" name="Номер слайда 3"/>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olidFill>
            </a:endParaRPr>
          </a:p>
        </p:txBody>
      </p:sp>
      <p:sp>
        <p:nvSpPr>
          <p:cNvPr id="7" name="Номер слайда 6"/>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A22175-7CE3-4DF4-8BB4-5FF81A521ED2}" type="datetimeFigureOut">
              <a:rPr lang="ru-RU" smtClean="0">
                <a:solidFill>
                  <a:srgbClr val="E7DEC9"/>
                </a:solidFill>
              </a:rPr>
              <a:pPr/>
              <a:t>14.05.2013</a:t>
            </a:fld>
            <a:endParaRPr lang="ru-RU">
              <a:solidFill>
                <a:srgbClr val="E7DEC9"/>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olidFill>
            </a:endParaRPr>
          </a:p>
        </p:txBody>
      </p:sp>
      <p:sp>
        <p:nvSpPr>
          <p:cNvPr id="6" name="Номер слайда 5"/>
          <p:cNvSpPr>
            <a:spLocks noGrp="1"/>
          </p:cNvSpPr>
          <p:nvPr>
            <p:ph type="sldNum" sz="quarter" idx="12"/>
          </p:nvPr>
        </p:nvSpPr>
        <p:spPr/>
        <p:txBody>
          <a:bodyPr/>
          <a:lstStyle>
            <a:extLst/>
          </a:lstStyle>
          <a:p>
            <a:fld id="{FBD9C035-FA0C-4EE7-AD52-46286AE8BB15}" type="slidenum">
              <a:rPr lang="ru-RU" smtClean="0">
                <a:solidFill>
                  <a:srgbClr val="E7DEC9"/>
                </a:solidFill>
              </a:rPr>
              <a:pPr/>
              <a:t>‹#›</a:t>
            </a:fld>
            <a:endParaRPr lang="ru-RU">
              <a:solidFill>
                <a:srgbClr val="E7DEC9"/>
              </a:solidFill>
            </a:endParaRPr>
          </a:p>
        </p:txBody>
      </p:sp>
    </p:spTree>
  </p:cSld>
  <p:clrMapOvr>
    <a:masterClrMapping/>
  </p:clrMapOvr>
  <p:transition spd="med">
    <p:split orient="vert"/>
    <p:sndAc>
      <p:stSnd>
        <p:snd r:embed="rId1" name="camera.wav"/>
      </p:stSnd>
    </p:sndAc>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E5FC334-052E-4EAA-8481-25D07695986F}" type="datetimeFigureOut">
              <a:rPr lang="ru-RU">
                <a:solidFill>
                  <a:prstClr val="black">
                    <a:tint val="75000"/>
                  </a:prstClr>
                </a:solidFill>
              </a:rPr>
              <a:pPr>
                <a:defRPr/>
              </a:pPr>
              <a:t>14.05.2013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0599256-58F2-4D2E-B350-B88ED1EDA2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64888666"/>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A8F4EF4-4E34-4A7D-89A1-6DA0BDCF88E8}" type="datetimeFigureOut">
              <a:rPr lang="ru-RU">
                <a:solidFill>
                  <a:prstClr val="black">
                    <a:tint val="75000"/>
                  </a:prstClr>
                </a:solidFill>
              </a:rPr>
              <a:pPr>
                <a:defRPr/>
              </a:pPr>
              <a:t>14.05.2013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8140EF0-1E59-4D16-A5B7-2936FD5979F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8356221"/>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220E456-12F6-4112-9DC2-34BFE7AE6A1C}" type="datetimeFigureOut">
              <a:rPr lang="ru-RU">
                <a:solidFill>
                  <a:prstClr val="black">
                    <a:tint val="75000"/>
                  </a:prstClr>
                </a:solidFill>
              </a:rPr>
              <a:pPr>
                <a:defRPr/>
              </a:pPr>
              <a:t>14.05.2013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1AD75E2-8888-446A-8F1E-26171F7AE7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1089183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14.05.2013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8B9AA3E-688F-4B38-9A91-C1BC110B5A2F}"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892A445-E9A7-48EB-818B-994F44CBFB5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86062885"/>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863A23B-6505-4F30-BBBC-347955BA8B68}"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299BD92-E04C-4473-9582-D5F450AEC1B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56443819"/>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AEAB42-1396-4DEA-849B-F46E7D4BFACD}"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E58B15C-6D58-4A4A-A4C2-B666A5F244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12764646"/>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5F1A81-CA42-4AA7-A835-CBE98193A34E}"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A9E8E48-6B3C-47D0-A983-E9EC301FF6B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61332847"/>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C1AD5DB-6420-443B-9694-B15894A67868}"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FD40EFD-4A71-4681-928B-D421B2E83D1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64937580"/>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CEE37D-1C0F-45B4-9A2C-4FA038F9D547}"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0CAA82E-2F9D-4FAD-8F85-EDED07B18B4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65497320"/>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770AF1-96CA-496D-A42B-F5EFBDA58B70}"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163A52-AF33-49C8-93FE-D47DE98B228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89124195"/>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4BB0A2C-CBFC-4CF3-A44E-A934AAABD2FA}"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804BE04-6DF6-46D5-97A0-9876C007DB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00075547"/>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E5FC334-052E-4EAA-8481-25D07695986F}" type="datetimeFigureOut">
              <a:rPr lang="ru-RU">
                <a:solidFill>
                  <a:prstClr val="black">
                    <a:tint val="75000"/>
                  </a:prstClr>
                </a:solidFill>
              </a:rPr>
              <a:pPr>
                <a:defRPr/>
              </a:pPr>
              <a:t>14.05.2013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0599256-58F2-4D2E-B350-B88ED1EDA2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51807574"/>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A8F4EF4-4E34-4A7D-89A1-6DA0BDCF88E8}" type="datetimeFigureOut">
              <a:rPr lang="ru-RU">
                <a:solidFill>
                  <a:prstClr val="black">
                    <a:tint val="75000"/>
                  </a:prstClr>
                </a:solidFill>
              </a:rPr>
              <a:pPr>
                <a:defRPr/>
              </a:pPr>
              <a:t>14.05.2013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8140EF0-1E59-4D16-A5B7-2936FD5979F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9104318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14.05.2013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220E456-12F6-4112-9DC2-34BFE7AE6A1C}" type="datetimeFigureOut">
              <a:rPr lang="ru-RU">
                <a:solidFill>
                  <a:prstClr val="black">
                    <a:tint val="75000"/>
                  </a:prstClr>
                </a:solidFill>
              </a:rPr>
              <a:pPr>
                <a:defRPr/>
              </a:pPr>
              <a:t>14.05.2013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1AD75E2-8888-446A-8F1E-26171F7AE7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6714243"/>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8B9AA3E-688F-4B38-9A91-C1BC110B5A2F}"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892A445-E9A7-48EB-818B-994F44CBFB5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69864283"/>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863A23B-6505-4F30-BBBC-347955BA8B68}"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299BD92-E04C-4473-9582-D5F450AEC1B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07989503"/>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AEAB42-1396-4DEA-849B-F46E7D4BFACD}"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E58B15C-6D58-4A4A-A4C2-B666A5F244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90498905"/>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5F1A81-CA42-4AA7-A835-CBE98193A34E}"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A9E8E48-6B3C-47D0-A983-E9EC301FF6B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55868235"/>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C1AD5DB-6420-443B-9694-B15894A67868}"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FD40EFD-4A71-4681-928B-D421B2E83D1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0306753"/>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CEE37D-1C0F-45B4-9A2C-4FA038F9D547}"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0CAA82E-2F9D-4FAD-8F85-EDED07B18B4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82106259"/>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770AF1-96CA-496D-A42B-F5EFBDA58B70}"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163A52-AF33-49C8-93FE-D47DE98B228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38212220"/>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4BB0A2C-CBFC-4CF3-A44E-A934AAABD2FA}"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804BE04-6DF6-46D5-97A0-9876C007DB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85647461"/>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E5FC334-052E-4EAA-8481-25D07695986F}" type="datetimeFigureOut">
              <a:rPr lang="ru-RU">
                <a:solidFill>
                  <a:prstClr val="black">
                    <a:tint val="75000"/>
                  </a:prstClr>
                </a:solidFill>
              </a:rPr>
              <a:pPr>
                <a:defRPr/>
              </a:pPr>
              <a:t>14.05.2013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0599256-58F2-4D2E-B350-B88ED1EDA2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6617877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14.05.2013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A8F4EF4-4E34-4A7D-89A1-6DA0BDCF88E8}" type="datetimeFigureOut">
              <a:rPr lang="ru-RU">
                <a:solidFill>
                  <a:prstClr val="black">
                    <a:tint val="75000"/>
                  </a:prstClr>
                </a:solidFill>
              </a:rPr>
              <a:pPr>
                <a:defRPr/>
              </a:pPr>
              <a:t>14.05.2013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8140EF0-1E59-4D16-A5B7-2936FD5979F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96249711"/>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220E456-12F6-4112-9DC2-34BFE7AE6A1C}" type="datetimeFigureOut">
              <a:rPr lang="ru-RU">
                <a:solidFill>
                  <a:prstClr val="black">
                    <a:tint val="75000"/>
                  </a:prstClr>
                </a:solidFill>
              </a:rPr>
              <a:pPr>
                <a:defRPr/>
              </a:pPr>
              <a:t>14.05.2013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1AD75E2-8888-446A-8F1E-26171F7AE7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85092092"/>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8B9AA3E-688F-4B38-9A91-C1BC110B5A2F}"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892A445-E9A7-48EB-818B-994F44CBFB5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7747105"/>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863A23B-6505-4F30-BBBC-347955BA8B68}"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299BD92-E04C-4473-9582-D5F450AEC1B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36382979"/>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AEAB42-1396-4DEA-849B-F46E7D4BFACD}"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E58B15C-6D58-4A4A-A4C2-B666A5F244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07623067"/>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5F1A81-CA42-4AA7-A835-CBE98193A34E}"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A9E8E48-6B3C-47D0-A983-E9EC301FF6B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79227923"/>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C1AD5DB-6420-443B-9694-B15894A67868}"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FD40EFD-4A71-4681-928B-D421B2E83D1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98936148"/>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CEE37D-1C0F-45B4-9A2C-4FA038F9D547}"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0CAA82E-2F9D-4FAD-8F85-EDED07B18B4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20986968"/>
      </p:ext>
    </p:extLst>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770AF1-96CA-496D-A42B-F5EFBDA58B70}"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163A52-AF33-49C8-93FE-D47DE98B228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1256090"/>
      </p:ext>
    </p:extLst>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4BB0A2C-CBFC-4CF3-A44E-A934AAABD2FA}"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804BE04-6DF6-46D5-97A0-9876C007DB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3669770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14.05.2013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E5FC334-052E-4EAA-8481-25D07695986F}" type="datetimeFigureOut">
              <a:rPr lang="ru-RU">
                <a:solidFill>
                  <a:prstClr val="black">
                    <a:tint val="75000"/>
                  </a:prstClr>
                </a:solidFill>
              </a:rPr>
              <a:pPr>
                <a:defRPr/>
              </a:pPr>
              <a:t>14.05.2013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0599256-58F2-4D2E-B350-B88ED1EDA2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59583231"/>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A8F4EF4-4E34-4A7D-89A1-6DA0BDCF88E8}" type="datetimeFigureOut">
              <a:rPr lang="ru-RU">
                <a:solidFill>
                  <a:prstClr val="black">
                    <a:tint val="75000"/>
                  </a:prstClr>
                </a:solidFill>
              </a:rPr>
              <a:pPr>
                <a:defRPr/>
              </a:pPr>
              <a:t>14.05.2013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8140EF0-1E59-4D16-A5B7-2936FD5979F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39028271"/>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220E456-12F6-4112-9DC2-34BFE7AE6A1C}" type="datetimeFigureOut">
              <a:rPr lang="ru-RU">
                <a:solidFill>
                  <a:prstClr val="black">
                    <a:tint val="75000"/>
                  </a:prstClr>
                </a:solidFill>
              </a:rPr>
              <a:pPr>
                <a:defRPr/>
              </a:pPr>
              <a:t>14.05.2013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1AD75E2-8888-446A-8F1E-26171F7AE7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5160274"/>
      </p:ext>
    </p:extLst>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8B9AA3E-688F-4B38-9A91-C1BC110B5A2F}"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892A445-E9A7-48EB-818B-994F44CBFB5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10189456"/>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863A23B-6505-4F30-BBBC-347955BA8B68}" type="datetimeFigureOut">
              <a:rPr lang="ru-RU">
                <a:solidFill>
                  <a:prstClr val="black">
                    <a:tint val="75000"/>
                  </a:prstClr>
                </a:solidFill>
              </a:rPr>
              <a:pPr>
                <a:defRPr/>
              </a:pPr>
              <a:t>14.05.2013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299BD92-E04C-4473-9582-D5F450AEC1B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90048051"/>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AEAB42-1396-4DEA-849B-F46E7D4BFACD}"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E58B15C-6D58-4A4A-A4C2-B666A5F244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40505286"/>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5F1A81-CA42-4AA7-A835-CBE98193A34E}"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A9E8E48-6B3C-47D0-A983-E9EC301FF6B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8097315"/>
      </p:ext>
    </p:extLst>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642654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0175503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58535137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14.05.2013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1308730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7365980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6438642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6969018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5548975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0785083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417673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8706602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5664702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88777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14.05.2013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1217648775"/>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972514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970519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6384372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658840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1884225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9176220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9244479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192251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71473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14.05.2013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0731915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160511157"/>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1043792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935561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4877651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8674967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0375175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8439470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0495243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47696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audio" Target="../media/audio1.wav"/><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audio" Target="../media/audio1.wav"/><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audio" Target="../media/audio1.wav"/><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audio" Target="../media/audio1.wav"/><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audio" Target="../media/audio1.wav"/><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audio" Target="../media/audio1.wav"/><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304532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84495239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212048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spd="med">
    <p:split orient="vert"/>
    <p:sndAc>
      <p:stSnd>
        <p:snd r:embed="rId13" name="camera.wav"/>
      </p:stSnd>
    </p:sndAc>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spd="med">
    <p:split orient="vert"/>
    <p:sndAc>
      <p:stSnd>
        <p:snd r:embed="rId13" name="camera.wav"/>
      </p:stSnd>
    </p:sndAc>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spd="med">
    <p:split orient="vert"/>
    <p:sndAc>
      <p:stSnd>
        <p:snd r:embed="rId13" name="camera.wav"/>
      </p:stSnd>
    </p:sndAc>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spd="med">
    <p:split orient="vert"/>
    <p:sndAc>
      <p:stSnd>
        <p:snd r:embed="rId13" name="camera.wav"/>
      </p:stSnd>
    </p:sndAc>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spd="med">
    <p:split orient="vert"/>
    <p:sndAc>
      <p:stSnd>
        <p:snd r:embed="rId13" name="camera.wav"/>
      </p:stSnd>
    </p:sndAc>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FA19D72-A19F-4232-9631-D164AB97F9C8}"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3D8DA61-DEA2-4746-BCF3-9989AF1E976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33640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spd="med">
    <p:split orient="vert"/>
    <p:sndAc>
      <p:stSnd>
        <p:snd r:embed="rId13" name="camera.wav"/>
      </p:stSnd>
    </p:sndAc>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FA19D72-A19F-4232-9631-D164AB97F9C8}"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3D8DA61-DEA2-4746-BCF3-9989AF1E976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518191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dir="r"/>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FA19D72-A19F-4232-9631-D164AB97F9C8}"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3D8DA61-DEA2-4746-BCF3-9989AF1E976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833654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dir="r"/>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FA19D72-A19F-4232-9631-D164AB97F9C8}"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3D8DA61-DEA2-4746-BCF3-9989AF1E976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557433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ipe dir="r"/>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FA19D72-A19F-4232-9631-D164AB97F9C8}" type="datetimeFigureOut">
              <a:rPr lang="ru-RU">
                <a:solidFill>
                  <a:prstClr val="black">
                    <a:tint val="75000"/>
                  </a:prstClr>
                </a:solidFill>
              </a:rPr>
              <a:pPr>
                <a:defRPr/>
              </a:pPr>
              <a:t>14.05.2013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3D8DA61-DEA2-4746-BCF3-9989AF1E976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052138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dir="r"/>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3090664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9919778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solidFill>
                  <a:srgbClr val="F0A22E">
                    <a:shade val="75000"/>
                  </a:srgbClr>
                </a:solidFill>
              </a:rPr>
              <a:pPr/>
              <a:t>14.05.2013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0453721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8.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89.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9.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13.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24.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46.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1844824"/>
            <a:ext cx="7406640" cy="1472184"/>
          </a:xfrm>
        </p:spPr>
        <p:txBody>
          <a:bodyPr>
            <a:normAutofit/>
          </a:bodyPr>
          <a:lstStyle/>
          <a:p>
            <a:r>
              <a:rPr lang="en-US" sz="5400" dirty="0" smtClean="0"/>
              <a:t>School Museums</a:t>
            </a:r>
            <a:endParaRPr lang="ru-RU" sz="5400" dirty="0"/>
          </a:p>
        </p:txBody>
      </p:sp>
      <p:sp>
        <p:nvSpPr>
          <p:cNvPr id="3" name="Подзаголовок 2"/>
          <p:cNvSpPr>
            <a:spLocks noGrp="1"/>
          </p:cNvSpPr>
          <p:nvPr>
            <p:ph type="subTitle" idx="1"/>
          </p:nvPr>
        </p:nvSpPr>
        <p:spPr>
          <a:xfrm>
            <a:off x="1432560" y="4653136"/>
            <a:ext cx="7406640" cy="1800200"/>
          </a:xfrm>
        </p:spPr>
        <p:txBody>
          <a:bodyPr/>
          <a:lstStyle/>
          <a:p>
            <a:pPr algn="r"/>
            <a:r>
              <a:rPr lang="en-US" sz="2800" dirty="0" smtClean="0"/>
              <a:t>Secondary School  No 23</a:t>
            </a:r>
          </a:p>
          <a:p>
            <a:pPr algn="r"/>
            <a:r>
              <a:rPr lang="en-US" sz="2800" dirty="0" smtClean="0"/>
              <a:t>Kurgan, Russia     </a:t>
            </a:r>
          </a:p>
          <a:p>
            <a:pPr algn="r"/>
            <a:r>
              <a:rPr lang="en-US" sz="2800" dirty="0" smtClean="0"/>
              <a:t>May 2013                                           </a:t>
            </a:r>
          </a:p>
          <a:p>
            <a:endParaRPr lang="en-US" dirty="0"/>
          </a:p>
          <a:p>
            <a:endParaRPr lang="ru-RU" dirty="0"/>
          </a:p>
        </p:txBody>
      </p:sp>
    </p:spTree>
    <p:extLst>
      <p:ext uri="{BB962C8B-B14F-4D97-AF65-F5344CB8AC3E}">
        <p14:creationId xmlns:p14="http://schemas.microsoft.com/office/powerpoint/2010/main" val="1076552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интернат\DSCF666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p:spPr>
      </p:pic>
      <p:sp>
        <p:nvSpPr>
          <p:cNvPr id="5" name="TextBox 4"/>
          <p:cNvSpPr txBox="1"/>
          <p:nvPr/>
        </p:nvSpPr>
        <p:spPr>
          <a:xfrm>
            <a:off x="250825" y="260350"/>
            <a:ext cx="4033838" cy="4832350"/>
          </a:xfrm>
          <a:prstGeom prst="rect">
            <a:avLst/>
          </a:prstGeom>
          <a:noFill/>
        </p:spPr>
        <p:txBody>
          <a:bodyPr>
            <a:spAutoFit/>
          </a:bodyPr>
          <a:lstStyle/>
          <a:p>
            <a:pPr>
              <a:defRPr/>
            </a:pPr>
            <a:r>
              <a:rPr lang="en-US" sz="2800" b="1" dirty="0">
                <a:solidFill>
                  <a:prstClr val="white"/>
                </a:solidFill>
                <a:latin typeface="Andalus" pitchFamily="18" charset="-78"/>
                <a:cs typeface="Andalus" pitchFamily="18" charset="-78"/>
              </a:rPr>
              <a:t>The main concepts of the museum`s activity are</a:t>
            </a:r>
            <a:r>
              <a:rPr lang="ru-RU" sz="2800" b="1" dirty="0">
                <a:solidFill>
                  <a:prstClr val="white"/>
                </a:solidFill>
                <a:cs typeface="Andalus" pitchFamily="18" charset="-78"/>
              </a:rPr>
              <a:t>:</a:t>
            </a:r>
          </a:p>
          <a:p>
            <a:pPr>
              <a:buFont typeface="Wingdings" pitchFamily="2" charset="2"/>
              <a:buChar char="Ø"/>
              <a:defRPr/>
            </a:pPr>
            <a:r>
              <a:rPr lang="en-US" sz="2800" b="1" dirty="0">
                <a:solidFill>
                  <a:prstClr val="white"/>
                </a:solidFill>
                <a:latin typeface="Andalus" pitchFamily="18" charset="-78"/>
                <a:cs typeface="Andalus" pitchFamily="18" charset="-78"/>
              </a:rPr>
              <a:t>the organization of excursions</a:t>
            </a:r>
            <a:endParaRPr lang="ru-RU" sz="2800" b="1" dirty="0">
              <a:solidFill>
                <a:prstClr val="white"/>
              </a:solidFill>
              <a:cs typeface="Andalus" pitchFamily="18" charset="-78"/>
            </a:endParaRPr>
          </a:p>
          <a:p>
            <a:pPr>
              <a:buFont typeface="Wingdings" pitchFamily="2" charset="2"/>
              <a:buChar char="Ø"/>
              <a:defRPr/>
            </a:pPr>
            <a:r>
              <a:rPr lang="en-US" sz="2800" b="1" dirty="0">
                <a:solidFill>
                  <a:prstClr val="white"/>
                </a:solidFill>
                <a:latin typeface="Andalus" pitchFamily="18" charset="-78"/>
                <a:cs typeface="Andalus" pitchFamily="18" charset="-78"/>
              </a:rPr>
              <a:t>collecting information and researching it</a:t>
            </a:r>
            <a:endParaRPr lang="ru-RU" sz="2800" b="1" dirty="0">
              <a:solidFill>
                <a:prstClr val="white"/>
              </a:solidFill>
              <a:cs typeface="Andalus" pitchFamily="18" charset="-78"/>
            </a:endParaRPr>
          </a:p>
          <a:p>
            <a:pPr>
              <a:buFont typeface="Wingdings" pitchFamily="2" charset="2"/>
              <a:buChar char="Ø"/>
              <a:defRPr/>
            </a:pPr>
            <a:r>
              <a:rPr lang="en-US" sz="2800" b="1" dirty="0">
                <a:solidFill>
                  <a:prstClr val="white"/>
                </a:solidFill>
                <a:latin typeface="Andalus" pitchFamily="18" charset="-78"/>
                <a:cs typeface="Andalus" pitchFamily="18" charset="-78"/>
              </a:rPr>
              <a:t>communication and correspondence with the veterans and with other students</a:t>
            </a:r>
            <a:endParaRPr lang="ru-RU" sz="2800" b="1" dirty="0">
              <a:solidFill>
                <a:prstClr val="white"/>
              </a:solidFill>
              <a:cs typeface="Andalus" pitchFamily="18" charset="-78"/>
            </a:endParaRPr>
          </a:p>
          <a:p>
            <a:pPr>
              <a:defRPr/>
            </a:pPr>
            <a:endParaRPr lang="ru-RU" sz="2800" b="1" dirty="0">
              <a:solidFill>
                <a:prstClr val="white"/>
              </a:solidFill>
              <a:cs typeface="Andalus" pitchFamily="18" charset="-78"/>
            </a:endParaRPr>
          </a:p>
        </p:txBody>
      </p:sp>
    </p:spTree>
    <p:extLst>
      <p:ext uri="{BB962C8B-B14F-4D97-AF65-F5344CB8AC3E}">
        <p14:creationId xmlns:p14="http://schemas.microsoft.com/office/powerpoint/2010/main" val="1525176494"/>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085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023" y="293169"/>
            <a:ext cx="8072494" cy="6143668"/>
          </a:xfrm>
          <a:prstGeom prst="rect">
            <a:avLst/>
          </a:prstGeom>
          <a:noFill/>
          <a:ln w="9525">
            <a:noFill/>
            <a:miter lim="800000"/>
            <a:headEnd/>
            <a:tailEnd/>
          </a:ln>
        </p:spPr>
      </p:pic>
      <p:sp>
        <p:nvSpPr>
          <p:cNvPr id="6" name="Заголовок 1"/>
          <p:cNvSpPr txBox="1">
            <a:spLocks/>
          </p:cNvSpPr>
          <p:nvPr/>
        </p:nvSpPr>
        <p:spPr>
          <a:xfrm>
            <a:off x="571472" y="571480"/>
            <a:ext cx="8072494" cy="2525142"/>
          </a:xfrm>
          <a:prstGeom prst="rect">
            <a:avLst/>
          </a:prstGeom>
        </p:spPr>
        <p:txBody>
          <a:bodyPr vert="horz" lIns="91440" tIns="45720" rIns="91440" bIns="45720" rtlCol="0" anchor="ctr">
            <a:noAutofit/>
          </a:bodyPr>
          <a:lstStyle/>
          <a:p>
            <a:pPr algn="ctr">
              <a:spcBef>
                <a:spcPct val="0"/>
              </a:spcBef>
              <a:defRPr/>
            </a:pPr>
            <a:r>
              <a:rPr lang="en-US" sz="4800"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We remember the heroes of the Great Patriotic War</a:t>
            </a:r>
          </a:p>
          <a:p>
            <a:pPr algn="ctr">
              <a:spcBef>
                <a:spcPct val="0"/>
              </a:spcBef>
              <a:defRPr/>
            </a:pPr>
            <a:r>
              <a:rPr lang="en-US" sz="2800"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School No23 Kurgan, Russia</a:t>
            </a:r>
            <a:endParaRPr lang="ru-RU" sz="2800"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58833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052736"/>
            <a:ext cx="8686800" cy="5027389"/>
          </a:xfrm>
        </p:spPr>
        <p:txBody>
          <a:bodyPr>
            <a:normAutofit fontScale="85000" lnSpcReduction="10000"/>
          </a:bodyPr>
          <a:lstStyle/>
          <a:p>
            <a:pPr lvl="0" algn="just">
              <a:buClr>
                <a:srgbClr val="F0A22E"/>
              </a:buClr>
            </a:pPr>
            <a:r>
              <a:rPr lang="en-US" dirty="0">
                <a:solidFill>
                  <a:srgbClr val="4E3B30"/>
                </a:solidFill>
              </a:rPr>
              <a:t>The school museum is devoted to the 32</a:t>
            </a:r>
            <a:r>
              <a:rPr lang="en-US" baseline="30000" dirty="0">
                <a:solidFill>
                  <a:srgbClr val="4E3B30"/>
                </a:solidFill>
              </a:rPr>
              <a:t>nd</a:t>
            </a:r>
            <a:r>
              <a:rPr lang="en-US" dirty="0">
                <a:solidFill>
                  <a:srgbClr val="4E3B30"/>
                </a:solidFill>
              </a:rPr>
              <a:t> Ski Regiment. The beginning of the Great Patriotic War was very hard for our country. It suffered heavy losses in manpower and material. The country needed well trained fresh forces. That’s why in the August of 1941 the training of military </a:t>
            </a:r>
            <a:r>
              <a:rPr lang="en-US" sz="3800" dirty="0">
                <a:solidFill>
                  <a:srgbClr val="4E3B30"/>
                </a:solidFill>
              </a:rPr>
              <a:t>skiers</a:t>
            </a:r>
            <a:r>
              <a:rPr lang="en-US" dirty="0">
                <a:solidFill>
                  <a:srgbClr val="4E3B30"/>
                </a:solidFill>
              </a:rPr>
              <a:t> began.</a:t>
            </a:r>
          </a:p>
          <a:p>
            <a:pPr lvl="0" algn="just">
              <a:buClr>
                <a:srgbClr val="F0A22E"/>
              </a:buClr>
            </a:pPr>
            <a:r>
              <a:rPr lang="en-US" dirty="0">
                <a:solidFill>
                  <a:srgbClr val="4E3B30"/>
                </a:solidFill>
              </a:rPr>
              <a:t>The training regiment was deployed in a birch grove in the inhabited locality of </a:t>
            </a:r>
            <a:r>
              <a:rPr lang="en-US" dirty="0" err="1">
                <a:solidFill>
                  <a:srgbClr val="4E3B30"/>
                </a:solidFill>
              </a:rPr>
              <a:t>Uval</a:t>
            </a:r>
            <a:r>
              <a:rPr lang="en-US" dirty="0">
                <a:solidFill>
                  <a:srgbClr val="4E3B30"/>
                </a:solidFill>
              </a:rPr>
              <a:t> (a small hill) seven kilometers far from Kurgan. The personnel of the regiment lived in 20 earth houses for 250 men each. The training lasted for two months. About 20 thousand skiers were prepared in the regiment.</a:t>
            </a:r>
          </a:p>
          <a:p>
            <a:pPr algn="just"/>
            <a:endParaRPr lang="ru-RU" dirty="0"/>
          </a:p>
        </p:txBody>
      </p:sp>
    </p:spTree>
    <p:extLst>
      <p:ext uri="{BB962C8B-B14F-4D97-AF65-F5344CB8AC3E}">
        <p14:creationId xmlns:p14="http://schemas.microsoft.com/office/powerpoint/2010/main" val="1846793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52736"/>
            <a:ext cx="9023349" cy="4669979"/>
          </a:xfrm>
        </p:spPr>
        <p:txBody>
          <a:bodyPr>
            <a:noAutofit/>
          </a:bodyPr>
          <a:lstStyle/>
          <a:p>
            <a:pPr lvl="0" algn="just">
              <a:buClr>
                <a:srgbClr val="F0A22E"/>
              </a:buClr>
            </a:pPr>
            <a:r>
              <a:rPr lang="en-US" sz="2700" dirty="0">
                <a:solidFill>
                  <a:srgbClr val="4E3B30"/>
                </a:solidFill>
              </a:rPr>
              <a:t>The Kurgan skiers bravely fought at the Kalinin, Leningrad, North-West fronts. They liberated the Ukraine, Byelorussia, the countries of Europe from Nazism. A lot of the skiers were killed in the battle of </a:t>
            </a:r>
            <a:r>
              <a:rPr lang="en-US" sz="2700" dirty="0" err="1">
                <a:solidFill>
                  <a:srgbClr val="4E3B30"/>
                </a:solidFill>
              </a:rPr>
              <a:t>Rzhev</a:t>
            </a:r>
            <a:r>
              <a:rPr lang="en-US" sz="2700" dirty="0">
                <a:solidFill>
                  <a:srgbClr val="4E3B30"/>
                </a:solidFill>
              </a:rPr>
              <a:t>.</a:t>
            </a:r>
          </a:p>
          <a:p>
            <a:pPr lvl="0" algn="just">
              <a:buClr>
                <a:srgbClr val="F0A22E"/>
              </a:buClr>
            </a:pPr>
            <a:r>
              <a:rPr lang="en-US" sz="2700" dirty="0">
                <a:solidFill>
                  <a:srgbClr val="4E3B30"/>
                </a:solidFill>
              </a:rPr>
              <a:t>In 1991 the ashes of the unknown soldier were brought from </a:t>
            </a:r>
            <a:r>
              <a:rPr lang="en-US" sz="2700" dirty="0" err="1">
                <a:solidFill>
                  <a:srgbClr val="4E3B30"/>
                </a:solidFill>
              </a:rPr>
              <a:t>Rzhev</a:t>
            </a:r>
            <a:r>
              <a:rPr lang="en-US" sz="2700" dirty="0">
                <a:solidFill>
                  <a:srgbClr val="4E3B30"/>
                </a:solidFill>
              </a:rPr>
              <a:t> to Kurgan and buried at the foot of the monument to the military skiers of the 32</a:t>
            </a:r>
            <a:r>
              <a:rPr lang="en-US" sz="2700" baseline="30000" dirty="0">
                <a:solidFill>
                  <a:srgbClr val="4E3B30"/>
                </a:solidFill>
              </a:rPr>
              <a:t>nd</a:t>
            </a:r>
            <a:r>
              <a:rPr lang="en-US" sz="2700" dirty="0">
                <a:solidFill>
                  <a:srgbClr val="4E3B30"/>
                </a:solidFill>
              </a:rPr>
              <a:t> Ski Regiment . The monument was built in 1989.</a:t>
            </a:r>
          </a:p>
          <a:p>
            <a:pPr lvl="0" algn="just">
              <a:buClr>
                <a:srgbClr val="F0A22E"/>
              </a:buClr>
            </a:pPr>
            <a:r>
              <a:rPr lang="en-US" sz="2700" dirty="0">
                <a:solidFill>
                  <a:srgbClr val="4E3B30"/>
                </a:solidFill>
              </a:rPr>
              <a:t>Nowadays few veterans skier s are alive. The pupils visit them. On the eve of Victory Day the pupils  make bus excursions.  They tell the passengers about the 32</a:t>
            </a:r>
            <a:r>
              <a:rPr lang="en-US" sz="2700" baseline="30000" dirty="0">
                <a:solidFill>
                  <a:srgbClr val="4E3B30"/>
                </a:solidFill>
              </a:rPr>
              <a:t>nd</a:t>
            </a:r>
            <a:r>
              <a:rPr lang="en-US" sz="2700" dirty="0">
                <a:solidFill>
                  <a:srgbClr val="4E3B30"/>
                </a:solidFill>
              </a:rPr>
              <a:t> Ski Regiment.</a:t>
            </a:r>
          </a:p>
        </p:txBody>
      </p:sp>
    </p:spTree>
    <p:extLst>
      <p:ext uri="{BB962C8B-B14F-4D97-AF65-F5344CB8AC3E}">
        <p14:creationId xmlns:p14="http://schemas.microsoft.com/office/powerpoint/2010/main" val="3275160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6" descr="F:\фото\DSC0378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95536" y="346897"/>
            <a:ext cx="3786214" cy="3760729"/>
          </a:xfrm>
          <a:prstGeom prst="rect">
            <a:avLst/>
          </a:prstGeom>
          <a:noFill/>
          <a:ln w="9525">
            <a:solidFill>
              <a:srgbClr val="000000"/>
            </a:solidFill>
            <a:miter lim="800000"/>
            <a:headEnd/>
            <a:tailEnd/>
          </a:ln>
        </p:spPr>
      </p:pic>
      <p:pic>
        <p:nvPicPr>
          <p:cNvPr id="5" name="Picture 2" descr="E:\Экскурсия по музею. Фото\IMG_117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76" y="357166"/>
            <a:ext cx="4066234" cy="6215106"/>
          </a:xfrm>
          <a:prstGeom prst="rect">
            <a:avLst/>
          </a:prstGeom>
          <a:noFill/>
        </p:spPr>
      </p:pic>
      <p:sp>
        <p:nvSpPr>
          <p:cNvPr id="6" name="TextBox 5"/>
          <p:cNvSpPr txBox="1"/>
          <p:nvPr/>
        </p:nvSpPr>
        <p:spPr>
          <a:xfrm>
            <a:off x="1000100" y="5929330"/>
            <a:ext cx="3643338" cy="461665"/>
          </a:xfrm>
          <a:prstGeom prst="rect">
            <a:avLst/>
          </a:prstGeom>
          <a:noFill/>
        </p:spPr>
        <p:txBody>
          <a:bodyPr wrap="square" rtlCol="0">
            <a:spAutoFit/>
          </a:bodyPr>
          <a:lstStyle/>
          <a:p>
            <a:r>
              <a:rPr lang="ru-RU" sz="2400" b="1" dirty="0" smtClean="0">
                <a:solidFill>
                  <a:prstClr val="black"/>
                </a:solidFill>
              </a:rPr>
              <a:t>            </a:t>
            </a:r>
            <a:r>
              <a:rPr lang="en-US" sz="2400" b="1" dirty="0" smtClean="0">
                <a:solidFill>
                  <a:prstClr val="black"/>
                </a:solidFill>
              </a:rPr>
              <a:t>Inside the museum</a:t>
            </a:r>
            <a:endParaRPr lang="ru-RU" sz="2400" b="1" dirty="0">
              <a:solidFill>
                <a:prstClr val="black"/>
              </a:solidFill>
            </a:endParaRPr>
          </a:p>
        </p:txBody>
      </p:sp>
    </p:spTree>
    <p:extLst>
      <p:ext uri="{BB962C8B-B14F-4D97-AF65-F5344CB8AC3E}">
        <p14:creationId xmlns:p14="http://schemas.microsoft.com/office/powerpoint/2010/main" val="1694465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Экскурсия по музею. Фото\IMG_116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00034" y="428603"/>
            <a:ext cx="4357718" cy="37566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3" descr="F:\Экскурсия по музею. Фото\IMG_11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0184" y="3429000"/>
            <a:ext cx="4710560" cy="292895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TextBox 6"/>
          <p:cNvSpPr txBox="1"/>
          <p:nvPr/>
        </p:nvSpPr>
        <p:spPr>
          <a:xfrm>
            <a:off x="1142976" y="5357826"/>
            <a:ext cx="3000396" cy="830997"/>
          </a:xfrm>
          <a:prstGeom prst="rect">
            <a:avLst/>
          </a:prstGeom>
          <a:noFill/>
        </p:spPr>
        <p:txBody>
          <a:bodyPr wrap="square" rtlCol="0">
            <a:spAutoFit/>
          </a:bodyPr>
          <a:lstStyle/>
          <a:p>
            <a:pPr algn="ctr"/>
            <a:r>
              <a:rPr lang="en-US" sz="2400" b="1" dirty="0" smtClean="0">
                <a:solidFill>
                  <a:prstClr val="black"/>
                </a:solidFill>
              </a:rPr>
              <a:t>Orders and medals of the veteran skiers</a:t>
            </a:r>
            <a:endParaRPr lang="ru-RU" sz="2400" b="1" dirty="0">
              <a:solidFill>
                <a:prstClr val="black"/>
              </a:solidFill>
            </a:endParaRPr>
          </a:p>
        </p:txBody>
      </p:sp>
    </p:spTree>
    <p:extLst>
      <p:ext uri="{BB962C8B-B14F-4D97-AF65-F5344CB8AC3E}">
        <p14:creationId xmlns:p14="http://schemas.microsoft.com/office/powerpoint/2010/main" val="1503638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Экскурсия по музею. Фото\IMG_122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28728" y="500042"/>
            <a:ext cx="2647604" cy="33138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3" descr="F:\Экскурсия по музею. Фото\IMG_12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24" y="4104979"/>
            <a:ext cx="3357554" cy="228601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3" descr="F:\Экскурсия по музею. Фото\IMG_12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8255" y="500041"/>
            <a:ext cx="3805617" cy="522466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4500562" y="5929330"/>
            <a:ext cx="4214842" cy="461665"/>
          </a:xfrm>
          <a:prstGeom prst="rect">
            <a:avLst/>
          </a:prstGeom>
          <a:noFill/>
        </p:spPr>
        <p:txBody>
          <a:bodyPr wrap="square" rtlCol="0">
            <a:spAutoFit/>
          </a:bodyPr>
          <a:lstStyle/>
          <a:p>
            <a:r>
              <a:rPr lang="ru-RU" sz="1600" b="1" dirty="0" smtClean="0">
                <a:solidFill>
                  <a:prstClr val="black"/>
                </a:solidFill>
              </a:rPr>
              <a:t>             </a:t>
            </a:r>
            <a:r>
              <a:rPr lang="en-US" sz="2400" b="1" dirty="0" smtClean="0">
                <a:solidFill>
                  <a:prstClr val="black"/>
                </a:solidFill>
              </a:rPr>
              <a:t>Letters from the front</a:t>
            </a:r>
            <a:endParaRPr lang="ru-RU" sz="2400" b="1" dirty="0">
              <a:solidFill>
                <a:prstClr val="black"/>
              </a:solidFill>
            </a:endParaRPr>
          </a:p>
        </p:txBody>
      </p:sp>
    </p:spTree>
    <p:extLst>
      <p:ext uri="{BB962C8B-B14F-4D97-AF65-F5344CB8AC3E}">
        <p14:creationId xmlns:p14="http://schemas.microsoft.com/office/powerpoint/2010/main" val="3412580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G_1997"/>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4282" y="214290"/>
            <a:ext cx="5364911" cy="3357562"/>
          </a:xfrm>
          <a:prstGeom prst="rect">
            <a:avLst/>
          </a:prstGeom>
          <a:noFill/>
          <a:ln w="9525">
            <a:solidFill>
              <a:schemeClr val="tx1"/>
            </a:solidFill>
            <a:miter lim="800000"/>
            <a:headEnd/>
            <a:tailEnd/>
          </a:ln>
        </p:spPr>
      </p:pic>
      <p:pic>
        <p:nvPicPr>
          <p:cNvPr id="5" name="Picture 3" descr="P1010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6116" y="2928934"/>
            <a:ext cx="5643570" cy="3733214"/>
          </a:xfrm>
          <a:prstGeom prst="rect">
            <a:avLst/>
          </a:prstGeom>
          <a:noFill/>
          <a:ln w="9525">
            <a:solidFill>
              <a:schemeClr val="tx1"/>
            </a:solidFill>
            <a:miter lim="800000"/>
            <a:headEnd/>
            <a:tailEnd/>
          </a:ln>
        </p:spPr>
      </p:pic>
      <p:sp>
        <p:nvSpPr>
          <p:cNvPr id="6" name="TextBox 5"/>
          <p:cNvSpPr txBox="1"/>
          <p:nvPr/>
        </p:nvSpPr>
        <p:spPr>
          <a:xfrm>
            <a:off x="5572132" y="951111"/>
            <a:ext cx="3286148" cy="461665"/>
          </a:xfrm>
          <a:prstGeom prst="rect">
            <a:avLst/>
          </a:prstGeom>
          <a:noFill/>
        </p:spPr>
        <p:txBody>
          <a:bodyPr wrap="square" rtlCol="0">
            <a:spAutoFit/>
          </a:bodyPr>
          <a:lstStyle/>
          <a:p>
            <a:r>
              <a:rPr lang="en-US" sz="2400" b="1" dirty="0" smtClean="0">
                <a:solidFill>
                  <a:prstClr val="black"/>
                </a:solidFill>
              </a:rPr>
              <a:t>Meeting the veterans</a:t>
            </a:r>
            <a:endParaRPr lang="ru-RU" sz="2400" b="1" dirty="0">
              <a:solidFill>
                <a:prstClr val="black"/>
              </a:solidFill>
            </a:endParaRPr>
          </a:p>
        </p:txBody>
      </p:sp>
      <p:sp>
        <p:nvSpPr>
          <p:cNvPr id="8" name="TextBox 7"/>
          <p:cNvSpPr txBox="1"/>
          <p:nvPr/>
        </p:nvSpPr>
        <p:spPr>
          <a:xfrm>
            <a:off x="1071538" y="5214950"/>
            <a:ext cx="2500330" cy="338554"/>
          </a:xfrm>
          <a:prstGeom prst="rect">
            <a:avLst/>
          </a:prstGeom>
          <a:noFill/>
        </p:spPr>
        <p:txBody>
          <a:bodyPr wrap="square" rtlCol="0">
            <a:spAutoFit/>
          </a:bodyPr>
          <a:lstStyle/>
          <a:p>
            <a:endParaRPr lang="ru-RU" sz="1600" b="1" dirty="0">
              <a:solidFill>
                <a:prstClr val="black"/>
              </a:solidFill>
            </a:endParaRPr>
          </a:p>
        </p:txBody>
      </p:sp>
    </p:spTree>
    <p:extLst>
      <p:ext uri="{BB962C8B-B14F-4D97-AF65-F5344CB8AC3E}">
        <p14:creationId xmlns:p14="http://schemas.microsoft.com/office/powerpoint/2010/main" val="210824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g03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71538" y="1000108"/>
            <a:ext cx="3929090" cy="1934333"/>
          </a:xfrm>
          <a:prstGeom prst="rect">
            <a:avLst/>
          </a:prstGeom>
          <a:noFill/>
          <a:ln w="9525">
            <a:solidFill>
              <a:srgbClr val="000000"/>
            </a:solidFill>
            <a:miter lim="800000"/>
            <a:headEnd/>
            <a:tailEnd/>
          </a:ln>
        </p:spPr>
      </p:pic>
      <p:pic>
        <p:nvPicPr>
          <p:cNvPr id="5" name="Рисунок 3" descr="DSC0539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28934"/>
            <a:ext cx="7072362" cy="428625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3" descr="DSC054127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37844" y="758955"/>
            <a:ext cx="2702065" cy="3357586"/>
          </a:xfrm>
          <a:prstGeom prst="rect">
            <a:avLst/>
          </a:prstGeom>
          <a:noFill/>
          <a:ln w="9525">
            <a:solidFill>
              <a:schemeClr val="bg1"/>
            </a:solidFill>
            <a:miter lim="800000"/>
            <a:headEnd/>
            <a:tailEnd/>
          </a:ln>
        </p:spPr>
      </p:pic>
      <p:sp>
        <p:nvSpPr>
          <p:cNvPr id="7" name="TextBox 6"/>
          <p:cNvSpPr txBox="1"/>
          <p:nvPr/>
        </p:nvSpPr>
        <p:spPr>
          <a:xfrm>
            <a:off x="642910" y="204492"/>
            <a:ext cx="7929618" cy="400110"/>
          </a:xfrm>
          <a:prstGeom prst="rect">
            <a:avLst/>
          </a:prstGeom>
          <a:noFill/>
        </p:spPr>
        <p:txBody>
          <a:bodyPr wrap="square" rtlCol="0">
            <a:spAutoFit/>
          </a:bodyPr>
          <a:lstStyle/>
          <a:p>
            <a:r>
              <a:rPr lang="en-US" sz="2000" b="1" dirty="0" smtClean="0">
                <a:solidFill>
                  <a:prstClr val="black"/>
                </a:solidFill>
              </a:rPr>
              <a:t>In 2009 School </a:t>
            </a:r>
            <a:r>
              <a:rPr lang="ru-RU" sz="2000" b="1" dirty="0" smtClean="0">
                <a:solidFill>
                  <a:prstClr val="black"/>
                </a:solidFill>
              </a:rPr>
              <a:t>№ </a:t>
            </a:r>
            <a:r>
              <a:rPr lang="en-US" sz="2000" b="1" dirty="0" smtClean="0">
                <a:solidFill>
                  <a:prstClr val="black"/>
                </a:solidFill>
              </a:rPr>
              <a:t>23 was named after the 32</a:t>
            </a:r>
            <a:r>
              <a:rPr lang="en-US" sz="2000" b="1" baseline="30000" dirty="0" smtClean="0">
                <a:solidFill>
                  <a:prstClr val="black"/>
                </a:solidFill>
              </a:rPr>
              <a:t>nd</a:t>
            </a:r>
            <a:r>
              <a:rPr lang="en-US" sz="2000" b="1" dirty="0" smtClean="0">
                <a:solidFill>
                  <a:prstClr val="black"/>
                </a:solidFill>
              </a:rPr>
              <a:t> Ski Regiment</a:t>
            </a:r>
            <a:endParaRPr lang="ru-RU" sz="2000" b="1" dirty="0">
              <a:solidFill>
                <a:prstClr val="black"/>
              </a:solidFill>
            </a:endParaRPr>
          </a:p>
        </p:txBody>
      </p:sp>
    </p:spTree>
    <p:extLst>
      <p:ext uri="{BB962C8B-B14F-4D97-AF65-F5344CB8AC3E}">
        <p14:creationId xmlns:p14="http://schemas.microsoft.com/office/powerpoint/2010/main" val="239707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7200" dirty="0" smtClean="0"/>
              <a:t>Our school museum</a:t>
            </a:r>
            <a:endParaRPr lang="ru-RU" sz="7200" dirty="0"/>
          </a:p>
        </p:txBody>
      </p:sp>
      <p:sp>
        <p:nvSpPr>
          <p:cNvPr id="3" name="Подзаголовок 2"/>
          <p:cNvSpPr>
            <a:spLocks noGrp="1"/>
          </p:cNvSpPr>
          <p:nvPr>
            <p:ph type="subTitle" idx="1"/>
          </p:nvPr>
        </p:nvSpPr>
        <p:spPr>
          <a:xfrm>
            <a:off x="1432560" y="3404592"/>
            <a:ext cx="7406640" cy="1752600"/>
          </a:xfrm>
        </p:spPr>
        <p:txBody>
          <a:bodyPr/>
          <a:lstStyle/>
          <a:p>
            <a:r>
              <a:rPr lang="en-US" sz="3600" dirty="0" smtClean="0"/>
              <a:t>Created by students from</a:t>
            </a:r>
          </a:p>
          <a:p>
            <a:r>
              <a:rPr lang="en-US" sz="3600" dirty="0" smtClean="0"/>
              <a:t> </a:t>
            </a:r>
            <a:r>
              <a:rPr lang="en-US" sz="3600" dirty="0" err="1" smtClean="0"/>
              <a:t>Luchynets</a:t>
            </a:r>
            <a:r>
              <a:rPr lang="en-US" sz="3600" dirty="0" smtClean="0"/>
              <a:t> school, Ukraine</a:t>
            </a:r>
            <a:endParaRPr lang="ru-RU" sz="3600" dirty="0"/>
          </a:p>
        </p:txBody>
      </p:sp>
    </p:spTree>
    <p:extLst>
      <p:ext uri="{BB962C8B-B14F-4D97-AF65-F5344CB8AC3E}">
        <p14:creationId xmlns:p14="http://schemas.microsoft.com/office/powerpoint/2010/main" val="314864185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8" presetClass="entr" presetSubtype="0" ac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6" dur="1000"/>
                                        <p:tgtEl>
                                          <p:spTgt spid="3">
                                            <p:txEl>
                                              <p:pRg st="0" end="0"/>
                                            </p:txEl>
                                          </p:spTgt>
                                        </p:tgtEl>
                                      </p:cBhvr>
                                    </p:animEffect>
                                  </p:childTnLst>
                                </p:cTn>
                              </p:par>
                              <p:par>
                                <p:cTn id="17" presetID="58" presetClass="entr" presetSubtype="0" accel="10000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dirty="0" smtClean="0"/>
              <a:t>We Think</a:t>
            </a:r>
            <a:endParaRPr lang="ru-RU" sz="4800" dirty="0"/>
          </a:p>
        </p:txBody>
      </p:sp>
      <p:sp>
        <p:nvSpPr>
          <p:cNvPr id="3" name="Объект 2"/>
          <p:cNvSpPr>
            <a:spLocks noGrp="1"/>
          </p:cNvSpPr>
          <p:nvPr>
            <p:ph idx="1"/>
          </p:nvPr>
        </p:nvSpPr>
        <p:spPr/>
        <p:txBody>
          <a:bodyPr>
            <a:normAutofit/>
          </a:bodyPr>
          <a:lstStyle/>
          <a:p>
            <a:r>
              <a:rPr lang="en-US" sz="4400" dirty="0" smtClean="0"/>
              <a:t>A museum is a unique carrier of historical memory of the mankind.</a:t>
            </a:r>
          </a:p>
          <a:p>
            <a:r>
              <a:rPr lang="en-US" sz="4400" dirty="0" smtClean="0"/>
              <a:t>It develops the creative potential of personality.</a:t>
            </a:r>
          </a:p>
        </p:txBody>
      </p:sp>
    </p:spTree>
    <p:extLst>
      <p:ext uri="{BB962C8B-B14F-4D97-AF65-F5344CB8AC3E}">
        <p14:creationId xmlns:p14="http://schemas.microsoft.com/office/powerpoint/2010/main" val="763945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285728"/>
            <a:ext cx="8686800" cy="1490650"/>
          </a:xfrm>
        </p:spPr>
        <p:txBody>
          <a:bodyPr>
            <a:normAutofit fontScale="90000"/>
          </a:bodyPr>
          <a:lstStyle/>
          <a:p>
            <a:pPr algn="ctr"/>
            <a:r>
              <a:rPr lang="en-US" dirty="0" smtClean="0"/>
              <a:t>Our school has got its own school museum – the museum of folk art and traditions.</a:t>
            </a:r>
            <a:endParaRPr lang="ru-RU" dirty="0"/>
          </a:p>
        </p:txBody>
      </p:sp>
      <p:pic>
        <p:nvPicPr>
          <p:cNvPr id="4" name="Рисунок 3" descr="P404292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4414" y="1714488"/>
            <a:ext cx="6477011" cy="4857758"/>
          </a:xfrm>
          <a:prstGeom prst="rect">
            <a:avLst/>
          </a:prstGeom>
          <a:ln>
            <a:noFill/>
          </a:ln>
          <a:effectLst>
            <a:softEdge rad="112500"/>
          </a:effectLst>
        </p:spPr>
      </p:pic>
    </p:spTree>
    <p:extLst>
      <p:ext uri="{BB962C8B-B14F-4D97-AF65-F5344CB8AC3E}">
        <p14:creationId xmlns:p14="http://schemas.microsoft.com/office/powerpoint/2010/main" val="24462882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428604"/>
            <a:ext cx="3357586" cy="5429288"/>
          </a:xfrm>
        </p:spPr>
        <p:txBody>
          <a:bodyPr>
            <a:normAutofit fontScale="90000"/>
          </a:bodyPr>
          <a:lstStyle/>
          <a:p>
            <a:pPr algn="ctr"/>
            <a:r>
              <a:rPr lang="en-US" dirty="0" smtClean="0"/>
              <a:t>The exposition includes the original traditional pieces of clothes decorated with the embroidery</a:t>
            </a:r>
            <a:endParaRPr lang="ru-RU" dirty="0"/>
          </a:p>
        </p:txBody>
      </p:sp>
      <p:pic>
        <p:nvPicPr>
          <p:cNvPr id="4" name="Рисунок 3" descr="P404294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9880" y="336578"/>
            <a:ext cx="4875626" cy="6500834"/>
          </a:xfrm>
          <a:prstGeom prst="rect">
            <a:avLst/>
          </a:prstGeom>
          <a:ln>
            <a:noFill/>
          </a:ln>
          <a:effectLst>
            <a:softEdge rad="112500"/>
          </a:effectLst>
        </p:spPr>
      </p:pic>
    </p:spTree>
    <p:extLst>
      <p:ext uri="{BB962C8B-B14F-4D97-AF65-F5344CB8AC3E}">
        <p14:creationId xmlns:p14="http://schemas.microsoft.com/office/powerpoint/2010/main" val="276277649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0"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dirty="0" smtClean="0"/>
              <a:t>Also you can see the cooking utensils …</a:t>
            </a:r>
            <a:endParaRPr lang="ru-RU" dirty="0"/>
          </a:p>
        </p:txBody>
      </p:sp>
      <p:pic>
        <p:nvPicPr>
          <p:cNvPr id="4" name="Рисунок 3" descr="P4042926.JPG"/>
          <p:cNvPicPr>
            <a:picLocks noChangeAspect="1"/>
          </p:cNvPicPr>
          <p:nvPr/>
        </p:nvPicPr>
        <p:blipFill>
          <a:blip r:embed="rId2" cstate="print"/>
          <a:stretch>
            <a:fillRect/>
          </a:stretch>
        </p:blipFill>
        <p:spPr>
          <a:xfrm>
            <a:off x="1142976" y="1428736"/>
            <a:ext cx="6762765" cy="5072074"/>
          </a:xfrm>
          <a:prstGeom prst="rect">
            <a:avLst/>
          </a:prstGeom>
          <a:ln>
            <a:noFill/>
          </a:ln>
          <a:effectLst>
            <a:softEdge rad="112500"/>
          </a:effectLst>
        </p:spPr>
      </p:pic>
      <p:pic>
        <p:nvPicPr>
          <p:cNvPr id="6" name="Рисунок 5" descr="P4042926.JPG"/>
          <p:cNvPicPr>
            <a:picLocks noChangeAspect="1"/>
          </p:cNvPicPr>
          <p:nvPr/>
        </p:nvPicPr>
        <p:blipFill>
          <a:blip r:embed="rId3" cstate="print"/>
          <a:stretch>
            <a:fillRect/>
          </a:stretch>
        </p:blipFill>
        <p:spPr>
          <a:xfrm>
            <a:off x="1142976" y="1500174"/>
            <a:ext cx="6762765" cy="5072073"/>
          </a:xfrm>
          <a:prstGeom prst="rect">
            <a:avLst/>
          </a:prstGeom>
          <a:ln>
            <a:noFill/>
          </a:ln>
          <a:effectLst>
            <a:softEdge rad="112500"/>
          </a:effectLst>
        </p:spPr>
      </p:pic>
      <p:pic>
        <p:nvPicPr>
          <p:cNvPr id="7" name="Рисунок 6" descr="P4042926.JPG"/>
          <p:cNvPicPr>
            <a:picLocks noChangeAspect="1"/>
          </p:cNvPicPr>
          <p:nvPr/>
        </p:nvPicPr>
        <p:blipFill>
          <a:blip r:embed="rId4" cstate="print"/>
          <a:stretch>
            <a:fillRect/>
          </a:stretch>
        </p:blipFill>
        <p:spPr>
          <a:xfrm>
            <a:off x="3929058" y="1500174"/>
            <a:ext cx="3804055" cy="5072074"/>
          </a:xfrm>
          <a:prstGeom prst="rect">
            <a:avLst/>
          </a:prstGeom>
          <a:ln>
            <a:noFill/>
          </a:ln>
          <a:effectLst>
            <a:softEdge rad="112500"/>
          </a:effectLst>
        </p:spPr>
      </p:pic>
      <p:pic>
        <p:nvPicPr>
          <p:cNvPr id="5" name="Рисунок 4" descr="P404292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0100" y="1500174"/>
            <a:ext cx="6762765" cy="5072073"/>
          </a:xfrm>
          <a:prstGeom prst="rect">
            <a:avLst/>
          </a:prstGeom>
          <a:ln>
            <a:noFill/>
          </a:ln>
          <a:effectLst>
            <a:softEdge rad="112500"/>
          </a:effectLst>
        </p:spPr>
      </p:pic>
    </p:spTree>
    <p:extLst>
      <p:ext uri="{BB962C8B-B14F-4D97-AF65-F5344CB8AC3E}">
        <p14:creationId xmlns:p14="http://schemas.microsoft.com/office/powerpoint/2010/main" val="2118684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50"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3"/>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3"/>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428604"/>
            <a:ext cx="3286148" cy="6072230"/>
          </a:xfrm>
        </p:spPr>
        <p:txBody>
          <a:bodyPr>
            <a:normAutofit fontScale="90000"/>
          </a:bodyPr>
          <a:lstStyle/>
          <a:p>
            <a:r>
              <a:rPr lang="en-US" dirty="0" smtClean="0"/>
              <a:t>Ukrainian village inhabitants were mostly farmers so there are some tools and things they used for the farmer’s work</a:t>
            </a:r>
            <a:endParaRPr lang="ru-RU" dirty="0"/>
          </a:p>
        </p:txBody>
      </p:sp>
      <p:pic>
        <p:nvPicPr>
          <p:cNvPr id="4" name="Рисунок 3" descr="P4042926.JPG"/>
          <p:cNvPicPr>
            <a:picLocks noChangeAspect="1"/>
          </p:cNvPicPr>
          <p:nvPr/>
        </p:nvPicPr>
        <p:blipFill>
          <a:blip r:embed="rId2" cstate="print"/>
          <a:srcRect l="5282" r="28169"/>
          <a:stretch>
            <a:fillRect/>
          </a:stretch>
        </p:blipFill>
        <p:spPr>
          <a:xfrm>
            <a:off x="4286248" y="1071546"/>
            <a:ext cx="4500594" cy="5072073"/>
          </a:xfrm>
          <a:prstGeom prst="rect">
            <a:avLst/>
          </a:prstGeom>
          <a:ln>
            <a:noFill/>
          </a:ln>
          <a:effectLst>
            <a:softEdge rad="112500"/>
          </a:effectLst>
        </p:spPr>
      </p:pic>
      <p:pic>
        <p:nvPicPr>
          <p:cNvPr id="5" name="Рисунок 4" descr="P4042926.JPG"/>
          <p:cNvPicPr>
            <a:picLocks noChangeAspect="1"/>
          </p:cNvPicPr>
          <p:nvPr/>
        </p:nvPicPr>
        <p:blipFill>
          <a:blip r:embed="rId3" cstate="print"/>
          <a:srcRect l="13732" r="17606"/>
          <a:stretch>
            <a:fillRect/>
          </a:stretch>
        </p:blipFill>
        <p:spPr>
          <a:xfrm>
            <a:off x="3714744" y="1142984"/>
            <a:ext cx="4643470" cy="5072073"/>
          </a:xfrm>
          <a:prstGeom prst="rect">
            <a:avLst/>
          </a:prstGeom>
          <a:ln>
            <a:noFill/>
          </a:ln>
          <a:effectLst>
            <a:softEdge rad="112500"/>
          </a:effectLst>
        </p:spPr>
      </p:pic>
      <p:pic>
        <p:nvPicPr>
          <p:cNvPr id="6" name="Рисунок 5" descr="P404292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143372" y="1142984"/>
            <a:ext cx="4286280" cy="5072073"/>
          </a:xfrm>
          <a:prstGeom prst="rect">
            <a:avLst/>
          </a:prstGeom>
          <a:ln>
            <a:noFill/>
          </a:ln>
          <a:effectLst>
            <a:softEdge rad="112500"/>
          </a:effectLst>
        </p:spPr>
      </p:pic>
    </p:spTree>
    <p:extLst>
      <p:ext uri="{BB962C8B-B14F-4D97-AF65-F5344CB8AC3E}">
        <p14:creationId xmlns:p14="http://schemas.microsoft.com/office/powerpoint/2010/main" val="6128233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0"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642918"/>
            <a:ext cx="8229600" cy="1419212"/>
          </a:xfrm>
        </p:spPr>
        <p:txBody>
          <a:bodyPr>
            <a:normAutofit fontScale="90000"/>
          </a:bodyPr>
          <a:lstStyle/>
          <a:p>
            <a:pPr algn="ctr"/>
            <a:r>
              <a:rPr lang="en-US" dirty="0" smtClean="0"/>
              <a:t>Now we can learn the routine life of our forefathers watching the real things from the past</a:t>
            </a:r>
            <a:endParaRPr lang="ru-RU" dirty="0"/>
          </a:p>
        </p:txBody>
      </p:sp>
      <p:pic>
        <p:nvPicPr>
          <p:cNvPr id="4" name="Рисунок 3" descr="P404294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0166" y="2071678"/>
            <a:ext cx="6096009" cy="4572007"/>
          </a:xfrm>
          <a:prstGeom prst="rect">
            <a:avLst/>
          </a:prstGeom>
          <a:ln>
            <a:noFill/>
          </a:ln>
          <a:effectLst>
            <a:softEdge rad="112500"/>
          </a:effectLst>
        </p:spPr>
      </p:pic>
    </p:spTree>
    <p:extLst>
      <p:ext uri="{BB962C8B-B14F-4D97-AF65-F5344CB8AC3E}">
        <p14:creationId xmlns:p14="http://schemas.microsoft.com/office/powerpoint/2010/main" val="85636854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50"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3"/>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99592" y="274638"/>
            <a:ext cx="8034096" cy="1143000"/>
          </a:xfrm>
        </p:spPr>
        <p:txBody>
          <a:bodyPr>
            <a:normAutofit fontScale="90000"/>
          </a:bodyPr>
          <a:lstStyle/>
          <a:p>
            <a:r>
              <a:rPr lang="en-US" dirty="0" smtClean="0"/>
              <a:t>We love our culture and try to keep it</a:t>
            </a:r>
            <a:endParaRPr lang="ru-RU" dirty="0"/>
          </a:p>
        </p:txBody>
      </p:sp>
      <p:pic>
        <p:nvPicPr>
          <p:cNvPr id="4" name="Содержимое 3" descr="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67544" y="1772816"/>
            <a:ext cx="8248080" cy="4404230"/>
          </a:xfrm>
        </p:spPr>
      </p:pic>
    </p:spTree>
    <p:extLst>
      <p:ext uri="{BB962C8B-B14F-4D97-AF65-F5344CB8AC3E}">
        <p14:creationId xmlns:p14="http://schemas.microsoft.com/office/powerpoint/2010/main" val="24641802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School Museum</a:t>
            </a:r>
            <a:endParaRPr lang="ru-RU" dirty="0"/>
          </a:p>
        </p:txBody>
      </p:sp>
      <p:sp>
        <p:nvSpPr>
          <p:cNvPr id="3" name="Подзаголовок 2"/>
          <p:cNvSpPr>
            <a:spLocks noGrp="1"/>
          </p:cNvSpPr>
          <p:nvPr>
            <p:ph type="subTitle" idx="1"/>
          </p:nvPr>
        </p:nvSpPr>
        <p:spPr>
          <a:xfrm>
            <a:off x="1432560" y="3794280"/>
            <a:ext cx="7406640" cy="1722952"/>
          </a:xfrm>
        </p:spPr>
        <p:txBody>
          <a:bodyPr>
            <a:normAutofit/>
          </a:bodyPr>
          <a:lstStyle/>
          <a:p>
            <a:r>
              <a:rPr lang="en-US" dirty="0" smtClean="0"/>
              <a:t>LISOVI SOROCHINTSI</a:t>
            </a:r>
          </a:p>
          <a:p>
            <a:r>
              <a:rPr lang="en-US" dirty="0" smtClean="0"/>
              <a:t>UKRAINE</a:t>
            </a:r>
            <a:endParaRPr lang="ru-RU" dirty="0"/>
          </a:p>
        </p:txBody>
      </p:sp>
    </p:spTree>
    <p:extLst>
      <p:ext uri="{BB962C8B-B14F-4D97-AF65-F5344CB8AC3E}">
        <p14:creationId xmlns:p14="http://schemas.microsoft.com/office/powerpoint/2010/main" val="693187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OUR SCHOOL MUSEUM IS DEVOTED TO OUR CULTURE AND TRADITIONS</a:t>
            </a:r>
            <a:endParaRPr lang="ru-RU" dirty="0"/>
          </a:p>
        </p:txBody>
      </p:sp>
      <p:pic>
        <p:nvPicPr>
          <p:cNvPr id="5" name="Содержимое 4" descr="Школа 1.09.2008 023.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53556" y="1737320"/>
            <a:ext cx="3420687" cy="4572000"/>
          </a:xfrm>
        </p:spPr>
      </p:pic>
      <p:pic>
        <p:nvPicPr>
          <p:cNvPr id="8" name="Содержимое 7" descr="Школа 1.09.2008 022.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395306" y="1737320"/>
            <a:ext cx="3420687" cy="4572000"/>
          </a:xfrm>
        </p:spPr>
      </p:pic>
    </p:spTree>
    <p:extLst>
      <p:ext uri="{BB962C8B-B14F-4D97-AF65-F5344CB8AC3E}">
        <p14:creationId xmlns:p14="http://schemas.microsoft.com/office/powerpoint/2010/main" val="2319990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OUR HISTORY TEACHER AND ALL PUPILS TOOK PART IN ITS CREATION</a:t>
            </a:r>
            <a:endParaRPr lang="ru-RU" dirty="0"/>
          </a:p>
        </p:txBody>
      </p:sp>
      <p:pic>
        <p:nvPicPr>
          <p:cNvPr id="5" name="Содержимое 4" descr="Школа 1.09.2008 021.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403648" y="2420888"/>
            <a:ext cx="3657600" cy="2736648"/>
          </a:xfrm>
        </p:spPr>
      </p:pic>
      <p:pic>
        <p:nvPicPr>
          <p:cNvPr id="6" name="Содержимое 5" descr="Школа 1.09.2008 025.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276850" y="2487713"/>
            <a:ext cx="3657600" cy="2736648"/>
          </a:xfrm>
        </p:spPr>
      </p:pic>
    </p:spTree>
    <p:extLst>
      <p:ext uri="{BB962C8B-B14F-4D97-AF65-F5344CB8AC3E}">
        <p14:creationId xmlns:p14="http://schemas.microsoft.com/office/powerpoint/2010/main" val="357599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fontScale="90000"/>
          </a:bodyPr>
          <a:lstStyle/>
          <a:p>
            <a:pPr algn="ctr"/>
            <a:r>
              <a:rPr lang="en-US" sz="2800" dirty="0" smtClean="0"/>
              <a:t/>
            </a:r>
            <a:br>
              <a:rPr lang="en-US" sz="2800" dirty="0" smtClean="0"/>
            </a:br>
            <a:r>
              <a:rPr lang="en-US" sz="3600" dirty="0" smtClean="0"/>
              <a:t> OUR HISTORY TEACHER </a:t>
            </a:r>
            <a:br>
              <a:rPr lang="en-US" sz="3600" dirty="0" smtClean="0"/>
            </a:br>
            <a:r>
              <a:rPr lang="en-US" sz="3600" dirty="0" smtClean="0"/>
              <a:t>SVITLANA KOZUB HEADS OUR MUSEUM</a:t>
            </a:r>
            <a:r>
              <a:rPr lang="en-US" sz="2800" dirty="0" smtClean="0"/>
              <a:t/>
            </a:r>
            <a:br>
              <a:rPr lang="en-US" sz="2800" dirty="0" smtClean="0"/>
            </a:br>
            <a:endParaRPr lang="ru-RU" sz="2800" dirty="0"/>
          </a:p>
        </p:txBody>
      </p:sp>
      <p:pic>
        <p:nvPicPr>
          <p:cNvPr id="8" name="Содержимое 7" descr="012.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435100" y="2485841"/>
            <a:ext cx="3657600" cy="2740392"/>
          </a:xfrm>
        </p:spPr>
      </p:pic>
      <p:pic>
        <p:nvPicPr>
          <p:cNvPr id="11" name="Содержимое 10" descr="013.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276850" y="2485841"/>
            <a:ext cx="3657600" cy="2740392"/>
          </a:xfrm>
        </p:spPr>
      </p:pic>
    </p:spTree>
    <p:extLst>
      <p:ext uri="{BB962C8B-B14F-4D97-AF65-F5344CB8AC3E}">
        <p14:creationId xmlns:p14="http://schemas.microsoft.com/office/powerpoint/2010/main" val="1322381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88640"/>
            <a:ext cx="7498080" cy="1143000"/>
          </a:xfrm>
        </p:spPr>
        <p:txBody>
          <a:bodyPr>
            <a:normAutofit/>
          </a:bodyPr>
          <a:lstStyle/>
          <a:p>
            <a:r>
              <a:rPr lang="en-US" sz="4800" dirty="0" smtClean="0"/>
              <a:t>The Goal of the Project</a:t>
            </a:r>
            <a:endParaRPr lang="ru-RU" sz="4800" dirty="0"/>
          </a:p>
        </p:txBody>
      </p:sp>
      <p:sp>
        <p:nvSpPr>
          <p:cNvPr id="3" name="Объект 2"/>
          <p:cNvSpPr>
            <a:spLocks noGrp="1"/>
          </p:cNvSpPr>
          <p:nvPr>
            <p:ph idx="1"/>
          </p:nvPr>
        </p:nvSpPr>
        <p:spPr/>
        <p:txBody>
          <a:bodyPr>
            <a:normAutofit/>
          </a:bodyPr>
          <a:lstStyle/>
          <a:p>
            <a:r>
              <a:rPr lang="en-US" sz="4400" dirty="0" smtClean="0"/>
              <a:t>We would like to know about </a:t>
            </a:r>
            <a:r>
              <a:rPr lang="en-US" sz="4400" dirty="0"/>
              <a:t>the kinds of school museums</a:t>
            </a:r>
            <a:r>
              <a:rPr lang="en-US" sz="4400" dirty="0" smtClean="0"/>
              <a:t>  and their activities</a:t>
            </a:r>
            <a:endParaRPr lang="ru-RU" sz="4400" dirty="0"/>
          </a:p>
        </p:txBody>
      </p:sp>
    </p:spTree>
    <p:extLst>
      <p:ext uri="{BB962C8B-B14F-4D97-AF65-F5344CB8AC3E}">
        <p14:creationId xmlns:p14="http://schemas.microsoft.com/office/powerpoint/2010/main" val="298847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WE HOPE YOU ARE INTERESTED</a:t>
            </a:r>
            <a:br>
              <a:rPr lang="en-US" dirty="0" smtClean="0"/>
            </a:br>
            <a:r>
              <a:rPr lang="en-US" dirty="0" smtClean="0"/>
              <a:t> IN OUR MUSEUM</a:t>
            </a:r>
            <a:endParaRPr lang="ru-RU" dirty="0"/>
          </a:p>
        </p:txBody>
      </p:sp>
      <p:pic>
        <p:nvPicPr>
          <p:cNvPr id="11" name="Содержимое 10" descr="028.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435100" y="2485841"/>
            <a:ext cx="3657600" cy="2740392"/>
          </a:xfrm>
        </p:spPr>
      </p:pic>
      <p:pic>
        <p:nvPicPr>
          <p:cNvPr id="12" name="Содержимое 11" descr="018.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276850" y="2485841"/>
            <a:ext cx="3657600" cy="2740392"/>
          </a:xfrm>
        </p:spPr>
      </p:pic>
    </p:spTree>
    <p:extLst>
      <p:ext uri="{BB962C8B-B14F-4D97-AF65-F5344CB8AC3E}">
        <p14:creationId xmlns:p14="http://schemas.microsoft.com/office/powerpoint/2010/main" val="2005077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IT WAS A GREAT IDEA</a:t>
            </a:r>
            <a:br>
              <a:rPr lang="en-US" dirty="0" smtClean="0"/>
            </a:br>
            <a:r>
              <a:rPr lang="en-US" dirty="0" smtClean="0"/>
              <a:t> TO CREATE A MUSEUM AT SCHOOL!</a:t>
            </a:r>
            <a:endParaRPr lang="ru-RU" dirty="0"/>
          </a:p>
        </p:txBody>
      </p:sp>
      <p:pic>
        <p:nvPicPr>
          <p:cNvPr id="5" name="Содержимое 4" descr="005.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1449100" y="2447444"/>
            <a:ext cx="3657600" cy="2740392"/>
          </a:xfrm>
        </p:spPr>
      </p:pic>
      <p:pic>
        <p:nvPicPr>
          <p:cNvPr id="6" name="Содержимое 5" descr="021.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276850" y="2485841"/>
            <a:ext cx="3657600" cy="2740392"/>
          </a:xfrm>
        </p:spPr>
      </p:pic>
    </p:spTree>
    <p:extLst>
      <p:ext uri="{BB962C8B-B14F-4D97-AF65-F5344CB8AC3E}">
        <p14:creationId xmlns:p14="http://schemas.microsoft.com/office/powerpoint/2010/main" val="2780018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400" dirty="0" smtClean="0"/>
              <a:t>Conclusions</a:t>
            </a:r>
            <a:endParaRPr lang="ru-RU" sz="4400" dirty="0"/>
          </a:p>
        </p:txBody>
      </p:sp>
      <p:sp>
        <p:nvSpPr>
          <p:cNvPr id="3" name="Объект 2"/>
          <p:cNvSpPr>
            <a:spLocks noGrp="1"/>
          </p:cNvSpPr>
          <p:nvPr>
            <p:ph idx="1"/>
          </p:nvPr>
        </p:nvSpPr>
        <p:spPr/>
        <p:txBody>
          <a:bodyPr>
            <a:normAutofit/>
          </a:bodyPr>
          <a:lstStyle/>
          <a:p>
            <a:r>
              <a:rPr lang="en-US" sz="4000" dirty="0"/>
              <a:t>The museums encourage students to love their native land. They develop important skills</a:t>
            </a:r>
            <a:r>
              <a:rPr lang="en-US" sz="4000" dirty="0" smtClean="0"/>
              <a:t>.</a:t>
            </a:r>
            <a:endParaRPr lang="en-US" sz="4000" dirty="0"/>
          </a:p>
          <a:p>
            <a:r>
              <a:rPr lang="en-US" sz="4000" dirty="0"/>
              <a:t>We would like to thank our partners for their projects. We enjoyed the global </a:t>
            </a:r>
            <a:r>
              <a:rPr lang="en-US" sz="4000"/>
              <a:t>collaborative </a:t>
            </a:r>
            <a:r>
              <a:rPr lang="en-US" sz="4000" smtClean="0"/>
              <a:t>experience.</a:t>
            </a:r>
            <a:endParaRPr lang="ru-RU" sz="3600" dirty="0"/>
          </a:p>
        </p:txBody>
      </p:sp>
    </p:spTree>
    <p:extLst>
      <p:ext uri="{BB962C8B-B14F-4D97-AF65-F5344CB8AC3E}">
        <p14:creationId xmlns:p14="http://schemas.microsoft.com/office/powerpoint/2010/main" val="2215335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dirty="0" smtClean="0"/>
              <a:t>Our School Partners</a:t>
            </a:r>
            <a:endParaRPr lang="ru-RU" sz="4800" dirty="0"/>
          </a:p>
        </p:txBody>
      </p:sp>
      <p:sp>
        <p:nvSpPr>
          <p:cNvPr id="3" name="Объект 2"/>
          <p:cNvSpPr>
            <a:spLocks noGrp="1"/>
          </p:cNvSpPr>
          <p:nvPr>
            <p:ph idx="1"/>
          </p:nvPr>
        </p:nvSpPr>
        <p:spPr/>
        <p:txBody>
          <a:bodyPr>
            <a:normAutofit/>
          </a:bodyPr>
          <a:lstStyle/>
          <a:p>
            <a:pPr algn="just"/>
            <a:r>
              <a:rPr lang="en-US" sz="4000" dirty="0"/>
              <a:t>Natalia </a:t>
            </a:r>
            <a:r>
              <a:rPr lang="en-US" sz="4000" dirty="0" err="1"/>
              <a:t>Kulakovich</a:t>
            </a:r>
            <a:r>
              <a:rPr lang="en-US" sz="4000" dirty="0"/>
              <a:t> and her students from </a:t>
            </a:r>
            <a:r>
              <a:rPr lang="en-US" sz="4000" dirty="0" err="1"/>
              <a:t>Radoshkovichi</a:t>
            </a:r>
            <a:r>
              <a:rPr lang="en-US" sz="4000" dirty="0"/>
              <a:t>, </a:t>
            </a:r>
            <a:r>
              <a:rPr lang="en-US" sz="4000" dirty="0" smtClean="0"/>
              <a:t>Belarus.</a:t>
            </a:r>
            <a:endParaRPr lang="ru-RU" sz="4000" dirty="0"/>
          </a:p>
          <a:p>
            <a:pPr algn="just"/>
            <a:r>
              <a:rPr lang="en-US" sz="4000" dirty="0" err="1"/>
              <a:t>Oxana</a:t>
            </a:r>
            <a:r>
              <a:rPr lang="en-US" sz="4000" dirty="0"/>
              <a:t> </a:t>
            </a:r>
            <a:r>
              <a:rPr lang="en-US" sz="4000" dirty="0" err="1"/>
              <a:t>Krailo</a:t>
            </a:r>
            <a:r>
              <a:rPr lang="en-US" sz="4000" dirty="0"/>
              <a:t> and her students from </a:t>
            </a:r>
            <a:r>
              <a:rPr lang="en-US" sz="4000" dirty="0" err="1"/>
              <a:t>Luchynets</a:t>
            </a:r>
            <a:r>
              <a:rPr lang="en-US" sz="4000" dirty="0"/>
              <a:t>, </a:t>
            </a:r>
            <a:r>
              <a:rPr lang="en-US" sz="4000" dirty="0" err="1" smtClean="0"/>
              <a:t>Ukrain</a:t>
            </a:r>
            <a:r>
              <a:rPr lang="en-US" sz="4000" dirty="0" smtClean="0"/>
              <a:t>.</a:t>
            </a:r>
            <a:endParaRPr lang="ru-RU" sz="4000" dirty="0"/>
          </a:p>
          <a:p>
            <a:pPr algn="just"/>
            <a:r>
              <a:rPr lang="en-US" sz="4000" dirty="0" err="1"/>
              <a:t>Olha</a:t>
            </a:r>
            <a:r>
              <a:rPr lang="en-US" sz="4000" dirty="0"/>
              <a:t> </a:t>
            </a:r>
            <a:r>
              <a:rPr lang="en-US" sz="4000" dirty="0" err="1"/>
              <a:t>Shkarupa</a:t>
            </a:r>
            <a:r>
              <a:rPr lang="en-US" sz="4000" dirty="0"/>
              <a:t> and her students from </a:t>
            </a:r>
            <a:r>
              <a:rPr lang="en-US" sz="4000" dirty="0" err="1"/>
              <a:t>Lisovi</a:t>
            </a:r>
            <a:r>
              <a:rPr lang="en-US" sz="4000" dirty="0"/>
              <a:t> </a:t>
            </a:r>
            <a:r>
              <a:rPr lang="en-US" sz="4000" dirty="0" err="1"/>
              <a:t>Sorochintsi</a:t>
            </a:r>
            <a:r>
              <a:rPr lang="en-US" sz="4000" dirty="0"/>
              <a:t>, </a:t>
            </a:r>
            <a:r>
              <a:rPr lang="en-US" sz="4000" dirty="0" err="1" smtClean="0"/>
              <a:t>Ukrain</a:t>
            </a:r>
            <a:r>
              <a:rPr lang="en-US" sz="4000" dirty="0" smtClean="0"/>
              <a:t>.</a:t>
            </a:r>
            <a:endParaRPr lang="ru-RU" sz="4000" dirty="0"/>
          </a:p>
        </p:txBody>
      </p:sp>
    </p:spTree>
    <p:extLst>
      <p:ext uri="{BB962C8B-B14F-4D97-AF65-F5344CB8AC3E}">
        <p14:creationId xmlns:p14="http://schemas.microsoft.com/office/powerpoint/2010/main" val="2777068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effectLst/>
              </a:rPr>
              <a:t>Kinds of </a:t>
            </a:r>
            <a:r>
              <a:rPr lang="en-US" sz="4800" dirty="0" smtClean="0">
                <a:effectLst/>
              </a:rPr>
              <a:t>School</a:t>
            </a:r>
            <a:r>
              <a:rPr lang="en-US" dirty="0" smtClean="0">
                <a:effectLst/>
              </a:rPr>
              <a:t> Museums</a:t>
            </a:r>
            <a:endParaRPr lang="ru-RU" dirty="0">
              <a:effectLst/>
            </a:endParaRPr>
          </a:p>
        </p:txBody>
      </p:sp>
      <p:sp>
        <p:nvSpPr>
          <p:cNvPr id="3" name="Объект 2"/>
          <p:cNvSpPr>
            <a:spLocks noGrp="1"/>
          </p:cNvSpPr>
          <p:nvPr>
            <p:ph idx="1"/>
          </p:nvPr>
        </p:nvSpPr>
        <p:spPr/>
        <p:txBody>
          <a:bodyPr>
            <a:normAutofit/>
          </a:bodyPr>
          <a:lstStyle/>
          <a:p>
            <a:r>
              <a:rPr lang="en-US" sz="4000" dirty="0"/>
              <a:t>The historic events of the Great Patriotic War are the focus of the </a:t>
            </a:r>
            <a:r>
              <a:rPr lang="en-US" sz="4000" dirty="0" smtClean="0"/>
              <a:t>school museums </a:t>
            </a:r>
            <a:r>
              <a:rPr lang="en-US" sz="4000" dirty="0"/>
              <a:t>in </a:t>
            </a:r>
            <a:r>
              <a:rPr lang="en-US" sz="4000" dirty="0" smtClean="0"/>
              <a:t>Kurgan and </a:t>
            </a:r>
            <a:r>
              <a:rPr lang="en-US" sz="4000" dirty="0" err="1" smtClean="0"/>
              <a:t>Radoshkovichi</a:t>
            </a:r>
            <a:r>
              <a:rPr lang="en-US" sz="4000" dirty="0" smtClean="0"/>
              <a:t>.</a:t>
            </a:r>
            <a:endParaRPr lang="ru-RU" sz="4000" dirty="0"/>
          </a:p>
          <a:p>
            <a:pPr algn="just"/>
            <a:r>
              <a:rPr lang="en-US" sz="4000" dirty="0" smtClean="0"/>
              <a:t>Folk </a:t>
            </a:r>
            <a:r>
              <a:rPr lang="en-US" sz="4000" dirty="0"/>
              <a:t>art and traditions are the focus of the school museums in </a:t>
            </a:r>
            <a:r>
              <a:rPr lang="en-US" sz="4000" dirty="0" err="1"/>
              <a:t>Luchynets</a:t>
            </a:r>
            <a:r>
              <a:rPr lang="en-US" sz="4000" dirty="0"/>
              <a:t> and </a:t>
            </a:r>
            <a:r>
              <a:rPr lang="en-US" sz="4000" dirty="0" err="1"/>
              <a:t>Lisovi</a:t>
            </a:r>
            <a:r>
              <a:rPr lang="en-US" sz="4000" dirty="0"/>
              <a:t> </a:t>
            </a:r>
            <a:r>
              <a:rPr lang="en-US" sz="4000" dirty="0" err="1"/>
              <a:t>Sorochintsi</a:t>
            </a:r>
            <a:r>
              <a:rPr lang="en-US" sz="4000" dirty="0" smtClean="0"/>
              <a:t>.</a:t>
            </a:r>
          </a:p>
        </p:txBody>
      </p:sp>
    </p:spTree>
    <p:extLst>
      <p:ext uri="{BB962C8B-B14F-4D97-AF65-F5344CB8AC3E}">
        <p14:creationId xmlns:p14="http://schemas.microsoft.com/office/powerpoint/2010/main" val="2765039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G:\для презентации\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F:\images (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1583586"/>
            <a:ext cx="5148064" cy="3361710"/>
          </a:xfrm>
          <a:effectLst>
            <a:softEdge rad="112500"/>
          </a:effectLst>
        </p:spPr>
      </p:pic>
      <p:sp>
        <p:nvSpPr>
          <p:cNvPr id="10244" name="TextBox 13"/>
          <p:cNvSpPr txBox="1">
            <a:spLocks noChangeArrowheads="1"/>
          </p:cNvSpPr>
          <p:nvPr/>
        </p:nvSpPr>
        <p:spPr bwMode="auto">
          <a:xfrm>
            <a:off x="395288" y="260350"/>
            <a:ext cx="8280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2800" b="1" dirty="0">
                <a:solidFill>
                  <a:prstClr val="black"/>
                </a:solidFill>
                <a:latin typeface="Andalus" pitchFamily="18" charset="-78"/>
                <a:cs typeface="Andalus" pitchFamily="18" charset="-78"/>
              </a:rPr>
              <a:t>Driving past </a:t>
            </a:r>
            <a:r>
              <a:rPr lang="en-US" sz="2800" b="1" dirty="0" err="1">
                <a:solidFill>
                  <a:prstClr val="black"/>
                </a:solidFill>
                <a:latin typeface="Andalus" pitchFamily="18" charset="-78"/>
                <a:cs typeface="Andalus" pitchFamily="18" charset="-78"/>
              </a:rPr>
              <a:t>Radoshkovichi</a:t>
            </a:r>
            <a:r>
              <a:rPr lang="en-US" sz="2800" b="1" dirty="0">
                <a:solidFill>
                  <a:prstClr val="black"/>
                </a:solidFill>
                <a:latin typeface="Andalus" pitchFamily="18" charset="-78"/>
                <a:cs typeface="Andalus" pitchFamily="18" charset="-78"/>
              </a:rPr>
              <a:t>, everyone has the opportunity to stop near the unusual monument to commemorate the brave pilots.</a:t>
            </a:r>
            <a:endParaRPr lang="ru-RU" sz="2800" b="1" dirty="0">
              <a:solidFill>
                <a:prstClr val="black"/>
              </a:solidFill>
              <a:cs typeface="Andalus" pitchFamily="18" charset="-78"/>
            </a:endParaRPr>
          </a:p>
          <a:p>
            <a:pPr algn="ctr" fontAlgn="base">
              <a:spcBef>
                <a:spcPct val="0"/>
              </a:spcBef>
              <a:spcAft>
                <a:spcPct val="0"/>
              </a:spcAft>
            </a:pPr>
            <a:endParaRPr lang="ru-RU" sz="2800" b="1" dirty="0">
              <a:solidFill>
                <a:prstClr val="black"/>
              </a:solidFill>
              <a:cs typeface="Andalus" pitchFamily="18" charset="-78"/>
            </a:endParaRPr>
          </a:p>
        </p:txBody>
      </p:sp>
      <p:pic>
        <p:nvPicPr>
          <p:cNvPr id="10245" name="Picture 3" descr="G:\для презентации\georg_len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2600"/>
            <a:ext cx="53641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53561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интернат\DSCF665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099" name="TextBox 4"/>
          <p:cNvSpPr txBox="1">
            <a:spLocks noChangeArrowheads="1"/>
          </p:cNvSpPr>
          <p:nvPr/>
        </p:nvSpPr>
        <p:spPr bwMode="auto">
          <a:xfrm>
            <a:off x="4643438" y="260350"/>
            <a:ext cx="45005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400" b="1" dirty="0">
                <a:solidFill>
                  <a:prstClr val="white"/>
                </a:solidFill>
                <a:latin typeface="Andalus" pitchFamily="18" charset="-78"/>
                <a:cs typeface="Andalus" pitchFamily="18" charset="-78"/>
              </a:rPr>
              <a:t>In </a:t>
            </a:r>
            <a:r>
              <a:rPr lang="en-US" sz="2400" b="1" dirty="0" err="1">
                <a:solidFill>
                  <a:prstClr val="white"/>
                </a:solidFill>
                <a:latin typeface="Andalus" pitchFamily="18" charset="-78"/>
                <a:cs typeface="Andalus" pitchFamily="18" charset="-78"/>
              </a:rPr>
              <a:t>honour</a:t>
            </a:r>
            <a:r>
              <a:rPr lang="en-US" sz="2400" b="1" dirty="0">
                <a:solidFill>
                  <a:prstClr val="white"/>
                </a:solidFill>
                <a:latin typeface="Andalus" pitchFamily="18" charset="-78"/>
                <a:cs typeface="Andalus" pitchFamily="18" charset="-78"/>
              </a:rPr>
              <a:t> to those pilots “The Museum of Air and Fire Attacks” was created in the boarding school of </a:t>
            </a:r>
            <a:r>
              <a:rPr lang="en-US" sz="2400" b="1" dirty="0" err="1">
                <a:solidFill>
                  <a:prstClr val="white"/>
                </a:solidFill>
                <a:latin typeface="Andalus" pitchFamily="18" charset="-78"/>
                <a:cs typeface="Andalus" pitchFamily="18" charset="-78"/>
              </a:rPr>
              <a:t>Radoshkovichi</a:t>
            </a:r>
            <a:r>
              <a:rPr lang="en-US" sz="2400" b="1" dirty="0">
                <a:solidFill>
                  <a:prstClr val="white"/>
                </a:solidFill>
                <a:latin typeface="Andalus" pitchFamily="18" charset="-78"/>
                <a:cs typeface="Andalus" pitchFamily="18" charset="-78"/>
              </a:rPr>
              <a:t>, where a great number of exhibits are represented. </a:t>
            </a:r>
            <a:endParaRPr lang="ru-RU" sz="2400" b="1" dirty="0">
              <a:solidFill>
                <a:prstClr val="white"/>
              </a:solidFill>
              <a:cs typeface="Andalus" pitchFamily="18" charset="-78"/>
            </a:endParaRPr>
          </a:p>
          <a:p>
            <a:pPr fontAlgn="base">
              <a:spcBef>
                <a:spcPct val="0"/>
              </a:spcBef>
              <a:spcAft>
                <a:spcPct val="0"/>
              </a:spcAft>
            </a:pPr>
            <a:endParaRPr lang="ru-RU" sz="2400" b="1" dirty="0">
              <a:solidFill>
                <a:prstClr val="white"/>
              </a:solidFill>
              <a:cs typeface="Andalus" pitchFamily="18" charset="-78"/>
            </a:endParaRPr>
          </a:p>
        </p:txBody>
      </p:sp>
    </p:spTree>
    <p:extLst>
      <p:ext uri="{BB962C8B-B14F-4D97-AF65-F5344CB8AC3E}">
        <p14:creationId xmlns:p14="http://schemas.microsoft.com/office/powerpoint/2010/main" val="2054774534"/>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интернат\DSCF664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164" y="0"/>
            <a:ext cx="9144000" cy="6858000"/>
          </a:xfrm>
        </p:spPr>
      </p:pic>
      <p:sp>
        <p:nvSpPr>
          <p:cNvPr id="5123" name="TextBox 6"/>
          <p:cNvSpPr txBox="1">
            <a:spLocks noChangeArrowheads="1"/>
          </p:cNvSpPr>
          <p:nvPr/>
        </p:nvSpPr>
        <p:spPr bwMode="auto">
          <a:xfrm>
            <a:off x="971550" y="620713"/>
            <a:ext cx="331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solidFill>
                <a:prstClr val="black"/>
              </a:solidFill>
              <a:cs typeface="Arial" charset="0"/>
            </a:endParaRPr>
          </a:p>
        </p:txBody>
      </p:sp>
      <p:sp>
        <p:nvSpPr>
          <p:cNvPr id="5124" name="TextBox 8"/>
          <p:cNvSpPr txBox="1">
            <a:spLocks noChangeArrowheads="1"/>
          </p:cNvSpPr>
          <p:nvPr/>
        </p:nvSpPr>
        <p:spPr bwMode="auto">
          <a:xfrm>
            <a:off x="2484438" y="333375"/>
            <a:ext cx="665956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600" b="1" dirty="0">
                <a:solidFill>
                  <a:prstClr val="white"/>
                </a:solidFill>
                <a:latin typeface="Andalus" pitchFamily="18" charset="-78"/>
                <a:cs typeface="Andalus" pitchFamily="18" charset="-78"/>
              </a:rPr>
              <a:t>Among them you can find the unique things, such as identifying military documents, helmets, remains of the plane, pilots` leather gloves, the pilot`s bag, the navigation slide rule, the parachute, badges, letters, photos, their friends` recollections and also printed editions telling us about the mortal deed.</a:t>
            </a:r>
            <a:endParaRPr lang="ru-RU" sz="2600" b="1" dirty="0">
              <a:solidFill>
                <a:prstClr val="white"/>
              </a:solidFill>
              <a:cs typeface="Andalus" pitchFamily="18" charset="-78"/>
            </a:endParaRPr>
          </a:p>
          <a:p>
            <a:pPr fontAlgn="base">
              <a:spcBef>
                <a:spcPct val="0"/>
              </a:spcBef>
              <a:spcAft>
                <a:spcPct val="0"/>
              </a:spcAft>
            </a:pPr>
            <a:endParaRPr lang="ru-RU" sz="2600" b="1" dirty="0">
              <a:solidFill>
                <a:prstClr val="white"/>
              </a:solidFill>
              <a:cs typeface="Andalus" pitchFamily="18" charset="-78"/>
            </a:endParaRPr>
          </a:p>
        </p:txBody>
      </p:sp>
    </p:spTree>
    <p:extLst>
      <p:ext uri="{BB962C8B-B14F-4D97-AF65-F5344CB8AC3E}">
        <p14:creationId xmlns:p14="http://schemas.microsoft.com/office/powerpoint/2010/main" val="116550661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DSC0109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171" name="TextBox 4"/>
          <p:cNvSpPr txBox="1">
            <a:spLocks noChangeArrowheads="1"/>
          </p:cNvSpPr>
          <p:nvPr/>
        </p:nvSpPr>
        <p:spPr bwMode="auto">
          <a:xfrm>
            <a:off x="6840538" y="1989138"/>
            <a:ext cx="2303462"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b="1">
                <a:solidFill>
                  <a:prstClr val="white"/>
                </a:solidFill>
                <a:latin typeface="Andalus" pitchFamily="18" charset="-78"/>
                <a:cs typeface="Andalus" pitchFamily="18" charset="-78"/>
              </a:rPr>
              <a:t>It`s interesting that the guides of this museum are the students of the boarding school.</a:t>
            </a:r>
            <a:endParaRPr lang="ru-RU" sz="2800" b="1">
              <a:solidFill>
                <a:prstClr val="white"/>
              </a:solidFill>
              <a:cs typeface="Andalus" pitchFamily="18" charset="-78"/>
            </a:endParaRPr>
          </a:p>
          <a:p>
            <a:pPr fontAlgn="base">
              <a:spcBef>
                <a:spcPct val="0"/>
              </a:spcBef>
              <a:spcAft>
                <a:spcPct val="0"/>
              </a:spcAft>
            </a:pPr>
            <a:endParaRPr lang="ru-RU" sz="2800" b="1">
              <a:solidFill>
                <a:prstClr val="white"/>
              </a:solidFill>
              <a:cs typeface="Andalus" pitchFamily="18" charset="-78"/>
            </a:endParaRPr>
          </a:p>
        </p:txBody>
      </p:sp>
    </p:spTree>
    <p:extLst>
      <p:ext uri="{BB962C8B-B14F-4D97-AF65-F5344CB8AC3E}">
        <p14:creationId xmlns:p14="http://schemas.microsoft.com/office/powerpoint/2010/main" val="3089142406"/>
      </p:ext>
    </p:extLst>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xml><?xml version="1.0" encoding="utf-8"?>
<a:theme xmlns:a="http://schemas.openxmlformats.org/drawingml/2006/main" name="3_Трек">
  <a:themeElements>
    <a:clrScheme name="Трек">
      <a:dk1>
        <a:sysClr val="windowText" lastClr="000000"/>
      </a:dk1>
      <a:lt1>
        <a:sysClr val="window" lastClr="F0F0F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1.xml><?xml version="1.0" encoding="utf-8"?>
<a:theme xmlns:a="http://schemas.openxmlformats.org/drawingml/2006/main" name="4_Трек">
  <a:themeElements>
    <a:clrScheme name="Трек">
      <a:dk1>
        <a:sysClr val="windowText" lastClr="000000"/>
      </a:dk1>
      <a:lt1>
        <a:sysClr val="window" lastClr="F0F0F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2.xml><?xml version="1.0" encoding="utf-8"?>
<a:theme xmlns:a="http://schemas.openxmlformats.org/drawingml/2006/main" name="5_Трек">
  <a:themeElements>
    <a:clrScheme name="Трек">
      <a:dk1>
        <a:sysClr val="windowText" lastClr="000000"/>
      </a:dk1>
      <a:lt1>
        <a:sysClr val="window" lastClr="F0F0F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3.xml><?xml version="1.0" encoding="utf-8"?>
<a:theme xmlns:a="http://schemas.openxmlformats.org/drawingml/2006/main" name="1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xml><?xml version="1.0" encoding="utf-8"?>
<a:theme xmlns:a="http://schemas.openxmlformats.org/drawingml/2006/main" name="2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xml><?xml version="1.0" encoding="utf-8"?>
<a:theme xmlns:a="http://schemas.openxmlformats.org/drawingml/2006/main" name="3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6.xml><?xml version="1.0" encoding="utf-8"?>
<a:theme xmlns:a="http://schemas.openxmlformats.org/drawingml/2006/main" name="4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7.xml><?xml version="1.0" encoding="utf-8"?>
<a:theme xmlns:a="http://schemas.openxmlformats.org/drawingml/2006/main" name="5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8.xml><?xml version="1.0" encoding="utf-8"?>
<a:theme xmlns:a="http://schemas.openxmlformats.org/drawingml/2006/main" name="6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9.xml><?xml version="1.0" encoding="utf-8"?>
<a:theme xmlns:a="http://schemas.openxmlformats.org/drawingml/2006/main" name="7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1.xml><?xml version="1.0" encoding="utf-8"?>
<a:theme xmlns:a="http://schemas.openxmlformats.org/drawingml/2006/main" name="9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2.xml><?xml version="1.0" encoding="utf-8"?>
<a:theme xmlns:a="http://schemas.openxmlformats.org/drawingml/2006/main" name="10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3.xml><?xml version="1.0" encoding="utf-8"?>
<a:theme xmlns:a="http://schemas.openxmlformats.org/drawingml/2006/main" name="11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4.xml><?xml version="1.0" encoding="utf-8"?>
<a:theme xmlns:a="http://schemas.openxmlformats.org/drawingml/2006/main" name="12_Солнцестояние">
  <a:themeElements>
    <a:clrScheme name="Солнцестояние">
      <a:dk1>
        <a:sysClr val="windowText" lastClr="000000"/>
      </a:dk1>
      <a:lt1>
        <a:sysClr val="window" lastClr="F0F0F0"/>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рек">
  <a:themeElements>
    <a:clrScheme name="Трек">
      <a:dk1>
        <a:sysClr val="windowText" lastClr="000000"/>
      </a:dk1>
      <a:lt1>
        <a:sysClr val="window" lastClr="F0F0F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1_Трек">
  <a:themeElements>
    <a:clrScheme name="Трек">
      <a:dk1>
        <a:sysClr val="windowText" lastClr="000000"/>
      </a:dk1>
      <a:lt1>
        <a:sysClr val="window" lastClr="F0F0F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2_Трек">
  <a:themeElements>
    <a:clrScheme name="Трек">
      <a:dk1>
        <a:sysClr val="windowText" lastClr="000000"/>
      </a:dk1>
      <a:lt1>
        <a:sysClr val="window" lastClr="F0F0F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172</TotalTime>
  <Words>723</Words>
  <Application>Microsoft Office PowerPoint</Application>
  <PresentationFormat>Экран (4:3)</PresentationFormat>
  <Paragraphs>56</Paragraphs>
  <Slides>32</Slides>
  <Notes>0</Notes>
  <HiddenSlides>0</HiddenSlides>
  <MMClips>0</MMClips>
  <ScaleCrop>false</ScaleCrop>
  <HeadingPairs>
    <vt:vector size="4" baseType="variant">
      <vt:variant>
        <vt:lpstr>Тема</vt:lpstr>
      </vt:variant>
      <vt:variant>
        <vt:i4>24</vt:i4>
      </vt:variant>
      <vt:variant>
        <vt:lpstr>Заголовки слайдов</vt:lpstr>
      </vt:variant>
      <vt:variant>
        <vt:i4>32</vt:i4>
      </vt:variant>
    </vt:vector>
  </HeadingPairs>
  <TitlesOfParts>
    <vt:vector size="56" baseType="lpstr">
      <vt:lpstr>Солнцестояние</vt:lpstr>
      <vt:lpstr>Тема Office</vt:lpstr>
      <vt:lpstr>1_Тема Office</vt:lpstr>
      <vt:lpstr>2_Тема Office</vt:lpstr>
      <vt:lpstr>4_Тема Office</vt:lpstr>
      <vt:lpstr>5_Тема Office</vt:lpstr>
      <vt:lpstr>Трек</vt:lpstr>
      <vt:lpstr>1_Трек</vt:lpstr>
      <vt:lpstr>2_Трек</vt:lpstr>
      <vt:lpstr>3_Трек</vt:lpstr>
      <vt:lpstr>4_Трек</vt:lpstr>
      <vt:lpstr>5_Трек</vt:lpstr>
      <vt:lpstr>1_Солнцестояние</vt:lpstr>
      <vt:lpstr>2_Солнцестояние</vt:lpstr>
      <vt:lpstr>3_Солнцестояние</vt:lpstr>
      <vt:lpstr>4_Солнцестояние</vt:lpstr>
      <vt:lpstr>5_Солнцестояние</vt:lpstr>
      <vt:lpstr>6_Солнцестояние</vt:lpstr>
      <vt:lpstr>7_Солнцестояние</vt:lpstr>
      <vt:lpstr>8_Солнцестояние</vt:lpstr>
      <vt:lpstr>9_Солнцестояние</vt:lpstr>
      <vt:lpstr>10_Солнцестояние</vt:lpstr>
      <vt:lpstr>11_Солнцестояние</vt:lpstr>
      <vt:lpstr>12_Солнцестояние</vt:lpstr>
      <vt:lpstr>School Museums</vt:lpstr>
      <vt:lpstr>We Think</vt:lpstr>
      <vt:lpstr>The Goal of the Project</vt:lpstr>
      <vt:lpstr>Our School Partners</vt:lpstr>
      <vt:lpstr>Kinds of School Museums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Our school museum</vt:lpstr>
      <vt:lpstr>Our school has got its own school museum – the museum of folk art and traditions.</vt:lpstr>
      <vt:lpstr>The exposition includes the original traditional pieces of clothes decorated with the embroidery</vt:lpstr>
      <vt:lpstr>Also you can see the cooking utensils …</vt:lpstr>
      <vt:lpstr>Ukrainian village inhabitants were mostly farmers so there are some tools and things they used for the farmer’s work</vt:lpstr>
      <vt:lpstr>Now we can learn the routine life of our forefathers watching the real things from the past</vt:lpstr>
      <vt:lpstr>We love our culture and try to keep it</vt:lpstr>
      <vt:lpstr>School Museum</vt:lpstr>
      <vt:lpstr>OUR SCHOOL MUSEUM IS DEVOTED TO OUR CULTURE AND TRADITIONS</vt:lpstr>
      <vt:lpstr>OUR HISTORY TEACHER AND ALL PUPILS TOOK PART IN ITS CREATION</vt:lpstr>
      <vt:lpstr>  OUR HISTORY TEACHER  SVITLANA KOZUB HEADS OUR MUSEUM </vt:lpstr>
      <vt:lpstr>WE HOPE YOU ARE INTERESTED  IN OUR MUSEUM</vt:lpstr>
      <vt:lpstr>IT WAS A GREAT IDEA  TO CREATE A MUSEUM AT SCHOOL!</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Museums</dc:title>
  <cp:lastModifiedBy>User</cp:lastModifiedBy>
  <cp:revision>22</cp:revision>
  <dcterms:modified xsi:type="dcterms:W3CDTF">2013-05-14T16:00:19Z</dcterms:modified>
</cp:coreProperties>
</file>