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9" r:id="rId2"/>
    <p:sldId id="280" r:id="rId3"/>
    <p:sldId id="281" r:id="rId4"/>
    <p:sldId id="282" r:id="rId5"/>
    <p:sldId id="283" r:id="rId6"/>
    <p:sldId id="284" r:id="rId7"/>
    <p:sldId id="285" r:id="rId8"/>
    <p:sldId id="286" r:id="rId9"/>
    <p:sldId id="287" r:id="rId10"/>
    <p:sldId id="256" r:id="rId11"/>
    <p:sldId id="257" r:id="rId12"/>
    <p:sldId id="258" r:id="rId13"/>
    <p:sldId id="259" r:id="rId14"/>
    <p:sldId id="260" r:id="rId15"/>
    <p:sldId id="263" r:id="rId16"/>
    <p:sldId id="265" r:id="rId17"/>
    <p:sldId id="266" r:id="rId18"/>
    <p:sldId id="267" r:id="rId19"/>
    <p:sldId id="268" r:id="rId20"/>
    <p:sldId id="270" r:id="rId21"/>
    <p:sldId id="271" r:id="rId22"/>
    <p:sldId id="272" r:id="rId23"/>
    <p:sldId id="273" r:id="rId24"/>
    <p:sldId id="274" r:id="rId25"/>
    <p:sldId id="275" r:id="rId26"/>
    <p:sldId id="276" r:id="rId27"/>
    <p:sldId id="293" r:id="rId28"/>
    <p:sldId id="291" r:id="rId29"/>
    <p:sldId id="29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175B"/>
    <a:srgbClr val="FFFFFF"/>
    <a:srgbClr val="C34B33"/>
    <a:srgbClr val="C0432A"/>
    <a:srgbClr val="DC7B50"/>
    <a:srgbClr val="E48F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09" autoAdjust="0"/>
    <p:restoredTop sz="94660"/>
  </p:normalViewPr>
  <p:slideViewPr>
    <p:cSldViewPr>
      <p:cViewPr>
        <p:scale>
          <a:sx n="59" d="100"/>
          <a:sy n="59" d="100"/>
        </p:scale>
        <p:origin x="-912" y="9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0730D7F5-3748-4090-9EE5-678BA3ABD4E0}" type="datetimeFigureOut">
              <a:rPr lang="en-US" smtClean="0"/>
              <a:pPr/>
              <a:t>5/14/2013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CC58C1-E27E-4B42-B7B0-62071D4ED0F0}" type="slidenum">
              <a:rPr lang="en-US" smtClean="0"/>
              <a:pPr/>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30D7F5-3748-4090-9EE5-678BA3ABD4E0}" type="datetimeFigureOut">
              <a:rPr lang="en-US" smtClean="0"/>
              <a:pPr/>
              <a:t>5/14/2013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CC58C1-E27E-4B42-B7B0-62071D4ED0F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30D7F5-3748-4090-9EE5-678BA3ABD4E0}" type="datetimeFigureOut">
              <a:rPr lang="en-US" smtClean="0"/>
              <a:pPr/>
              <a:t>5/14/2013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CC58C1-E27E-4B42-B7B0-62071D4ED0F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30D7F5-3748-4090-9EE5-678BA3ABD4E0}" type="datetimeFigureOut">
              <a:rPr lang="en-US" smtClean="0"/>
              <a:pPr/>
              <a:t>5/14/2013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CC58C1-E27E-4B42-B7B0-62071D4ED0F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0730D7F5-3748-4090-9EE5-678BA3ABD4E0}" type="datetimeFigureOut">
              <a:rPr lang="en-US" smtClean="0"/>
              <a:pPr/>
              <a:t>5/14/2013</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98CC58C1-E27E-4B42-B7B0-62071D4ED0F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30D7F5-3748-4090-9EE5-678BA3ABD4E0}" type="datetimeFigureOut">
              <a:rPr lang="en-US" smtClean="0"/>
              <a:pPr/>
              <a:t>5/14/2013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CC58C1-E27E-4B42-B7B0-62071D4ED0F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30D7F5-3748-4090-9EE5-678BA3ABD4E0}" type="datetimeFigureOut">
              <a:rPr lang="en-US" smtClean="0"/>
              <a:pPr/>
              <a:t>5/14/2013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CC58C1-E27E-4B42-B7B0-62071D4ED0F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30D7F5-3748-4090-9EE5-678BA3ABD4E0}" type="datetimeFigureOut">
              <a:rPr lang="en-US" smtClean="0"/>
              <a:pPr/>
              <a:t>5/14/2013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CC58C1-E27E-4B42-B7B0-62071D4ED0F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0D7F5-3748-4090-9EE5-678BA3ABD4E0}" type="datetimeFigureOut">
              <a:rPr lang="en-US" smtClean="0"/>
              <a:pPr/>
              <a:t>5/14/2013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CC58C1-E27E-4B42-B7B0-62071D4ED0F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730D7F5-3748-4090-9EE5-678BA3ABD4E0}" type="datetimeFigureOut">
              <a:rPr lang="en-US" smtClean="0"/>
              <a:pPr/>
              <a:t>5/14/2013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CC58C1-E27E-4B42-B7B0-62071D4ED0F0}" type="slidenum">
              <a:rPr lang="en-US" smtClean="0"/>
              <a:pPr/>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0730D7F5-3748-4090-9EE5-678BA3ABD4E0}" type="datetimeFigureOut">
              <a:rPr lang="en-US" smtClean="0"/>
              <a:pPr/>
              <a:t>5/14/2013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CC58C1-E27E-4B42-B7B0-62071D4ED0F0}" type="slidenum">
              <a:rPr lang="en-US" smtClean="0"/>
              <a:pPr/>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0730D7F5-3748-4090-9EE5-678BA3ABD4E0}" type="datetimeFigureOut">
              <a:rPr lang="en-US" smtClean="0"/>
              <a:pPr/>
              <a:t>5/14/2013</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98CC58C1-E27E-4B42-B7B0-62071D4ED0F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5.png"/><Relationship Id="rId7" Type="http://schemas.openxmlformats.org/officeDocument/2006/relationships/image" Target="../media/image30.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0"/>
            <a:ext cx="9144000" cy="6858000"/>
          </a:xfrm>
        </p:spPr>
        <p:txBody>
          <a:bodyPr>
            <a:normAutofit fontScale="85000" lnSpcReduction="20000"/>
          </a:bodyPr>
          <a:lstStyle/>
          <a:p>
            <a:r>
              <a:rPr lang="en-US" sz="44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br>
              <a:rPr lang="en-US" sz="44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en-US" sz="26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2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600" b="1" dirty="0" smtClean="0">
                <a:solidFill>
                  <a:srgbClr val="6D175B"/>
                </a:solidFill>
                <a:effectLst>
                  <a:outerShdw blurRad="38100" dist="38100" dir="2700000" algn="tl">
                    <a:srgbClr val="000000">
                      <a:alpha val="43137"/>
                    </a:srgbClr>
                  </a:outerShdw>
                </a:effectLst>
                <a:latin typeface="Times New Roman" pitchFamily="18" charset="0"/>
                <a:cs typeface="Times New Roman" pitchFamily="18" charset="0"/>
              </a:rPr>
              <a:t>IEARN,  January </a:t>
            </a:r>
            <a:r>
              <a:rPr lang="en-US" sz="2600" b="1" dirty="0">
                <a:solidFill>
                  <a:srgbClr val="6D175B"/>
                </a:solidFill>
                <a:effectLst>
                  <a:outerShdw blurRad="38100" dist="38100" dir="2700000" algn="tl">
                    <a:srgbClr val="000000">
                      <a:alpha val="43137"/>
                    </a:srgbClr>
                  </a:outerShdw>
                </a:effectLst>
                <a:latin typeface="Times New Roman" pitchFamily="18" charset="0"/>
                <a:cs typeface="Times New Roman" pitchFamily="18" charset="0"/>
              </a:rPr>
              <a:t>2013 - May </a:t>
            </a:r>
            <a:r>
              <a:rPr lang="en-US" sz="2600" b="1" dirty="0" smtClean="0">
                <a:solidFill>
                  <a:srgbClr val="6D175B"/>
                </a:solidFill>
                <a:effectLst>
                  <a:outerShdw blurRad="38100" dist="38100" dir="2700000" algn="tl">
                    <a:srgbClr val="000000">
                      <a:alpha val="43137"/>
                    </a:srgbClr>
                  </a:outerShdw>
                </a:effectLst>
                <a:latin typeface="Times New Roman" pitchFamily="18" charset="0"/>
                <a:cs typeface="Times New Roman" pitchFamily="18" charset="0"/>
              </a:rPr>
              <a:t>2013</a:t>
            </a:r>
          </a:p>
          <a:p>
            <a:pPr algn="ctr"/>
            <a:r>
              <a:rPr lang="en-US" sz="2600" b="1" dirty="0" smtClean="0">
                <a:solidFill>
                  <a:srgbClr val="6D175B"/>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600" b="1" dirty="0">
                <a:solidFill>
                  <a:srgbClr val="6D175B"/>
                </a:solidFill>
                <a:effectLst>
                  <a:outerShdw blurRad="38100" dist="38100" dir="2700000" algn="tl">
                    <a:srgbClr val="000000">
                      <a:alpha val="43137"/>
                    </a:srgbClr>
                  </a:outerShdw>
                </a:effectLst>
                <a:latin typeface="Times New Roman" pitchFamily="18" charset="0"/>
                <a:cs typeface="Times New Roman" pitchFamily="18" charset="0"/>
              </a:rPr>
              <a:t>Computer Chronicles Learning Circle 1  </a:t>
            </a:r>
            <a:endParaRPr lang="en-US" sz="2600" b="1" dirty="0" smtClean="0">
              <a:solidFill>
                <a:srgbClr val="6D175B"/>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4400" b="1" dirty="0">
              <a:solidFill>
                <a:srgbClr val="6D175B"/>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4400" b="1" dirty="0" smtClean="0">
              <a:solidFill>
                <a:srgbClr val="6D175B"/>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4400" b="1" dirty="0" smtClean="0">
                <a:solidFill>
                  <a:srgbClr val="6D175B"/>
                </a:solidFill>
                <a:effectLst>
                  <a:outerShdw blurRad="38100" dist="38100" dir="2700000" algn="tl">
                    <a:srgbClr val="000000">
                      <a:alpha val="43137"/>
                    </a:srgbClr>
                  </a:outerShdw>
                </a:effectLst>
                <a:latin typeface="Times New Roman" pitchFamily="18" charset="0"/>
                <a:cs typeface="Times New Roman" pitchFamily="18" charset="0"/>
              </a:rPr>
              <a:t>Name </a:t>
            </a:r>
            <a:r>
              <a:rPr lang="en-US" sz="4400" b="1" dirty="0">
                <a:solidFill>
                  <a:srgbClr val="6D175B"/>
                </a:solidFill>
                <a:effectLst>
                  <a:outerShdw blurRad="38100" dist="38100" dir="2700000" algn="tl">
                    <a:srgbClr val="000000">
                      <a:alpha val="43137"/>
                    </a:srgbClr>
                  </a:outerShdw>
                </a:effectLst>
                <a:latin typeface="Times New Roman" pitchFamily="18" charset="0"/>
                <a:cs typeface="Times New Roman" pitchFamily="18" charset="0"/>
              </a:rPr>
              <a:t>of Project: Problems of young people </a:t>
            </a:r>
          </a:p>
          <a:p>
            <a:pPr algn="ctr"/>
            <a:endParaRPr lang="en-US" sz="2800" b="1" dirty="0" smtClean="0">
              <a:solidFill>
                <a:srgbClr val="6D175B"/>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800" b="1" dirty="0" smtClean="0">
                <a:solidFill>
                  <a:srgbClr val="6D175B"/>
                </a:solidFill>
                <a:effectLst>
                  <a:outerShdw blurRad="38100" dist="38100" dir="2700000" algn="tl">
                    <a:srgbClr val="000000">
                      <a:alpha val="43137"/>
                    </a:srgbClr>
                  </a:outerShdw>
                </a:effectLst>
                <a:latin typeface="Times New Roman" pitchFamily="18" charset="0"/>
                <a:cs typeface="Times New Roman" pitchFamily="18" charset="0"/>
              </a:rPr>
              <a:t>Sponsoring Teacher: </a:t>
            </a:r>
            <a:r>
              <a:rPr lang="en-US" sz="2800" b="1" dirty="0" err="1" smtClean="0">
                <a:solidFill>
                  <a:srgbClr val="6D175B"/>
                </a:solidFill>
                <a:effectLst>
                  <a:outerShdw blurRad="38100" dist="38100" dir="2700000" algn="tl">
                    <a:srgbClr val="000000">
                      <a:alpha val="43137"/>
                    </a:srgbClr>
                  </a:outerShdw>
                </a:effectLst>
                <a:latin typeface="Times New Roman" pitchFamily="18" charset="0"/>
                <a:cs typeface="Times New Roman" pitchFamily="18" charset="0"/>
              </a:rPr>
              <a:t>Nadejda</a:t>
            </a:r>
            <a:r>
              <a:rPr lang="en-US" sz="2800" b="1" dirty="0" smtClean="0">
                <a:solidFill>
                  <a:srgbClr val="6D175B"/>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6D175B"/>
                </a:solidFill>
                <a:effectLst>
                  <a:outerShdw blurRad="38100" dist="38100" dir="2700000" algn="tl">
                    <a:srgbClr val="000000">
                      <a:alpha val="43137"/>
                    </a:srgbClr>
                  </a:outerShdw>
                </a:effectLst>
                <a:latin typeface="Times New Roman" pitchFamily="18" charset="0"/>
                <a:cs typeface="Times New Roman" pitchFamily="18" charset="0"/>
              </a:rPr>
              <a:t>Salikhova</a:t>
            </a:r>
            <a:endParaRPr lang="en-US" sz="2800" b="1" dirty="0" smtClean="0">
              <a:solidFill>
                <a:srgbClr val="6D175B"/>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800" b="1" dirty="0" smtClean="0">
                <a:solidFill>
                  <a:srgbClr val="6D175B"/>
                </a:solidFill>
                <a:effectLst>
                  <a:outerShdw blurRad="38100" dist="38100" dir="2700000" algn="tl">
                    <a:srgbClr val="000000">
                      <a:alpha val="43137"/>
                    </a:srgbClr>
                  </a:outerShdw>
                </a:effectLst>
                <a:latin typeface="Times New Roman" pitchFamily="18" charset="0"/>
                <a:cs typeface="Times New Roman" pitchFamily="18" charset="0"/>
              </a:rPr>
              <a:t>Project </a:t>
            </a:r>
            <a:r>
              <a:rPr lang="en-US" sz="2800" b="1" dirty="0">
                <a:solidFill>
                  <a:srgbClr val="6D175B"/>
                </a:solidFill>
                <a:effectLst>
                  <a:outerShdw blurRad="38100" dist="38100" dir="2700000" algn="tl">
                    <a:srgbClr val="000000">
                      <a:alpha val="43137"/>
                    </a:srgbClr>
                  </a:outerShdw>
                </a:effectLst>
                <a:latin typeface="Times New Roman" pitchFamily="18" charset="0"/>
                <a:cs typeface="Times New Roman" pitchFamily="18" charset="0"/>
              </a:rPr>
              <a:t>m</a:t>
            </a:r>
            <a:r>
              <a:rPr lang="en-US" sz="2800" b="1" dirty="0" smtClean="0">
                <a:solidFill>
                  <a:srgbClr val="6D175B"/>
                </a:solidFill>
                <a:effectLst>
                  <a:outerShdw blurRad="38100" dist="38100" dir="2700000" algn="tl">
                    <a:srgbClr val="000000">
                      <a:alpha val="43137"/>
                    </a:srgbClr>
                  </a:outerShdw>
                </a:effectLst>
                <a:latin typeface="Times New Roman" pitchFamily="18" charset="0"/>
                <a:cs typeface="Times New Roman" pitchFamily="18" charset="0"/>
              </a:rPr>
              <a:t>ade </a:t>
            </a:r>
            <a:r>
              <a:rPr lang="en-US" sz="2800" b="1" dirty="0">
                <a:solidFill>
                  <a:srgbClr val="6D175B"/>
                </a:solidFill>
                <a:effectLst>
                  <a:outerShdw blurRad="38100" dist="38100" dir="2700000" algn="tl">
                    <a:srgbClr val="000000">
                      <a:alpha val="43137"/>
                    </a:srgbClr>
                  </a:outerShdw>
                </a:effectLst>
                <a:latin typeface="Times New Roman" pitchFamily="18" charset="0"/>
                <a:cs typeface="Times New Roman" pitchFamily="18" charset="0"/>
              </a:rPr>
              <a:t>by:  Aigul </a:t>
            </a:r>
            <a:r>
              <a:rPr lang="en-US" sz="2800" b="1" dirty="0" smtClean="0">
                <a:solidFill>
                  <a:srgbClr val="6D175B"/>
                </a:solidFill>
                <a:effectLst>
                  <a:outerShdw blurRad="38100" dist="38100" dir="2700000" algn="tl">
                    <a:srgbClr val="000000">
                      <a:alpha val="43137"/>
                    </a:srgbClr>
                  </a:outerShdw>
                </a:effectLst>
                <a:latin typeface="Times New Roman" pitchFamily="18" charset="0"/>
                <a:cs typeface="Times New Roman" pitchFamily="18" charset="0"/>
              </a:rPr>
              <a:t>Murtazina</a:t>
            </a:r>
          </a:p>
          <a:p>
            <a:pPr algn="ctr"/>
            <a:endParaRPr lang="en-US" sz="2800" b="1" dirty="0" smtClean="0">
              <a:solidFill>
                <a:srgbClr val="6D175B"/>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2800" b="1" dirty="0">
              <a:solidFill>
                <a:srgbClr val="6D175B"/>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800" b="1" dirty="0" smtClean="0">
                <a:solidFill>
                  <a:srgbClr val="6D175B"/>
                </a:solidFill>
                <a:effectLst>
                  <a:outerShdw blurRad="38100" dist="38100" dir="2700000" algn="tl">
                    <a:srgbClr val="000000">
                      <a:alpha val="43137"/>
                    </a:srgbClr>
                  </a:outerShdw>
                </a:effectLst>
                <a:latin typeface="Times New Roman" pitchFamily="18" charset="0"/>
                <a:cs typeface="Times New Roman" pitchFamily="18" charset="0"/>
              </a:rPr>
              <a:t>Russia, Tatarstan, Almetyevsk city, School # 10</a:t>
            </a:r>
            <a:r>
              <a:rPr lang="en-US" sz="4400" b="1" u="sng" dirty="0" smtClean="0">
                <a:solidFill>
                  <a:srgbClr val="6D175B"/>
                </a:solidFill>
                <a:effectLst>
                  <a:outerShdw blurRad="38100" dist="38100" dir="2700000" algn="tl">
                    <a:srgbClr val="000000">
                      <a:alpha val="43137"/>
                    </a:srgbClr>
                  </a:outerShdw>
                </a:effectLst>
                <a:latin typeface="Times New Roman" pitchFamily="18" charset="0"/>
                <a:cs typeface="Times New Roman" pitchFamily="18" charset="0"/>
              </a:rPr>
              <a:t/>
            </a:r>
            <a:br>
              <a:rPr lang="en-US" sz="4400" b="1" u="sng" dirty="0" smtClean="0">
                <a:solidFill>
                  <a:srgbClr val="6D175B"/>
                </a:solidFill>
                <a:effectLst>
                  <a:outerShdw blurRad="38100" dist="38100" dir="2700000" algn="tl">
                    <a:srgbClr val="000000">
                      <a:alpha val="43137"/>
                    </a:srgbClr>
                  </a:outerShdw>
                </a:effectLst>
                <a:latin typeface="Times New Roman" pitchFamily="18" charset="0"/>
                <a:cs typeface="Times New Roman" pitchFamily="18" charset="0"/>
              </a:rPr>
            </a:br>
            <a:endParaRPr lang="en-US" sz="4400" b="1" u="sng" dirty="0" smtClean="0">
              <a:solidFill>
                <a:srgbClr val="6D175B"/>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44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en-US" sz="44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endParaRPr lang="ru-RU" sz="4400" b="1" dirty="0">
              <a:solidFill>
                <a:schemeClr val="accent1">
                  <a:lumMod val="75000"/>
                </a:schemeClr>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80837"/>
            <a:ext cx="1447800" cy="62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90498"/>
            <a:ext cx="1371600" cy="609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2398"/>
            <a:ext cx="1371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7600" y="171178"/>
            <a:ext cx="1504950" cy="609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190498"/>
            <a:ext cx="1295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00157"/>
            <a:ext cx="1371600" cy="609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9869" y="218667"/>
            <a:ext cx="1295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09800"/>
            <a:ext cx="6819900" cy="1317625"/>
          </a:xfrm>
        </p:spPr>
        <p:txBody>
          <a:bodyPr>
            <a:normAutofit/>
          </a:bodyPr>
          <a:lstStyle/>
          <a:p>
            <a:pPr marL="182880" indent="0">
              <a:buNone/>
            </a:pPr>
            <a:r>
              <a:rPr lang="en-US" sz="2800" dirty="0"/>
              <a:t/>
            </a:r>
            <a:br>
              <a:rPr lang="en-US" sz="2800" dirty="0"/>
            </a:br>
            <a:r>
              <a:rPr lang="en-US" sz="2800" dirty="0" smtClean="0"/>
              <a:t>  </a:t>
            </a:r>
            <a:r>
              <a:rPr lang="en-US" sz="2800" dirty="0" smtClean="0">
                <a:solidFill>
                  <a:srgbClr val="FFFF00"/>
                </a:solidFill>
              </a:rPr>
              <a:t>Social Problems in our School </a:t>
            </a:r>
            <a:endParaRPr lang="en-US" sz="2800" dirty="0">
              <a:solidFill>
                <a:srgbClr val="FFFF00"/>
              </a:solidFill>
            </a:endParaRPr>
          </a:p>
        </p:txBody>
      </p:sp>
      <p:sp>
        <p:nvSpPr>
          <p:cNvPr id="3" name="Subtitle 2"/>
          <p:cNvSpPr>
            <a:spLocks noGrp="1"/>
          </p:cNvSpPr>
          <p:nvPr>
            <p:ph type="subTitle" idx="1"/>
          </p:nvPr>
        </p:nvSpPr>
        <p:spPr>
          <a:xfrm>
            <a:off x="-1066800" y="3400425"/>
            <a:ext cx="6400800" cy="1752600"/>
          </a:xfrm>
        </p:spPr>
        <p:txBody>
          <a:bodyPr>
            <a:normAutofit/>
          </a:bodyPr>
          <a:lstStyle/>
          <a:p>
            <a:r>
              <a:rPr lang="en-US" sz="2400" dirty="0" smtClean="0">
                <a:solidFill>
                  <a:srgbClr val="FFFF00"/>
                </a:solidFill>
              </a:rPr>
              <a:t>             By: Sloane Jesse &amp;  Sophia Reynolds</a:t>
            </a:r>
            <a:r>
              <a:rPr lang="en-US" sz="2400" dirty="0">
                <a:solidFill>
                  <a:srgbClr val="FFFF00"/>
                </a:solidFill>
              </a:rPr>
              <a:t> </a:t>
            </a:r>
            <a:r>
              <a:rPr lang="en-US" sz="2400" dirty="0" smtClean="0">
                <a:solidFill>
                  <a:srgbClr val="FFFF00"/>
                </a:solidFill>
              </a:rPr>
              <a:t>                   </a:t>
            </a:r>
          </a:p>
          <a:p>
            <a:pPr algn="ctr"/>
            <a:r>
              <a:rPr lang="en-US" sz="2400" dirty="0">
                <a:solidFill>
                  <a:srgbClr val="FFFF00"/>
                </a:solidFill>
              </a:rPr>
              <a:t> </a:t>
            </a:r>
            <a:r>
              <a:rPr lang="en-US" sz="2400" dirty="0" smtClean="0">
                <a:solidFill>
                  <a:srgbClr val="FFFF00"/>
                </a:solidFill>
              </a:rPr>
              <a:t>            Mrs</a:t>
            </a:r>
            <a:r>
              <a:rPr lang="en-US" sz="2400" dirty="0">
                <a:solidFill>
                  <a:srgbClr val="FFFF00"/>
                </a:solidFill>
              </a:rPr>
              <a:t>.</a:t>
            </a:r>
            <a:r>
              <a:rPr lang="en-US" sz="2400" dirty="0" smtClean="0">
                <a:solidFill>
                  <a:srgbClr val="FFFF00"/>
                </a:solidFill>
              </a:rPr>
              <a:t> Giessen's 4</a:t>
            </a:r>
            <a:r>
              <a:rPr lang="en-US" sz="2400" baseline="30000" dirty="0" smtClean="0">
                <a:solidFill>
                  <a:srgbClr val="FFFF00"/>
                </a:solidFill>
              </a:rPr>
              <a:t>th</a:t>
            </a:r>
            <a:r>
              <a:rPr lang="en-US" sz="2400" dirty="0" smtClean="0">
                <a:solidFill>
                  <a:srgbClr val="FFFF00"/>
                </a:solidFill>
              </a:rPr>
              <a:t> Grade Class </a:t>
            </a: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609600"/>
            <a:ext cx="2438400" cy="2667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3605" y="3733800"/>
            <a:ext cx="2672195"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938" y="152400"/>
            <a:ext cx="3500862"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671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                 </a:t>
            </a:r>
            <a:r>
              <a:rPr lang="en-US" dirty="0" smtClean="0">
                <a:solidFill>
                  <a:schemeClr val="tx1">
                    <a:lumMod val="75000"/>
                  </a:schemeClr>
                </a:solidFill>
              </a:rPr>
              <a:t>INTRODUCTION</a:t>
            </a:r>
            <a:endParaRPr lang="en-US" dirty="0">
              <a:solidFill>
                <a:schemeClr val="tx1">
                  <a:lumMod val="75000"/>
                </a:schemeClr>
              </a:solidFill>
            </a:endParaRPr>
          </a:p>
        </p:txBody>
      </p:sp>
      <p:sp>
        <p:nvSpPr>
          <p:cNvPr id="3" name="Content Placeholder 2"/>
          <p:cNvSpPr>
            <a:spLocks noGrp="1"/>
          </p:cNvSpPr>
          <p:nvPr>
            <p:ph idx="1"/>
          </p:nvPr>
        </p:nvSpPr>
        <p:spPr/>
        <p:txBody>
          <a:bodyPr/>
          <a:lstStyle/>
          <a:p>
            <a:pPr marL="0" indent="0">
              <a:buNone/>
            </a:pPr>
            <a:r>
              <a:rPr lang="en-US" dirty="0" smtClean="0">
                <a:solidFill>
                  <a:schemeClr val="tx1">
                    <a:lumMod val="75000"/>
                  </a:schemeClr>
                </a:solidFill>
              </a:rPr>
              <a:t>In our school, we really have no serious social problems such as drug abuse, physical fighting, or any other serious problems. We do, however, have frequent cases of quarreling, bad competition, popularity, and friendship loss. Also, we can have small cases of bullying at some periods, but it never lasts very long. We hope this presentation provides the required information.</a:t>
            </a:r>
            <a:endParaRPr lang="en-US" dirty="0">
              <a:solidFill>
                <a:schemeClr val="tx1">
                  <a:lumMod val="75000"/>
                </a:schemeClr>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4011325"/>
            <a:ext cx="2590800" cy="2590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261356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chemeClr val="tx1">
                    <a:lumMod val="75000"/>
                  </a:schemeClr>
                </a:solidFill>
              </a:rPr>
              <a:t>Quarreling &amp; Bad Competition</a:t>
            </a:r>
            <a:endParaRPr lang="en-US" dirty="0">
              <a:solidFill>
                <a:schemeClr val="tx1">
                  <a:lumMod val="75000"/>
                </a:schemeClr>
              </a:solidFill>
            </a:endParaRPr>
          </a:p>
        </p:txBody>
      </p:sp>
      <p:sp>
        <p:nvSpPr>
          <p:cNvPr id="3" name="Content Placeholder 2"/>
          <p:cNvSpPr>
            <a:spLocks noGrp="1"/>
          </p:cNvSpPr>
          <p:nvPr>
            <p:ph idx="1"/>
          </p:nvPr>
        </p:nvSpPr>
        <p:spPr/>
        <p:txBody>
          <a:bodyPr>
            <a:normAutofit/>
          </a:bodyPr>
          <a:lstStyle/>
          <a:p>
            <a:pPr marL="0" indent="0">
              <a:buNone/>
            </a:pPr>
            <a:r>
              <a:rPr lang="en-US" dirty="0" smtClean="0">
                <a:solidFill>
                  <a:schemeClr val="tx1">
                    <a:lumMod val="75000"/>
                  </a:schemeClr>
                </a:solidFill>
              </a:rPr>
              <a:t>Quarreling</a:t>
            </a:r>
          </a:p>
          <a:p>
            <a:pPr marL="0" indent="0">
              <a:buNone/>
            </a:pPr>
            <a:r>
              <a:rPr lang="en-US" dirty="0" smtClean="0">
                <a:solidFill>
                  <a:schemeClr val="tx1">
                    <a:lumMod val="75000"/>
                  </a:schemeClr>
                </a:solidFill>
              </a:rPr>
              <a:t>When we quarrel, we usually do so because we think someone is spreading rumors or smaller things like someone stealing a pencil or borrowing a pen, paper, or other objects without asking.</a:t>
            </a:r>
          </a:p>
          <a:p>
            <a:pPr marL="0" indent="0">
              <a:buNone/>
            </a:pPr>
            <a:r>
              <a:rPr lang="en-US" dirty="0" smtClean="0">
                <a:solidFill>
                  <a:schemeClr val="tx1">
                    <a:lumMod val="75000"/>
                  </a:schemeClr>
                </a:solidFill>
              </a:rPr>
              <a:t>Bad Competition</a:t>
            </a:r>
          </a:p>
          <a:p>
            <a:pPr marL="0" indent="0">
              <a:buNone/>
            </a:pPr>
            <a:r>
              <a:rPr lang="en-US" dirty="0" smtClean="0">
                <a:solidFill>
                  <a:schemeClr val="tx1">
                    <a:lumMod val="75000"/>
                  </a:schemeClr>
                </a:solidFill>
              </a:rPr>
              <a:t>To us, bad competition means to compete in a bet or other form of contest. The most common figure of BC in our school is usually betting that we can make it through the week without talking to our friends. It might seem like this doesn't make a big problem, but if it goes too far, the results can be quite devastating. </a:t>
            </a:r>
            <a:endParaRPr lang="en-US" dirty="0">
              <a:solidFill>
                <a:schemeClr val="tx1">
                  <a:lumMod val="75000"/>
                </a:schemeClr>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5659771"/>
            <a:ext cx="1295400" cy="98190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5692721"/>
            <a:ext cx="1371599" cy="94895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6257583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75000"/>
                  </a:schemeClr>
                </a:solidFill>
              </a:rPr>
              <a:t>Popularity &amp;  Friendship Loss</a:t>
            </a:r>
            <a:endParaRPr lang="en-US" dirty="0">
              <a:solidFill>
                <a:schemeClr val="tx1">
                  <a:lumMod val="75000"/>
                </a:schemeClr>
              </a:solidFill>
            </a:endParaRPr>
          </a:p>
        </p:txBody>
      </p:sp>
      <p:sp>
        <p:nvSpPr>
          <p:cNvPr id="3" name="Content Placeholder 2"/>
          <p:cNvSpPr>
            <a:spLocks noGrp="1"/>
          </p:cNvSpPr>
          <p:nvPr>
            <p:ph idx="1"/>
          </p:nvPr>
        </p:nvSpPr>
        <p:spPr/>
        <p:txBody>
          <a:bodyPr>
            <a:normAutofit/>
          </a:bodyPr>
          <a:lstStyle/>
          <a:p>
            <a:r>
              <a:rPr lang="en-US" dirty="0" smtClean="0">
                <a:solidFill>
                  <a:schemeClr val="tx1">
                    <a:lumMod val="75000"/>
                  </a:schemeClr>
                </a:solidFill>
              </a:rPr>
              <a:t>Popularity</a:t>
            </a:r>
          </a:p>
          <a:p>
            <a:r>
              <a:rPr lang="en-US" dirty="0" smtClean="0">
                <a:solidFill>
                  <a:schemeClr val="tx1">
                    <a:lumMod val="75000"/>
                  </a:schemeClr>
                </a:solidFill>
              </a:rPr>
              <a:t>Popularity is honestly a minuscule problem in our school. Some people in our grade are considered popular, but most of the kids in our class do not support the fact that they are. People deny that they are popular, but they still know that they are.</a:t>
            </a:r>
          </a:p>
          <a:p>
            <a:r>
              <a:rPr lang="en-US" dirty="0" smtClean="0">
                <a:solidFill>
                  <a:schemeClr val="tx1">
                    <a:lumMod val="75000"/>
                  </a:schemeClr>
                </a:solidFill>
              </a:rPr>
              <a:t>  Friendship loss</a:t>
            </a:r>
          </a:p>
          <a:p>
            <a:r>
              <a:rPr lang="en-US" dirty="0" smtClean="0">
                <a:solidFill>
                  <a:schemeClr val="tx1">
                    <a:lumMod val="75000"/>
                  </a:schemeClr>
                </a:solidFill>
              </a:rPr>
              <a:t>This probably sounds odd to you, but we will explain it as clearly as we can. It almost is exactly what the title states, and it is. You lose a friend because they go hang out with other people and don’t talk to you for very long periods of time. That is considered losing a friend. </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838200"/>
            <a:ext cx="1552832" cy="11049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8564" y="5638800"/>
            <a:ext cx="1587468" cy="1066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625653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smtClean="0">
                <a:solidFill>
                  <a:schemeClr val="tx1">
                    <a:lumMod val="75000"/>
                  </a:schemeClr>
                </a:solidFill>
              </a:rPr>
              <a:t>Bullying</a:t>
            </a:r>
            <a:endParaRPr lang="en-US" dirty="0">
              <a:solidFill>
                <a:schemeClr val="tx1">
                  <a:lumMod val="75000"/>
                </a:schemeClr>
              </a:solidFill>
            </a:endParaRPr>
          </a:p>
        </p:txBody>
      </p:sp>
      <p:sp>
        <p:nvSpPr>
          <p:cNvPr id="3" name="Content Placeholder 2"/>
          <p:cNvSpPr>
            <a:spLocks noGrp="1"/>
          </p:cNvSpPr>
          <p:nvPr>
            <p:ph idx="1"/>
          </p:nvPr>
        </p:nvSpPr>
        <p:spPr/>
        <p:txBody>
          <a:bodyPr/>
          <a:lstStyle/>
          <a:p>
            <a:pPr marL="0" indent="0">
              <a:buNone/>
            </a:pPr>
            <a:r>
              <a:rPr lang="en-US" dirty="0" smtClean="0">
                <a:solidFill>
                  <a:schemeClr val="tx1">
                    <a:lumMod val="75000"/>
                  </a:schemeClr>
                </a:solidFill>
              </a:rPr>
              <a:t> Bullying</a:t>
            </a:r>
          </a:p>
          <a:p>
            <a:pPr marL="0" indent="0">
              <a:buNone/>
            </a:pPr>
            <a:r>
              <a:rPr lang="en-US" dirty="0" smtClean="0">
                <a:solidFill>
                  <a:schemeClr val="tx1">
                    <a:lumMod val="75000"/>
                  </a:schemeClr>
                </a:solidFill>
              </a:rPr>
              <a:t>Bullying, like we mentioned in the introduction, is a relatively small problem, just like popularity. We recently had a bully but we will not mention his name due to privacy. Not only did they say inappropriate words, but he hurt people physically. In most of our time at Armstrong, it is the first time we have seen any physical fights.</a:t>
            </a:r>
            <a:endParaRPr lang="en-US" dirty="0">
              <a:solidFill>
                <a:schemeClr val="tx1">
                  <a:lumMod val="75000"/>
                </a:schemeClr>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4094019"/>
            <a:ext cx="3657600" cy="257160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1511836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94133"/>
            <a:ext cx="4419600" cy="1600327"/>
          </a:xfrm>
        </p:spPr>
        <p:txBody>
          <a:bodyPr>
            <a:normAutofit fontScale="90000"/>
          </a:bodyPr>
          <a:lstStyle/>
          <a:p>
            <a:r>
              <a:rPr lang="en-US" dirty="0" smtClean="0">
                <a:solidFill>
                  <a:schemeClr val="tx2"/>
                </a:solidFill>
              </a:rPr>
              <a:t>Thank you! We hope we provided satisfactory information!</a:t>
            </a:r>
            <a:endParaRPr lang="en-US" dirty="0">
              <a:solidFill>
                <a:schemeClr val="tx2"/>
              </a:solidFill>
            </a:endParaRPr>
          </a:p>
        </p:txBody>
      </p:sp>
      <p:sp>
        <p:nvSpPr>
          <p:cNvPr id="3" name="Subtitle 2"/>
          <p:cNvSpPr>
            <a:spLocks noGrp="1"/>
          </p:cNvSpPr>
          <p:nvPr>
            <p:ph type="subTitle" idx="1"/>
          </p:nvPr>
        </p:nvSpPr>
        <p:spPr/>
        <p:txBody>
          <a:bodyPr/>
          <a:lstStyle/>
          <a:p>
            <a:r>
              <a:rPr lang="en-US" dirty="0" smtClean="0">
                <a:solidFill>
                  <a:schemeClr val="tx2"/>
                </a:solidFill>
              </a:rPr>
              <a:t>- Sloane J. &amp; Sophia R.</a:t>
            </a:r>
            <a:endParaRPr lang="en-US" dirty="0">
              <a:solidFill>
                <a:schemeClr val="tx2"/>
              </a:solidFil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3733800"/>
            <a:ext cx="3505200" cy="26255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52400"/>
            <a:ext cx="33528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462325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lvl="0" indent="0">
              <a:buNone/>
            </a:pPr>
            <a:r>
              <a:rPr lang="en-GB" sz="2800" dirty="0">
                <a:solidFill>
                  <a:schemeClr val="tx1">
                    <a:lumMod val="75000"/>
                  </a:schemeClr>
                </a:solidFill>
              </a:rPr>
              <a:t>     </a:t>
            </a:r>
            <a:r>
              <a:rPr lang="en-GB" sz="3600" b="1" dirty="0">
                <a:solidFill>
                  <a:schemeClr val="tx1">
                    <a:lumMod val="75000"/>
                  </a:schemeClr>
                </a:solidFill>
              </a:rPr>
              <a:t> </a:t>
            </a:r>
            <a:r>
              <a:rPr lang="en-GB" sz="3600" b="1" dirty="0" smtClean="0">
                <a:solidFill>
                  <a:schemeClr val="tx1">
                    <a:lumMod val="75000"/>
                  </a:schemeClr>
                </a:solidFill>
              </a:rPr>
              <a:t>               Friends                    </a:t>
            </a:r>
            <a:endParaRPr lang="en-GB" sz="3600" b="1" dirty="0">
              <a:solidFill>
                <a:schemeClr val="tx1">
                  <a:lumMod val="75000"/>
                </a:schemeClr>
              </a:solidFill>
            </a:endParaRPr>
          </a:p>
          <a:p>
            <a:pPr lvl="0"/>
            <a:r>
              <a:rPr lang="en-GB" sz="2800" dirty="0" smtClean="0">
                <a:solidFill>
                  <a:schemeClr val="tx1">
                    <a:lumMod val="75000"/>
                  </a:schemeClr>
                </a:solidFill>
              </a:rPr>
              <a:t>Sometimes </a:t>
            </a:r>
            <a:r>
              <a:rPr lang="en-GB" sz="2800" dirty="0">
                <a:solidFill>
                  <a:schemeClr val="tx1">
                    <a:lumMod val="75000"/>
                  </a:schemeClr>
                </a:solidFill>
              </a:rPr>
              <a:t>best friends can fall out because they’re best friends they usually find a way to sort things out.</a:t>
            </a:r>
          </a:p>
          <a:p>
            <a:pPr lvl="0"/>
            <a:r>
              <a:rPr lang="en-GB" sz="2800" dirty="0">
                <a:solidFill>
                  <a:schemeClr val="tx1">
                    <a:lumMod val="75000"/>
                  </a:schemeClr>
                </a:solidFill>
              </a:rPr>
              <a:t>Sometimes </a:t>
            </a:r>
            <a:r>
              <a:rPr lang="en-GB" sz="2800" dirty="0" smtClean="0">
                <a:solidFill>
                  <a:schemeClr val="tx1">
                    <a:lumMod val="75000"/>
                  </a:schemeClr>
                </a:solidFill>
              </a:rPr>
              <a:t>we might not have </a:t>
            </a:r>
            <a:r>
              <a:rPr lang="en-GB" sz="2800" dirty="0">
                <a:solidFill>
                  <a:schemeClr val="tx1">
                    <a:lumMod val="75000"/>
                  </a:schemeClr>
                </a:solidFill>
              </a:rPr>
              <a:t>anyone to play with</a:t>
            </a:r>
          </a:p>
          <a:p>
            <a:pPr lvl="0"/>
            <a:r>
              <a:rPr lang="en-GB" sz="2800" dirty="0">
                <a:solidFill>
                  <a:schemeClr val="tx1">
                    <a:lumMod val="75000"/>
                  </a:schemeClr>
                </a:solidFill>
              </a:rPr>
              <a:t>Boys </a:t>
            </a:r>
            <a:r>
              <a:rPr lang="en-GB" sz="2800" dirty="0" smtClean="0">
                <a:solidFill>
                  <a:schemeClr val="tx1">
                    <a:lumMod val="75000"/>
                  </a:schemeClr>
                </a:solidFill>
              </a:rPr>
              <a:t>sometimes get into fights with each other – thankfully, it’s usually play fights and they usually make up afterwards.</a:t>
            </a:r>
          </a:p>
          <a:p>
            <a:r>
              <a:rPr lang="en-GB" sz="2800" dirty="0">
                <a:solidFill>
                  <a:schemeClr val="tx1">
                    <a:lumMod val="75000"/>
                  </a:schemeClr>
                </a:solidFill>
              </a:rPr>
              <a:t>Best friends sometimes drift apart &amp; then you’re left out without a best friend anymore.</a:t>
            </a:r>
          </a:p>
          <a:p>
            <a:pPr lvl="0"/>
            <a:endParaRPr lang="en-GB" sz="2800" dirty="0" smtClean="0">
              <a:solidFill>
                <a:schemeClr val="tx1">
                  <a:lumMod val="75000"/>
                </a:schemeClr>
              </a:solidFill>
            </a:endParaRPr>
          </a:p>
          <a:p>
            <a:endParaRPr lang="en-GB" sz="2800" dirty="0">
              <a:solidFill>
                <a:schemeClr val="tx1">
                  <a:lumMod val="75000"/>
                </a:schemeClr>
              </a:solidFill>
            </a:endParaRPr>
          </a:p>
        </p:txBody>
      </p:sp>
      <p:sp>
        <p:nvSpPr>
          <p:cNvPr id="3" name="Title 2"/>
          <p:cNvSpPr>
            <a:spLocks noGrp="1"/>
          </p:cNvSpPr>
          <p:nvPr>
            <p:ph type="title"/>
          </p:nvPr>
        </p:nvSpPr>
        <p:spPr>
          <a:xfrm>
            <a:off x="152400" y="381000"/>
            <a:ext cx="5715000" cy="1295400"/>
          </a:xfrm>
        </p:spPr>
        <p:txBody>
          <a:bodyPr>
            <a:normAutofit fontScale="90000"/>
          </a:bodyPr>
          <a:lstStyle/>
          <a:p>
            <a:pPr algn="ctr"/>
            <a:r>
              <a:rPr lang="en-US" dirty="0" smtClean="0">
                <a:solidFill>
                  <a:schemeClr val="tx1">
                    <a:lumMod val="75000"/>
                  </a:schemeClr>
                </a:solidFill>
              </a:rPr>
              <a:t/>
            </a:r>
            <a:br>
              <a:rPr lang="en-US" dirty="0" smtClean="0">
                <a:solidFill>
                  <a:schemeClr val="tx1">
                    <a:lumMod val="75000"/>
                  </a:schemeClr>
                </a:solidFill>
              </a:rPr>
            </a:br>
            <a:r>
              <a:rPr lang="en-US" dirty="0" smtClean="0">
                <a:solidFill>
                  <a:srgbClr val="92D050"/>
                </a:solidFill>
              </a:rPr>
              <a:t>“Social Concerns”</a:t>
            </a:r>
            <a:r>
              <a:rPr lang="en-US" dirty="0" smtClean="0">
                <a:solidFill>
                  <a:schemeClr val="tx1">
                    <a:lumMod val="75000"/>
                  </a:schemeClr>
                </a:solidFill>
              </a:rPr>
              <a:t/>
            </a:r>
            <a:br>
              <a:rPr lang="en-US" dirty="0" smtClean="0">
                <a:solidFill>
                  <a:schemeClr val="tx1">
                    <a:lumMod val="75000"/>
                  </a:schemeClr>
                </a:solidFill>
              </a:rPr>
            </a:br>
            <a:r>
              <a:rPr lang="en-US" sz="2000" dirty="0" smtClean="0">
                <a:solidFill>
                  <a:srgbClr val="92D050"/>
                </a:solidFill>
              </a:rPr>
              <a:t>Pupils </a:t>
            </a:r>
            <a:r>
              <a:rPr lang="en-US" sz="2000" dirty="0">
                <a:solidFill>
                  <a:srgbClr val="92D050"/>
                </a:solidFill>
              </a:rPr>
              <a:t>of Year </a:t>
            </a:r>
            <a:r>
              <a:rPr lang="en-US" sz="2000" dirty="0" smtClean="0">
                <a:solidFill>
                  <a:srgbClr val="92D050"/>
                </a:solidFill>
              </a:rPr>
              <a:t>5Pedmore </a:t>
            </a:r>
            <a:r>
              <a:rPr lang="en-US" sz="2000" dirty="0" err="1">
                <a:solidFill>
                  <a:srgbClr val="92D050"/>
                </a:solidFill>
              </a:rPr>
              <a:t>CofE</a:t>
            </a:r>
            <a:r>
              <a:rPr lang="en-US" sz="2000" dirty="0">
                <a:solidFill>
                  <a:srgbClr val="92D050"/>
                </a:solidFill>
              </a:rPr>
              <a:t> Primary </a:t>
            </a:r>
            <a:r>
              <a:rPr lang="en-US" sz="2000" dirty="0" smtClean="0">
                <a:solidFill>
                  <a:srgbClr val="92D050"/>
                </a:solidFill>
              </a:rPr>
              <a:t>School</a:t>
            </a:r>
            <a:r>
              <a:rPr lang="en-US" dirty="0">
                <a:solidFill>
                  <a:schemeClr val="tx1">
                    <a:lumMod val="75000"/>
                  </a:schemeClr>
                </a:solidFill>
              </a:rPr>
              <a:t/>
            </a:r>
            <a:br>
              <a:rPr lang="en-US" dirty="0">
                <a:solidFill>
                  <a:schemeClr val="tx1">
                    <a:lumMod val="75000"/>
                  </a:schemeClr>
                </a:solidFill>
              </a:rPr>
            </a:br>
            <a:endParaRPr lang="en-GB" dirty="0">
              <a:solidFill>
                <a:schemeClr val="tx1">
                  <a:lumMod val="75000"/>
                </a:schemeClr>
              </a:solidFill>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52400"/>
            <a:ext cx="3505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9224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GB" dirty="0" smtClean="0">
                <a:solidFill>
                  <a:schemeClr val="tx1">
                    <a:lumMod val="75000"/>
                  </a:schemeClr>
                </a:solidFill>
              </a:rPr>
              <a:t>One minute you can be Playing </a:t>
            </a:r>
            <a:r>
              <a:rPr lang="en-GB" dirty="0">
                <a:solidFill>
                  <a:schemeClr val="tx1">
                    <a:lumMod val="75000"/>
                  </a:schemeClr>
                </a:solidFill>
              </a:rPr>
              <a:t>really nicely with everyone and then suddenly </a:t>
            </a:r>
            <a:r>
              <a:rPr lang="en-GB" dirty="0" smtClean="0">
                <a:solidFill>
                  <a:schemeClr val="tx1">
                    <a:lumMod val="75000"/>
                  </a:schemeClr>
                </a:solidFill>
              </a:rPr>
              <a:t>you feel left out and you don’t know why.</a:t>
            </a:r>
          </a:p>
          <a:p>
            <a:r>
              <a:rPr lang="en-GB" dirty="0">
                <a:solidFill>
                  <a:schemeClr val="tx1">
                    <a:lumMod val="75000"/>
                  </a:schemeClr>
                </a:solidFill>
              </a:rPr>
              <a:t>Worries that if you’ve fallen out with a friend the mums might find out and take matters into their own hands</a:t>
            </a:r>
            <a:r>
              <a:rPr lang="en-GB" dirty="0" smtClean="0">
                <a:solidFill>
                  <a:schemeClr val="tx1">
                    <a:lumMod val="75000"/>
                  </a:schemeClr>
                </a:solidFill>
              </a:rPr>
              <a:t>.</a:t>
            </a:r>
          </a:p>
          <a:p>
            <a:pPr lvl="0"/>
            <a:r>
              <a:rPr lang="en-GB" dirty="0" smtClean="0">
                <a:solidFill>
                  <a:schemeClr val="tx1">
                    <a:lumMod val="75000"/>
                  </a:schemeClr>
                </a:solidFill>
              </a:rPr>
              <a:t>Sometimes we worry about people not letting you into clubs – in school we call these gangs and they’re not allowed.</a:t>
            </a:r>
          </a:p>
          <a:p>
            <a:r>
              <a:rPr lang="en-GB" dirty="0">
                <a:solidFill>
                  <a:schemeClr val="tx1">
                    <a:lumMod val="75000"/>
                  </a:schemeClr>
                </a:solidFill>
              </a:rPr>
              <a:t>Sometimes people have seen a film that you haven’t and they leave you out if you can’t talk about it – sometimes the film is for older </a:t>
            </a:r>
            <a:r>
              <a:rPr lang="en-GB" dirty="0" smtClean="0">
                <a:solidFill>
                  <a:schemeClr val="tx1">
                    <a:lumMod val="75000"/>
                  </a:schemeClr>
                </a:solidFill>
              </a:rPr>
              <a:t>teenagers</a:t>
            </a:r>
            <a:endParaRPr lang="en-GB" dirty="0">
              <a:solidFill>
                <a:schemeClr val="tx1">
                  <a:lumMod val="75000"/>
                </a:schemeClr>
              </a:solidFill>
            </a:endParaRPr>
          </a:p>
          <a:p>
            <a:pPr lvl="0"/>
            <a:endParaRPr lang="en-GB" dirty="0"/>
          </a:p>
        </p:txBody>
      </p:sp>
      <p:sp>
        <p:nvSpPr>
          <p:cNvPr id="3" name="Title 2"/>
          <p:cNvSpPr>
            <a:spLocks noGrp="1"/>
          </p:cNvSpPr>
          <p:nvPr>
            <p:ph type="title"/>
          </p:nvPr>
        </p:nvSpPr>
        <p:spPr/>
        <p:txBody>
          <a:bodyPr/>
          <a:lstStyle/>
          <a:p>
            <a:pPr algn="ctr"/>
            <a:r>
              <a:rPr lang="en-GB" dirty="0" smtClean="0">
                <a:solidFill>
                  <a:schemeClr val="tx1">
                    <a:lumMod val="75000"/>
                  </a:schemeClr>
                </a:solidFill>
              </a:rPr>
              <a:t>Friends/2</a:t>
            </a:r>
            <a:endParaRPr lang="en-GB" dirty="0">
              <a:solidFill>
                <a:schemeClr val="tx1">
                  <a:lumMod val="75000"/>
                </a:schemeClr>
              </a:solidFill>
            </a:endParaRPr>
          </a:p>
        </p:txBody>
      </p:sp>
    </p:spTree>
    <p:extLst>
      <p:ext uri="{BB962C8B-B14F-4D97-AF65-F5344CB8AC3E}">
        <p14:creationId xmlns:p14="http://schemas.microsoft.com/office/powerpoint/2010/main" val="1669803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GB" dirty="0">
                <a:solidFill>
                  <a:schemeClr val="tx1">
                    <a:lumMod val="75000"/>
                  </a:schemeClr>
                </a:solidFill>
              </a:rPr>
              <a:t>Sometimes </a:t>
            </a:r>
            <a:r>
              <a:rPr lang="en-GB" dirty="0" smtClean="0">
                <a:solidFill>
                  <a:schemeClr val="tx1">
                    <a:lumMod val="75000"/>
                  </a:schemeClr>
                </a:solidFill>
              </a:rPr>
              <a:t>friends pressure you to play </a:t>
            </a:r>
            <a:r>
              <a:rPr lang="en-GB" dirty="0">
                <a:solidFill>
                  <a:schemeClr val="tx1">
                    <a:lumMod val="75000"/>
                  </a:schemeClr>
                </a:solidFill>
              </a:rPr>
              <a:t>older games on X-Box Live like Call of Duty</a:t>
            </a:r>
            <a:r>
              <a:rPr lang="en-GB" dirty="0" smtClean="0">
                <a:solidFill>
                  <a:schemeClr val="tx1">
                    <a:lumMod val="75000"/>
                  </a:schemeClr>
                </a:solidFill>
              </a:rPr>
              <a:t>;</a:t>
            </a:r>
          </a:p>
          <a:p>
            <a:r>
              <a:rPr lang="en-GB" dirty="0">
                <a:solidFill>
                  <a:schemeClr val="tx1">
                    <a:lumMod val="75000"/>
                  </a:schemeClr>
                </a:solidFill>
              </a:rPr>
              <a:t>If you and a friend have a game on X-Box live that another friend doesn’t have then they can’t join in</a:t>
            </a:r>
            <a:r>
              <a:rPr lang="en-GB" dirty="0" smtClean="0">
                <a:solidFill>
                  <a:schemeClr val="tx1">
                    <a:lumMod val="75000"/>
                  </a:schemeClr>
                </a:solidFill>
              </a:rPr>
              <a:t>.</a:t>
            </a:r>
          </a:p>
          <a:p>
            <a:r>
              <a:rPr lang="en-GB" dirty="0">
                <a:solidFill>
                  <a:schemeClr val="tx1">
                    <a:lumMod val="75000"/>
                  </a:schemeClr>
                </a:solidFill>
              </a:rPr>
              <a:t>Sometimes </a:t>
            </a:r>
            <a:r>
              <a:rPr lang="en-GB" dirty="0" smtClean="0">
                <a:solidFill>
                  <a:schemeClr val="tx1">
                    <a:lumMod val="75000"/>
                  </a:schemeClr>
                </a:solidFill>
              </a:rPr>
              <a:t>others in </a:t>
            </a:r>
            <a:r>
              <a:rPr lang="en-GB" dirty="0">
                <a:solidFill>
                  <a:schemeClr val="tx1">
                    <a:lumMod val="75000"/>
                  </a:schemeClr>
                </a:solidFill>
              </a:rPr>
              <a:t>class have a phone and they pressure other people to have a phone but their Mums say no.</a:t>
            </a:r>
          </a:p>
          <a:p>
            <a:r>
              <a:rPr lang="en-GB" dirty="0" smtClean="0">
                <a:solidFill>
                  <a:schemeClr val="tx1">
                    <a:lumMod val="75000"/>
                  </a:schemeClr>
                </a:solidFill>
              </a:rPr>
              <a:t>Sometimes we worry </a:t>
            </a:r>
            <a:r>
              <a:rPr lang="en-GB" dirty="0">
                <a:solidFill>
                  <a:schemeClr val="tx1">
                    <a:lumMod val="75000"/>
                  </a:schemeClr>
                </a:solidFill>
              </a:rPr>
              <a:t>about getting texts if these are unkind.</a:t>
            </a:r>
          </a:p>
          <a:p>
            <a:pPr lvl="0"/>
            <a:endParaRPr lang="en-GB" dirty="0">
              <a:solidFill>
                <a:schemeClr val="tx1">
                  <a:lumMod val="75000"/>
                </a:schemeClr>
              </a:solidFill>
            </a:endParaRPr>
          </a:p>
          <a:p>
            <a:endParaRPr lang="en-GB" dirty="0">
              <a:solidFill>
                <a:schemeClr val="tx1">
                  <a:lumMod val="75000"/>
                </a:schemeClr>
              </a:solidFill>
            </a:endParaRPr>
          </a:p>
        </p:txBody>
      </p:sp>
      <p:sp>
        <p:nvSpPr>
          <p:cNvPr id="3" name="Title 2"/>
          <p:cNvSpPr>
            <a:spLocks noGrp="1"/>
          </p:cNvSpPr>
          <p:nvPr>
            <p:ph type="title"/>
          </p:nvPr>
        </p:nvSpPr>
        <p:spPr/>
        <p:txBody>
          <a:bodyPr/>
          <a:lstStyle/>
          <a:p>
            <a:pPr algn="ctr"/>
            <a:r>
              <a:rPr lang="en-GB" dirty="0" smtClean="0">
                <a:solidFill>
                  <a:schemeClr val="tx1">
                    <a:lumMod val="75000"/>
                  </a:schemeClr>
                </a:solidFill>
              </a:rPr>
              <a:t>Gadgets</a:t>
            </a:r>
            <a:endParaRPr lang="en-GB" dirty="0">
              <a:solidFill>
                <a:schemeClr val="tx1">
                  <a:lumMod val="75000"/>
                </a:schemeClr>
              </a:solidFill>
            </a:endParaRPr>
          </a:p>
        </p:txBody>
      </p:sp>
    </p:spTree>
    <p:extLst>
      <p:ext uri="{BB962C8B-B14F-4D97-AF65-F5344CB8AC3E}">
        <p14:creationId xmlns:p14="http://schemas.microsoft.com/office/powerpoint/2010/main" val="3438539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0"/>
            <a:r>
              <a:rPr lang="en-GB" sz="2800" dirty="0">
                <a:solidFill>
                  <a:schemeClr val="tx1">
                    <a:lumMod val="75000"/>
                  </a:schemeClr>
                </a:solidFill>
              </a:rPr>
              <a:t>Going up to high school can be a worry because sometimes your friends are going to different schools.</a:t>
            </a:r>
          </a:p>
          <a:p>
            <a:r>
              <a:rPr lang="en-GB" sz="2800" dirty="0" smtClean="0">
                <a:solidFill>
                  <a:schemeClr val="tx1">
                    <a:lumMod val="75000"/>
                  </a:schemeClr>
                </a:solidFill>
              </a:rPr>
              <a:t>You might have to leave your best </a:t>
            </a:r>
            <a:r>
              <a:rPr lang="en-GB" sz="2800" dirty="0">
                <a:solidFill>
                  <a:schemeClr val="tx1">
                    <a:lumMod val="75000"/>
                  </a:schemeClr>
                </a:solidFill>
              </a:rPr>
              <a:t>friend from primary school – you might not be able to see them again</a:t>
            </a:r>
          </a:p>
          <a:p>
            <a:r>
              <a:rPr lang="en-GB" sz="2800" dirty="0" smtClean="0">
                <a:solidFill>
                  <a:schemeClr val="tx1">
                    <a:lumMod val="75000"/>
                  </a:schemeClr>
                </a:solidFill>
              </a:rPr>
              <a:t>Sometimes you’re nervous </a:t>
            </a:r>
            <a:r>
              <a:rPr lang="en-GB" sz="2800" dirty="0">
                <a:solidFill>
                  <a:schemeClr val="tx1">
                    <a:lumMod val="75000"/>
                  </a:schemeClr>
                </a:solidFill>
              </a:rPr>
              <a:t>about grammar school entrance </a:t>
            </a:r>
            <a:r>
              <a:rPr lang="en-GB" sz="2800" dirty="0" smtClean="0">
                <a:solidFill>
                  <a:schemeClr val="tx1">
                    <a:lumMod val="75000"/>
                  </a:schemeClr>
                </a:solidFill>
              </a:rPr>
              <a:t>exams.</a:t>
            </a:r>
          </a:p>
          <a:p>
            <a:pPr lvl="0"/>
            <a:r>
              <a:rPr lang="en-GB" sz="2800" dirty="0" smtClean="0">
                <a:solidFill>
                  <a:schemeClr val="tx1">
                    <a:lumMod val="75000"/>
                  </a:schemeClr>
                </a:solidFill>
              </a:rPr>
              <a:t>You worry that at High School classmates might be wanting </a:t>
            </a:r>
            <a:r>
              <a:rPr lang="en-GB" sz="2800" dirty="0">
                <a:solidFill>
                  <a:schemeClr val="tx1">
                    <a:lumMod val="75000"/>
                  </a:schemeClr>
                </a:solidFill>
              </a:rPr>
              <a:t>to be ‘cool’ </a:t>
            </a:r>
            <a:r>
              <a:rPr lang="en-GB" sz="2800" dirty="0" smtClean="0">
                <a:solidFill>
                  <a:schemeClr val="tx1">
                    <a:lumMod val="75000"/>
                  </a:schemeClr>
                </a:solidFill>
              </a:rPr>
              <a:t>and laughing </a:t>
            </a:r>
            <a:r>
              <a:rPr lang="en-GB" sz="2800" dirty="0">
                <a:solidFill>
                  <a:schemeClr val="tx1">
                    <a:lumMod val="75000"/>
                  </a:schemeClr>
                </a:solidFill>
              </a:rPr>
              <a:t>at people who work hard at school work</a:t>
            </a:r>
            <a:r>
              <a:rPr lang="en-GB" sz="2800" dirty="0" smtClean="0">
                <a:solidFill>
                  <a:schemeClr val="tx1">
                    <a:lumMod val="75000"/>
                  </a:schemeClr>
                </a:solidFill>
              </a:rPr>
              <a:t>.</a:t>
            </a:r>
          </a:p>
          <a:p>
            <a:pPr lvl="0"/>
            <a:r>
              <a:rPr lang="en-GB" sz="2800" dirty="0" smtClean="0">
                <a:solidFill>
                  <a:schemeClr val="tx1">
                    <a:lumMod val="75000"/>
                  </a:schemeClr>
                </a:solidFill>
              </a:rPr>
              <a:t>Worries about school work.</a:t>
            </a:r>
            <a:endParaRPr lang="en-GB" sz="2800" dirty="0">
              <a:solidFill>
                <a:schemeClr val="tx1">
                  <a:lumMod val="75000"/>
                </a:schemeClr>
              </a:solidFill>
            </a:endParaRPr>
          </a:p>
          <a:p>
            <a:endParaRPr lang="en-GB" sz="2800" dirty="0" smtClean="0">
              <a:solidFill>
                <a:schemeClr val="tx1">
                  <a:lumMod val="75000"/>
                </a:schemeClr>
              </a:solidFill>
            </a:endParaRPr>
          </a:p>
          <a:p>
            <a:endParaRPr lang="en-GB" sz="2800" dirty="0"/>
          </a:p>
          <a:p>
            <a:pPr lvl="0"/>
            <a:endParaRPr lang="en-GB" dirty="0"/>
          </a:p>
          <a:p>
            <a:endParaRPr lang="en-GB" dirty="0"/>
          </a:p>
        </p:txBody>
      </p:sp>
      <p:sp>
        <p:nvSpPr>
          <p:cNvPr id="3" name="Title 2"/>
          <p:cNvSpPr>
            <a:spLocks noGrp="1"/>
          </p:cNvSpPr>
          <p:nvPr>
            <p:ph type="title"/>
          </p:nvPr>
        </p:nvSpPr>
        <p:spPr/>
        <p:txBody>
          <a:bodyPr/>
          <a:lstStyle/>
          <a:p>
            <a:pPr algn="ctr"/>
            <a:r>
              <a:rPr lang="en-GB" dirty="0" smtClean="0">
                <a:solidFill>
                  <a:schemeClr val="tx1">
                    <a:lumMod val="75000"/>
                  </a:schemeClr>
                </a:solidFill>
              </a:rPr>
              <a:t>Moving up to high school</a:t>
            </a:r>
            <a:endParaRPr lang="en-GB" dirty="0">
              <a:solidFill>
                <a:schemeClr val="tx1">
                  <a:lumMod val="75000"/>
                </a:schemeClr>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5029200"/>
            <a:ext cx="3505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098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6172200" cy="1600200"/>
          </a:xfrm>
        </p:spPr>
        <p:style>
          <a:lnRef idx="3">
            <a:schemeClr val="lt1"/>
          </a:lnRef>
          <a:fillRef idx="1">
            <a:schemeClr val="accent3"/>
          </a:fillRef>
          <a:effectRef idx="1">
            <a:schemeClr val="accent3"/>
          </a:effectRef>
          <a:fontRef idx="minor">
            <a:schemeClr val="lt1"/>
          </a:fontRef>
        </p:style>
        <p:txBody>
          <a:bodyPr>
            <a:normAutofit/>
          </a:bodyPr>
          <a:lstStyle/>
          <a:p>
            <a:pPr algn="ctr"/>
            <a:r>
              <a:rPr lang="en-US" sz="2800" dirty="0" smtClean="0">
                <a:solidFill>
                  <a:srgbClr val="FFFFFF"/>
                </a:solidFill>
                <a:latin typeface="Times New Roman" pitchFamily="18" charset="0"/>
                <a:cs typeface="Times New Roman" pitchFamily="18" charset="0"/>
              </a:rPr>
              <a:t>Social problems </a:t>
            </a:r>
            <a:r>
              <a:rPr lang="en-US" sz="2800" dirty="0" smtClean="0">
                <a:solidFill>
                  <a:srgbClr val="FFFFFF"/>
                </a:solidFill>
                <a:latin typeface="Times New Roman" pitchFamily="18" charset="0"/>
                <a:cs typeface="Times New Roman" pitchFamily="18" charset="0"/>
              </a:rPr>
              <a:t>of  </a:t>
            </a:r>
            <a:r>
              <a:rPr lang="en-US" sz="2800" dirty="0" smtClean="0">
                <a:solidFill>
                  <a:srgbClr val="FFFFFF"/>
                </a:solidFill>
                <a:latin typeface="Times New Roman" pitchFamily="18" charset="0"/>
                <a:cs typeface="Times New Roman" pitchFamily="18" charset="0"/>
              </a:rPr>
              <a:t>young </a:t>
            </a:r>
            <a:r>
              <a:rPr lang="en-US" sz="2800" dirty="0" smtClean="0">
                <a:solidFill>
                  <a:srgbClr val="FFFFFF"/>
                </a:solidFill>
                <a:latin typeface="Times New Roman" pitchFamily="18" charset="0"/>
                <a:cs typeface="Times New Roman" pitchFamily="18" charset="0"/>
              </a:rPr>
              <a:t/>
            </a:r>
            <a:br>
              <a:rPr lang="en-US" sz="2800" dirty="0" smtClean="0">
                <a:solidFill>
                  <a:srgbClr val="FFFFFF"/>
                </a:solidFill>
                <a:latin typeface="Times New Roman" pitchFamily="18" charset="0"/>
                <a:cs typeface="Times New Roman" pitchFamily="18" charset="0"/>
              </a:rPr>
            </a:br>
            <a:r>
              <a:rPr lang="en-US" sz="2800" dirty="0" smtClean="0">
                <a:solidFill>
                  <a:srgbClr val="FFFFFF"/>
                </a:solidFill>
                <a:latin typeface="Times New Roman" pitchFamily="18" charset="0"/>
                <a:cs typeface="Times New Roman" pitchFamily="18" charset="0"/>
              </a:rPr>
              <a:t>people </a:t>
            </a:r>
            <a:r>
              <a:rPr lang="en-US" sz="2800" dirty="0" smtClean="0">
                <a:solidFill>
                  <a:srgbClr val="FFFFFF"/>
                </a:solidFill>
                <a:latin typeface="Times New Roman" pitchFamily="18" charset="0"/>
                <a:cs typeface="Times New Roman" pitchFamily="18" charset="0"/>
              </a:rPr>
              <a:t>in our country</a:t>
            </a:r>
            <a:endParaRPr lang="ru-RU" sz="2800" dirty="0">
              <a:solidFill>
                <a:srgbClr val="FFFFFF"/>
              </a:solidFill>
              <a:latin typeface="Times New Roman" pitchFamily="18" charset="0"/>
              <a:cs typeface="Times New Roman" pitchFamily="18" charset="0"/>
            </a:endParaRPr>
          </a:p>
        </p:txBody>
      </p:sp>
      <p:sp>
        <p:nvSpPr>
          <p:cNvPr id="3" name="Содержимое 2"/>
          <p:cNvSpPr>
            <a:spLocks noGrp="1"/>
          </p:cNvSpPr>
          <p:nvPr>
            <p:ph idx="1"/>
          </p:nvPr>
        </p:nvSpPr>
        <p:spPr>
          <a:xfrm>
            <a:off x="0" y="1676400"/>
            <a:ext cx="9144000" cy="5229200"/>
          </a:xfrm>
          <a:solidFill>
            <a:srgbClr val="00B0F0"/>
          </a:solidFill>
        </p:spPr>
        <p:style>
          <a:lnRef idx="0">
            <a:schemeClr val="accent5"/>
          </a:lnRef>
          <a:fillRef idx="3">
            <a:schemeClr val="accent5"/>
          </a:fillRef>
          <a:effectRef idx="3">
            <a:schemeClr val="accent5"/>
          </a:effectRef>
          <a:fontRef idx="minor">
            <a:schemeClr val="lt1"/>
          </a:fontRef>
        </p:style>
        <p:txBody>
          <a:bodyPr>
            <a:normAutofit/>
          </a:bodyPr>
          <a:lstStyle/>
          <a:p>
            <a:r>
              <a:rPr lang="en-US" sz="2400" b="1" dirty="0" smtClean="0">
                <a:solidFill>
                  <a:srgbClr val="6D175B"/>
                </a:solidFill>
                <a:latin typeface="Times New Roman" pitchFamily="18" charset="0"/>
                <a:cs typeface="Times New Roman" pitchFamily="18" charset="0"/>
              </a:rPr>
              <a:t>drug addiction</a:t>
            </a:r>
          </a:p>
          <a:p>
            <a:r>
              <a:rPr lang="en-US" sz="2400" b="1" dirty="0" smtClean="0">
                <a:solidFill>
                  <a:srgbClr val="6D175B"/>
                </a:solidFill>
                <a:latin typeface="Times New Roman" pitchFamily="18" charset="0"/>
                <a:cs typeface="Times New Roman" pitchFamily="18" charset="0"/>
              </a:rPr>
              <a:t>negligent attitude to learning (missing school, the leaving of the school)</a:t>
            </a:r>
          </a:p>
          <a:p>
            <a:r>
              <a:rPr lang="en-US" sz="2400" b="1" dirty="0" smtClean="0">
                <a:solidFill>
                  <a:srgbClr val="6D175B"/>
                </a:solidFill>
                <a:latin typeface="Times New Roman" pitchFamily="18" charset="0"/>
                <a:cs typeface="Times New Roman" pitchFamily="18" charset="0"/>
              </a:rPr>
              <a:t>smoking</a:t>
            </a:r>
          </a:p>
          <a:p>
            <a:r>
              <a:rPr lang="en-US" sz="2400" b="1" dirty="0" smtClean="0">
                <a:solidFill>
                  <a:srgbClr val="6D175B"/>
                </a:solidFill>
                <a:latin typeface="Times New Roman" pitchFamily="18" charset="0"/>
                <a:cs typeface="Times New Roman" pitchFamily="18" charset="0"/>
              </a:rPr>
              <a:t>alcoholism</a:t>
            </a:r>
          </a:p>
          <a:p>
            <a:r>
              <a:rPr lang="en-US" sz="2400" b="1" dirty="0" smtClean="0">
                <a:solidFill>
                  <a:srgbClr val="6D175B"/>
                </a:solidFill>
                <a:latin typeface="Times New Roman" pitchFamily="18" charset="0"/>
                <a:cs typeface="Times New Roman" pitchFamily="18" charset="0"/>
              </a:rPr>
              <a:t>vandalism</a:t>
            </a:r>
          </a:p>
          <a:p>
            <a:r>
              <a:rPr lang="en-US" sz="2400" b="1" dirty="0" smtClean="0">
                <a:solidFill>
                  <a:srgbClr val="6D175B"/>
                </a:solidFill>
                <a:latin typeface="Times New Roman" pitchFamily="18" charset="0"/>
                <a:cs typeface="Times New Roman" pitchFamily="18" charset="0"/>
              </a:rPr>
              <a:t>dependence on computer (Internet, computer games)</a:t>
            </a:r>
          </a:p>
          <a:p>
            <a:r>
              <a:rPr lang="en-US" sz="2400" b="1" dirty="0" smtClean="0">
                <a:solidFill>
                  <a:srgbClr val="6D175B"/>
                </a:solidFill>
                <a:latin typeface="Times New Roman" pitchFamily="18" charset="0"/>
                <a:cs typeface="Times New Roman" pitchFamily="18" charset="0"/>
              </a:rPr>
              <a:t>Do  not want to work</a:t>
            </a:r>
          </a:p>
          <a:p>
            <a:r>
              <a:rPr lang="en-US" sz="2400" b="1" dirty="0" smtClean="0">
                <a:solidFill>
                  <a:srgbClr val="6D175B"/>
                </a:solidFill>
                <a:latin typeface="Times New Roman" pitchFamily="18" charset="0"/>
                <a:cs typeface="Times New Roman" pitchFamily="18" charset="0"/>
              </a:rPr>
              <a:t>do not want to serve in army</a:t>
            </a:r>
          </a:p>
          <a:p>
            <a:r>
              <a:rPr lang="en-US" sz="2400" b="1" dirty="0" smtClean="0">
                <a:solidFill>
                  <a:srgbClr val="6D175B"/>
                </a:solidFill>
                <a:latin typeface="Times New Roman" pitchFamily="18" charset="0"/>
                <a:cs typeface="Times New Roman" pitchFamily="18" charset="0"/>
              </a:rPr>
              <a:t>youth crime</a:t>
            </a:r>
          </a:p>
          <a:p>
            <a:r>
              <a:rPr lang="en-US" sz="2400" b="1" dirty="0" smtClean="0">
                <a:solidFill>
                  <a:srgbClr val="6D175B"/>
                </a:solidFill>
                <a:latin typeface="Times New Roman" pitchFamily="18" charset="0"/>
                <a:cs typeface="Times New Roman" pitchFamily="18" charset="0"/>
              </a:rPr>
              <a:t>homelessness, poverty</a:t>
            </a:r>
            <a:endParaRPr lang="ru-RU" sz="2400" b="1" dirty="0">
              <a:solidFill>
                <a:srgbClr val="6D175B"/>
              </a:solidFill>
              <a:latin typeface="Times New Roman" pitchFamily="18" charset="0"/>
              <a:cs typeface="Times New Roman" pitchFamily="18" charset="0"/>
            </a:endParaRPr>
          </a:p>
        </p:txBody>
      </p:sp>
      <p:pic>
        <p:nvPicPr>
          <p:cNvPr id="4" name="Рисунок 3" descr="4.png"/>
          <p:cNvPicPr>
            <a:picLocks noChangeAspect="1"/>
          </p:cNvPicPr>
          <p:nvPr/>
        </p:nvPicPr>
        <p:blipFill>
          <a:blip r:embed="rId2" cstate="print"/>
          <a:stretch>
            <a:fillRect/>
          </a:stretch>
        </p:blipFill>
        <p:spPr>
          <a:xfrm>
            <a:off x="5562600" y="4724400"/>
            <a:ext cx="3200400" cy="2133600"/>
          </a:xfrm>
          <a:prstGeom prst="rect">
            <a:avLst/>
          </a:prstGeom>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0"/>
            <a:ext cx="3002924"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39962"/>
          </a:xfrm>
        </p:spPr>
        <p:txBody>
          <a:bodyPr>
            <a:normAutofit fontScale="90000"/>
          </a:bodyPr>
          <a:lstStyle/>
          <a:p>
            <a:pPr fontAlgn="auto">
              <a:spcAft>
                <a:spcPts val="0"/>
              </a:spcAft>
              <a:defRPr/>
            </a:pPr>
            <a:r>
              <a:rPr lang="en-GB" dirty="0">
                <a:solidFill>
                  <a:srgbClr val="00B050"/>
                </a:solidFill>
              </a:rPr>
              <a:t>PRESENTATION FROM </a:t>
            </a:r>
            <a:r>
              <a:rPr lang="en-GB" dirty="0" smtClean="0">
                <a:solidFill>
                  <a:srgbClr val="00B050"/>
                </a:solidFill>
              </a:rPr>
              <a:t>NIGERIA, </a:t>
            </a:r>
            <a:r>
              <a:rPr lang="en-US" dirty="0" smtClean="0">
                <a:solidFill>
                  <a:srgbClr val="00B050"/>
                </a:solidFill>
              </a:rPr>
              <a:t>KATSINA      COLLEGE KATSINA:“SOCIAL </a:t>
            </a:r>
            <a:r>
              <a:rPr lang="en-US" dirty="0">
                <a:solidFill>
                  <a:srgbClr val="00B050"/>
                </a:solidFill>
              </a:rPr>
              <a:t>PROBLEMS OF YOUNG PEOPLE</a:t>
            </a:r>
            <a:r>
              <a:rPr lang="en-US" dirty="0" smtClean="0">
                <a:solidFill>
                  <a:srgbClr val="00B050"/>
                </a:solidFill>
              </a:rPr>
              <a:t>”                </a:t>
            </a:r>
            <a:r>
              <a:rPr lang="en-US" dirty="0">
                <a:solidFill>
                  <a:schemeClr val="tx1">
                    <a:lumMod val="75000"/>
                  </a:schemeClr>
                </a:solidFill>
              </a:rPr>
              <a:t/>
            </a:r>
            <a:br>
              <a:rPr lang="en-US" dirty="0">
                <a:solidFill>
                  <a:schemeClr val="tx1">
                    <a:lumMod val="75000"/>
                  </a:schemeClr>
                </a:solidFill>
              </a:rPr>
            </a:br>
            <a:endParaRPr lang="en-GB" dirty="0">
              <a:solidFill>
                <a:schemeClr val="tx1">
                  <a:lumMod val="75000"/>
                </a:schemeClr>
              </a:solidFill>
            </a:endParaRPr>
          </a:p>
        </p:txBody>
      </p:sp>
      <p:sp>
        <p:nvSpPr>
          <p:cNvPr id="14338" name="Content Placeholder 2"/>
          <p:cNvSpPr>
            <a:spLocks noGrp="1"/>
          </p:cNvSpPr>
          <p:nvPr>
            <p:ph idx="1"/>
          </p:nvPr>
        </p:nvSpPr>
        <p:spPr>
          <a:xfrm>
            <a:off x="457200" y="2895600"/>
            <a:ext cx="8229600" cy="3230563"/>
          </a:xfrm>
        </p:spPr>
        <p:txBody>
          <a:bodyPr>
            <a:normAutofit fontScale="92500" lnSpcReduction="20000"/>
          </a:bodyPr>
          <a:lstStyle/>
          <a:p>
            <a:pPr marL="0" indent="0">
              <a:buNone/>
            </a:pPr>
            <a:r>
              <a:rPr lang="en-US" sz="3000" b="1" dirty="0">
                <a:solidFill>
                  <a:schemeClr val="tx1">
                    <a:lumMod val="75000"/>
                  </a:schemeClr>
                </a:solidFill>
              </a:rPr>
              <a:t>“YOUTH PROBLEMS IN THE COUNTRY”</a:t>
            </a:r>
            <a:endParaRPr lang="en-GB" sz="3000" b="1" dirty="0" smtClean="0">
              <a:solidFill>
                <a:schemeClr val="tx1">
                  <a:lumMod val="75000"/>
                </a:schemeClr>
              </a:solidFill>
            </a:endParaRPr>
          </a:p>
          <a:p>
            <a:pPr>
              <a:buFont typeface="Arial" charset="0"/>
              <a:buChar char="•"/>
            </a:pPr>
            <a:r>
              <a:rPr lang="en-GB" sz="2800" dirty="0" smtClean="0">
                <a:solidFill>
                  <a:schemeClr val="tx1">
                    <a:lumMod val="75000"/>
                  </a:schemeClr>
                </a:solidFill>
              </a:rPr>
              <a:t>Poverty</a:t>
            </a:r>
          </a:p>
          <a:p>
            <a:pPr>
              <a:buFont typeface="Arial" charset="0"/>
              <a:buChar char="•"/>
            </a:pPr>
            <a:r>
              <a:rPr lang="en-GB" sz="2800" dirty="0" smtClean="0">
                <a:solidFill>
                  <a:schemeClr val="tx1">
                    <a:lumMod val="75000"/>
                  </a:schemeClr>
                </a:solidFill>
              </a:rPr>
              <a:t>Some extent of exams malpractice</a:t>
            </a:r>
          </a:p>
          <a:p>
            <a:pPr>
              <a:buFont typeface="Arial" charset="0"/>
              <a:buChar char="•"/>
            </a:pPr>
            <a:r>
              <a:rPr lang="en-GB" sz="2800" dirty="0" smtClean="0">
                <a:solidFill>
                  <a:schemeClr val="tx1">
                    <a:lumMod val="75000"/>
                  </a:schemeClr>
                </a:solidFill>
              </a:rPr>
              <a:t>Drop out from schools</a:t>
            </a:r>
          </a:p>
          <a:p>
            <a:pPr>
              <a:buFont typeface="Arial" charset="0"/>
              <a:buChar char="•"/>
            </a:pPr>
            <a:r>
              <a:rPr lang="en-GB" sz="2800" dirty="0" smtClean="0">
                <a:solidFill>
                  <a:schemeClr val="tx1">
                    <a:lumMod val="75000"/>
                  </a:schemeClr>
                </a:solidFill>
              </a:rPr>
              <a:t>Political </a:t>
            </a:r>
            <a:r>
              <a:rPr lang="en-GB" sz="2800" dirty="0" err="1" smtClean="0">
                <a:solidFill>
                  <a:schemeClr val="tx1">
                    <a:lumMod val="75000"/>
                  </a:schemeClr>
                </a:solidFill>
              </a:rPr>
              <a:t>thuggery</a:t>
            </a:r>
            <a:endParaRPr lang="en-GB" sz="2800" dirty="0" smtClean="0">
              <a:solidFill>
                <a:schemeClr val="tx1">
                  <a:lumMod val="75000"/>
                </a:schemeClr>
              </a:solidFill>
            </a:endParaRPr>
          </a:p>
          <a:p>
            <a:pPr>
              <a:buFont typeface="Arial" charset="0"/>
              <a:buChar char="•"/>
            </a:pPr>
            <a:r>
              <a:rPr lang="en-GB" sz="2800" dirty="0" smtClean="0">
                <a:solidFill>
                  <a:schemeClr val="tx1">
                    <a:lumMod val="75000"/>
                  </a:schemeClr>
                </a:solidFill>
              </a:rPr>
              <a:t>Drug abuse</a:t>
            </a:r>
          </a:p>
          <a:p>
            <a:pPr>
              <a:buFont typeface="Arial" charset="0"/>
              <a:buChar char="•"/>
            </a:pPr>
            <a:r>
              <a:rPr lang="en-GB" sz="2800" dirty="0" smtClean="0">
                <a:solidFill>
                  <a:schemeClr val="tx1">
                    <a:lumMod val="75000"/>
                  </a:schemeClr>
                </a:solidFill>
              </a:rPr>
              <a:t>These are some of the social problems of youth in the country</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524000"/>
            <a:ext cx="3505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fontAlgn="auto">
              <a:spcAft>
                <a:spcPts val="0"/>
              </a:spcAft>
              <a:defRPr/>
            </a:pPr>
            <a:r>
              <a:rPr lang="en-GB" dirty="0" smtClean="0">
                <a:solidFill>
                  <a:schemeClr val="tx1">
                    <a:lumMod val="75000"/>
                  </a:schemeClr>
                </a:solidFill>
              </a:rPr>
              <a:t>Young people’s social problems in our city includes:</a:t>
            </a:r>
            <a:endParaRPr lang="en-GB" dirty="0">
              <a:solidFill>
                <a:schemeClr val="tx1">
                  <a:lumMod val="75000"/>
                </a:schemeClr>
              </a:solidFill>
            </a:endParaRPr>
          </a:p>
        </p:txBody>
      </p:sp>
      <p:sp>
        <p:nvSpPr>
          <p:cNvPr id="3" name="Content Placeholder 2"/>
          <p:cNvSpPr>
            <a:spLocks noGrp="1"/>
          </p:cNvSpPr>
          <p:nvPr>
            <p:ph idx="1"/>
          </p:nvPr>
        </p:nvSpPr>
        <p:spPr>
          <a:xfrm>
            <a:off x="304800" y="1676400"/>
            <a:ext cx="8229600" cy="4525963"/>
          </a:xfrm>
        </p:spPr>
        <p:txBody>
          <a:bodyPr>
            <a:normAutofit/>
          </a:bodyPr>
          <a:lstStyle/>
          <a:p>
            <a:pPr marL="137160" indent="0" fontAlgn="auto">
              <a:spcAft>
                <a:spcPts val="0"/>
              </a:spcAft>
              <a:buClr>
                <a:schemeClr val="tx1">
                  <a:shade val="95000"/>
                </a:schemeClr>
              </a:buClr>
              <a:buFont typeface="Wingdings 2"/>
              <a:buNone/>
              <a:defRPr/>
            </a:pPr>
            <a:r>
              <a:rPr lang="en-GB" dirty="0" smtClean="0">
                <a:solidFill>
                  <a:schemeClr val="tx1">
                    <a:lumMod val="75000"/>
                  </a:schemeClr>
                </a:solidFill>
              </a:rPr>
              <a:t>. </a:t>
            </a:r>
            <a:r>
              <a:rPr lang="en-GB" sz="4000" dirty="0" smtClean="0">
                <a:solidFill>
                  <a:schemeClr val="tx1">
                    <a:lumMod val="75000"/>
                  </a:schemeClr>
                </a:solidFill>
              </a:rPr>
              <a:t>Violating laws and order</a:t>
            </a:r>
          </a:p>
          <a:p>
            <a:pPr marL="137160" indent="0" fontAlgn="auto">
              <a:spcAft>
                <a:spcPts val="0"/>
              </a:spcAft>
              <a:buClr>
                <a:schemeClr val="tx1">
                  <a:shade val="95000"/>
                </a:schemeClr>
              </a:buClr>
              <a:buFont typeface="Wingdings 2"/>
              <a:buNone/>
              <a:defRPr/>
            </a:pPr>
            <a:r>
              <a:rPr lang="en-GB" sz="4000" dirty="0" smtClean="0">
                <a:solidFill>
                  <a:schemeClr val="tx1">
                    <a:lumMod val="75000"/>
                  </a:schemeClr>
                </a:solidFill>
              </a:rPr>
              <a:t>. Poverty</a:t>
            </a:r>
          </a:p>
          <a:p>
            <a:pPr marL="137160" indent="0" fontAlgn="auto">
              <a:spcAft>
                <a:spcPts val="0"/>
              </a:spcAft>
              <a:buClr>
                <a:schemeClr val="tx1">
                  <a:shade val="95000"/>
                </a:schemeClr>
              </a:buClr>
              <a:buFont typeface="Wingdings 2"/>
              <a:buNone/>
              <a:defRPr/>
            </a:pPr>
            <a:r>
              <a:rPr lang="en-GB" sz="4000" dirty="0" smtClean="0">
                <a:solidFill>
                  <a:schemeClr val="tx1">
                    <a:lumMod val="75000"/>
                  </a:schemeClr>
                </a:solidFill>
              </a:rPr>
              <a:t>. Political </a:t>
            </a:r>
            <a:r>
              <a:rPr lang="en-GB" sz="4000" dirty="0" err="1" smtClean="0">
                <a:solidFill>
                  <a:schemeClr val="tx1">
                    <a:lumMod val="75000"/>
                  </a:schemeClr>
                </a:solidFill>
              </a:rPr>
              <a:t>thuggery</a:t>
            </a:r>
            <a:endParaRPr lang="en-GB" sz="4000" dirty="0" smtClean="0">
              <a:solidFill>
                <a:schemeClr val="tx1">
                  <a:lumMod val="75000"/>
                </a:schemeClr>
              </a:solidFill>
            </a:endParaRPr>
          </a:p>
          <a:p>
            <a:pPr marL="137160" indent="0" fontAlgn="auto">
              <a:spcAft>
                <a:spcPts val="0"/>
              </a:spcAft>
              <a:buClr>
                <a:schemeClr val="tx1">
                  <a:shade val="95000"/>
                </a:schemeClr>
              </a:buClr>
              <a:buFont typeface="Wingdings 2"/>
              <a:buNone/>
              <a:defRPr/>
            </a:pPr>
            <a:r>
              <a:rPr lang="en-GB" sz="4000" dirty="0" smtClean="0">
                <a:solidFill>
                  <a:schemeClr val="tx1">
                    <a:lumMod val="75000"/>
                  </a:schemeClr>
                </a:solidFill>
              </a:rPr>
              <a:t>. Drug abuse</a:t>
            </a:r>
          </a:p>
          <a:p>
            <a:pPr marL="137160" indent="0" fontAlgn="auto">
              <a:spcAft>
                <a:spcPts val="0"/>
              </a:spcAft>
              <a:buClr>
                <a:schemeClr val="tx1">
                  <a:shade val="95000"/>
                </a:schemeClr>
              </a:buClr>
              <a:buFont typeface="Wingdings 2"/>
              <a:buNone/>
              <a:defRPr/>
            </a:pPr>
            <a:r>
              <a:rPr lang="en-GB" sz="4000" dirty="0" smtClean="0">
                <a:solidFill>
                  <a:schemeClr val="tx1">
                    <a:lumMod val="75000"/>
                  </a:schemeClr>
                </a:solidFill>
              </a:rPr>
              <a:t>. Drop out from schools </a:t>
            </a:r>
          </a:p>
          <a:p>
            <a:pPr marL="548640" indent="-411480" fontAlgn="auto">
              <a:spcAft>
                <a:spcPts val="0"/>
              </a:spcAft>
              <a:buClr>
                <a:schemeClr val="tx1">
                  <a:shade val="95000"/>
                </a:schemeClr>
              </a:buClr>
              <a:buFont typeface="Wingdings 2"/>
              <a:buChar char=""/>
              <a:defRPr/>
            </a:pPr>
            <a:endParaRPr lang="en-GB" dirty="0">
              <a:solidFill>
                <a:schemeClr val="tx1">
                  <a:lumMod val="7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GB" dirty="0" smtClean="0">
                <a:solidFill>
                  <a:schemeClr val="tx1">
                    <a:lumMod val="75000"/>
                  </a:schemeClr>
                </a:solidFill>
              </a:rPr>
              <a:t>Social problems in the school</a:t>
            </a:r>
            <a:endParaRPr lang="en-GB" dirty="0">
              <a:solidFill>
                <a:schemeClr val="tx1">
                  <a:lumMod val="75000"/>
                </a:schemeClr>
              </a:solidFill>
            </a:endParaRPr>
          </a:p>
        </p:txBody>
      </p:sp>
      <p:sp>
        <p:nvSpPr>
          <p:cNvPr id="16386" name="Content Placeholder 2"/>
          <p:cNvSpPr>
            <a:spLocks noGrp="1"/>
          </p:cNvSpPr>
          <p:nvPr>
            <p:ph idx="1"/>
          </p:nvPr>
        </p:nvSpPr>
        <p:spPr/>
        <p:txBody>
          <a:bodyPr>
            <a:normAutofit/>
          </a:bodyPr>
          <a:lstStyle/>
          <a:p>
            <a:pPr marL="136525" indent="0">
              <a:buFont typeface="Wingdings 2" pitchFamily="18" charset="2"/>
              <a:buNone/>
            </a:pPr>
            <a:r>
              <a:rPr lang="en-GB" sz="3600" dirty="0" smtClean="0">
                <a:solidFill>
                  <a:schemeClr val="tx1">
                    <a:lumMod val="75000"/>
                  </a:schemeClr>
                </a:solidFill>
              </a:rPr>
              <a:t>. Some are disobedient to teachers</a:t>
            </a:r>
          </a:p>
          <a:p>
            <a:pPr marL="136525" indent="0">
              <a:buFont typeface="Wingdings 2" pitchFamily="18" charset="2"/>
              <a:buNone/>
            </a:pPr>
            <a:r>
              <a:rPr lang="en-GB" sz="3600" dirty="0" smtClean="0">
                <a:solidFill>
                  <a:schemeClr val="tx1">
                    <a:lumMod val="75000"/>
                  </a:schemeClr>
                </a:solidFill>
              </a:rPr>
              <a:t>. Some are disobedient to their seniors</a:t>
            </a:r>
          </a:p>
          <a:p>
            <a:pPr marL="136525" indent="0">
              <a:buFont typeface="Wingdings 2" pitchFamily="18" charset="2"/>
              <a:buNone/>
            </a:pPr>
            <a:r>
              <a:rPr lang="en-GB" sz="3600" dirty="0" smtClean="0">
                <a:solidFill>
                  <a:schemeClr val="tx1">
                    <a:lumMod val="75000"/>
                  </a:schemeClr>
                </a:solidFill>
              </a:rPr>
              <a:t>. Lack of seriousness of some students in their     studies</a:t>
            </a:r>
          </a:p>
          <a:p>
            <a:pPr marL="136525" indent="0">
              <a:buFont typeface="Wingdings 2" pitchFamily="18" charset="2"/>
              <a:buNone/>
            </a:pPr>
            <a:r>
              <a:rPr lang="en-GB" sz="3600" dirty="0" smtClean="0">
                <a:solidFill>
                  <a:schemeClr val="tx1">
                    <a:lumMod val="75000"/>
                  </a:schemeClr>
                </a:solidFill>
              </a:rPr>
              <a:t>. Truancy</a:t>
            </a:r>
          </a:p>
          <a:p>
            <a:pPr marL="136525" indent="0">
              <a:buFont typeface="Wingdings 2" pitchFamily="18" charset="2"/>
              <a:buNone/>
            </a:pPr>
            <a:r>
              <a:rPr lang="en-GB" sz="3600" dirty="0" smtClean="0">
                <a:solidFill>
                  <a:schemeClr val="tx1">
                    <a:lumMod val="75000"/>
                  </a:schemeClr>
                </a:solidFill>
              </a:rPr>
              <a:t>. Late coming </a:t>
            </a:r>
          </a:p>
          <a:p>
            <a:pPr marL="136525" indent="0">
              <a:buFont typeface="Wingdings 2" pitchFamily="18" charset="2"/>
              <a:buNone/>
            </a:pPr>
            <a:r>
              <a:rPr lang="en-GB" sz="3600" dirty="0" smtClean="0">
                <a:solidFill>
                  <a:schemeClr val="tx1">
                    <a:lumMod val="75000"/>
                  </a:schemeClr>
                </a:solidFill>
              </a:rPr>
              <a:t>. Quarrelling between students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867400"/>
          </a:xfrm>
        </p:spPr>
        <p:txBody>
          <a:bodyPr>
            <a:normAutofit/>
          </a:bodyPr>
          <a:lstStyle/>
          <a:p>
            <a:pPr algn="ctr" fontAlgn="auto">
              <a:spcAft>
                <a:spcPts val="0"/>
              </a:spcAft>
              <a:defRPr/>
            </a:pPr>
            <a:r>
              <a:rPr lang="en-GB" dirty="0" smtClean="0">
                <a:solidFill>
                  <a:schemeClr val="tx1">
                    <a:lumMod val="75000"/>
                  </a:schemeClr>
                </a:solidFill>
              </a:rPr>
              <a:t>Social problems of students in our families :</a:t>
            </a:r>
            <a:br>
              <a:rPr lang="en-GB" dirty="0" smtClean="0">
                <a:solidFill>
                  <a:schemeClr val="tx1">
                    <a:lumMod val="75000"/>
                  </a:schemeClr>
                </a:solidFill>
              </a:rPr>
            </a:br>
            <a:r>
              <a:rPr lang="en-GB" dirty="0" smtClean="0">
                <a:solidFill>
                  <a:schemeClr val="tx1">
                    <a:lumMod val="75000"/>
                  </a:schemeClr>
                </a:solidFill>
              </a:rPr>
              <a:t> The commonest problems in our families include :</a:t>
            </a:r>
            <a:br>
              <a:rPr lang="en-GB" dirty="0" smtClean="0">
                <a:solidFill>
                  <a:schemeClr val="tx1">
                    <a:lumMod val="75000"/>
                  </a:schemeClr>
                </a:solidFill>
              </a:rPr>
            </a:br>
            <a:r>
              <a:rPr lang="en-GB" dirty="0" smtClean="0">
                <a:solidFill>
                  <a:schemeClr val="tx1">
                    <a:lumMod val="75000"/>
                  </a:schemeClr>
                </a:solidFill>
              </a:rPr>
              <a:t> </a:t>
            </a:r>
            <a:r>
              <a:rPr lang="en-GB" b="0" dirty="0" smtClean="0">
                <a:solidFill>
                  <a:schemeClr val="tx1">
                    <a:lumMod val="75000"/>
                  </a:schemeClr>
                </a:solidFill>
              </a:rPr>
              <a:t>(1) Inability of some parents to send their wards/daughters to schools </a:t>
            </a:r>
            <a:br>
              <a:rPr lang="en-GB" b="0" dirty="0" smtClean="0">
                <a:solidFill>
                  <a:schemeClr val="tx1">
                    <a:lumMod val="75000"/>
                  </a:schemeClr>
                </a:solidFill>
              </a:rPr>
            </a:br>
            <a:r>
              <a:rPr lang="en-GB" b="0" dirty="0" smtClean="0">
                <a:solidFill>
                  <a:schemeClr val="tx1">
                    <a:lumMod val="75000"/>
                  </a:schemeClr>
                </a:solidFill>
              </a:rPr>
              <a:t>(2</a:t>
            </a:r>
            <a:r>
              <a:rPr lang="en-GB" b="0" dirty="0">
                <a:solidFill>
                  <a:schemeClr val="tx1">
                    <a:lumMod val="75000"/>
                  </a:schemeClr>
                </a:solidFill>
              </a:rPr>
              <a:t>)</a:t>
            </a:r>
            <a:r>
              <a:rPr lang="en-GB" b="0" dirty="0" smtClean="0">
                <a:solidFill>
                  <a:schemeClr val="tx1">
                    <a:lumMod val="75000"/>
                  </a:schemeClr>
                </a:solidFill>
              </a:rPr>
              <a:t> Inadequate provision of learning materials to their wards/daughters </a:t>
            </a:r>
            <a:r>
              <a:rPr lang="en-GB" b="0" dirty="0">
                <a:solidFill>
                  <a:schemeClr val="tx1">
                    <a:lumMod val="75000"/>
                  </a:schemeClr>
                </a:solidFill>
              </a:rPr>
              <a:t/>
            </a:r>
            <a:br>
              <a:rPr lang="en-GB" b="0" dirty="0">
                <a:solidFill>
                  <a:schemeClr val="tx1">
                    <a:lumMod val="75000"/>
                  </a:schemeClr>
                </a:solidFill>
              </a:rPr>
            </a:br>
            <a:r>
              <a:rPr lang="en-GB" b="0" dirty="0" smtClean="0">
                <a:solidFill>
                  <a:schemeClr val="tx1">
                    <a:lumMod val="75000"/>
                  </a:schemeClr>
                </a:solidFill>
              </a:rPr>
              <a:t>(3) poverty.</a:t>
            </a:r>
            <a:endParaRPr lang="en-GB" b="0" dirty="0">
              <a:solidFill>
                <a:schemeClr val="tx1">
                  <a:lumMod val="75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fontAlgn="auto">
              <a:spcAft>
                <a:spcPts val="0"/>
              </a:spcAft>
              <a:defRPr/>
            </a:pPr>
            <a:r>
              <a:rPr lang="en-GB" dirty="0" smtClean="0">
                <a:solidFill>
                  <a:schemeClr val="tx1">
                    <a:lumMod val="75000"/>
                  </a:schemeClr>
                </a:solidFill>
              </a:rPr>
              <a:t>Government efforts in resolving the problems:</a:t>
            </a:r>
            <a:endParaRPr lang="en-GB" dirty="0">
              <a:solidFill>
                <a:schemeClr val="tx1">
                  <a:lumMod val="75000"/>
                </a:schemeClr>
              </a:solidFill>
            </a:endParaRPr>
          </a:p>
        </p:txBody>
      </p:sp>
      <p:sp>
        <p:nvSpPr>
          <p:cNvPr id="19458" name="Content Placeholder 2"/>
          <p:cNvSpPr>
            <a:spLocks noGrp="1"/>
          </p:cNvSpPr>
          <p:nvPr>
            <p:ph idx="1"/>
          </p:nvPr>
        </p:nvSpPr>
        <p:spPr/>
        <p:txBody>
          <a:bodyPr>
            <a:normAutofit/>
          </a:bodyPr>
          <a:lstStyle/>
          <a:p>
            <a:r>
              <a:rPr lang="en-GB" sz="4000" dirty="0" smtClean="0">
                <a:solidFill>
                  <a:schemeClr val="tx1">
                    <a:lumMod val="75000"/>
                  </a:schemeClr>
                </a:solidFill>
              </a:rPr>
              <a:t>Mobilization awareness campaign</a:t>
            </a:r>
          </a:p>
          <a:p>
            <a:r>
              <a:rPr lang="en-GB" sz="4000" dirty="0" smtClean="0">
                <a:solidFill>
                  <a:schemeClr val="tx1">
                    <a:lumMod val="75000"/>
                  </a:schemeClr>
                </a:solidFill>
              </a:rPr>
              <a:t>The govt is pushing more money to eradicate poverty level</a:t>
            </a:r>
          </a:p>
          <a:p>
            <a:r>
              <a:rPr lang="en-GB" sz="4000" dirty="0" smtClean="0">
                <a:solidFill>
                  <a:schemeClr val="tx1">
                    <a:lumMod val="75000"/>
                  </a:schemeClr>
                </a:solidFill>
              </a:rPr>
              <a:t>Evolving more laws regarding the use of drugs</a:t>
            </a:r>
          </a:p>
          <a:p>
            <a:r>
              <a:rPr lang="en-GB" sz="4000" dirty="0" smtClean="0">
                <a:solidFill>
                  <a:schemeClr val="tx1">
                    <a:lumMod val="75000"/>
                  </a:schemeClr>
                </a:solidFill>
              </a:rPr>
              <a:t>Fighting against corrupt </a:t>
            </a:r>
            <a:r>
              <a:rPr lang="en-GB" sz="4000" dirty="0" smtClean="0"/>
              <a:t>politicians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fontAlgn="auto">
              <a:spcAft>
                <a:spcPts val="0"/>
              </a:spcAft>
              <a:defRPr/>
            </a:pPr>
            <a:r>
              <a:rPr lang="en-GB" dirty="0" smtClean="0">
                <a:solidFill>
                  <a:schemeClr val="tx1">
                    <a:lumMod val="75000"/>
                  </a:schemeClr>
                </a:solidFill>
              </a:rPr>
              <a:t>How Parents/Teachers resolved the problem:</a:t>
            </a:r>
            <a:endParaRPr lang="en-GB" dirty="0">
              <a:solidFill>
                <a:schemeClr val="tx1">
                  <a:lumMod val="75000"/>
                </a:schemeClr>
              </a:solidFill>
            </a:endParaRPr>
          </a:p>
        </p:txBody>
      </p:sp>
      <p:sp>
        <p:nvSpPr>
          <p:cNvPr id="20482" name="Content Placeholder 2"/>
          <p:cNvSpPr>
            <a:spLocks noGrp="1"/>
          </p:cNvSpPr>
          <p:nvPr>
            <p:ph idx="1"/>
          </p:nvPr>
        </p:nvSpPr>
        <p:spPr/>
        <p:txBody>
          <a:bodyPr>
            <a:noAutofit/>
          </a:bodyPr>
          <a:lstStyle/>
          <a:p>
            <a:r>
              <a:rPr lang="en-GB" sz="3600" dirty="0" smtClean="0">
                <a:solidFill>
                  <a:schemeClr val="tx1">
                    <a:lumMod val="75000"/>
                  </a:schemeClr>
                </a:solidFill>
              </a:rPr>
              <a:t>They are enacting laws to control the situation</a:t>
            </a:r>
          </a:p>
          <a:p>
            <a:r>
              <a:rPr lang="en-GB" sz="3600" dirty="0" smtClean="0">
                <a:solidFill>
                  <a:schemeClr val="tx1">
                    <a:lumMod val="75000"/>
                  </a:schemeClr>
                </a:solidFill>
              </a:rPr>
              <a:t>They are inculcating good morals to the students</a:t>
            </a:r>
          </a:p>
          <a:p>
            <a:r>
              <a:rPr lang="en-GB" sz="3600" dirty="0" smtClean="0">
                <a:solidFill>
                  <a:schemeClr val="tx1">
                    <a:lumMod val="75000"/>
                  </a:schemeClr>
                </a:solidFill>
              </a:rPr>
              <a:t>They are becoming role model to the students</a:t>
            </a:r>
          </a:p>
          <a:p>
            <a:r>
              <a:rPr lang="en-GB" sz="3600" dirty="0" smtClean="0">
                <a:solidFill>
                  <a:schemeClr val="tx1">
                    <a:lumMod val="75000"/>
                  </a:schemeClr>
                </a:solidFill>
              </a:rPr>
              <a:t>Conducting Parent Teachers Association meeting regularly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218"/>
          </a:xfrm>
        </p:spPr>
        <p:txBody>
          <a:bodyPr>
            <a:normAutofit/>
          </a:bodyPr>
          <a:lstStyle/>
          <a:p>
            <a:pPr algn="ctr" fontAlgn="auto">
              <a:spcAft>
                <a:spcPts val="0"/>
              </a:spcAft>
              <a:defRPr/>
            </a:pPr>
            <a:r>
              <a:rPr lang="en-GB" dirty="0" smtClean="0">
                <a:solidFill>
                  <a:schemeClr val="tx1">
                    <a:lumMod val="75000"/>
                  </a:schemeClr>
                </a:solidFill>
              </a:rPr>
              <a:t>The young ones are assisted in resolving their problems as follows:</a:t>
            </a:r>
            <a:endParaRPr lang="en-GB" dirty="0">
              <a:solidFill>
                <a:schemeClr val="tx1">
                  <a:lumMod val="75000"/>
                </a:schemeClr>
              </a:solidFill>
            </a:endParaRPr>
          </a:p>
        </p:txBody>
      </p:sp>
      <p:sp>
        <p:nvSpPr>
          <p:cNvPr id="21506" name="Content Placeholder 2"/>
          <p:cNvSpPr>
            <a:spLocks noGrp="1"/>
          </p:cNvSpPr>
          <p:nvPr>
            <p:ph idx="1"/>
          </p:nvPr>
        </p:nvSpPr>
        <p:spPr>
          <a:xfrm>
            <a:off x="457200" y="2060575"/>
            <a:ext cx="8229600" cy="4248150"/>
          </a:xfrm>
        </p:spPr>
        <p:txBody>
          <a:bodyPr>
            <a:normAutofit fontScale="70000" lnSpcReduction="20000"/>
          </a:bodyPr>
          <a:lstStyle/>
          <a:p>
            <a:endParaRPr lang="en-GB" sz="4400" dirty="0" smtClean="0">
              <a:solidFill>
                <a:schemeClr val="tx1">
                  <a:lumMod val="75000"/>
                </a:schemeClr>
              </a:solidFill>
            </a:endParaRPr>
          </a:p>
          <a:p>
            <a:r>
              <a:rPr lang="en-GB" sz="4400" dirty="0" smtClean="0">
                <a:solidFill>
                  <a:schemeClr val="tx1">
                    <a:lumMod val="75000"/>
                  </a:schemeClr>
                </a:solidFill>
              </a:rPr>
              <a:t>Introducing student’s centred learning</a:t>
            </a:r>
          </a:p>
          <a:p>
            <a:r>
              <a:rPr lang="en-GB" sz="4400" dirty="0" smtClean="0">
                <a:solidFill>
                  <a:schemeClr val="tx1">
                    <a:lumMod val="75000"/>
                  </a:schemeClr>
                </a:solidFill>
              </a:rPr>
              <a:t>Guidance from parents / teachers.</a:t>
            </a:r>
          </a:p>
          <a:p>
            <a:pPr marL="0" indent="0">
              <a:buNone/>
            </a:pPr>
            <a:endParaRPr lang="en-GB" sz="4400" dirty="0" smtClean="0">
              <a:solidFill>
                <a:schemeClr val="tx1">
                  <a:lumMod val="75000"/>
                </a:schemeClr>
              </a:solidFill>
            </a:endParaRPr>
          </a:p>
          <a:p>
            <a:pPr marL="0" indent="0">
              <a:buNone/>
            </a:pPr>
            <a:r>
              <a:rPr lang="en-GB" sz="4400" dirty="0" smtClean="0">
                <a:solidFill>
                  <a:schemeClr val="tx1">
                    <a:lumMod val="75000"/>
                  </a:schemeClr>
                </a:solidFill>
              </a:rPr>
              <a:t> </a:t>
            </a:r>
            <a:r>
              <a:rPr lang="en-GB" sz="4400" dirty="0">
                <a:solidFill>
                  <a:schemeClr val="tx1">
                    <a:lumMod val="75000"/>
                  </a:schemeClr>
                </a:solidFill>
              </a:rPr>
              <a:t>BEST REGARDS AND </a:t>
            </a:r>
            <a:r>
              <a:rPr lang="en-GB" sz="4400" dirty="0" smtClean="0">
                <a:solidFill>
                  <a:schemeClr val="tx1">
                    <a:lumMod val="75000"/>
                  </a:schemeClr>
                </a:solidFill>
              </a:rPr>
              <a:t>WISHES </a:t>
            </a:r>
            <a:r>
              <a:rPr lang="nn-NO" sz="4400" dirty="0" smtClean="0">
                <a:solidFill>
                  <a:schemeClr val="tx1">
                    <a:lumMod val="75000"/>
                  </a:schemeClr>
                </a:solidFill>
              </a:rPr>
              <a:t>FROM </a:t>
            </a:r>
            <a:r>
              <a:rPr lang="nn-NO" sz="4400" dirty="0">
                <a:solidFill>
                  <a:schemeClr val="tx1">
                    <a:lumMod val="75000"/>
                  </a:schemeClr>
                </a:solidFill>
              </a:rPr>
              <a:t>KATSINA COLLEGE COLLEGE </a:t>
            </a:r>
            <a:r>
              <a:rPr lang="nn-NO" sz="4400" dirty="0" smtClean="0">
                <a:solidFill>
                  <a:schemeClr val="tx1">
                    <a:lumMod val="75000"/>
                  </a:schemeClr>
                </a:solidFill>
              </a:rPr>
              <a:t>KATSINA!</a:t>
            </a:r>
            <a:endParaRPr lang="nn-NO" sz="4400" dirty="0">
              <a:solidFill>
                <a:schemeClr val="tx1">
                  <a:lumMod val="75000"/>
                </a:schemeClr>
              </a:solidFill>
            </a:endParaRPr>
          </a:p>
          <a:p>
            <a:pPr marL="0" indent="0">
              <a:buNone/>
            </a:pPr>
            <a:endParaRPr lang="nn-NO" sz="4400" dirty="0">
              <a:solidFill>
                <a:schemeClr val="tx1">
                  <a:lumMod val="75000"/>
                </a:schemeClr>
              </a:solidFill>
            </a:endParaRPr>
          </a:p>
          <a:p>
            <a:pPr marL="0" indent="0">
              <a:buNone/>
            </a:pPr>
            <a:r>
              <a:rPr lang="nn-NO" sz="4400" dirty="0">
                <a:solidFill>
                  <a:schemeClr val="tx1">
                    <a:lumMod val="75000"/>
                  </a:schemeClr>
                </a:solidFill>
              </a:rPr>
              <a:t>Nasir Danzaria</a:t>
            </a:r>
          </a:p>
          <a:p>
            <a:pPr marL="0" indent="0">
              <a:buNone/>
            </a:pPr>
            <a:r>
              <a:rPr lang="nn-NO" sz="4400" dirty="0" smtClean="0">
                <a:solidFill>
                  <a:schemeClr val="tx1">
                    <a:lumMod val="75000"/>
                  </a:schemeClr>
                </a:solidFill>
              </a:rPr>
              <a:t>Nigeria</a:t>
            </a:r>
            <a:endParaRPr lang="en-GB" sz="4400" dirty="0">
              <a:solidFill>
                <a:schemeClr val="tx1">
                  <a:lumMod val="75000"/>
                </a:schemeClr>
              </a:solidFill>
            </a:endParaRPr>
          </a:p>
          <a:p>
            <a:endParaRPr lang="en-GB" sz="4400" dirty="0" smtClean="0">
              <a:solidFill>
                <a:schemeClr val="tx1">
                  <a:lumMod val="7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5029200"/>
            <a:ext cx="3230563" cy="154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20762"/>
          </a:xfrm>
        </p:spPr>
        <p:txBody>
          <a:bodyPr>
            <a:normAutofit fontScale="90000"/>
          </a:bodyPr>
          <a:lstStyle/>
          <a:p>
            <a:r>
              <a:rPr lang="it-IT" dirty="0"/>
              <a:t>Scoala cu clasele I-VIII " Ghe. Lazar"</a:t>
            </a:r>
            <a:r>
              <a:rPr lang="en-US" dirty="0"/>
              <a:t/>
            </a:r>
            <a:br>
              <a:rPr lang="en-US" dirty="0"/>
            </a:br>
            <a:r>
              <a:rPr lang="en-US" dirty="0" err="1"/>
              <a:t>Agiurgioaiei</a:t>
            </a:r>
            <a:r>
              <a:rPr lang="en-US" dirty="0"/>
              <a:t> </a:t>
            </a:r>
            <a:r>
              <a:rPr lang="en-US" dirty="0" err="1"/>
              <a:t>Luminita,Corbu</a:t>
            </a:r>
            <a:r>
              <a:rPr lang="en-US" dirty="0"/>
              <a:t>, Romania</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034089283"/>
              </p:ext>
            </p:extLst>
          </p:nvPr>
        </p:nvGraphicFramePr>
        <p:xfrm>
          <a:off x="457200" y="1600200"/>
          <a:ext cx="8229598" cy="370840"/>
        </p:xfrm>
        <a:graphic>
          <a:graphicData uri="http://schemas.openxmlformats.org/drawingml/2006/table">
            <a:tbl>
              <a:tblPr firstRow="1" bandRow="1">
                <a:tableStyleId>{5C22544A-7EE6-4342-B048-85BDC9FD1C3A}</a:tableStyleId>
              </a:tblPr>
              <a:tblGrid>
                <a:gridCol w="484094"/>
                <a:gridCol w="484094"/>
                <a:gridCol w="484094"/>
                <a:gridCol w="484094"/>
                <a:gridCol w="484094"/>
                <a:gridCol w="484094"/>
                <a:gridCol w="484094"/>
                <a:gridCol w="484094"/>
                <a:gridCol w="484094"/>
                <a:gridCol w="484094"/>
                <a:gridCol w="484094"/>
                <a:gridCol w="484094"/>
                <a:gridCol w="484094"/>
                <a:gridCol w="484094"/>
                <a:gridCol w="484094"/>
                <a:gridCol w="484094"/>
                <a:gridCol w="484094"/>
              </a:tblGrid>
              <a:tr h="370840">
                <a:tc>
                  <a:txBody>
                    <a:bodyPr/>
                    <a:lstStyle/>
                    <a:p>
                      <a:endParaRPr lang="ru-RU" dirty="0"/>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r>
            </a:tbl>
          </a:graphicData>
        </a:graphic>
      </p:graphicFrame>
      <p:sp>
        <p:nvSpPr>
          <p:cNvPr id="5" name="Прямоугольник 4"/>
          <p:cNvSpPr/>
          <p:nvPr/>
        </p:nvSpPr>
        <p:spPr>
          <a:xfrm>
            <a:off x="152400" y="2133600"/>
            <a:ext cx="8763000" cy="4247317"/>
          </a:xfrm>
          <a:prstGeom prst="rect">
            <a:avLst/>
          </a:prstGeom>
        </p:spPr>
        <p:txBody>
          <a:bodyPr wrap="square">
            <a:spAutoFit/>
          </a:bodyPr>
          <a:lstStyle/>
          <a:p>
            <a:r>
              <a:rPr lang="en-US" b="1" dirty="0" smtClean="0"/>
              <a:t>Large </a:t>
            </a:r>
            <a:r>
              <a:rPr lang="en-US" b="1" dirty="0"/>
              <a:t>group had just finished and I was on summer vacation. Then I met a girl younger than me by two years who was abandoned by her mother since she was a year and a half. It was and is raised by her father as could be because not a place </a:t>
            </a:r>
            <a:r>
              <a:rPr lang="en-US" b="1" dirty="0" err="1"/>
              <a:t>munca.Cu</a:t>
            </a:r>
            <a:r>
              <a:rPr lang="en-US" b="1" dirty="0"/>
              <a:t> However it is registered and attending regular kindergarten. </a:t>
            </a:r>
            <a:br>
              <a:rPr lang="en-US" b="1" dirty="0"/>
            </a:br>
            <a:r>
              <a:rPr lang="en-US" b="1" dirty="0"/>
              <a:t>        I was surprised when some children are not raised by both </a:t>
            </a:r>
            <a:r>
              <a:rPr lang="en-US" b="1" dirty="0" err="1"/>
              <a:t>parinti.Eu</a:t>
            </a:r>
            <a:r>
              <a:rPr lang="en-US" b="1" dirty="0"/>
              <a:t> thought to all children is like my family, like all girls have what they want, are protected and feel real princesses. I thought when you can feel it when he sees around other children or their mothers hand when he takes in his arms and kisses her. </a:t>
            </a:r>
            <a:br>
              <a:rPr lang="en-US" b="1" dirty="0"/>
            </a:br>
            <a:r>
              <a:rPr lang="en-US" b="1" dirty="0"/>
              <a:t>      But when mom is sick and is not to hold her close to courageous? On celebration March 8 can not look into your eyes when my mother reciting poetry as well as her colleagues! . I was at home to know better and saw that has very few toys and clothes compared to mine</a:t>
            </a:r>
            <a:r>
              <a:rPr lang="en-US" b="1" dirty="0" smtClean="0"/>
              <a:t>. Este </a:t>
            </a:r>
            <a:r>
              <a:rPr lang="en-US" b="1" dirty="0"/>
              <a:t>a very sociable girl, we played together and we hardly </a:t>
            </a:r>
            <a:r>
              <a:rPr lang="en-US" b="1" dirty="0" err="1" smtClean="0"/>
              <a:t>despartit</a:t>
            </a:r>
            <a:r>
              <a:rPr lang="en-US" b="1" smtClean="0"/>
              <a:t>. La </a:t>
            </a:r>
            <a:r>
              <a:rPr lang="en-US" b="1" dirty="0"/>
              <a:t>next visit I provided toys, shoes, sweets and many of my lovely dresses that i could not wear them, but they made ​​them great joy. Now she feels a little princess.</a:t>
            </a:r>
            <a:br>
              <a:rPr lang="en-US" b="1" dirty="0"/>
            </a:br>
            <a:r>
              <a:rPr lang="en-US" b="1" dirty="0"/>
              <a:t>                                                                                         Victoria</a:t>
            </a:r>
            <a:endParaRPr lang="ru-RU"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152400"/>
            <a:ext cx="1676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6287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35417"/>
            <a:ext cx="9157063" cy="6871063"/>
          </a:xfrm>
        </p:spPr>
        <p:style>
          <a:lnRef idx="0">
            <a:schemeClr val="accent1"/>
          </a:lnRef>
          <a:fillRef idx="3">
            <a:schemeClr val="accent1"/>
          </a:fillRef>
          <a:effectRef idx="3">
            <a:schemeClr val="accent1"/>
          </a:effectRef>
          <a:fontRef idx="minor">
            <a:schemeClr val="lt1"/>
          </a:fontRef>
        </p:style>
        <p:txBody>
          <a:bodyPr>
            <a:normAutofit lnSpcReduction="10000"/>
          </a:bodyPr>
          <a:lstStyle/>
          <a:p>
            <a:pPr>
              <a:buNone/>
            </a:pPr>
            <a:r>
              <a:rPr lang="ru-RU" sz="2600" dirty="0" err="1" smtClean="0">
                <a:solidFill>
                  <a:srgbClr val="FFFFFF"/>
                </a:solidFill>
                <a:latin typeface="Times New Roman" pitchFamily="18" charset="0"/>
                <a:cs typeface="Times New Roman" pitchFamily="18" charset="0"/>
              </a:rPr>
              <a:t>This</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year</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a</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few</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weeks</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before</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spring</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break</a:t>
            </a:r>
            <a:r>
              <a:rPr lang="ru-RU" sz="2600" dirty="0" smtClean="0">
                <a:solidFill>
                  <a:srgbClr val="FFFFFF"/>
                </a:solidFill>
                <a:latin typeface="Times New Roman" pitchFamily="18" charset="0"/>
                <a:cs typeface="Times New Roman" pitchFamily="18" charset="0"/>
              </a:rPr>
              <a:t> I </a:t>
            </a:r>
            <a:r>
              <a:rPr lang="ru-RU" sz="2600" dirty="0" err="1" smtClean="0">
                <a:solidFill>
                  <a:srgbClr val="FFFFFF"/>
                </a:solidFill>
                <a:latin typeface="Times New Roman" pitchFamily="18" charset="0"/>
                <a:cs typeface="Times New Roman" pitchFamily="18" charset="0"/>
              </a:rPr>
              <a:t>met</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and</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visited</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with</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my</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parents</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two</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sisters</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who</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lived</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in</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my</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grandmother</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because</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their</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parents</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did</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not</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have</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a</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house</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of</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their</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own</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Had</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eight</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and</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seven</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ani</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When</a:t>
            </a:r>
            <a:r>
              <a:rPr lang="ru-RU" sz="2600" dirty="0" smtClean="0">
                <a:solidFill>
                  <a:srgbClr val="FFFFFF"/>
                </a:solidFill>
                <a:latin typeface="Times New Roman" pitchFamily="18" charset="0"/>
                <a:cs typeface="Times New Roman" pitchFamily="18" charset="0"/>
              </a:rPr>
              <a:t> I </a:t>
            </a:r>
            <a:r>
              <a:rPr lang="ru-RU" sz="2600" dirty="0" err="1" smtClean="0">
                <a:solidFill>
                  <a:srgbClr val="FFFFFF"/>
                </a:solidFill>
                <a:latin typeface="Times New Roman" pitchFamily="18" charset="0"/>
                <a:cs typeface="Times New Roman" pitchFamily="18" charset="0"/>
              </a:rPr>
              <a:t>saw</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how</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poor</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some</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people</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are</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They</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had</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no</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heat</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electricity</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had</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their</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room</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and</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even</a:t>
            </a:r>
            <a:r>
              <a:rPr lang="ru-RU" sz="2600" dirty="0" smtClean="0">
                <a:solidFill>
                  <a:srgbClr val="FFFFFF"/>
                </a:solidFill>
                <a:latin typeface="Times New Roman" pitchFamily="18" charset="0"/>
                <a:cs typeface="Times New Roman" pitchFamily="18" charset="0"/>
              </a:rPr>
              <a:t> TV. </a:t>
            </a:r>
            <a:r>
              <a:rPr lang="ru-RU" sz="2600" dirty="0" err="1" smtClean="0">
                <a:solidFill>
                  <a:srgbClr val="FFFFFF"/>
                </a:solidFill>
                <a:latin typeface="Times New Roman" pitchFamily="18" charset="0"/>
                <a:cs typeface="Times New Roman" pitchFamily="18" charset="0"/>
              </a:rPr>
              <a:t>The</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clothes</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were</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very</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old</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and</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broken</a:t>
            </a:r>
            <a:r>
              <a:rPr lang="ru-RU" sz="2600" dirty="0" smtClean="0">
                <a:solidFill>
                  <a:srgbClr val="FFFFFF"/>
                </a:solidFill>
                <a:latin typeface="Times New Roman" pitchFamily="18" charset="0"/>
                <a:cs typeface="Times New Roman" pitchFamily="18" charset="0"/>
              </a:rPr>
              <a:t>. </a:t>
            </a:r>
          </a:p>
          <a:p>
            <a:pPr>
              <a:buNone/>
            </a:pP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We</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found</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that</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never</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went</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to</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kindergarten</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or</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school</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Did</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not</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even</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have</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a</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toy</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Grandmother</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does</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not</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have</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a</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job</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Working</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on</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the</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neighbors</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that</a:t>
            </a:r>
            <a:r>
              <a:rPr lang="ru-RU" sz="2600" dirty="0" smtClean="0">
                <a:solidFill>
                  <a:srgbClr val="FFFFFF"/>
                </a:solidFill>
                <a:latin typeface="Times New Roman" pitchFamily="18" charset="0"/>
                <a:cs typeface="Times New Roman" pitchFamily="18" charset="0"/>
              </a:rPr>
              <a:t> you </a:t>
            </a:r>
            <a:r>
              <a:rPr lang="ru-RU" sz="2600" dirty="0" err="1" smtClean="0">
                <a:solidFill>
                  <a:srgbClr val="FFFFFF"/>
                </a:solidFill>
                <a:latin typeface="Times New Roman" pitchFamily="18" charset="0"/>
                <a:cs typeface="Times New Roman" pitchFamily="18" charset="0"/>
              </a:rPr>
              <a:t>have</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to</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give</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them</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food</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However</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they</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were</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very</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happy</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with</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my</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grandmother</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were</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very</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smiling</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and</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glad</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to</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have</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a</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house</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to</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live</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Do</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not</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understand</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how</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they</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can</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be</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so</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happy</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with</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so</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little</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and</a:t>
            </a:r>
            <a:r>
              <a:rPr lang="ru-RU" sz="2600" dirty="0" smtClean="0">
                <a:solidFill>
                  <a:srgbClr val="FFFFFF"/>
                </a:solidFill>
                <a:latin typeface="Times New Roman" pitchFamily="18" charset="0"/>
                <a:cs typeface="Times New Roman" pitchFamily="18" charset="0"/>
              </a:rPr>
              <a:t> I </a:t>
            </a:r>
            <a:r>
              <a:rPr lang="ru-RU" sz="2600" dirty="0" err="1" smtClean="0">
                <a:solidFill>
                  <a:srgbClr val="FFFFFF"/>
                </a:solidFill>
                <a:latin typeface="Times New Roman" pitchFamily="18" charset="0"/>
                <a:cs typeface="Times New Roman" pitchFamily="18" charset="0"/>
              </a:rPr>
              <a:t>often</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though</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parents</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strive</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to</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have</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everything</a:t>
            </a:r>
            <a:r>
              <a:rPr lang="ru-RU" sz="2600" dirty="0" smtClean="0">
                <a:solidFill>
                  <a:srgbClr val="FFFFFF"/>
                </a:solidFill>
                <a:latin typeface="Times New Roman" pitchFamily="18" charset="0"/>
                <a:cs typeface="Times New Roman" pitchFamily="18" charset="0"/>
              </a:rPr>
              <a:t> I </a:t>
            </a:r>
            <a:r>
              <a:rPr lang="ru-RU" sz="2600" dirty="0" err="1" smtClean="0">
                <a:solidFill>
                  <a:srgbClr val="FFFFFF"/>
                </a:solidFill>
                <a:latin typeface="Times New Roman" pitchFamily="18" charset="0"/>
                <a:cs typeface="Times New Roman" pitchFamily="18" charset="0"/>
              </a:rPr>
              <a:t>need</a:t>
            </a:r>
            <a:r>
              <a:rPr lang="ru-RU" sz="2600" dirty="0" smtClean="0">
                <a:solidFill>
                  <a:srgbClr val="FFFFFF"/>
                </a:solidFill>
                <a:latin typeface="Times New Roman" pitchFamily="18" charset="0"/>
                <a:cs typeface="Times New Roman" pitchFamily="18" charset="0"/>
              </a:rPr>
              <a:t>, I </a:t>
            </a:r>
            <a:r>
              <a:rPr lang="ru-RU" sz="2600" dirty="0" err="1" smtClean="0">
                <a:solidFill>
                  <a:srgbClr val="FFFFFF"/>
                </a:solidFill>
                <a:latin typeface="Times New Roman" pitchFamily="18" charset="0"/>
                <a:cs typeface="Times New Roman" pitchFamily="18" charset="0"/>
              </a:rPr>
              <a:t>sometimes</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feel</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unhappy</a:t>
            </a:r>
            <a:r>
              <a:rPr lang="ru-RU" sz="2600" dirty="0" smtClean="0">
                <a:solidFill>
                  <a:srgbClr val="FFFFFF"/>
                </a:solidFill>
                <a:latin typeface="Times New Roman" pitchFamily="18" charset="0"/>
                <a:cs typeface="Times New Roman" pitchFamily="18" charset="0"/>
              </a:rPr>
              <a:t>!</a:t>
            </a:r>
          </a:p>
          <a:p>
            <a:pPr>
              <a:buNone/>
            </a:pP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It</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was</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a</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real</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lesson</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for</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me</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happiness</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when</a:t>
            </a:r>
            <a:r>
              <a:rPr lang="ru-RU" sz="2600" dirty="0" smtClean="0">
                <a:solidFill>
                  <a:srgbClr val="FFFFFF"/>
                </a:solidFill>
                <a:latin typeface="Times New Roman" pitchFamily="18" charset="0"/>
                <a:cs typeface="Times New Roman" pitchFamily="18" charset="0"/>
              </a:rPr>
              <a:t> I </a:t>
            </a:r>
            <a:r>
              <a:rPr lang="ru-RU" sz="2600" dirty="0" err="1" smtClean="0">
                <a:solidFill>
                  <a:srgbClr val="FFFFFF"/>
                </a:solidFill>
                <a:latin typeface="Times New Roman" pitchFamily="18" charset="0"/>
                <a:cs typeface="Times New Roman" pitchFamily="18" charset="0"/>
              </a:rPr>
              <a:t>saw</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that</a:t>
            </a:r>
            <a:r>
              <a:rPr lang="ru-RU" sz="2600" dirty="0" smtClean="0">
                <a:solidFill>
                  <a:srgbClr val="FFFFFF"/>
                </a:solidFill>
                <a:latin typeface="Times New Roman" pitchFamily="18" charset="0"/>
                <a:cs typeface="Times New Roman" pitchFamily="18" charset="0"/>
              </a:rPr>
              <a:t> you </a:t>
            </a:r>
            <a:r>
              <a:rPr lang="ru-RU" sz="2600" dirty="0" err="1" smtClean="0">
                <a:solidFill>
                  <a:srgbClr val="FFFFFF"/>
                </a:solidFill>
                <a:latin typeface="Times New Roman" pitchFamily="18" charset="0"/>
                <a:cs typeface="Times New Roman" pitchFamily="18" charset="0"/>
              </a:rPr>
              <a:t>do</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not</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need</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the</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most</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expensive</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Barbie</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doll</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that</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you</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can</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be</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a</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happy</a:t>
            </a:r>
            <a:r>
              <a:rPr lang="ru-RU" sz="2600" dirty="0" smtClean="0">
                <a:solidFill>
                  <a:srgbClr val="FFFFFF"/>
                </a:solidFill>
                <a:latin typeface="Times New Roman" pitchFamily="18" charset="0"/>
                <a:cs typeface="Times New Roman" pitchFamily="18" charset="0"/>
              </a:rPr>
              <a:t> </a:t>
            </a:r>
            <a:r>
              <a:rPr lang="ru-RU" sz="2600" dirty="0" err="1" smtClean="0">
                <a:solidFill>
                  <a:srgbClr val="FFFFFF"/>
                </a:solidFill>
                <a:latin typeface="Times New Roman" pitchFamily="18" charset="0"/>
                <a:cs typeface="Times New Roman" pitchFamily="18" charset="0"/>
              </a:rPr>
              <a:t>child</a:t>
            </a:r>
            <a:r>
              <a:rPr lang="ru-RU" sz="2600" dirty="0" smtClean="0">
                <a:solidFill>
                  <a:srgbClr val="FFFFFF"/>
                </a:solidFill>
                <a:latin typeface="Times New Roman" pitchFamily="18" charset="0"/>
                <a:cs typeface="Times New Roman" pitchFamily="18" charset="0"/>
              </a:rPr>
              <a:t>. </a:t>
            </a:r>
          </a:p>
          <a:p>
            <a:pPr>
              <a:buNone/>
            </a:pPr>
            <a:r>
              <a:rPr lang="en-US" sz="2600" dirty="0" smtClean="0">
                <a:solidFill>
                  <a:srgbClr val="FFFFFF"/>
                </a:solidFill>
                <a:latin typeface="Times New Roman" pitchFamily="18" charset="0"/>
                <a:cs typeface="Times New Roman" pitchFamily="18" charset="0"/>
              </a:rPr>
              <a:t>                                                                                                                    </a:t>
            </a:r>
            <a:r>
              <a:rPr lang="ru-RU" sz="2600" dirty="0" smtClean="0">
                <a:solidFill>
                  <a:srgbClr val="FFFFFF"/>
                </a:solidFill>
                <a:latin typeface="Times New Roman" pitchFamily="18" charset="0"/>
                <a:cs typeface="Times New Roman" pitchFamily="18" charset="0"/>
              </a:rPr>
              <a:t>                                                                                  </a:t>
            </a:r>
            <a:r>
              <a:rPr lang="en-US" sz="2600" dirty="0" err="1" smtClean="0">
                <a:solidFill>
                  <a:srgbClr val="FFFFFF"/>
                </a:solidFill>
                <a:latin typeface="Times New Roman" pitchFamily="18" charset="0"/>
                <a:cs typeface="Times New Roman" pitchFamily="18" charset="0"/>
              </a:rPr>
              <a:t>Miruna</a:t>
            </a:r>
            <a:endParaRPr lang="ru-RU" sz="2600" dirty="0" smtClean="0">
              <a:solidFill>
                <a:srgbClr val="FFFFFF"/>
              </a:solidFill>
              <a:latin typeface="Times New Roman" pitchFamily="18" charset="0"/>
              <a:cs typeface="Times New Roman" pitchFamily="18" charset="0"/>
            </a:endParaRPr>
          </a:p>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5792273"/>
            <a:ext cx="2286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6498"/>
            <a:ext cx="1371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46498"/>
            <a:ext cx="1371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83010"/>
            <a:ext cx="1298575"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183010"/>
            <a:ext cx="145097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9505" y="3540294"/>
            <a:ext cx="816660" cy="389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218366" y="1195174"/>
            <a:ext cx="7913826" cy="3046988"/>
          </a:xfrm>
          <a:prstGeom prst="rect">
            <a:avLst/>
          </a:prstGeom>
        </p:spPr>
        <p:txBody>
          <a:bodyPr wrap="square">
            <a:spAutoFit/>
          </a:bodyPr>
          <a:lstStyle/>
          <a:p>
            <a:r>
              <a:rPr lang="en-US" sz="2400" b="1" dirty="0" smtClean="0">
                <a:solidFill>
                  <a:srgbClr val="002060"/>
                </a:solidFill>
              </a:rPr>
              <a:t>Thanks for being together in solving problems :</a:t>
            </a:r>
          </a:p>
          <a:p>
            <a:endParaRPr lang="en-US" sz="2400" b="1" dirty="0">
              <a:solidFill>
                <a:srgbClr val="002060"/>
              </a:solidFill>
            </a:endParaRPr>
          </a:p>
          <a:p>
            <a:r>
              <a:rPr lang="en-US" sz="2400" b="1" dirty="0" err="1" smtClean="0">
                <a:solidFill>
                  <a:srgbClr val="002060"/>
                </a:solidFill>
              </a:rPr>
              <a:t>Nadejda</a:t>
            </a:r>
            <a:r>
              <a:rPr lang="en-US" sz="2400" b="1" dirty="0" smtClean="0">
                <a:solidFill>
                  <a:srgbClr val="002060"/>
                </a:solidFill>
              </a:rPr>
              <a:t> </a:t>
            </a:r>
            <a:r>
              <a:rPr lang="en-US" sz="2400" b="1" dirty="0" err="1" smtClean="0">
                <a:solidFill>
                  <a:srgbClr val="002060"/>
                </a:solidFill>
              </a:rPr>
              <a:t>Salikhova</a:t>
            </a:r>
            <a:r>
              <a:rPr lang="en-US" sz="2400" b="1" dirty="0" smtClean="0">
                <a:solidFill>
                  <a:srgbClr val="002060"/>
                </a:solidFill>
              </a:rPr>
              <a:t>, School#10,Almetyevsk,Tatarstan,Russia</a:t>
            </a:r>
          </a:p>
          <a:p>
            <a:r>
              <a:rPr lang="en-US" sz="2400" b="1" dirty="0" err="1" smtClean="0">
                <a:solidFill>
                  <a:srgbClr val="002060"/>
                </a:solidFill>
              </a:rPr>
              <a:t>Stephanei</a:t>
            </a:r>
            <a:r>
              <a:rPr lang="en-US" sz="2400" b="1" dirty="0" smtClean="0">
                <a:solidFill>
                  <a:srgbClr val="002060"/>
                </a:solidFill>
              </a:rPr>
              <a:t> </a:t>
            </a:r>
            <a:r>
              <a:rPr lang="en-US" sz="2400" b="1" dirty="0" err="1" smtClean="0">
                <a:solidFill>
                  <a:srgbClr val="002060"/>
                </a:solidFill>
              </a:rPr>
              <a:t>Pedmore</a:t>
            </a:r>
            <a:r>
              <a:rPr lang="en-US" sz="2400" b="1" dirty="0" smtClean="0">
                <a:solidFill>
                  <a:srgbClr val="002060"/>
                </a:solidFill>
              </a:rPr>
              <a:t> </a:t>
            </a:r>
            <a:r>
              <a:rPr lang="en-US" sz="2400" b="1" dirty="0" err="1" smtClean="0">
                <a:solidFill>
                  <a:srgbClr val="002060"/>
                </a:solidFill>
              </a:rPr>
              <a:t>CofE</a:t>
            </a:r>
            <a:r>
              <a:rPr lang="en-US" sz="2400" b="1" dirty="0" smtClean="0">
                <a:solidFill>
                  <a:srgbClr val="002060"/>
                </a:solidFill>
              </a:rPr>
              <a:t> Primary School, United </a:t>
            </a:r>
            <a:r>
              <a:rPr lang="en-US" sz="2400" b="1" dirty="0">
                <a:solidFill>
                  <a:srgbClr val="002060"/>
                </a:solidFill>
              </a:rPr>
              <a:t>Kingdom</a:t>
            </a:r>
          </a:p>
          <a:p>
            <a:r>
              <a:rPr lang="en-US" sz="2400" b="1" dirty="0" smtClean="0">
                <a:solidFill>
                  <a:srgbClr val="002060"/>
                </a:solidFill>
              </a:rPr>
              <a:t>Linda </a:t>
            </a:r>
            <a:r>
              <a:rPr lang="en-US" sz="2400" b="1" dirty="0" err="1" smtClean="0">
                <a:solidFill>
                  <a:srgbClr val="002060"/>
                </a:solidFill>
              </a:rPr>
              <a:t>Giesen</a:t>
            </a:r>
            <a:r>
              <a:rPr lang="en-US" sz="2400" b="1" dirty="0" smtClean="0">
                <a:solidFill>
                  <a:srgbClr val="002060"/>
                </a:solidFill>
              </a:rPr>
              <a:t>, Dallas</a:t>
            </a:r>
            <a:r>
              <a:rPr lang="en-US" sz="2400" b="1" dirty="0">
                <a:solidFill>
                  <a:srgbClr val="002060"/>
                </a:solidFill>
              </a:rPr>
              <a:t>, </a:t>
            </a:r>
            <a:r>
              <a:rPr lang="en-US" sz="2400" b="1" dirty="0" smtClean="0">
                <a:solidFill>
                  <a:srgbClr val="002060"/>
                </a:solidFill>
              </a:rPr>
              <a:t>TX, United </a:t>
            </a:r>
            <a:r>
              <a:rPr lang="en-US" sz="2400" b="1" dirty="0">
                <a:solidFill>
                  <a:srgbClr val="002060"/>
                </a:solidFill>
              </a:rPr>
              <a:t>States</a:t>
            </a:r>
            <a:endParaRPr lang="en-US" sz="2400" b="1" dirty="0" smtClean="0">
              <a:solidFill>
                <a:srgbClr val="002060"/>
              </a:solidFill>
            </a:endParaRPr>
          </a:p>
          <a:p>
            <a:r>
              <a:rPr lang="en-US" sz="2400" b="1" dirty="0" err="1" smtClean="0">
                <a:solidFill>
                  <a:srgbClr val="002060"/>
                </a:solidFill>
              </a:rPr>
              <a:t>Nasir</a:t>
            </a:r>
            <a:r>
              <a:rPr lang="en-US" sz="2400" b="1" dirty="0" smtClean="0">
                <a:solidFill>
                  <a:srgbClr val="002060"/>
                </a:solidFill>
              </a:rPr>
              <a:t> </a:t>
            </a:r>
            <a:r>
              <a:rPr lang="en-US" sz="2400" b="1" dirty="0" err="1" smtClean="0">
                <a:solidFill>
                  <a:srgbClr val="002060"/>
                </a:solidFill>
              </a:rPr>
              <a:t>Danzaria,Nigeria,KATSINA</a:t>
            </a:r>
            <a:r>
              <a:rPr lang="en-US" sz="2400" b="1" dirty="0" smtClean="0">
                <a:solidFill>
                  <a:srgbClr val="002060"/>
                </a:solidFill>
              </a:rPr>
              <a:t> </a:t>
            </a:r>
            <a:r>
              <a:rPr lang="en-US" sz="2400" b="1" dirty="0">
                <a:solidFill>
                  <a:srgbClr val="002060"/>
                </a:solidFill>
              </a:rPr>
              <a:t>COLLEGE </a:t>
            </a:r>
            <a:endParaRPr lang="en-US" sz="2400" b="1" dirty="0">
              <a:solidFill>
                <a:srgbClr val="002060"/>
              </a:solidFill>
            </a:endParaRPr>
          </a:p>
          <a:p>
            <a:r>
              <a:rPr lang="en-US" sz="2400" b="1" dirty="0" err="1" smtClean="0">
                <a:solidFill>
                  <a:srgbClr val="002060"/>
                </a:solidFill>
              </a:rPr>
              <a:t>Agiurgioaiei</a:t>
            </a:r>
            <a:r>
              <a:rPr lang="en-US" sz="2400" b="1" dirty="0" smtClean="0">
                <a:solidFill>
                  <a:srgbClr val="002060"/>
                </a:solidFill>
              </a:rPr>
              <a:t> </a:t>
            </a:r>
            <a:r>
              <a:rPr lang="en-US" sz="2400" b="1" dirty="0" err="1" smtClean="0">
                <a:solidFill>
                  <a:srgbClr val="002060"/>
                </a:solidFill>
              </a:rPr>
              <a:t>Luminita,Corbu</a:t>
            </a:r>
            <a:r>
              <a:rPr lang="en-US" sz="2400" b="1" dirty="0">
                <a:solidFill>
                  <a:srgbClr val="002060"/>
                </a:solidFill>
              </a:rPr>
              <a:t>, </a:t>
            </a:r>
            <a:r>
              <a:rPr lang="en-US" sz="2400" b="1" dirty="0" smtClean="0">
                <a:solidFill>
                  <a:srgbClr val="002060"/>
                </a:solidFill>
              </a:rPr>
              <a:t>Romania</a:t>
            </a:r>
          </a:p>
          <a:p>
            <a:r>
              <a:rPr lang="en-US" sz="2400" b="1" dirty="0" smtClean="0">
                <a:solidFill>
                  <a:srgbClr val="002060"/>
                </a:solidFill>
              </a:rPr>
              <a:t>                     BEST </a:t>
            </a:r>
            <a:r>
              <a:rPr lang="en-US" sz="2400" b="1" dirty="0">
                <a:solidFill>
                  <a:srgbClr val="002060"/>
                </a:solidFill>
              </a:rPr>
              <a:t>REGARDS AND WISHES!	 </a:t>
            </a:r>
            <a:endParaRPr lang="en-US" sz="2400" b="1" dirty="0">
              <a:solidFill>
                <a:srgbClr val="002060"/>
              </a:solidFill>
            </a:endParaRPr>
          </a:p>
        </p:txBody>
      </p:sp>
      <p:pic>
        <p:nvPicPr>
          <p:cNvPr id="4107"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9505" y="3160270"/>
            <a:ext cx="829617" cy="345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7600" y="183010"/>
            <a:ext cx="1354137" cy="599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230174" y="1905506"/>
            <a:ext cx="7151825" cy="830997"/>
          </a:xfrm>
          <a:prstGeom prst="rect">
            <a:avLst/>
          </a:prstGeom>
        </p:spPr>
        <p:txBody>
          <a:bodyPr wrap="square">
            <a:spAutoFit/>
          </a:bodyPr>
          <a:lstStyle/>
          <a:p>
            <a:endParaRPr lang="en-US" sz="2400" b="1" dirty="0" smtClean="0">
              <a:solidFill>
                <a:srgbClr val="6D175B"/>
              </a:solidFill>
            </a:endParaRPr>
          </a:p>
          <a:p>
            <a:endParaRPr lang="en-US" sz="2400" b="1" dirty="0" smtClean="0">
              <a:solidFill>
                <a:srgbClr val="6D175B"/>
              </a:solidFill>
            </a:endParaRPr>
          </a:p>
        </p:txBody>
      </p:sp>
      <p:sp>
        <p:nvSpPr>
          <p:cNvPr id="6" name="Прямоугольник 5"/>
          <p:cNvSpPr/>
          <p:nvPr/>
        </p:nvSpPr>
        <p:spPr>
          <a:xfrm>
            <a:off x="4724400" y="2828836"/>
            <a:ext cx="4303713" cy="369332"/>
          </a:xfrm>
          <a:prstGeom prst="rect">
            <a:avLst/>
          </a:prstGeom>
        </p:spPr>
        <p:txBody>
          <a:bodyPr wrap="square">
            <a:spAutoFit/>
          </a:bodyPr>
          <a:lstStyle/>
          <a:p>
            <a:endParaRPr lang="ru-RU" dirty="0">
              <a:solidFill>
                <a:srgbClr val="6D175B"/>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504" y="2718668"/>
            <a:ext cx="816661" cy="39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0305" y="2280590"/>
            <a:ext cx="757295" cy="366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940" y="1792276"/>
            <a:ext cx="827182" cy="41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5000" y="4419600"/>
            <a:ext cx="5032375" cy="1480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3631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12776"/>
          </a:xfrm>
          <a:solidFill>
            <a:srgbClr val="7030A0"/>
          </a:solidFill>
        </p:spPr>
        <p:style>
          <a:lnRef idx="3">
            <a:schemeClr val="lt1"/>
          </a:lnRef>
          <a:fillRef idx="1">
            <a:schemeClr val="accent4"/>
          </a:fillRef>
          <a:effectRef idx="1">
            <a:schemeClr val="accent4"/>
          </a:effectRef>
          <a:fontRef idx="minor">
            <a:schemeClr val="lt1"/>
          </a:fontRef>
        </p:style>
        <p:txBody>
          <a:bodyPr>
            <a:noAutofit/>
          </a:bodyPr>
          <a:lstStyle/>
          <a:p>
            <a:pPr algn="ctr"/>
            <a:r>
              <a:rPr lang="en-US" sz="4400" dirty="0" smtClean="0">
                <a:solidFill>
                  <a:srgbClr val="FFFFFF"/>
                </a:solidFill>
                <a:latin typeface="Times New Roman" pitchFamily="18" charset="0"/>
                <a:cs typeface="Times New Roman" pitchFamily="18" charset="0"/>
              </a:rPr>
              <a:t>Social problems of young people in our city</a:t>
            </a:r>
            <a:endParaRPr lang="ru-RU" sz="4400" dirty="0">
              <a:solidFill>
                <a:srgbClr val="FFFFFF"/>
              </a:solidFill>
              <a:latin typeface="Times New Roman" pitchFamily="18" charset="0"/>
              <a:cs typeface="Times New Roman" pitchFamily="18" charset="0"/>
            </a:endParaRPr>
          </a:p>
        </p:txBody>
      </p:sp>
      <p:sp>
        <p:nvSpPr>
          <p:cNvPr id="3" name="Содержимое 2"/>
          <p:cNvSpPr>
            <a:spLocks noGrp="1"/>
          </p:cNvSpPr>
          <p:nvPr>
            <p:ph idx="1"/>
          </p:nvPr>
        </p:nvSpPr>
        <p:spPr>
          <a:xfrm>
            <a:off x="467544" y="1600200"/>
            <a:ext cx="8219256" cy="5069160"/>
          </a:xfrm>
          <a:solidFill>
            <a:srgbClr val="0070C0"/>
          </a:solidFill>
        </p:spPr>
        <p:style>
          <a:lnRef idx="1">
            <a:schemeClr val="accent1"/>
          </a:lnRef>
          <a:fillRef idx="3">
            <a:schemeClr val="accent1"/>
          </a:fillRef>
          <a:effectRef idx="2">
            <a:schemeClr val="accent1"/>
          </a:effectRef>
          <a:fontRef idx="minor">
            <a:schemeClr val="lt1"/>
          </a:fontRef>
        </p:style>
        <p:txBody>
          <a:bodyPr>
            <a:normAutofit/>
          </a:bodyPr>
          <a:lstStyle/>
          <a:p>
            <a:r>
              <a:rPr lang="en-US" sz="2600" dirty="0" smtClean="0">
                <a:solidFill>
                  <a:srgbClr val="FFFFFF"/>
                </a:solidFill>
                <a:latin typeface="Times New Roman" pitchFamily="18" charset="0"/>
                <a:cs typeface="Times New Roman" pitchFamily="18" charset="0"/>
              </a:rPr>
              <a:t>drug addiction</a:t>
            </a:r>
          </a:p>
          <a:p>
            <a:r>
              <a:rPr lang="en-US" sz="2600" dirty="0" smtClean="0">
                <a:solidFill>
                  <a:srgbClr val="FFFFFF"/>
                </a:solidFill>
                <a:latin typeface="Times New Roman" pitchFamily="18" charset="0"/>
                <a:cs typeface="Times New Roman" pitchFamily="18" charset="0"/>
              </a:rPr>
              <a:t>negligent attitude to learning (missing school, the leaving of the school)</a:t>
            </a:r>
          </a:p>
          <a:p>
            <a:r>
              <a:rPr lang="en-US" sz="2600" dirty="0" smtClean="0">
                <a:solidFill>
                  <a:srgbClr val="FFFFFF"/>
                </a:solidFill>
                <a:latin typeface="Times New Roman" pitchFamily="18" charset="0"/>
                <a:cs typeface="Times New Roman" pitchFamily="18" charset="0"/>
              </a:rPr>
              <a:t>smoking</a:t>
            </a:r>
          </a:p>
          <a:p>
            <a:r>
              <a:rPr lang="en-US" sz="2600" dirty="0" smtClean="0">
                <a:solidFill>
                  <a:srgbClr val="FFFFFF"/>
                </a:solidFill>
                <a:latin typeface="Times New Roman" pitchFamily="18" charset="0"/>
                <a:cs typeface="Times New Roman" pitchFamily="18" charset="0"/>
              </a:rPr>
              <a:t>alcoholism</a:t>
            </a:r>
          </a:p>
          <a:p>
            <a:r>
              <a:rPr lang="en-US" sz="2600" dirty="0" smtClean="0">
                <a:solidFill>
                  <a:srgbClr val="FFFFFF"/>
                </a:solidFill>
                <a:latin typeface="Times New Roman" pitchFamily="18" charset="0"/>
                <a:cs typeface="Times New Roman" pitchFamily="18" charset="0"/>
              </a:rPr>
              <a:t>vandalism</a:t>
            </a:r>
          </a:p>
          <a:p>
            <a:r>
              <a:rPr lang="en-US" sz="2600" dirty="0" smtClean="0">
                <a:solidFill>
                  <a:srgbClr val="FFFFFF"/>
                </a:solidFill>
                <a:latin typeface="Times New Roman" pitchFamily="18" charset="0"/>
                <a:cs typeface="Times New Roman" pitchFamily="18" charset="0"/>
              </a:rPr>
              <a:t>dependence on computer (Internet, computer games)</a:t>
            </a:r>
          </a:p>
          <a:p>
            <a:r>
              <a:rPr lang="en-US" sz="2600" dirty="0" smtClean="0">
                <a:solidFill>
                  <a:srgbClr val="FFFFFF"/>
                </a:solidFill>
                <a:latin typeface="Times New Roman" pitchFamily="18" charset="0"/>
                <a:cs typeface="Times New Roman" pitchFamily="18" charset="0"/>
              </a:rPr>
              <a:t>do not want to serve in army</a:t>
            </a:r>
          </a:p>
          <a:p>
            <a:pPr marL="0" indent="0">
              <a:buNone/>
            </a:pPr>
            <a:endParaRPr lang="ru-RU" sz="2600" dirty="0" smtClean="0">
              <a:solidFill>
                <a:srgbClr val="FFFFFF"/>
              </a:solidFill>
              <a:latin typeface="Times New Roman" pitchFamily="18" charset="0"/>
              <a:cs typeface="Times New Roman" pitchFamily="18" charset="0"/>
            </a:endParaRP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84784"/>
          </a:xfrm>
          <a:solidFill>
            <a:srgbClr val="E48F12"/>
          </a:solidFill>
        </p:spPr>
        <p:style>
          <a:lnRef idx="3">
            <a:schemeClr val="lt1"/>
          </a:lnRef>
          <a:fillRef idx="1">
            <a:schemeClr val="accent6"/>
          </a:fillRef>
          <a:effectRef idx="1">
            <a:schemeClr val="accent6"/>
          </a:effectRef>
          <a:fontRef idx="minor">
            <a:schemeClr val="lt1"/>
          </a:fontRef>
        </p:style>
        <p:txBody>
          <a:bodyPr>
            <a:noAutofit/>
          </a:bodyPr>
          <a:lstStyle/>
          <a:p>
            <a:pPr algn="ctr"/>
            <a:r>
              <a:rPr lang="en-US" sz="4400" dirty="0" smtClean="0">
                <a:solidFill>
                  <a:srgbClr val="FFFFFF"/>
                </a:solidFill>
                <a:latin typeface="Times New Roman" pitchFamily="18" charset="0"/>
                <a:cs typeface="Times New Roman" pitchFamily="18" charset="0"/>
              </a:rPr>
              <a:t>Social problems of students at school</a:t>
            </a:r>
            <a:endParaRPr lang="ru-RU" sz="4400" dirty="0">
              <a:solidFill>
                <a:srgbClr val="FFFFFF"/>
              </a:solidFill>
              <a:latin typeface="Times New Roman" pitchFamily="18" charset="0"/>
              <a:cs typeface="Times New Roman" pitchFamily="18" charset="0"/>
            </a:endParaRPr>
          </a:p>
        </p:txBody>
      </p:sp>
      <p:sp>
        <p:nvSpPr>
          <p:cNvPr id="3" name="Содержимое 2"/>
          <p:cNvSpPr>
            <a:spLocks noGrp="1"/>
          </p:cNvSpPr>
          <p:nvPr>
            <p:ph idx="1"/>
          </p:nvPr>
        </p:nvSpPr>
        <p:spPr>
          <a:xfrm>
            <a:off x="395536" y="1700808"/>
            <a:ext cx="8496944" cy="4896544"/>
          </a:xfrm>
          <a:solidFill>
            <a:srgbClr val="7030A0"/>
          </a:solidFill>
        </p:spPr>
        <p:style>
          <a:lnRef idx="3">
            <a:schemeClr val="lt1"/>
          </a:lnRef>
          <a:fillRef idx="1">
            <a:schemeClr val="accent2"/>
          </a:fillRef>
          <a:effectRef idx="1">
            <a:schemeClr val="accent2"/>
          </a:effectRef>
          <a:fontRef idx="minor">
            <a:schemeClr val="lt1"/>
          </a:fontRef>
        </p:style>
        <p:txBody>
          <a:bodyPr>
            <a:normAutofit/>
          </a:bodyPr>
          <a:lstStyle/>
          <a:p>
            <a:r>
              <a:rPr lang="en-US" sz="2800" dirty="0" smtClean="0">
                <a:solidFill>
                  <a:srgbClr val="FFFFFF"/>
                </a:solidFill>
                <a:latin typeface="Times New Roman" pitchFamily="18" charset="0"/>
                <a:cs typeface="Times New Roman" pitchFamily="18" charset="0"/>
              </a:rPr>
              <a:t>late coming on lesson</a:t>
            </a:r>
          </a:p>
          <a:p>
            <a:r>
              <a:rPr lang="en-US" sz="2800" dirty="0" smtClean="0">
                <a:solidFill>
                  <a:srgbClr val="FFFFFF"/>
                </a:solidFill>
                <a:latin typeface="Times New Roman" pitchFamily="18" charset="0"/>
                <a:cs typeface="Times New Roman" pitchFamily="18" charset="0"/>
              </a:rPr>
              <a:t>quarrel between students</a:t>
            </a:r>
          </a:p>
          <a:p>
            <a:r>
              <a:rPr lang="en-US" sz="2800" dirty="0" smtClean="0">
                <a:solidFill>
                  <a:srgbClr val="FFFFFF"/>
                </a:solidFill>
                <a:latin typeface="Times New Roman" pitchFamily="18" charset="0"/>
                <a:cs typeface="Times New Roman" pitchFamily="18" charset="0"/>
              </a:rPr>
              <a:t>rudeness and crudeness (obscene language)</a:t>
            </a:r>
          </a:p>
          <a:p>
            <a:r>
              <a:rPr lang="en-US" sz="2800" dirty="0" smtClean="0">
                <a:solidFill>
                  <a:srgbClr val="FFFFFF"/>
                </a:solidFill>
                <a:latin typeface="Times New Roman" pitchFamily="18" charset="0"/>
                <a:cs typeface="Times New Roman" pitchFamily="18" charset="0"/>
              </a:rPr>
              <a:t>negligent attitude to learning</a:t>
            </a:r>
          </a:p>
          <a:p>
            <a:r>
              <a:rPr lang="en-US" sz="2800" dirty="0" smtClean="0">
                <a:solidFill>
                  <a:srgbClr val="FFFFFF"/>
                </a:solidFill>
                <a:latin typeface="Times New Roman" pitchFamily="18" charset="0"/>
                <a:cs typeface="Times New Roman" pitchFamily="18" charset="0"/>
              </a:rPr>
              <a:t>smoking at school</a:t>
            </a:r>
          </a:p>
          <a:p>
            <a:r>
              <a:rPr lang="en-US" sz="2800" dirty="0" smtClean="0">
                <a:solidFill>
                  <a:srgbClr val="FFFFFF"/>
                </a:solidFill>
                <a:latin typeface="Times New Roman" pitchFamily="18" charset="0"/>
                <a:cs typeface="Times New Roman" pitchFamily="18" charset="0"/>
              </a:rPr>
              <a:t>missing school</a:t>
            </a:r>
            <a:endParaRPr lang="ru-RU" sz="2800" dirty="0">
              <a:solidFill>
                <a:srgbClr val="FFFFFF"/>
              </a:solidFill>
              <a:latin typeface="Times New Roman" pitchFamily="18" charset="0"/>
              <a:cs typeface="Times New Roman" pitchFamily="18" charset="0"/>
            </a:endParaRPr>
          </a:p>
        </p:txBody>
      </p:sp>
      <p:pic>
        <p:nvPicPr>
          <p:cNvPr id="6" name="Рисунок 5" descr="3.png"/>
          <p:cNvPicPr>
            <a:picLocks noChangeAspect="1"/>
          </p:cNvPicPr>
          <p:nvPr/>
        </p:nvPicPr>
        <p:blipFill>
          <a:blip r:embed="rId2" cstate="print"/>
          <a:stretch>
            <a:fillRect/>
          </a:stretch>
        </p:blipFill>
        <p:spPr>
          <a:xfrm>
            <a:off x="5029200" y="3657600"/>
            <a:ext cx="3409085" cy="253597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84784"/>
          </a:xfrm>
          <a:solidFill>
            <a:srgbClr val="DC7B50"/>
          </a:solidFill>
        </p:spPr>
        <p:style>
          <a:lnRef idx="0">
            <a:scrgbClr r="0" g="0" b="0"/>
          </a:lnRef>
          <a:fillRef idx="1003">
            <a:schemeClr val="lt2"/>
          </a:fillRef>
          <a:effectRef idx="0">
            <a:scrgbClr r="0" g="0" b="0"/>
          </a:effectRef>
          <a:fontRef idx="major"/>
        </p:style>
        <p:txBody>
          <a:bodyPr>
            <a:noAutofit/>
          </a:bodyPr>
          <a:lstStyle/>
          <a:p>
            <a:pPr algn="ctr"/>
            <a:r>
              <a:rPr lang="en-US" sz="4400" b="1" dirty="0" smtClean="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Social problems of students in  families</a:t>
            </a:r>
            <a:endParaRPr lang="ru-RU" sz="4400" b="1"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a:xfrm>
            <a:off x="467544" y="1556792"/>
            <a:ext cx="8352928" cy="4968552"/>
          </a:xfrm>
          <a:solidFill>
            <a:srgbClr val="92D050"/>
          </a:solidFill>
        </p:spPr>
        <p:txBody>
          <a:bodyPr>
            <a:normAutofit fontScale="92500" lnSpcReduction="10000"/>
          </a:bodyPr>
          <a:lstStyle/>
          <a:p>
            <a:r>
              <a:rPr lang="en-US" sz="3300" dirty="0" smtClean="0">
                <a:solidFill>
                  <a:srgbClr val="FFFFFF"/>
                </a:solidFill>
                <a:latin typeface="Times New Roman" pitchFamily="18" charset="0"/>
                <a:cs typeface="Times New Roman" pitchFamily="18" charset="0"/>
              </a:rPr>
              <a:t>children do not respect their parents</a:t>
            </a:r>
          </a:p>
          <a:p>
            <a:r>
              <a:rPr lang="en-US" sz="3300" dirty="0" smtClean="0">
                <a:solidFill>
                  <a:srgbClr val="FFFFFF"/>
                </a:solidFill>
                <a:latin typeface="Times New Roman" pitchFamily="18" charset="0"/>
                <a:cs typeface="Times New Roman" pitchFamily="18" charset="0"/>
              </a:rPr>
              <a:t>the growth single-parent families and </a:t>
            </a:r>
            <a:r>
              <a:rPr lang="en-US" sz="3300" dirty="0" smtClean="0">
                <a:solidFill>
                  <a:srgbClr val="FFFFFF"/>
                </a:solidFill>
                <a:latin typeface="Times New Roman" pitchFamily="18" charset="0"/>
                <a:cs typeface="Times New Roman" pitchFamily="18" charset="0"/>
              </a:rPr>
              <a:t>children-orphans</a:t>
            </a:r>
            <a:endParaRPr lang="en-US" sz="3300" dirty="0" smtClean="0">
              <a:solidFill>
                <a:srgbClr val="FFFFFF"/>
              </a:solidFill>
              <a:latin typeface="Times New Roman" pitchFamily="18" charset="0"/>
              <a:cs typeface="Times New Roman" pitchFamily="18" charset="0"/>
            </a:endParaRPr>
          </a:p>
          <a:p>
            <a:r>
              <a:rPr lang="en-US" sz="3300" dirty="0" smtClean="0">
                <a:solidFill>
                  <a:srgbClr val="FFFFFF"/>
                </a:solidFill>
                <a:latin typeface="Times New Roman" pitchFamily="18" charset="0"/>
                <a:cs typeface="Times New Roman" pitchFamily="18" charset="0"/>
              </a:rPr>
              <a:t>children argue with parents</a:t>
            </a:r>
          </a:p>
          <a:p>
            <a:r>
              <a:rPr lang="en-US" sz="3300" dirty="0" smtClean="0">
                <a:solidFill>
                  <a:srgbClr val="FFFFFF"/>
                </a:solidFill>
                <a:latin typeface="Times New Roman" pitchFamily="18" charset="0"/>
                <a:cs typeface="Times New Roman" pitchFamily="18" charset="0"/>
              </a:rPr>
              <a:t>parents shout at their children</a:t>
            </a:r>
          </a:p>
          <a:p>
            <a:r>
              <a:rPr lang="en-US" sz="3300" dirty="0" smtClean="0">
                <a:solidFill>
                  <a:srgbClr val="FFFFFF"/>
                </a:solidFill>
                <a:latin typeface="Times New Roman" pitchFamily="18" charset="0"/>
                <a:cs typeface="Times New Roman" pitchFamily="18" charset="0"/>
              </a:rPr>
              <a:t>children feel are lonely in family</a:t>
            </a:r>
          </a:p>
          <a:p>
            <a:r>
              <a:rPr lang="en-US" sz="3300" dirty="0" smtClean="0">
                <a:solidFill>
                  <a:srgbClr val="FFFFFF"/>
                </a:solidFill>
                <a:latin typeface="Times New Roman" pitchFamily="18" charset="0"/>
                <a:cs typeface="Times New Roman" pitchFamily="18" charset="0"/>
              </a:rPr>
              <a:t>haven`t nobody to rely on  </a:t>
            </a:r>
          </a:p>
          <a:p>
            <a:r>
              <a:rPr lang="en-US" sz="3300" dirty="0" smtClean="0">
                <a:solidFill>
                  <a:srgbClr val="FFFFFF"/>
                </a:solidFill>
                <a:latin typeface="Times New Roman" pitchFamily="18" charset="0"/>
                <a:cs typeface="Times New Roman" pitchFamily="18" charset="0"/>
              </a:rPr>
              <a:t>being dependent on parents</a:t>
            </a:r>
          </a:p>
          <a:p>
            <a:pPr>
              <a:buNone/>
            </a:pPr>
            <a:r>
              <a:rPr lang="en-US" dirty="0" smtClean="0"/>
              <a:t/>
            </a:r>
            <a:br>
              <a:rPr lang="en-US" dirty="0" smtClean="0"/>
            </a:br>
            <a:endParaRPr lang="ru-RU" dirty="0"/>
          </a:p>
        </p:txBody>
      </p:sp>
      <p:pic>
        <p:nvPicPr>
          <p:cNvPr id="4" name="Рисунок 3" descr="2.png"/>
          <p:cNvPicPr>
            <a:picLocks noChangeAspect="1"/>
          </p:cNvPicPr>
          <p:nvPr/>
        </p:nvPicPr>
        <p:blipFill>
          <a:blip r:embed="rId2" cstate="print"/>
          <a:stretch>
            <a:fillRect/>
          </a:stretch>
        </p:blipFill>
        <p:spPr>
          <a:xfrm>
            <a:off x="5943600" y="2971800"/>
            <a:ext cx="2681577" cy="298980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700808"/>
          </a:xfrm>
          <a:solidFill>
            <a:srgbClr val="0070C0"/>
          </a:solidFill>
        </p:spPr>
        <p:style>
          <a:lnRef idx="3">
            <a:schemeClr val="lt1"/>
          </a:lnRef>
          <a:fillRef idx="1">
            <a:schemeClr val="accent3"/>
          </a:fillRef>
          <a:effectRef idx="1">
            <a:schemeClr val="accent3"/>
          </a:effectRef>
          <a:fontRef idx="minor">
            <a:schemeClr val="lt1"/>
          </a:fontRef>
        </p:style>
        <p:txBody>
          <a:bodyPr>
            <a:noAutofit/>
          </a:bodyPr>
          <a:lstStyle/>
          <a:p>
            <a:pPr algn="ctr"/>
            <a:r>
              <a:rPr lang="en-GB" sz="4400" dirty="0" smtClean="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Government efforts in resolving the problems</a:t>
            </a:r>
            <a:endParaRPr lang="ru-RU" sz="4400"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a:xfrm>
            <a:off x="323528" y="1844824"/>
            <a:ext cx="8568952" cy="4752528"/>
          </a:xfrm>
          <a:solidFill>
            <a:srgbClr val="C34B33"/>
          </a:solidFill>
          <a:ln>
            <a:solidFill>
              <a:srgbClr val="C0432A"/>
            </a:solidFill>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buClr>
                <a:schemeClr val="bg2">
                  <a:lumMod val="20000"/>
                  <a:lumOff val="80000"/>
                </a:schemeClr>
              </a:buClr>
            </a:pPr>
            <a:r>
              <a:rPr lang="en-US" sz="3200" dirty="0" smtClean="0">
                <a:solidFill>
                  <a:srgbClr val="FFFFFF"/>
                </a:solidFill>
                <a:latin typeface="Times New Roman" pitchFamily="18" charset="0"/>
                <a:cs typeface="Times New Roman" pitchFamily="18" charset="0"/>
              </a:rPr>
              <a:t>investing projects aimed at the eradication of poverty</a:t>
            </a:r>
          </a:p>
          <a:p>
            <a:pPr>
              <a:buClr>
                <a:schemeClr val="bg2">
                  <a:lumMod val="20000"/>
                  <a:lumOff val="80000"/>
                </a:schemeClr>
              </a:buClr>
            </a:pPr>
            <a:r>
              <a:rPr lang="en-US" sz="3200" dirty="0" smtClean="0">
                <a:solidFill>
                  <a:srgbClr val="FFFFFF"/>
                </a:solidFill>
                <a:latin typeface="Times New Roman" pitchFamily="18" charset="0"/>
                <a:cs typeface="Times New Roman" pitchFamily="18" charset="0"/>
              </a:rPr>
              <a:t>tightening the laws on the use of minors alcohol, drugs and cigarettes</a:t>
            </a:r>
          </a:p>
          <a:p>
            <a:pPr>
              <a:buClr>
                <a:schemeClr val="bg2">
                  <a:lumMod val="20000"/>
                  <a:lumOff val="80000"/>
                </a:schemeClr>
              </a:buClr>
            </a:pPr>
            <a:r>
              <a:rPr lang="en-US" sz="3200" dirty="0" smtClean="0">
                <a:solidFill>
                  <a:srgbClr val="FFFFFF"/>
                </a:solidFill>
                <a:latin typeface="Times New Roman" pitchFamily="18" charset="0"/>
                <a:cs typeface="Times New Roman" pitchFamily="18" charset="0"/>
              </a:rPr>
              <a:t>solves the problem of employment</a:t>
            </a:r>
          </a:p>
          <a:p>
            <a:pPr>
              <a:buClr>
                <a:schemeClr val="bg2">
                  <a:lumMod val="20000"/>
                  <a:lumOff val="80000"/>
                </a:schemeClr>
              </a:buClr>
            </a:pPr>
            <a:r>
              <a:rPr lang="en-US" sz="3200" dirty="0" smtClean="0">
                <a:solidFill>
                  <a:srgbClr val="FFFFFF"/>
                </a:solidFill>
                <a:latin typeface="Times New Roman" pitchFamily="18" charset="0"/>
                <a:cs typeface="Times New Roman" pitchFamily="18" charset="0"/>
              </a:rPr>
              <a:t>helps to low-income families,  families with many children and incomplete families, also orphans</a:t>
            </a:r>
            <a:endParaRPr lang="ru-RU" sz="3200" dirty="0">
              <a:solidFill>
                <a:srgbClr val="FFFFFF"/>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628800"/>
          </a:xfrm>
          <a:solidFill>
            <a:srgbClr val="0070C0"/>
          </a:solidFill>
        </p:spPr>
        <p:style>
          <a:lnRef idx="3">
            <a:schemeClr val="lt1"/>
          </a:lnRef>
          <a:fillRef idx="1">
            <a:schemeClr val="accent6"/>
          </a:fillRef>
          <a:effectRef idx="1">
            <a:schemeClr val="accent6"/>
          </a:effectRef>
          <a:fontRef idx="minor">
            <a:schemeClr val="lt1"/>
          </a:fontRef>
        </p:style>
        <p:txBody>
          <a:bodyPr>
            <a:noAutofit/>
          </a:bodyPr>
          <a:lstStyle/>
          <a:p>
            <a:pPr algn="ctr"/>
            <a:r>
              <a:rPr lang="en-GB" sz="4400" dirty="0" smtClean="0">
                <a:solidFill>
                  <a:srgbClr val="FFFFFF"/>
                </a:solidFill>
                <a:latin typeface="Times New Roman" pitchFamily="18" charset="0"/>
                <a:cs typeface="Times New Roman" pitchFamily="18" charset="0"/>
              </a:rPr>
              <a:t>How Parents/Teachers resolved the problem</a:t>
            </a:r>
            <a:endParaRPr lang="ru-RU" sz="4400" dirty="0">
              <a:solidFill>
                <a:srgbClr val="FFFFFF"/>
              </a:solidFill>
              <a:latin typeface="Times New Roman" pitchFamily="18" charset="0"/>
              <a:cs typeface="Times New Roman" pitchFamily="18" charset="0"/>
            </a:endParaRPr>
          </a:p>
        </p:txBody>
      </p:sp>
      <p:sp>
        <p:nvSpPr>
          <p:cNvPr id="3" name="Содержимое 2"/>
          <p:cNvSpPr>
            <a:spLocks noGrp="1"/>
          </p:cNvSpPr>
          <p:nvPr>
            <p:ph idx="1"/>
          </p:nvPr>
        </p:nvSpPr>
        <p:spPr>
          <a:xfrm>
            <a:off x="395536" y="1844824"/>
            <a:ext cx="8496944" cy="4752528"/>
          </a:xfrm>
          <a:solidFill>
            <a:srgbClr val="C34B33"/>
          </a:solidFill>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buClr>
                <a:schemeClr val="bg2">
                  <a:lumMod val="20000"/>
                  <a:lumOff val="80000"/>
                </a:schemeClr>
              </a:buClr>
            </a:pPr>
            <a:r>
              <a:rPr lang="en-US" sz="3200" dirty="0" smtClean="0">
                <a:solidFill>
                  <a:srgbClr val="FFFFFF"/>
                </a:solidFill>
                <a:latin typeface="Times New Roman" pitchFamily="18" charset="0"/>
                <a:cs typeface="Times New Roman" pitchFamily="18" charset="0"/>
              </a:rPr>
              <a:t>I</a:t>
            </a:r>
            <a:r>
              <a:rPr lang="en-US" sz="3200" dirty="0" smtClean="0">
                <a:solidFill>
                  <a:srgbClr val="FFFFFF"/>
                </a:solidFill>
                <a:latin typeface="Times New Roman" pitchFamily="18" charset="0"/>
                <a:cs typeface="Times New Roman" pitchFamily="18" charset="0"/>
              </a:rPr>
              <a:t>nculcate </a:t>
            </a:r>
            <a:r>
              <a:rPr lang="en-US" sz="3200" dirty="0" smtClean="0">
                <a:solidFill>
                  <a:srgbClr val="FFFFFF"/>
                </a:solidFill>
                <a:latin typeface="Times New Roman" pitchFamily="18" charset="0"/>
                <a:cs typeface="Times New Roman" pitchFamily="18" charset="0"/>
              </a:rPr>
              <a:t>good morals to </a:t>
            </a:r>
            <a:r>
              <a:rPr lang="en-US" sz="3200" dirty="0" smtClean="0">
                <a:solidFill>
                  <a:srgbClr val="FFFFFF"/>
                </a:solidFill>
                <a:latin typeface="Times New Roman" pitchFamily="18" charset="0"/>
                <a:cs typeface="Times New Roman" pitchFamily="18" charset="0"/>
              </a:rPr>
              <a:t>children</a:t>
            </a:r>
            <a:endParaRPr lang="en-US" sz="3200" dirty="0" smtClean="0">
              <a:solidFill>
                <a:srgbClr val="FFFFFF"/>
              </a:solidFill>
              <a:latin typeface="Times New Roman" pitchFamily="18" charset="0"/>
              <a:cs typeface="Times New Roman" pitchFamily="18" charset="0"/>
            </a:endParaRPr>
          </a:p>
          <a:p>
            <a:pPr>
              <a:buClr>
                <a:schemeClr val="bg2">
                  <a:lumMod val="20000"/>
                  <a:lumOff val="80000"/>
                </a:schemeClr>
              </a:buClr>
            </a:pPr>
            <a:r>
              <a:rPr lang="en-US" sz="3200" dirty="0" smtClean="0">
                <a:solidFill>
                  <a:srgbClr val="FFFFFF"/>
                </a:solidFill>
                <a:latin typeface="Times New Roman" pitchFamily="18" charset="0"/>
                <a:cs typeface="Times New Roman" pitchFamily="18" charset="0"/>
              </a:rPr>
              <a:t> </a:t>
            </a:r>
            <a:r>
              <a:rPr lang="en-US" sz="3200" dirty="0" smtClean="0">
                <a:solidFill>
                  <a:srgbClr val="FFFFFF"/>
                </a:solidFill>
                <a:latin typeface="Times New Roman" pitchFamily="18" charset="0"/>
                <a:cs typeface="Times New Roman" pitchFamily="18" charset="0"/>
              </a:rPr>
              <a:t>Support </a:t>
            </a:r>
            <a:r>
              <a:rPr lang="en-US" sz="3200" dirty="0" smtClean="0">
                <a:solidFill>
                  <a:srgbClr val="FFFFFF"/>
                </a:solidFill>
                <a:latin typeface="Times New Roman" pitchFamily="18" charset="0"/>
                <a:cs typeface="Times New Roman" pitchFamily="18" charset="0"/>
              </a:rPr>
              <a:t>the children and try to be with them in good relations</a:t>
            </a:r>
          </a:p>
          <a:p>
            <a:pPr>
              <a:buClr>
                <a:schemeClr val="bg2">
                  <a:lumMod val="20000"/>
                  <a:lumOff val="80000"/>
                </a:schemeClr>
              </a:buClr>
            </a:pPr>
            <a:r>
              <a:rPr lang="en-US" sz="3200" dirty="0" smtClean="0">
                <a:solidFill>
                  <a:srgbClr val="FFFFFF"/>
                </a:solidFill>
                <a:latin typeface="Times New Roman" pitchFamily="18" charset="0"/>
                <a:cs typeface="Times New Roman" pitchFamily="18" charset="0"/>
              </a:rPr>
              <a:t>U</a:t>
            </a:r>
            <a:r>
              <a:rPr lang="en-US" sz="3200" dirty="0" smtClean="0">
                <a:solidFill>
                  <a:srgbClr val="FFFFFF"/>
                </a:solidFill>
                <a:latin typeface="Times New Roman" pitchFamily="18" charset="0"/>
                <a:cs typeface="Times New Roman" pitchFamily="18" charset="0"/>
              </a:rPr>
              <a:t>se </a:t>
            </a:r>
            <a:r>
              <a:rPr lang="en-US" sz="3200" dirty="0" smtClean="0">
                <a:solidFill>
                  <a:srgbClr val="FFFFFF"/>
                </a:solidFill>
                <a:latin typeface="Times New Roman" pitchFamily="18" charset="0"/>
                <a:cs typeface="Times New Roman" pitchFamily="18" charset="0"/>
              </a:rPr>
              <a:t>fair </a:t>
            </a:r>
            <a:r>
              <a:rPr lang="en-US" sz="3200" dirty="0" smtClean="0">
                <a:solidFill>
                  <a:srgbClr val="FFFFFF"/>
                </a:solidFill>
                <a:latin typeface="Times New Roman" pitchFamily="18" charset="0"/>
                <a:cs typeface="Times New Roman" pitchFamily="18" charset="0"/>
              </a:rPr>
              <a:t>punishments and stimulations.</a:t>
            </a:r>
          </a:p>
          <a:p>
            <a:pPr>
              <a:buClr>
                <a:schemeClr val="bg2">
                  <a:lumMod val="20000"/>
                  <a:lumOff val="80000"/>
                </a:schemeClr>
              </a:buClr>
            </a:pPr>
            <a:r>
              <a:rPr lang="en-US" sz="3200" dirty="0" smtClean="0">
                <a:solidFill>
                  <a:srgbClr val="FFFFFF"/>
                </a:solidFill>
                <a:latin typeface="Times New Roman" pitchFamily="18" charset="0"/>
                <a:cs typeface="Times New Roman" pitchFamily="18" charset="0"/>
              </a:rPr>
              <a:t>Make more children happy. </a:t>
            </a:r>
            <a:endParaRPr lang="ru-RU" sz="3200" dirty="0">
              <a:solidFill>
                <a:srgbClr val="FFFFFF"/>
              </a:solidFill>
              <a:latin typeface="Times New Roman" pitchFamily="18" charset="0"/>
              <a:cs typeface="Times New Roman" pitchFamily="18" charset="0"/>
            </a:endParaRPr>
          </a:p>
        </p:txBody>
      </p:sp>
      <p:pic>
        <p:nvPicPr>
          <p:cNvPr id="4" name="Рисунок 3" descr="1.png"/>
          <p:cNvPicPr>
            <a:picLocks noChangeAspect="1"/>
          </p:cNvPicPr>
          <p:nvPr/>
        </p:nvPicPr>
        <p:blipFill>
          <a:blip r:embed="rId2" cstate="print"/>
          <a:stretch>
            <a:fillRect/>
          </a:stretch>
        </p:blipFill>
        <p:spPr>
          <a:xfrm>
            <a:off x="5029200" y="4876800"/>
            <a:ext cx="3538964" cy="131955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772816"/>
          </a:xfrm>
          <a:solidFill>
            <a:srgbClr val="0070C0"/>
          </a:solidFill>
        </p:spPr>
        <p:txBody>
          <a:bodyPr>
            <a:noAutofit/>
          </a:bodyPr>
          <a:lstStyle/>
          <a:p>
            <a:pPr algn="ctr"/>
            <a:r>
              <a:rPr lang="en-US" sz="4400" dirty="0" smtClean="0">
                <a:solidFill>
                  <a:srgbClr val="FFFFFF"/>
                </a:solidFill>
                <a:latin typeface="Times New Roman" pitchFamily="18" charset="0"/>
                <a:cs typeface="Times New Roman" pitchFamily="18" charset="0"/>
              </a:rPr>
              <a:t>What  young people should do to </a:t>
            </a:r>
            <a:r>
              <a:rPr lang="en-US" sz="4400" dirty="0" smtClean="0">
                <a:solidFill>
                  <a:srgbClr val="FFFFFF"/>
                </a:solidFill>
                <a:latin typeface="Times New Roman" pitchFamily="18" charset="0"/>
                <a:cs typeface="Times New Roman" pitchFamily="18" charset="0"/>
              </a:rPr>
              <a:t>resolve </a:t>
            </a:r>
            <a:r>
              <a:rPr lang="en-US" sz="4400" dirty="0" smtClean="0">
                <a:solidFill>
                  <a:srgbClr val="FFFFFF"/>
                </a:solidFill>
                <a:latin typeface="Times New Roman" pitchFamily="18" charset="0"/>
                <a:cs typeface="Times New Roman" pitchFamily="18" charset="0"/>
              </a:rPr>
              <a:t>their problems</a:t>
            </a:r>
            <a:endParaRPr lang="ru-RU" sz="4400" dirty="0">
              <a:solidFill>
                <a:srgbClr val="FFFFFF"/>
              </a:solidFill>
              <a:latin typeface="Times New Roman" pitchFamily="18" charset="0"/>
              <a:cs typeface="Times New Roman" pitchFamily="18" charset="0"/>
            </a:endParaRPr>
          </a:p>
        </p:txBody>
      </p:sp>
      <p:sp>
        <p:nvSpPr>
          <p:cNvPr id="3" name="Содержимое 2"/>
          <p:cNvSpPr>
            <a:spLocks noGrp="1"/>
          </p:cNvSpPr>
          <p:nvPr>
            <p:ph idx="1"/>
          </p:nvPr>
        </p:nvSpPr>
        <p:spPr>
          <a:xfrm>
            <a:off x="395536" y="1988840"/>
            <a:ext cx="8568952" cy="4464496"/>
          </a:xfrm>
          <a:solidFill>
            <a:srgbClr val="C34B33"/>
          </a:solidFill>
        </p:spPr>
        <p:style>
          <a:lnRef idx="2">
            <a:schemeClr val="accent2">
              <a:shade val="50000"/>
            </a:schemeClr>
          </a:lnRef>
          <a:fillRef idx="1">
            <a:schemeClr val="accent2"/>
          </a:fillRef>
          <a:effectRef idx="0">
            <a:schemeClr val="accent2"/>
          </a:effectRef>
          <a:fontRef idx="minor">
            <a:schemeClr val="lt1"/>
          </a:fontRef>
        </p:style>
        <p:txBody>
          <a:bodyPr>
            <a:normAutofit lnSpcReduction="10000"/>
          </a:bodyPr>
          <a:lstStyle/>
          <a:p>
            <a:pPr>
              <a:buClr>
                <a:schemeClr val="bg2">
                  <a:lumMod val="20000"/>
                  <a:lumOff val="80000"/>
                </a:schemeClr>
              </a:buClr>
            </a:pPr>
            <a:r>
              <a:rPr lang="en-US" sz="3200" dirty="0" smtClean="0">
                <a:solidFill>
                  <a:srgbClr val="FFFFFF"/>
                </a:solidFill>
                <a:latin typeface="Times New Roman" pitchFamily="18" charset="0"/>
                <a:cs typeface="Times New Roman" pitchFamily="18" charset="0"/>
              </a:rPr>
              <a:t>T</a:t>
            </a:r>
            <a:r>
              <a:rPr lang="en-US" sz="3200" dirty="0" smtClean="0">
                <a:solidFill>
                  <a:srgbClr val="FFFFFF"/>
                </a:solidFill>
                <a:latin typeface="Times New Roman" pitchFamily="18" charset="0"/>
                <a:cs typeface="Times New Roman" pitchFamily="18" charset="0"/>
              </a:rPr>
              <a:t>hey </a:t>
            </a:r>
            <a:r>
              <a:rPr lang="en-US" sz="3200" dirty="0" smtClean="0">
                <a:solidFill>
                  <a:srgbClr val="FFFFFF"/>
                </a:solidFill>
                <a:latin typeface="Times New Roman" pitchFamily="18" charset="0"/>
                <a:cs typeface="Times New Roman" pitchFamily="18" charset="0"/>
              </a:rPr>
              <a:t>can</a:t>
            </a:r>
            <a:r>
              <a:rPr lang="en-US" sz="3200" dirty="0" smtClean="0">
                <a:solidFill>
                  <a:srgbClr val="FFFFFF"/>
                </a:solidFill>
                <a:latin typeface="Times New Roman" pitchFamily="18" charset="0"/>
                <a:cs typeface="Times New Roman" pitchFamily="18" charset="0"/>
              </a:rPr>
              <a:t> obey </a:t>
            </a:r>
            <a:r>
              <a:rPr lang="en-US" sz="3200" dirty="0" smtClean="0">
                <a:solidFill>
                  <a:srgbClr val="FFFFFF"/>
                </a:solidFill>
                <a:latin typeface="Times New Roman" pitchFamily="18" charset="0"/>
                <a:cs typeface="Times New Roman" pitchFamily="18" charset="0"/>
              </a:rPr>
              <a:t>teachers and </a:t>
            </a:r>
            <a:r>
              <a:rPr lang="en-US" sz="3200" dirty="0" smtClean="0">
                <a:solidFill>
                  <a:srgbClr val="FFFFFF"/>
                </a:solidFill>
                <a:latin typeface="Times New Roman" pitchFamily="18" charset="0"/>
                <a:cs typeface="Times New Roman" pitchFamily="18" charset="0"/>
              </a:rPr>
              <a:t>parents, be for each other friends, but not enemies.</a:t>
            </a:r>
            <a:endParaRPr lang="en-US" sz="3200" dirty="0" smtClean="0">
              <a:solidFill>
                <a:srgbClr val="FFFFFF"/>
              </a:solidFill>
              <a:latin typeface="Times New Roman" pitchFamily="18" charset="0"/>
              <a:cs typeface="Times New Roman" pitchFamily="18" charset="0"/>
            </a:endParaRPr>
          </a:p>
          <a:p>
            <a:pPr>
              <a:buClr>
                <a:schemeClr val="bg2">
                  <a:lumMod val="20000"/>
                  <a:lumOff val="80000"/>
                </a:schemeClr>
              </a:buClr>
            </a:pPr>
            <a:r>
              <a:rPr lang="en-US" sz="3200" dirty="0" smtClean="0">
                <a:solidFill>
                  <a:srgbClr val="FFFFFF"/>
                </a:solidFill>
                <a:latin typeface="Times New Roman" pitchFamily="18" charset="0"/>
                <a:cs typeface="Times New Roman" pitchFamily="18" charset="0"/>
              </a:rPr>
              <a:t>They can</a:t>
            </a:r>
            <a:r>
              <a:rPr lang="en-US" sz="3200" dirty="0" smtClean="0">
                <a:solidFill>
                  <a:srgbClr val="FFFFFF"/>
                </a:solidFill>
                <a:latin typeface="Times New Roman" pitchFamily="18" charset="0"/>
                <a:cs typeface="Times New Roman" pitchFamily="18" charset="0"/>
              </a:rPr>
              <a:t> </a:t>
            </a:r>
            <a:r>
              <a:rPr lang="en-US" sz="3200" dirty="0" smtClean="0">
                <a:solidFill>
                  <a:srgbClr val="FFFFFF"/>
                </a:solidFill>
                <a:latin typeface="Times New Roman" pitchFamily="18" charset="0"/>
                <a:cs typeface="Times New Roman" pitchFamily="18" charset="0"/>
              </a:rPr>
              <a:t>to become more </a:t>
            </a:r>
            <a:r>
              <a:rPr lang="en-US" sz="3200" dirty="0" smtClean="0">
                <a:solidFill>
                  <a:srgbClr val="FFFFFF"/>
                </a:solidFill>
                <a:latin typeface="Times New Roman" pitchFamily="18" charset="0"/>
                <a:cs typeface="Times New Roman" pitchFamily="18" charset="0"/>
              </a:rPr>
              <a:t>independence, if they will be more dependable and conscientious attitude to themself</a:t>
            </a:r>
            <a:endParaRPr lang="en-US" sz="3200" dirty="0" smtClean="0">
              <a:solidFill>
                <a:srgbClr val="FFFFFF"/>
              </a:solidFill>
              <a:latin typeface="Times New Roman" pitchFamily="18" charset="0"/>
              <a:cs typeface="Times New Roman" pitchFamily="18" charset="0"/>
            </a:endParaRPr>
          </a:p>
          <a:p>
            <a:pPr>
              <a:buClr>
                <a:schemeClr val="bg2">
                  <a:lumMod val="20000"/>
                  <a:lumOff val="80000"/>
                </a:schemeClr>
              </a:buClr>
            </a:pPr>
            <a:r>
              <a:rPr lang="en-US" sz="3200" dirty="0">
                <a:solidFill>
                  <a:srgbClr val="FFFFFF"/>
                </a:solidFill>
                <a:latin typeface="Times New Roman" pitchFamily="18" charset="0"/>
                <a:cs typeface="Times New Roman" pitchFamily="18" charset="0"/>
              </a:rPr>
              <a:t>T</a:t>
            </a:r>
            <a:r>
              <a:rPr lang="en-US" sz="3200" dirty="0" smtClean="0">
                <a:solidFill>
                  <a:srgbClr val="FFFFFF"/>
                </a:solidFill>
                <a:latin typeface="Times New Roman" pitchFamily="18" charset="0"/>
                <a:cs typeface="Times New Roman" pitchFamily="18" charset="0"/>
              </a:rPr>
              <a:t>hey </a:t>
            </a:r>
            <a:r>
              <a:rPr lang="en-US" sz="3200" dirty="0" smtClean="0">
                <a:solidFill>
                  <a:srgbClr val="FFFFFF"/>
                </a:solidFill>
                <a:latin typeface="Times New Roman" pitchFamily="18" charset="0"/>
                <a:cs typeface="Times New Roman" pitchFamily="18" charset="0"/>
              </a:rPr>
              <a:t> can dream</a:t>
            </a:r>
            <a:r>
              <a:rPr lang="en-US" sz="3200" dirty="0" smtClean="0">
                <a:solidFill>
                  <a:srgbClr val="FFFFFF"/>
                </a:solidFill>
                <a:latin typeface="Times New Roman" pitchFamily="18" charset="0"/>
                <a:cs typeface="Times New Roman" pitchFamily="18" charset="0"/>
              </a:rPr>
              <a:t> </a:t>
            </a:r>
            <a:r>
              <a:rPr lang="en-US" sz="3200" dirty="0" smtClean="0">
                <a:solidFill>
                  <a:srgbClr val="FFFFFF"/>
                </a:solidFill>
                <a:latin typeface="Times New Roman" pitchFamily="18" charset="0"/>
                <a:cs typeface="Times New Roman" pitchFamily="18" charset="0"/>
              </a:rPr>
              <a:t>about their future and start to </a:t>
            </a:r>
            <a:r>
              <a:rPr lang="en-US" sz="3200" dirty="0" smtClean="0">
                <a:solidFill>
                  <a:srgbClr val="FFFFFF"/>
                </a:solidFill>
                <a:latin typeface="Times New Roman" pitchFamily="18" charset="0"/>
                <a:cs typeface="Times New Roman" pitchFamily="18" charset="0"/>
              </a:rPr>
              <a:t>act</a:t>
            </a:r>
          </a:p>
          <a:p>
            <a:pPr>
              <a:buClr>
                <a:schemeClr val="bg2">
                  <a:lumMod val="20000"/>
                  <a:lumOff val="80000"/>
                </a:schemeClr>
              </a:buClr>
            </a:pPr>
            <a:r>
              <a:rPr lang="en-US" sz="3200" dirty="0" smtClean="0">
                <a:solidFill>
                  <a:srgbClr val="FFFFFF"/>
                </a:solidFill>
                <a:latin typeface="Times New Roman" pitchFamily="18" charset="0"/>
                <a:cs typeface="Times New Roman" pitchFamily="18" charset="0"/>
              </a:rPr>
              <a:t>They can change word “problem”</a:t>
            </a:r>
            <a:r>
              <a:rPr lang="en-US" sz="3200" dirty="0" smtClean="0">
                <a:solidFill>
                  <a:srgbClr val="FFFFFF"/>
                </a:solidFill>
                <a:latin typeface="Times New Roman" pitchFamily="18" charset="0"/>
                <a:cs typeface="Times New Roman" pitchFamily="18" charset="0"/>
              </a:rPr>
              <a:t/>
            </a:r>
            <a:br>
              <a:rPr lang="en-US" sz="3200" dirty="0" smtClean="0">
                <a:solidFill>
                  <a:srgbClr val="FFFFFF"/>
                </a:solidFill>
                <a:latin typeface="Times New Roman" pitchFamily="18" charset="0"/>
                <a:cs typeface="Times New Roman" pitchFamily="18" charset="0"/>
              </a:rPr>
            </a:br>
            <a:r>
              <a:rPr lang="en-US" sz="3200" dirty="0" smtClean="0">
                <a:solidFill>
                  <a:srgbClr val="FFFFFF"/>
                </a:solidFill>
                <a:latin typeface="Times New Roman" pitchFamily="18" charset="0"/>
                <a:cs typeface="Times New Roman" pitchFamily="18" charset="0"/>
              </a:rPr>
              <a:t>to word ”goal” and try to reach their goals.</a:t>
            </a:r>
            <a:endParaRPr lang="ru-RU" sz="3200" dirty="0">
              <a:solidFill>
                <a:srgbClr val="FFFFFF"/>
              </a:solidFill>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т.png"/>
          <p:cNvPicPr>
            <a:picLocks noGrp="1" noChangeAspect="1"/>
          </p:cNvPicPr>
          <p:nvPr>
            <p:ph idx="1"/>
          </p:nvPr>
        </p:nvPicPr>
        <p:blipFill>
          <a:blip r:embed="rId2" cstate="print"/>
          <a:stretch>
            <a:fillRect/>
          </a:stretch>
        </p:blipFill>
        <p:spPr>
          <a:xfrm>
            <a:off x="0" y="0"/>
            <a:ext cx="9144000" cy="4924029"/>
          </a:xfrm>
        </p:spPr>
      </p:pic>
      <p:sp>
        <p:nvSpPr>
          <p:cNvPr id="5" name="TextBox 4"/>
          <p:cNvSpPr txBox="1"/>
          <p:nvPr/>
        </p:nvSpPr>
        <p:spPr>
          <a:xfrm>
            <a:off x="-21467" y="4876800"/>
            <a:ext cx="4648201"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3200" b="1" dirty="0" smtClean="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We are happy future!</a:t>
            </a:r>
            <a:endParaRPr lang="ru-RU" sz="3200" b="1" dirty="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876800"/>
            <a:ext cx="4800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61575"/>
            <a:ext cx="4343400" cy="139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Thatch">
  <a:themeElements>
    <a:clrScheme name="Custom 8">
      <a:dk1>
        <a:srgbClr val="00B050"/>
      </a:dk1>
      <a:lt1>
        <a:srgbClr val="00B050"/>
      </a:lt1>
      <a:dk2>
        <a:srgbClr val="FFFF00"/>
      </a:dk2>
      <a:lt2>
        <a:srgbClr val="FFFF00"/>
      </a:lt2>
      <a:accent1>
        <a:srgbClr val="00B050"/>
      </a:accent1>
      <a:accent2>
        <a:srgbClr val="00B050"/>
      </a:accent2>
      <a:accent3>
        <a:srgbClr val="00B050"/>
      </a:accent3>
      <a:accent4>
        <a:srgbClr val="FFFF00"/>
      </a:accent4>
      <a:accent5>
        <a:srgbClr val="FFFF00"/>
      </a:accent5>
      <a:accent6>
        <a:srgbClr val="FFFF00"/>
      </a:accent6>
      <a:hlink>
        <a:srgbClr val="00B050"/>
      </a:hlink>
      <a:folHlink>
        <a:srgbClr val="00B050"/>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685</TotalTime>
  <Words>1574</Words>
  <Application>Microsoft Office PowerPoint</Application>
  <PresentationFormat>Экран (4:3)</PresentationFormat>
  <Paragraphs>163</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Thatch</vt:lpstr>
      <vt:lpstr>Презентация PowerPoint</vt:lpstr>
      <vt:lpstr>Social problems of  young  people in our country</vt:lpstr>
      <vt:lpstr>Social problems of young people in our city</vt:lpstr>
      <vt:lpstr>Social problems of students at school</vt:lpstr>
      <vt:lpstr>Social problems of students in  families</vt:lpstr>
      <vt:lpstr>Government efforts in resolving the problems</vt:lpstr>
      <vt:lpstr>How Parents/Teachers resolved the problem</vt:lpstr>
      <vt:lpstr>What  young people should do to resolve their problems</vt:lpstr>
      <vt:lpstr>Презентация PowerPoint</vt:lpstr>
      <vt:lpstr>   Social Problems in our School </vt:lpstr>
      <vt:lpstr>                  INTRODUCTION</vt:lpstr>
      <vt:lpstr>Quarreling &amp; Bad Competition</vt:lpstr>
      <vt:lpstr>Popularity &amp;  Friendship Loss</vt:lpstr>
      <vt:lpstr>Bullying</vt:lpstr>
      <vt:lpstr>Thank you! We hope we provided satisfactory information!</vt:lpstr>
      <vt:lpstr> “Social Concerns” Pupils of Year 5Pedmore CofE Primary School </vt:lpstr>
      <vt:lpstr>Friends/2</vt:lpstr>
      <vt:lpstr>Gadgets</vt:lpstr>
      <vt:lpstr>Moving up to high school</vt:lpstr>
      <vt:lpstr>PRESENTATION FROM NIGERIA, KATSINA      COLLEGE KATSINA:“SOCIAL PROBLEMS OF YOUNG PEOPLE”                 </vt:lpstr>
      <vt:lpstr>Young people’s social problems in our city includes:</vt:lpstr>
      <vt:lpstr>Social problems in the school</vt:lpstr>
      <vt:lpstr>Social problems of students in our families :  The commonest problems in our families include :  (1) Inability of some parents to send their wards/daughters to schools  (2) Inadequate provision of learning materials to their wards/daughters  (3) poverty.</vt:lpstr>
      <vt:lpstr>Government efforts in resolving the problems:</vt:lpstr>
      <vt:lpstr>How Parents/Teachers resolved the problem:</vt:lpstr>
      <vt:lpstr>The young ones are assisted in resolving their problems as follows:</vt:lpstr>
      <vt:lpstr>Scoala cu clasele I-VIII " Ghe. Lazar" Agiurgioaiei Luminita,Corbu, Romania</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JesSl215</dc:creator>
  <cp:lastModifiedBy>Nadejda Salikhova</cp:lastModifiedBy>
  <cp:revision>59</cp:revision>
  <dcterms:created xsi:type="dcterms:W3CDTF">2013-03-26T18:44:20Z</dcterms:created>
  <dcterms:modified xsi:type="dcterms:W3CDTF">2013-05-14T07:20:11Z</dcterms:modified>
</cp:coreProperties>
</file>