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sldIdLst>
    <p:sldId id="256" r:id="rId2"/>
    <p:sldId id="257" r:id="rId3"/>
    <p:sldId id="258" r:id="rId4"/>
    <p:sldId id="266" r:id="rId5"/>
    <p:sldId id="259" r:id="rId6"/>
    <p:sldId id="260" r:id="rId7"/>
    <p:sldId id="263" r:id="rId8"/>
    <p:sldId id="265" r:id="rId9"/>
    <p:sldId id="262"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2" d="100"/>
          <a:sy n="92" d="100"/>
        </p:scale>
        <p:origin x="-8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6/1/14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6/1/14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6/1/14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6/1/14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6/1/14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6/1/14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6/1/14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6/1/14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6/1/14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6/1/14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6/1/14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pPr/>
              <a:t>6/1/14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slide" Target="slide2.xml"/><Relationship Id="rId7"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slide" Target="slide2.xml"/><Relationship Id="rId9"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slide" Target="slide2.xml"/><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slide" Target="slide12.xml"/><Relationship Id="rId13" Type="http://schemas.openxmlformats.org/officeDocument/2006/relationships/image" Target="../media/image7.jpeg"/><Relationship Id="rId14" Type="http://schemas.openxmlformats.org/officeDocument/2006/relationships/slide" Target="slide10.xml"/><Relationship Id="rId1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image" Target="../media/image2.png"/><Relationship Id="rId4" Type="http://schemas.openxmlformats.org/officeDocument/2006/relationships/slide" Target="slide6.xml"/><Relationship Id="rId5" Type="http://schemas.openxmlformats.org/officeDocument/2006/relationships/image" Target="../media/image3.png"/><Relationship Id="rId6" Type="http://schemas.openxmlformats.org/officeDocument/2006/relationships/slide" Target="slide5.xml"/><Relationship Id="rId7" Type="http://schemas.openxmlformats.org/officeDocument/2006/relationships/image" Target="../media/image4.png"/><Relationship Id="rId8" Type="http://schemas.openxmlformats.org/officeDocument/2006/relationships/slide" Target="slide7.xml"/><Relationship Id="rId9" Type="http://schemas.openxmlformats.org/officeDocument/2006/relationships/image" Target="../media/image5.jpeg"/><Relationship Id="rId10" Type="http://schemas.openxmlformats.org/officeDocument/2006/relationships/slide" Target="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slide" Target="slide2.xml"/><Relationship Id="rId7"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slide" Target="slide2.xml"/><Relationship Id="rId7"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85720" y="714356"/>
            <a:ext cx="8580444" cy="602128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2" name="Заголовок 1"/>
          <p:cNvSpPr>
            <a:spLocks noGrp="1"/>
          </p:cNvSpPr>
          <p:nvPr>
            <p:ph type="ctrTitle"/>
          </p:nvPr>
        </p:nvSpPr>
        <p:spPr>
          <a:xfrm>
            <a:off x="2786050" y="-357214"/>
            <a:ext cx="3220364" cy="1143008"/>
          </a:xfrm>
        </p:spPr>
        <p:txBody>
          <a:bodyPr/>
          <a:lstStyle/>
          <a:p>
            <a:r>
              <a:rPr lang="en-US" sz="4800" b="1" dirty="0" smtClean="0">
                <a:solidFill>
                  <a:srgbClr val="FFFF00"/>
                </a:solidFill>
                <a:latin typeface="Comic Sans MS" pitchFamily="66" charset="0"/>
              </a:rPr>
              <a:t>SLONIM</a:t>
            </a:r>
            <a:endParaRPr lang="ru-RU" sz="4800" b="1" dirty="0">
              <a:solidFill>
                <a:srgbClr val="FFFF00"/>
              </a:solidFill>
              <a:latin typeface="Comic Sans MS" pitchFamily="66" charset="0"/>
            </a:endParaRPr>
          </a:p>
        </p:txBody>
      </p:sp>
      <p:sp>
        <p:nvSpPr>
          <p:cNvPr id="4" name="Прямоугольник 3"/>
          <p:cNvSpPr/>
          <p:nvPr/>
        </p:nvSpPr>
        <p:spPr>
          <a:xfrm>
            <a:off x="642910" y="2857496"/>
            <a:ext cx="7858179" cy="769441"/>
          </a:xfrm>
          <a:prstGeom prst="rect">
            <a:avLst/>
          </a:prstGeom>
          <a:noFill/>
        </p:spPr>
        <p:txBody>
          <a:bodyPr wrap="square" lIns="91440" tIns="45720" rIns="91440" bIns="45720">
            <a:spAutoFit/>
          </a:bodyPr>
          <a:lstStyle/>
          <a:p>
            <a:pPr algn="ctr"/>
            <a:r>
              <a:rPr lang="en-US" sz="4400" b="1" dirty="0" smtClean="0">
                <a:ln w="10541" cmpd="sng">
                  <a:solidFill>
                    <a:srgbClr val="FFC000"/>
                  </a:solidFill>
                  <a:prstDash val="solid"/>
                </a:ln>
                <a:solidFill>
                  <a:schemeClr val="accent3">
                    <a:lumMod val="75000"/>
                  </a:schemeClr>
                </a:solidFill>
                <a:effectLst>
                  <a:glow rad="482600">
                    <a:schemeClr val="bg1">
                      <a:alpha val="89000"/>
                    </a:schemeClr>
                  </a:glow>
                </a:effectLst>
                <a:latin typeface="Comic Sans MS" pitchFamily="66" charset="0"/>
                <a:cs typeface="Arial" pitchFamily="34" charset="0"/>
              </a:rPr>
              <a:t>Places to </a:t>
            </a:r>
            <a:r>
              <a:rPr lang="en-US" sz="4400" b="1" dirty="0" err="1" smtClean="0">
                <a:ln w="10541" cmpd="sng">
                  <a:solidFill>
                    <a:srgbClr val="FFC000"/>
                  </a:solidFill>
                  <a:prstDash val="solid"/>
                </a:ln>
                <a:solidFill>
                  <a:schemeClr val="accent3">
                    <a:lumMod val="75000"/>
                  </a:schemeClr>
                </a:solidFill>
                <a:effectLst>
                  <a:glow rad="482600">
                    <a:schemeClr val="bg1">
                      <a:alpha val="89000"/>
                    </a:schemeClr>
                  </a:glow>
                </a:effectLst>
                <a:latin typeface="Comic Sans MS" pitchFamily="66" charset="0"/>
                <a:cs typeface="Arial" pitchFamily="34" charset="0"/>
              </a:rPr>
              <a:t>edutain</a:t>
            </a:r>
            <a:r>
              <a:rPr lang="en-US" sz="4400" b="1" dirty="0" smtClean="0">
                <a:ln w="10541" cmpd="sng">
                  <a:solidFill>
                    <a:srgbClr val="FFC000"/>
                  </a:solidFill>
                  <a:prstDash val="solid"/>
                </a:ln>
                <a:solidFill>
                  <a:schemeClr val="accent3">
                    <a:lumMod val="75000"/>
                  </a:schemeClr>
                </a:solidFill>
                <a:effectLst>
                  <a:glow rad="482600">
                    <a:schemeClr val="bg1">
                      <a:alpha val="89000"/>
                    </a:schemeClr>
                  </a:glow>
                </a:effectLst>
                <a:latin typeface="Comic Sans MS" pitchFamily="66" charset="0"/>
                <a:cs typeface="Arial" pitchFamily="34" charset="0"/>
              </a:rPr>
              <a:t> in Slonim</a:t>
            </a:r>
            <a:endParaRPr lang="ru-RU" sz="4400" b="1" cap="none" spc="0" dirty="0">
              <a:ln w="10541" cmpd="sng">
                <a:solidFill>
                  <a:srgbClr val="FFC000"/>
                </a:solidFill>
                <a:prstDash val="solid"/>
              </a:ln>
              <a:solidFill>
                <a:schemeClr val="accent3">
                  <a:lumMod val="75000"/>
                </a:schemeClr>
              </a:solidFill>
              <a:effectLst>
                <a:glow rad="482600">
                  <a:schemeClr val="bg1">
                    <a:alpha val="89000"/>
                  </a:schemeClr>
                </a:glow>
              </a:effectLst>
              <a:latin typeface="Comic Sans MS" pitchFamily="66" charset="0"/>
              <a:cs typeface="Arial" pitchFamily="34" charset="0"/>
            </a:endParaRPr>
          </a:p>
        </p:txBody>
      </p:sp>
      <p:sp>
        <p:nvSpPr>
          <p:cNvPr id="5" name="TextBox 4"/>
          <p:cNvSpPr txBox="1"/>
          <p:nvPr/>
        </p:nvSpPr>
        <p:spPr>
          <a:xfrm>
            <a:off x="4857752" y="5786454"/>
            <a:ext cx="4071966" cy="923330"/>
          </a:xfrm>
          <a:prstGeom prst="rect">
            <a:avLst/>
          </a:prstGeom>
          <a:noFill/>
        </p:spPr>
        <p:txBody>
          <a:bodyPr wrap="square" rtlCol="0">
            <a:spAutoFit/>
          </a:bodyPr>
          <a:lstStyle/>
          <a:p>
            <a:r>
              <a:rPr lang="en-US" b="1" dirty="0" smtClean="0">
                <a:effectLst>
                  <a:glow rad="101600">
                    <a:schemeClr val="bg1">
                      <a:alpha val="60000"/>
                    </a:schemeClr>
                  </a:glow>
                </a:effectLst>
              </a:rPr>
              <a:t>Kate </a:t>
            </a:r>
            <a:r>
              <a:rPr lang="en-US" b="1" dirty="0" err="1" smtClean="0">
                <a:effectLst>
                  <a:glow rad="101600">
                    <a:schemeClr val="bg1">
                      <a:alpha val="60000"/>
                    </a:schemeClr>
                  </a:glow>
                </a:effectLst>
              </a:rPr>
              <a:t>Sinitsa</a:t>
            </a:r>
            <a:r>
              <a:rPr lang="en-US" b="1" dirty="0" smtClean="0">
                <a:effectLst>
                  <a:glow rad="101600">
                    <a:schemeClr val="bg1">
                      <a:alpha val="60000"/>
                    </a:schemeClr>
                  </a:glow>
                </a:effectLst>
              </a:rPr>
              <a:t>, Kate </a:t>
            </a:r>
            <a:r>
              <a:rPr lang="en-US" b="1" dirty="0" err="1" smtClean="0">
                <a:effectLst>
                  <a:glow rad="101600">
                    <a:schemeClr val="bg1">
                      <a:alpha val="60000"/>
                    </a:schemeClr>
                  </a:glow>
                </a:effectLst>
              </a:rPr>
              <a:t>Dyatlova</a:t>
            </a:r>
            <a:endParaRPr lang="en-US" b="1" dirty="0" smtClean="0">
              <a:effectLst>
                <a:glow rad="101600">
                  <a:schemeClr val="bg1">
                    <a:alpha val="60000"/>
                  </a:schemeClr>
                </a:glow>
              </a:effectLst>
            </a:endParaRPr>
          </a:p>
          <a:p>
            <a:r>
              <a:rPr lang="en-US" b="1" dirty="0" smtClean="0">
                <a:effectLst>
                  <a:glow rad="101600">
                    <a:schemeClr val="bg1">
                      <a:alpha val="60000"/>
                    </a:schemeClr>
                  </a:glow>
                </a:effectLst>
              </a:rPr>
              <a:t>Slonim gymnasium 1</a:t>
            </a:r>
          </a:p>
          <a:p>
            <a:r>
              <a:rPr lang="en-US" b="1" dirty="0" smtClean="0">
                <a:effectLst>
                  <a:glow rad="101600">
                    <a:schemeClr val="bg1">
                      <a:alpha val="60000"/>
                    </a:schemeClr>
                  </a:glow>
                </a:effectLst>
              </a:rPr>
              <a:t>Belarus</a:t>
            </a:r>
            <a:endParaRPr lang="ru-RU" b="1" dirty="0">
              <a:effectLst>
                <a:glow rad="101600">
                  <a:schemeClr val="bg1">
                    <a:alpha val="60000"/>
                  </a:schemeClr>
                </a:glo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54578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156176" y="1815587"/>
            <a:ext cx="2817490" cy="2085505"/>
          </a:xfrm>
          <a:prstGeom prst="rect">
            <a:avLst/>
          </a:prstGeom>
        </p:spPr>
      </p:pic>
      <p:pic>
        <p:nvPicPr>
          <p:cNvPr id="1027" name="Picture 3"/>
          <p:cNvPicPr>
            <a:picLocks noChangeAspect="1" noChangeArrowheads="1"/>
          </p:cNvPicPr>
          <p:nvPr/>
        </p:nvPicPr>
        <p:blipFill rotWithShape="1">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5337" t="8641" r="17828" b="73077"/>
          <a:stretch/>
        </p:blipFill>
        <p:spPr bwMode="auto">
          <a:xfrm>
            <a:off x="0" y="0"/>
            <a:ext cx="9167150" cy="1567234"/>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07504" y="2132856"/>
            <a:ext cx="2876682" cy="3835575"/>
          </a:xfrm>
          <a:prstGeom prst="rect">
            <a:avLst/>
          </a:prstGeom>
        </p:spPr>
      </p:pic>
      <p:pic>
        <p:nvPicPr>
          <p:cNvPr id="6" name="Рисунок 5"/>
          <p:cNvPicPr>
            <a:picLocks noChangeAspect="1"/>
          </p:cNvPicPr>
          <p:nvPr/>
        </p:nvPicPr>
        <p:blipFill>
          <a:blip r:embed="rId5">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332802" y="4725144"/>
            <a:ext cx="2712872" cy="2034654"/>
          </a:xfrm>
          <a:prstGeom prst="rect">
            <a:avLst/>
          </a:prstGeom>
        </p:spPr>
      </p:pic>
      <p:sp>
        <p:nvSpPr>
          <p:cNvPr id="7" name="TextBox 6"/>
          <p:cNvSpPr txBox="1"/>
          <p:nvPr/>
        </p:nvSpPr>
        <p:spPr>
          <a:xfrm>
            <a:off x="3203848" y="1772816"/>
            <a:ext cx="2952328" cy="4247317"/>
          </a:xfrm>
          <a:prstGeom prst="rect">
            <a:avLst/>
          </a:prstGeom>
          <a:noFill/>
        </p:spPr>
        <p:txBody>
          <a:bodyPr wrap="square" rtlCol="0">
            <a:spAutoFit/>
          </a:bodyPr>
          <a:lstStyle/>
          <a:p>
            <a:r>
              <a:rPr lang="en-US" dirty="0" smtClean="0"/>
              <a:t>Children aged 7-17 can spend their free time in a creative and entertaining way in the Centre of Creation of Children and Youth. There are about 100 groups or circles which give children an opportunity to develop their abilities and talents in music, arts, dancing, to be involved in different volunteering projects.</a:t>
            </a:r>
            <a:endParaRPr lang="ru-RU" dirty="0"/>
          </a:p>
        </p:txBody>
      </p:sp>
      <p:pic>
        <p:nvPicPr>
          <p:cNvPr id="8" name="Picture 2">
            <a:hlinkClick r:id="rId6" action="ppaction://hlinksldjump"/>
          </p:cNvPr>
          <p:cNvPicPr>
            <a:picLocks noChangeAspect="1" noChangeArrowheads="1"/>
          </p:cNvPicPr>
          <p:nvPr/>
        </p:nvPicPr>
        <p:blipFill>
          <a:blip r:embed="rId7">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357686" y="6003925"/>
            <a:ext cx="811213" cy="85407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Рисунок 2" descr="5.png"/>
          <p:cNvPicPr>
            <a:picLocks noChangeAspect="1"/>
          </p:cNvPicPr>
          <p:nvPr/>
        </p:nvPicPr>
        <p:blipFill>
          <a:blip r:embed="rId2"/>
          <a:stretch>
            <a:fillRect/>
          </a:stretch>
        </p:blipFill>
        <p:spPr>
          <a:xfrm>
            <a:off x="6000760" y="2498714"/>
            <a:ext cx="2500330" cy="1858980"/>
          </a:xfrm>
          <a:prstGeom prst="rect">
            <a:avLst/>
          </a:prstGeom>
        </p:spPr>
      </p:pic>
      <p:pic>
        <p:nvPicPr>
          <p:cNvPr id="4" name="Рисунок 3" descr="65676832.jpg"/>
          <p:cNvPicPr>
            <a:picLocks noChangeAspect="1"/>
          </p:cNvPicPr>
          <p:nvPr/>
        </p:nvPicPr>
        <p:blipFill>
          <a:blip r:embed="rId3" cstate="print"/>
          <a:stretch>
            <a:fillRect/>
          </a:stretch>
        </p:blipFill>
        <p:spPr>
          <a:xfrm>
            <a:off x="3262304" y="2500306"/>
            <a:ext cx="2539990" cy="1904992"/>
          </a:xfrm>
          <a:prstGeom prst="rect">
            <a:avLst/>
          </a:prstGeom>
        </p:spPr>
      </p:pic>
      <p:pic>
        <p:nvPicPr>
          <p:cNvPr id="5" name="Рисунок 4" descr="31232230.jpg"/>
          <p:cNvPicPr>
            <a:picLocks noChangeAspect="1"/>
          </p:cNvPicPr>
          <p:nvPr/>
        </p:nvPicPr>
        <p:blipFill>
          <a:blip r:embed="rId4"/>
          <a:stretch>
            <a:fillRect/>
          </a:stretch>
        </p:blipFill>
        <p:spPr>
          <a:xfrm>
            <a:off x="6000760" y="4714884"/>
            <a:ext cx="2500330" cy="1818422"/>
          </a:xfrm>
          <a:prstGeom prst="rect">
            <a:avLst/>
          </a:prstGeom>
        </p:spPr>
      </p:pic>
      <p:pic>
        <p:nvPicPr>
          <p:cNvPr id="6" name="Рисунок 5" descr="75268434.jpg"/>
          <p:cNvPicPr>
            <a:picLocks noChangeAspect="1"/>
          </p:cNvPicPr>
          <p:nvPr/>
        </p:nvPicPr>
        <p:blipFill>
          <a:blip r:embed="rId5"/>
          <a:stretch>
            <a:fillRect/>
          </a:stretch>
        </p:blipFill>
        <p:spPr>
          <a:xfrm>
            <a:off x="3286116" y="4643446"/>
            <a:ext cx="2509575" cy="1893767"/>
          </a:xfrm>
          <a:prstGeom prst="rect">
            <a:avLst/>
          </a:prstGeom>
        </p:spPr>
      </p:pic>
      <p:pic>
        <p:nvPicPr>
          <p:cNvPr id="7" name="Рисунок 6" descr="402145455.jpg"/>
          <p:cNvPicPr>
            <a:picLocks noChangeAspect="1"/>
          </p:cNvPicPr>
          <p:nvPr/>
        </p:nvPicPr>
        <p:blipFill>
          <a:blip r:embed="rId6"/>
          <a:stretch>
            <a:fillRect/>
          </a:stretch>
        </p:blipFill>
        <p:spPr>
          <a:xfrm>
            <a:off x="642910" y="4572008"/>
            <a:ext cx="2476500" cy="1857375"/>
          </a:xfrm>
          <a:prstGeom prst="rect">
            <a:avLst/>
          </a:prstGeom>
        </p:spPr>
      </p:pic>
      <p:pic>
        <p:nvPicPr>
          <p:cNvPr id="8" name="Рисунок 7" descr="IMG_1721_.jpg"/>
          <p:cNvPicPr>
            <a:picLocks noChangeAspect="1"/>
          </p:cNvPicPr>
          <p:nvPr/>
        </p:nvPicPr>
        <p:blipFill>
          <a:blip r:embed="rId7"/>
          <a:stretch>
            <a:fillRect/>
          </a:stretch>
        </p:blipFill>
        <p:spPr>
          <a:xfrm>
            <a:off x="571472" y="2500306"/>
            <a:ext cx="2479664" cy="1841494"/>
          </a:xfrm>
          <a:prstGeom prst="rect">
            <a:avLst/>
          </a:prstGeom>
        </p:spPr>
      </p:pic>
      <p:sp>
        <p:nvSpPr>
          <p:cNvPr id="9" name="TextBox 8"/>
          <p:cNvSpPr txBox="1"/>
          <p:nvPr/>
        </p:nvSpPr>
        <p:spPr>
          <a:xfrm>
            <a:off x="571472" y="500042"/>
            <a:ext cx="8215370" cy="1477328"/>
          </a:xfrm>
          <a:prstGeom prst="rect">
            <a:avLst/>
          </a:prstGeom>
          <a:noFill/>
        </p:spPr>
        <p:txBody>
          <a:bodyPr wrap="square" rtlCol="0">
            <a:spAutoFit/>
          </a:bodyPr>
          <a:lstStyle/>
          <a:p>
            <a:r>
              <a:rPr lang="en-US" dirty="0" smtClean="0"/>
              <a:t>We are keen on sports. Playing different games, doing different kinds of sport at the town’s stadium, school sports grounds, in the swimming-pool helps us grow healthy and strong. Light athletics, football, handball, basketball, swimming, gymnastics are our </a:t>
            </a:r>
            <a:r>
              <a:rPr lang="en-US" dirty="0" err="1" smtClean="0"/>
              <a:t>favourite</a:t>
            </a:r>
            <a:r>
              <a:rPr lang="en-US" dirty="0" smtClean="0"/>
              <a:t> kinds of sport.</a:t>
            </a:r>
            <a:endParaRPr lang="ru-RU" dirty="0"/>
          </a:p>
        </p:txBody>
      </p:sp>
      <p:pic>
        <p:nvPicPr>
          <p:cNvPr id="10" name="Picture 2">
            <a:hlinkClick r:id="rId8" action="ppaction://hlinksldjump"/>
          </p:cNvPr>
          <p:cNvPicPr>
            <a:picLocks noChangeAspect="1" noChangeArrowheads="1"/>
          </p:cNvPicPr>
          <p:nvPr/>
        </p:nvPicPr>
        <p:blipFill>
          <a:blip r:embed="rId9">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6003925"/>
            <a:ext cx="811213" cy="85407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03218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Рисунок 1" descr="kinateatr-slonim (1).jpg"/>
          <p:cNvPicPr>
            <a:picLocks noChangeAspect="1"/>
          </p:cNvPicPr>
          <p:nvPr/>
        </p:nvPicPr>
        <p:blipFill>
          <a:blip r:embed="rId2"/>
          <a:stretch>
            <a:fillRect/>
          </a:stretch>
        </p:blipFill>
        <p:spPr>
          <a:xfrm>
            <a:off x="4714876" y="3071810"/>
            <a:ext cx="4286280" cy="3217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USER\Pictures\slsov127b.jpg"/>
          <p:cNvPicPr>
            <a:picLocks noChangeAspect="1" noChangeArrowheads="1"/>
          </p:cNvPicPr>
          <p:nvPr/>
        </p:nvPicPr>
        <p:blipFill>
          <a:blip r:embed="rId3"/>
          <a:srcRect/>
          <a:stretch>
            <a:fillRect/>
          </a:stretch>
        </p:blipFill>
        <p:spPr bwMode="auto">
          <a:xfrm>
            <a:off x="142844" y="3071810"/>
            <a:ext cx="4457731" cy="3184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1571604" y="214290"/>
            <a:ext cx="5976531"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CINEMA</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214282" y="1285860"/>
            <a:ext cx="8786874" cy="1477328"/>
          </a:xfrm>
          <a:prstGeom prst="rect">
            <a:avLst/>
          </a:prstGeom>
          <a:noFill/>
        </p:spPr>
        <p:txBody>
          <a:bodyPr wrap="square" rtlCol="0">
            <a:spAutoFit/>
          </a:bodyPr>
          <a:lstStyle/>
          <a:p>
            <a:r>
              <a:rPr lang="en-US" dirty="0" smtClean="0"/>
              <a:t>Teenagers and little children often go to our town’s “Mir” cinema. They can watch new films of different genres, 3D films in the hall on the first floor. They can celebrate their birthdays with their friends as on the second floor there is a special hall for celebrations and there are also a lot of slots and other entertainments.</a:t>
            </a:r>
            <a:endParaRPr lang="ru-RU" dirty="0"/>
          </a:p>
        </p:txBody>
      </p:sp>
      <p:pic>
        <p:nvPicPr>
          <p:cNvPr id="6" name="Picture 2">
            <a:hlinkClick r:id="rId4" action="ppaction://hlinksldjump"/>
          </p:cNvPr>
          <p:cNvPicPr>
            <a:picLocks noChangeAspect="1" noChangeArrowheads="1"/>
          </p:cNvPicPr>
          <p:nvPr/>
        </p:nvPicPr>
        <p:blipFill>
          <a:blip r:embed="rId5">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357686" y="5857892"/>
            <a:ext cx="811213" cy="85407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Объект 2"/>
          <p:cNvSpPr>
            <a:spLocks noGrp="1"/>
          </p:cNvSpPr>
          <p:nvPr>
            <p:ph idx="1"/>
          </p:nvPr>
        </p:nvSpPr>
        <p:spPr>
          <a:xfrm>
            <a:off x="3500430" y="2500306"/>
            <a:ext cx="2286016" cy="1714512"/>
          </a:xfrm>
        </p:spPr>
        <p:txBody>
          <a:bodyPr>
            <a:normAutofit fontScale="70000" lnSpcReduction="20000"/>
          </a:bodyPr>
          <a:lstStyle/>
          <a:p>
            <a:pPr marL="0" indent="0" algn="ctr">
              <a:buNone/>
            </a:pPr>
            <a:r>
              <a:rPr lang="en-US" sz="3200" dirty="0">
                <a:latin typeface="Comic Sans MS" pitchFamily="66" charset="0"/>
              </a:rPr>
              <a:t>Please, choose the </a:t>
            </a:r>
            <a:r>
              <a:rPr lang="en-US" sz="3200" dirty="0" smtClean="0">
                <a:latin typeface="Comic Sans MS" pitchFamily="66" charset="0"/>
              </a:rPr>
              <a:t>image to learn how children spend their free time</a:t>
            </a:r>
            <a:endParaRPr lang="ru-RU" sz="3200" dirty="0">
              <a:latin typeface="Comic Sans MS" pitchFamily="66" charset="0"/>
            </a:endParaRPr>
          </a:p>
        </p:txBody>
      </p:sp>
      <p:grpSp>
        <p:nvGrpSpPr>
          <p:cNvPr id="12" name="Группа 11"/>
          <p:cNvGrpSpPr/>
          <p:nvPr/>
        </p:nvGrpSpPr>
        <p:grpSpPr>
          <a:xfrm>
            <a:off x="214282" y="285728"/>
            <a:ext cx="2928958" cy="2016847"/>
            <a:chOff x="214282" y="142852"/>
            <a:chExt cx="2928958" cy="2016847"/>
          </a:xfrm>
        </p:grpSpPr>
        <p:pic>
          <p:nvPicPr>
            <p:cNvPr id="2050" name="Picture 2">
              <a:hlinkClick r:id="rId2" action="ppaction://hlinksldjump"/>
            </p:cNvPr>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14282" y="142852"/>
              <a:ext cx="2928958" cy="201684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4" name="TextBox 3"/>
            <p:cNvSpPr txBox="1"/>
            <p:nvPr/>
          </p:nvSpPr>
          <p:spPr>
            <a:xfrm>
              <a:off x="785786" y="142852"/>
              <a:ext cx="2148285" cy="584775"/>
            </a:xfrm>
            <a:prstGeom prst="rect">
              <a:avLst/>
            </a:prstGeom>
            <a:noFill/>
          </p:spPr>
          <p:txBody>
            <a:bodyPr wrap="square" rtlCol="0">
              <a:spAutoFit/>
            </a:bodyPr>
            <a:lstStyle/>
            <a:p>
              <a:r>
                <a:rPr lang="en-US" sz="3200" dirty="0" smtClean="0"/>
                <a:t>MUSEUM</a:t>
              </a:r>
              <a:endParaRPr lang="ru-RU" sz="3200" dirty="0"/>
            </a:p>
          </p:txBody>
        </p:sp>
      </p:grpSp>
      <p:pic>
        <p:nvPicPr>
          <p:cNvPr id="2051" name="Picture 3">
            <a:hlinkClick r:id="rId4" action="ppaction://hlinksldjump"/>
          </p:cNvPr>
          <p:cNvPicPr>
            <a:picLocks noChangeAspect="1" noChangeArrowheads="1"/>
          </p:cNvPicPr>
          <p:nvPr/>
        </p:nvPicPr>
        <p:blipFill>
          <a:blip r:embed="rId5">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42844" y="2428868"/>
            <a:ext cx="2928958" cy="2071702"/>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5" name="TextBox 4"/>
          <p:cNvSpPr txBox="1"/>
          <p:nvPr/>
        </p:nvSpPr>
        <p:spPr>
          <a:xfrm>
            <a:off x="928662" y="4000504"/>
            <a:ext cx="2902282" cy="584775"/>
          </a:xfrm>
          <a:prstGeom prst="rect">
            <a:avLst/>
          </a:prstGeom>
          <a:noFill/>
        </p:spPr>
        <p:txBody>
          <a:bodyPr wrap="square" rtlCol="0">
            <a:spAutoFit/>
          </a:bodyPr>
          <a:lstStyle/>
          <a:p>
            <a:r>
              <a:rPr lang="en-US" sz="3200" dirty="0" smtClean="0">
                <a:solidFill>
                  <a:schemeClr val="accent4">
                    <a:lumMod val="50000"/>
                  </a:schemeClr>
                </a:solidFill>
              </a:rPr>
              <a:t>PARK</a:t>
            </a:r>
            <a:endParaRPr lang="ru-RU" sz="3200" dirty="0">
              <a:solidFill>
                <a:schemeClr val="accent4">
                  <a:lumMod val="50000"/>
                </a:schemeClr>
              </a:solidFill>
            </a:endParaRPr>
          </a:p>
        </p:txBody>
      </p:sp>
      <p:pic>
        <p:nvPicPr>
          <p:cNvPr id="2052" name="Picture 4">
            <a:hlinkClick r:id="rId6" action="ppaction://hlinksldjump"/>
          </p:cNvPr>
          <p:cNvPicPr>
            <a:picLocks noChangeAspect="1" noChangeArrowheads="1"/>
          </p:cNvPicPr>
          <p:nvPr/>
        </p:nvPicPr>
        <p:blipFill>
          <a:blip r:embed="rId7">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928662" y="4714884"/>
            <a:ext cx="3143272" cy="201911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6" name="TextBox 5"/>
          <p:cNvSpPr txBox="1"/>
          <p:nvPr/>
        </p:nvSpPr>
        <p:spPr>
          <a:xfrm>
            <a:off x="1571604" y="4857760"/>
            <a:ext cx="4000528" cy="584775"/>
          </a:xfrm>
          <a:prstGeom prst="rect">
            <a:avLst/>
          </a:prstGeom>
          <a:noFill/>
        </p:spPr>
        <p:txBody>
          <a:bodyPr wrap="square" rtlCol="0">
            <a:spAutoFit/>
          </a:bodyPr>
          <a:lstStyle/>
          <a:p>
            <a:r>
              <a:rPr lang="en-US" sz="3200" dirty="0" smtClean="0"/>
              <a:t>THEATRE</a:t>
            </a:r>
            <a:endParaRPr lang="ru-RU" sz="2800" dirty="0"/>
          </a:p>
        </p:txBody>
      </p:sp>
      <p:pic>
        <p:nvPicPr>
          <p:cNvPr id="10" name="Рисунок 9" descr="images (2).jpg">
            <a:hlinkClick r:id="rId8" action="ppaction://hlinksldjump"/>
          </p:cNvPr>
          <p:cNvPicPr>
            <a:picLocks noChangeAspect="1"/>
          </p:cNvPicPr>
          <p:nvPr/>
        </p:nvPicPr>
        <p:blipFill>
          <a:blip r:embed="rId9"/>
          <a:stretch>
            <a:fillRect/>
          </a:stretch>
        </p:blipFill>
        <p:spPr>
          <a:xfrm>
            <a:off x="6215074" y="2428868"/>
            <a:ext cx="2928926" cy="2193867"/>
          </a:xfrm>
          <a:prstGeom prst="rect">
            <a:avLst/>
          </a:prstGeom>
        </p:spPr>
      </p:pic>
      <p:pic>
        <p:nvPicPr>
          <p:cNvPr id="11" name="Рисунок 10" descr="Sport.jpg">
            <a:hlinkClick r:id="rId10" action="ppaction://hlinksldjump"/>
          </p:cNvPr>
          <p:cNvPicPr>
            <a:picLocks noChangeAspect="1"/>
          </p:cNvPicPr>
          <p:nvPr/>
        </p:nvPicPr>
        <p:blipFill>
          <a:blip r:embed="rId11"/>
          <a:stretch>
            <a:fillRect/>
          </a:stretch>
        </p:blipFill>
        <p:spPr>
          <a:xfrm>
            <a:off x="3214678" y="214290"/>
            <a:ext cx="2997290" cy="1928826"/>
          </a:xfrm>
          <a:prstGeom prst="rect">
            <a:avLst/>
          </a:prstGeom>
        </p:spPr>
      </p:pic>
      <p:pic>
        <p:nvPicPr>
          <p:cNvPr id="13" name="Рисунок 12" descr="kinateatr-slonim.jpg">
            <a:hlinkClick r:id="rId12" action="ppaction://hlinksldjump"/>
          </p:cNvPr>
          <p:cNvPicPr>
            <a:picLocks noChangeAspect="1"/>
          </p:cNvPicPr>
          <p:nvPr/>
        </p:nvPicPr>
        <p:blipFill>
          <a:blip r:embed="rId13"/>
          <a:stretch>
            <a:fillRect/>
          </a:stretch>
        </p:blipFill>
        <p:spPr>
          <a:xfrm>
            <a:off x="4500562" y="4714884"/>
            <a:ext cx="2928958" cy="2037802"/>
          </a:xfrm>
          <a:prstGeom prst="rect">
            <a:avLst/>
          </a:prstGeom>
        </p:spPr>
      </p:pic>
      <p:sp>
        <p:nvSpPr>
          <p:cNvPr id="14" name="TextBox 13"/>
          <p:cNvSpPr txBox="1"/>
          <p:nvPr/>
        </p:nvSpPr>
        <p:spPr>
          <a:xfrm>
            <a:off x="4929190" y="6215082"/>
            <a:ext cx="3429024" cy="584775"/>
          </a:xfrm>
          <a:prstGeom prst="rect">
            <a:avLst/>
          </a:prstGeom>
          <a:noFill/>
        </p:spPr>
        <p:txBody>
          <a:bodyPr wrap="square" rtlCol="0">
            <a:spAutoFit/>
          </a:bodyPr>
          <a:lstStyle/>
          <a:p>
            <a:r>
              <a:rPr lang="en-US" sz="3200" dirty="0" smtClean="0">
                <a:solidFill>
                  <a:schemeClr val="accent4">
                    <a:lumMod val="50000"/>
                  </a:schemeClr>
                </a:solidFill>
              </a:rPr>
              <a:t>CINEMA</a:t>
            </a:r>
            <a:endParaRPr lang="ru-RU" sz="3200" dirty="0">
              <a:solidFill>
                <a:schemeClr val="accent4">
                  <a:lumMod val="50000"/>
                </a:schemeClr>
              </a:solidFill>
            </a:endParaRPr>
          </a:p>
        </p:txBody>
      </p:sp>
      <p:pic>
        <p:nvPicPr>
          <p:cNvPr id="15" name="Рисунок 14" descr="home_0_1.jpg">
            <a:hlinkClick r:id="rId14" action="ppaction://hlinksldjump"/>
          </p:cNvPr>
          <p:cNvPicPr>
            <a:picLocks noChangeAspect="1"/>
          </p:cNvPicPr>
          <p:nvPr/>
        </p:nvPicPr>
        <p:blipFill>
          <a:blip r:embed="rId15"/>
          <a:stretch>
            <a:fillRect/>
          </a:stretch>
        </p:blipFill>
        <p:spPr>
          <a:xfrm>
            <a:off x="6293729" y="357473"/>
            <a:ext cx="2771615" cy="1890714"/>
          </a:xfrm>
          <a:prstGeom prst="rect">
            <a:avLst/>
          </a:prstGeom>
        </p:spPr>
      </p:pic>
      <p:sp>
        <p:nvSpPr>
          <p:cNvPr id="16" name="TextBox 15"/>
          <p:cNvSpPr txBox="1"/>
          <p:nvPr/>
        </p:nvSpPr>
        <p:spPr>
          <a:xfrm>
            <a:off x="6643702" y="1785926"/>
            <a:ext cx="2500298" cy="461665"/>
          </a:xfrm>
          <a:prstGeom prst="rect">
            <a:avLst/>
          </a:prstGeom>
          <a:noFill/>
        </p:spPr>
        <p:txBody>
          <a:bodyPr wrap="square" rtlCol="0">
            <a:spAutoFit/>
          </a:bodyPr>
          <a:lstStyle/>
          <a:p>
            <a:r>
              <a:rPr lang="en-US" sz="2400" b="1" dirty="0" smtClean="0">
                <a:solidFill>
                  <a:schemeClr val="accent4">
                    <a:lumMod val="50000"/>
                  </a:schemeClr>
                </a:solidFill>
              </a:rPr>
              <a:t>SKARBNITSA</a:t>
            </a:r>
            <a:endParaRPr lang="ru-RU" sz="2400" b="1" dirty="0">
              <a:solidFill>
                <a:schemeClr val="accent4">
                  <a:lumMod val="50000"/>
                </a:schemeClr>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23300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218525"/>
            <a:ext cx="5616624" cy="924475"/>
          </a:xfrm>
        </p:spPr>
        <p:txBody>
          <a:bodyPr/>
          <a:lstStyle/>
          <a:p>
            <a:r>
              <a:rPr lang="en-US" dirty="0" smtClean="0"/>
              <a:t>           </a:t>
            </a:r>
            <a:r>
              <a:rPr lang="en-US" dirty="0" smtClean="0">
                <a:latin typeface="Algerian" pitchFamily="82" charset="0"/>
              </a:rPr>
              <a:t>MUSEUM</a:t>
            </a:r>
            <a:r>
              <a:rPr lang="en-US" dirty="0" smtClean="0"/>
              <a:t> </a:t>
            </a:r>
            <a:endParaRPr lang="ru-RU" dirty="0"/>
          </a:p>
        </p:txBody>
      </p:sp>
      <p:sp>
        <p:nvSpPr>
          <p:cNvPr id="5" name="Объект 4"/>
          <p:cNvSpPr>
            <a:spLocks noGrp="1"/>
          </p:cNvSpPr>
          <p:nvPr>
            <p:ph sz="half" idx="2"/>
          </p:nvPr>
        </p:nvSpPr>
        <p:spPr>
          <a:xfrm>
            <a:off x="3990110" y="-20782"/>
            <a:ext cx="5168164" cy="6878782"/>
          </a:xfrm>
        </p:spPr>
        <p:txBody>
          <a:bodyPr/>
          <a:lstStyle/>
          <a:p>
            <a:pPr marL="0" indent="0">
              <a:buNone/>
            </a:pPr>
            <a:r>
              <a:rPr lang="en-US" sz="2000" dirty="0" err="1"/>
              <a:t>Slonimsky</a:t>
            </a:r>
            <a:r>
              <a:rPr lang="en-US" sz="2000" dirty="0"/>
              <a:t> </a:t>
            </a:r>
            <a:r>
              <a:rPr lang="en-US" sz="2000" dirty="0" smtClean="0"/>
              <a:t>Regional </a:t>
            </a:r>
            <a:r>
              <a:rPr lang="en-US" sz="2000" dirty="0"/>
              <a:t>M</a:t>
            </a:r>
            <a:r>
              <a:rPr lang="en-US" sz="2000" dirty="0" smtClean="0"/>
              <a:t>useum </a:t>
            </a:r>
            <a:r>
              <a:rPr lang="en-US" sz="2000" dirty="0"/>
              <a:t>of </a:t>
            </a:r>
            <a:r>
              <a:rPr lang="en-US" sz="2000" dirty="0" smtClean="0"/>
              <a:t>Local </a:t>
            </a:r>
            <a:r>
              <a:rPr lang="en-US" sz="2000" dirty="0"/>
              <a:t>L</a:t>
            </a:r>
            <a:r>
              <a:rPr lang="en-US" sz="2000" dirty="0" smtClean="0"/>
              <a:t>ore named after </a:t>
            </a:r>
            <a:r>
              <a:rPr lang="en-US" sz="2000" dirty="0" err="1" smtClean="0"/>
              <a:t>I.I.Stabrovsky</a:t>
            </a:r>
            <a:r>
              <a:rPr lang="en-US" sz="2000" dirty="0" smtClean="0"/>
              <a:t> is </a:t>
            </a:r>
            <a:r>
              <a:rPr lang="en-US" sz="2000" dirty="0"/>
              <a:t>one of the oldest </a:t>
            </a:r>
            <a:r>
              <a:rPr lang="en-US" sz="2000" dirty="0" smtClean="0"/>
              <a:t>regional </a:t>
            </a:r>
            <a:r>
              <a:rPr lang="en-US" sz="2000" dirty="0"/>
              <a:t>museums in </a:t>
            </a:r>
            <a:r>
              <a:rPr lang="en-US" sz="2000" dirty="0" smtClean="0"/>
              <a:t>the area</a:t>
            </a:r>
            <a:r>
              <a:rPr lang="en-US" sz="2000" dirty="0"/>
              <a:t>. The museum </a:t>
            </a:r>
            <a:r>
              <a:rPr lang="en-US" sz="2000" dirty="0" smtClean="0"/>
              <a:t>was </a:t>
            </a:r>
            <a:r>
              <a:rPr lang="en-US" sz="2000" dirty="0"/>
              <a:t>founded by the archeologist and the regional specialist, the native of the farm Orlovichi of the Slonimsky district Iosif Iosifovich Stabrovsky. </a:t>
            </a:r>
            <a:r>
              <a:rPr lang="en-US" sz="2000" dirty="0" smtClean="0"/>
              <a:t>Being the nobleman</a:t>
            </a:r>
            <a:r>
              <a:rPr lang="en-US" sz="2000" dirty="0"/>
              <a:t>, the colonel of the Russian army, the participant of the </a:t>
            </a:r>
            <a:r>
              <a:rPr lang="en-US" sz="2000" dirty="0" smtClean="0"/>
              <a:t>World War</a:t>
            </a:r>
            <a:r>
              <a:rPr lang="en-US" sz="2000" dirty="0"/>
              <a:t> </a:t>
            </a:r>
            <a:r>
              <a:rPr lang="en-US" sz="2000" dirty="0" smtClean="0"/>
              <a:t>I, he devoted all his </a:t>
            </a:r>
            <a:r>
              <a:rPr lang="en-US" sz="2000" dirty="0"/>
              <a:t>life to studying and </a:t>
            </a:r>
            <a:r>
              <a:rPr lang="en-US" sz="2000" dirty="0" smtClean="0"/>
              <a:t>collecting the </a:t>
            </a:r>
            <a:r>
              <a:rPr lang="en-US" sz="2000" dirty="0"/>
              <a:t>history of the homeland. For the first time the museum </a:t>
            </a:r>
            <a:r>
              <a:rPr lang="en-US" sz="2000" dirty="0" smtClean="0"/>
              <a:t>was opened for </a:t>
            </a:r>
            <a:r>
              <a:rPr lang="en-US" sz="2000" dirty="0"/>
              <a:t>visitors on September 20, 1929. Its exposition and funds </a:t>
            </a:r>
            <a:r>
              <a:rPr lang="en-US" sz="2000" dirty="0" smtClean="0"/>
              <a:t>include</a:t>
            </a:r>
            <a:r>
              <a:rPr lang="en-US" sz="2000" dirty="0"/>
              <a:t>d</a:t>
            </a:r>
            <a:r>
              <a:rPr lang="en-US" sz="2000" dirty="0" smtClean="0"/>
              <a:t> </a:t>
            </a:r>
            <a:r>
              <a:rPr lang="en-US" sz="2000" dirty="0"/>
              <a:t>5 thousand exhibits. </a:t>
            </a:r>
            <a:endParaRPr lang="ru-RU"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51519" y="3717032"/>
            <a:ext cx="3599723" cy="2699792"/>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51518" y="1143000"/>
            <a:ext cx="3599723" cy="2286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32546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764704"/>
            <a:ext cx="4464496" cy="5168354"/>
          </a:xfrm>
        </p:spPr>
        <p:txBody>
          <a:bodyPr>
            <a:noAutofit/>
          </a:bodyPr>
          <a:lstStyle/>
          <a:p>
            <a:pPr marL="0" indent="0">
              <a:buNone/>
            </a:pPr>
            <a:r>
              <a:rPr lang="en-US" dirty="0" smtClean="0"/>
              <a:t>Now the </a:t>
            </a:r>
            <a:r>
              <a:rPr lang="en-US" dirty="0"/>
              <a:t>museum exposition is available in 9 halls. It is represented by the departments of nature and history. In the department of nature one can find the physical and geographical characteristics of the region and minerals, the remains of ice age animals, the present-day flora and fauna of the region. In the department of history, there are the most interesting archaeological findings about </a:t>
            </a:r>
            <a:r>
              <a:rPr lang="en-US" dirty="0" err="1"/>
              <a:t>Slonim</a:t>
            </a:r>
            <a:r>
              <a:rPr lang="en-US" dirty="0"/>
              <a:t> and materials about the history of wars. The museum collection consists of 29,392 items (2012). The most valuable are archaeological, numismatic and ethnographic collections. The unique exhibits include a stone idol of the 10th century, the Statute of the Grand </a:t>
            </a:r>
            <a:r>
              <a:rPr lang="en-US" dirty="0" err="1"/>
              <a:t>Dutchy</a:t>
            </a:r>
            <a:r>
              <a:rPr lang="en-US" dirty="0"/>
              <a:t> of Lithuania (Poland, 1648), the bust of Napoleon by the French sculptor R. </a:t>
            </a:r>
            <a:r>
              <a:rPr lang="en-US" dirty="0" err="1"/>
              <a:t>Kolombo</a:t>
            </a:r>
            <a:r>
              <a:rPr lang="en-US" dirty="0"/>
              <a:t> (bronze, 1885). </a:t>
            </a:r>
            <a:endParaRPr lang="ru-RU" dirty="0"/>
          </a:p>
        </p:txBody>
      </p:sp>
      <p:pic>
        <p:nvPicPr>
          <p:cNvPr id="5" name="Рисунок 4"/>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567660" y="-137334"/>
            <a:ext cx="3035358" cy="2023572"/>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175470" y="1556792"/>
            <a:ext cx="3024336" cy="2016224"/>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567660" y="3212976"/>
            <a:ext cx="2899209" cy="1932806"/>
          </a:xfrm>
          <a:prstGeom prst="rect">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192585" y="4941168"/>
            <a:ext cx="3007221" cy="2004814"/>
          </a:xfrm>
          <a:prstGeom prst="rect">
            <a:avLst/>
          </a:prstGeom>
          <a:ln>
            <a:noFill/>
          </a:ln>
          <a:effectLst>
            <a:softEdge rad="112500"/>
          </a:effectLst>
        </p:spPr>
      </p:pic>
      <p:pic>
        <p:nvPicPr>
          <p:cNvPr id="1026" name="Picture 2">
            <a:hlinkClick r:id="rId6" action="ppaction://hlinksldjump"/>
          </p:cNvPr>
          <p:cNvPicPr>
            <a:picLocks noChangeAspect="1" noChangeArrowheads="1"/>
          </p:cNvPicPr>
          <p:nvPr/>
        </p:nvPicPr>
        <p:blipFill>
          <a:blip r:embed="rId7">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954574" y="5943575"/>
            <a:ext cx="811213" cy="85407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39074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352" y="188640"/>
            <a:ext cx="7123080" cy="924475"/>
          </a:xfrm>
        </p:spPr>
        <p:txBody>
          <a:bodyPr/>
          <a:lstStyle/>
          <a:p>
            <a:r>
              <a:rPr lang="en-US" dirty="0" smtClean="0"/>
              <a:t>                </a:t>
            </a:r>
            <a:r>
              <a:rPr lang="en-US" dirty="0" smtClean="0">
                <a:latin typeface="Algerian" pitchFamily="82" charset="0"/>
              </a:rPr>
              <a:t>THEATRE</a:t>
            </a:r>
            <a:endParaRPr lang="ru-RU" dirty="0"/>
          </a:p>
        </p:txBody>
      </p:sp>
      <p:sp>
        <p:nvSpPr>
          <p:cNvPr id="5" name="Объект 4"/>
          <p:cNvSpPr>
            <a:spLocks noGrp="1"/>
          </p:cNvSpPr>
          <p:nvPr>
            <p:ph sz="half" idx="2"/>
          </p:nvPr>
        </p:nvSpPr>
        <p:spPr>
          <a:xfrm>
            <a:off x="3787841" y="260648"/>
            <a:ext cx="5356158" cy="6584896"/>
          </a:xfrm>
        </p:spPr>
        <p:txBody>
          <a:bodyPr>
            <a:normAutofit/>
          </a:bodyPr>
          <a:lstStyle/>
          <a:p>
            <a:pPr marL="0" indent="0">
              <a:buNone/>
            </a:pPr>
            <a:r>
              <a:rPr lang="en-US" sz="2000" dirty="0"/>
              <a:t>What was </a:t>
            </a:r>
            <a:r>
              <a:rPr lang="en-US" sz="2000" dirty="0" err="1"/>
              <a:t>Oginsky's</a:t>
            </a:r>
            <a:r>
              <a:rPr lang="en-US" sz="2000" dirty="0"/>
              <a:t> theater famous for? The scene was the main "achievement" of </a:t>
            </a:r>
            <a:r>
              <a:rPr lang="en-US" sz="2000" dirty="0" err="1"/>
              <a:t>Slonimsky</a:t>
            </a:r>
            <a:r>
              <a:rPr lang="en-US" sz="2000" dirty="0"/>
              <a:t> theater. Its mechanism, size and opportunities simply struck. The scene was adapted for baroque ballets and operas with plots of scenic transformations in which hundred (!) actors and supernumeraries could be involved. The big scene was designed state-of-the-art and allowed to embody the most difficult  opera and ballet </a:t>
            </a:r>
            <a:r>
              <a:rPr lang="en-US" sz="2000" dirty="0" err="1"/>
              <a:t>performances,dramatized</a:t>
            </a:r>
            <a:r>
              <a:rPr lang="en-US" sz="2000" dirty="0"/>
              <a:t> horse fights and water enchanting performances. Imagine the considerable part of a scene was flooded with water from the next pond and one could see boats floating there. There were fountains illuminated with Bengal lights. Well-known masters from abroad were invited to create such stunning </a:t>
            </a:r>
            <a:r>
              <a:rPr lang="en-US" sz="2000"/>
              <a:t>miracles</a:t>
            </a:r>
            <a:r>
              <a:rPr lang="en-US" sz="2000" smtClean="0"/>
              <a:t>. </a:t>
            </a:r>
            <a:endParaRPr lang="en-US" sz="2000" dirty="0"/>
          </a:p>
          <a:p>
            <a:pPr marL="0" indent="0">
              <a:buNone/>
            </a:pPr>
            <a:endParaRPr lang="ru-RU" sz="2000"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35" y="1484784"/>
            <a:ext cx="3787306" cy="252028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35" y="4005064"/>
            <a:ext cx="3787306" cy="284048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6" name="Управляющая кнопка: возврат 5">
            <a:hlinkClick r:id="rId4" action="ppaction://hlinksldjump" highlightClick="1"/>
          </p:cNvPr>
          <p:cNvSpPr/>
          <p:nvPr/>
        </p:nvSpPr>
        <p:spPr>
          <a:xfrm>
            <a:off x="2843808" y="6165304"/>
            <a:ext cx="720080" cy="6802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00272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Объект 4"/>
          <p:cNvSpPr>
            <a:spLocks noGrp="1"/>
          </p:cNvSpPr>
          <p:nvPr>
            <p:ph sz="half" idx="2"/>
          </p:nvPr>
        </p:nvSpPr>
        <p:spPr>
          <a:xfrm>
            <a:off x="3635896" y="1556792"/>
            <a:ext cx="5541462" cy="3528391"/>
          </a:xfrm>
        </p:spPr>
        <p:txBody>
          <a:bodyPr>
            <a:noAutofit/>
          </a:bodyPr>
          <a:lstStyle/>
          <a:p>
            <a:pPr marL="0" indent="0">
              <a:buNone/>
            </a:pPr>
            <a:r>
              <a:rPr lang="en-US" sz="2000" dirty="0" err="1">
                <a:solidFill>
                  <a:schemeClr val="accent6">
                    <a:lumMod val="50000"/>
                  </a:schemeClr>
                </a:solidFill>
              </a:rPr>
              <a:t>Slonimsky</a:t>
            </a:r>
            <a:r>
              <a:rPr lang="en-US" sz="2000" dirty="0">
                <a:solidFill>
                  <a:schemeClr val="accent6">
                    <a:lumMod val="50000"/>
                  </a:schemeClr>
                </a:solidFill>
              </a:rPr>
              <a:t> farmstead and park complex" </a:t>
            </a:r>
            <a:r>
              <a:rPr lang="en-US" sz="2000" dirty="0" err="1">
                <a:solidFill>
                  <a:schemeClr val="accent6">
                    <a:lumMod val="50000"/>
                  </a:schemeClr>
                </a:solidFill>
              </a:rPr>
              <a:t>Albertine</a:t>
            </a:r>
            <a:r>
              <a:rPr lang="en-US" sz="2000" dirty="0">
                <a:solidFill>
                  <a:schemeClr val="accent6">
                    <a:lumMod val="50000"/>
                  </a:schemeClr>
                </a:solidFill>
              </a:rPr>
              <a:t>" - the former manor of the counts </a:t>
            </a:r>
            <a:r>
              <a:rPr lang="en-US" sz="2000" dirty="0" err="1">
                <a:solidFill>
                  <a:schemeClr val="accent6">
                    <a:lumMod val="50000"/>
                  </a:schemeClr>
                </a:solidFill>
              </a:rPr>
              <a:t>Puslovsky</a:t>
            </a:r>
            <a:r>
              <a:rPr lang="en-US" sz="2000" dirty="0">
                <a:solidFill>
                  <a:schemeClr val="accent6">
                    <a:lumMod val="50000"/>
                  </a:schemeClr>
                </a:solidFill>
              </a:rPr>
              <a:t> is a monument of farmstead and park architecture of late classicism. It was created in the first half of the 19 </a:t>
            </a:r>
            <a:r>
              <a:rPr lang="en-US" sz="2000" dirty="0" err="1">
                <a:solidFill>
                  <a:schemeClr val="accent6">
                    <a:lumMod val="50000"/>
                  </a:schemeClr>
                </a:solidFill>
              </a:rPr>
              <a:t>th</a:t>
            </a:r>
            <a:r>
              <a:rPr lang="en-US" sz="2000" dirty="0">
                <a:solidFill>
                  <a:schemeClr val="accent6">
                    <a:lumMod val="50000"/>
                  </a:schemeClr>
                </a:solidFill>
              </a:rPr>
              <a:t> century in the former suburb of </a:t>
            </a:r>
            <a:r>
              <a:rPr lang="en-US" sz="2000" dirty="0" err="1">
                <a:solidFill>
                  <a:schemeClr val="accent6">
                    <a:lumMod val="50000"/>
                  </a:schemeClr>
                </a:solidFill>
              </a:rPr>
              <a:t>Slonim</a:t>
            </a:r>
            <a:r>
              <a:rPr lang="en-US" sz="2000" dirty="0">
                <a:solidFill>
                  <a:schemeClr val="accent6">
                    <a:lumMod val="50000"/>
                  </a:schemeClr>
                </a:solidFill>
              </a:rPr>
              <a:t>. It included the farmstead house, economic constructions, landscape park, a forest park with ponds. The farmstead house  is the two-</a:t>
            </a:r>
            <a:r>
              <a:rPr lang="en-US" sz="2000" dirty="0" err="1">
                <a:solidFill>
                  <a:schemeClr val="accent6">
                    <a:lumMod val="50000"/>
                  </a:schemeClr>
                </a:solidFill>
              </a:rPr>
              <a:t>storeyed</a:t>
            </a:r>
            <a:r>
              <a:rPr lang="en-US" sz="2000" dirty="0">
                <a:solidFill>
                  <a:schemeClr val="accent6">
                    <a:lumMod val="50000"/>
                  </a:schemeClr>
                </a:solidFill>
              </a:rPr>
              <a:t> building of an asymmetric form. At the entrance there are two sculptures of lions.  </a:t>
            </a:r>
            <a:r>
              <a:rPr lang="en-US" sz="2000" dirty="0" err="1">
                <a:solidFill>
                  <a:schemeClr val="accent6">
                    <a:lumMod val="50000"/>
                  </a:schemeClr>
                </a:solidFill>
              </a:rPr>
              <a:t>Voytekh</a:t>
            </a:r>
            <a:r>
              <a:rPr lang="en-US" sz="2000" dirty="0">
                <a:solidFill>
                  <a:schemeClr val="accent6">
                    <a:lumMod val="50000"/>
                  </a:schemeClr>
                </a:solidFill>
              </a:rPr>
              <a:t> </a:t>
            </a:r>
            <a:r>
              <a:rPr lang="en-US" sz="2000" dirty="0" err="1">
                <a:solidFill>
                  <a:schemeClr val="accent6">
                    <a:lumMod val="50000"/>
                  </a:schemeClr>
                </a:solidFill>
              </a:rPr>
              <a:t>Puslovsky</a:t>
            </a:r>
            <a:r>
              <a:rPr lang="en-US" sz="2000" dirty="0">
                <a:solidFill>
                  <a:schemeClr val="accent6">
                    <a:lumMod val="50000"/>
                  </a:schemeClr>
                </a:solidFill>
              </a:rPr>
              <a:t> - the first owner of this estate, had three sons: Albert, Magdalene and Tit. However Albert was the </a:t>
            </a:r>
            <a:r>
              <a:rPr lang="en-US" sz="2000" dirty="0" err="1">
                <a:solidFill>
                  <a:schemeClr val="accent6">
                    <a:lumMod val="50000"/>
                  </a:schemeClr>
                </a:solidFill>
              </a:rPr>
              <a:t>favourite</a:t>
            </a:r>
            <a:r>
              <a:rPr lang="en-US" sz="2000" dirty="0">
                <a:solidFill>
                  <a:schemeClr val="accent6">
                    <a:lumMod val="50000"/>
                  </a:schemeClr>
                </a:solidFill>
              </a:rPr>
              <a:t> of the father. The father worshipped the son therefore after Albert's tragic and very strange death, the  estate was called after his name. This place is worth visiting.</a:t>
            </a:r>
          </a:p>
        </p:txBody>
      </p:sp>
      <p:sp>
        <p:nvSpPr>
          <p:cNvPr id="7" name="Управляющая кнопка: возврат 6">
            <a:hlinkClick r:id="rId2" action="ppaction://hlinksldjump" highlightClick="1"/>
          </p:cNvPr>
          <p:cNvSpPr/>
          <p:nvPr/>
        </p:nvSpPr>
        <p:spPr>
          <a:xfrm>
            <a:off x="7812360" y="6065912"/>
            <a:ext cx="1008112" cy="79208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07504" y="116632"/>
            <a:ext cx="3242642" cy="215815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2" name="Рисунок 1"/>
          <p:cNvPicPr>
            <a:picLocks noChangeAspect="1"/>
          </p:cNvPicPr>
          <p:nvPr/>
        </p:nvPicPr>
        <p:blipFill>
          <a:blip r:embed="rId4">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61185" y="4629470"/>
            <a:ext cx="3242642" cy="2158158"/>
          </a:xfrm>
          <a:prstGeom prst="rect">
            <a:avLst/>
          </a:prstGeom>
        </p:spPr>
      </p:pic>
      <p:pic>
        <p:nvPicPr>
          <p:cNvPr id="3" name="Рисунок 2"/>
          <p:cNvPicPr>
            <a:picLocks noChangeAspect="1"/>
          </p:cNvPicPr>
          <p:nvPr/>
        </p:nvPicPr>
        <p:blipFill>
          <a:blip r:embed="rId5">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07504" y="2399105"/>
            <a:ext cx="3242642" cy="2158158"/>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517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Рисунок 6" descr="7BMpfdzN4uk.jpg"/>
          <p:cNvPicPr>
            <a:picLocks noChangeAspect="1"/>
          </p:cNvPicPr>
          <p:nvPr/>
        </p:nvPicPr>
        <p:blipFill>
          <a:blip r:embed="rId2"/>
          <a:stretch>
            <a:fillRect/>
          </a:stretch>
        </p:blipFill>
        <p:spPr>
          <a:xfrm>
            <a:off x="142844" y="1928802"/>
            <a:ext cx="3426188" cy="2286016"/>
          </a:xfrm>
          <a:prstGeom prst="rect">
            <a:avLst/>
          </a:prstGeom>
        </p:spPr>
      </p:pic>
      <p:pic>
        <p:nvPicPr>
          <p:cNvPr id="8" name="Рисунок 7" descr="каскад1.jpg"/>
          <p:cNvPicPr>
            <a:picLocks noChangeAspect="1"/>
          </p:cNvPicPr>
          <p:nvPr/>
        </p:nvPicPr>
        <p:blipFill>
          <a:blip r:embed="rId3"/>
          <a:stretch>
            <a:fillRect/>
          </a:stretch>
        </p:blipFill>
        <p:spPr>
          <a:xfrm>
            <a:off x="5500694" y="4500546"/>
            <a:ext cx="3429024" cy="2357454"/>
          </a:xfrm>
          <a:prstGeom prst="rect">
            <a:avLst/>
          </a:prstGeom>
        </p:spPr>
      </p:pic>
      <p:pic>
        <p:nvPicPr>
          <p:cNvPr id="9" name="Рисунок 8" descr="каскад.jpg"/>
          <p:cNvPicPr>
            <a:picLocks noChangeAspect="1"/>
          </p:cNvPicPr>
          <p:nvPr/>
        </p:nvPicPr>
        <p:blipFill>
          <a:blip r:embed="rId4"/>
          <a:stretch>
            <a:fillRect/>
          </a:stretch>
        </p:blipFill>
        <p:spPr>
          <a:xfrm>
            <a:off x="5500694" y="2214554"/>
            <a:ext cx="3429023" cy="2357430"/>
          </a:xfrm>
          <a:prstGeom prst="rect">
            <a:avLst/>
          </a:prstGeom>
        </p:spPr>
      </p:pic>
      <p:pic>
        <p:nvPicPr>
          <p:cNvPr id="10" name="Рисунок 9" descr="каскад2.jpg"/>
          <p:cNvPicPr>
            <a:picLocks noChangeAspect="1"/>
          </p:cNvPicPr>
          <p:nvPr/>
        </p:nvPicPr>
        <p:blipFill>
          <a:blip r:embed="rId5"/>
          <a:stretch>
            <a:fillRect/>
          </a:stretch>
        </p:blipFill>
        <p:spPr>
          <a:xfrm>
            <a:off x="5500694" y="0"/>
            <a:ext cx="3429024" cy="2357430"/>
          </a:xfrm>
          <a:prstGeom prst="rect">
            <a:avLst/>
          </a:prstGeom>
        </p:spPr>
      </p:pic>
      <p:pic>
        <p:nvPicPr>
          <p:cNvPr id="12" name="Содержимое 11" descr="get_img (6).jpg"/>
          <p:cNvPicPr>
            <a:picLocks noGrp="1" noChangeAspect="1"/>
          </p:cNvPicPr>
          <p:nvPr>
            <p:ph sz="half" idx="2"/>
          </p:nvPr>
        </p:nvPicPr>
        <p:blipFill>
          <a:blip r:embed="rId6"/>
          <a:stretch>
            <a:fillRect/>
          </a:stretch>
        </p:blipFill>
        <p:spPr>
          <a:xfrm>
            <a:off x="142844" y="4429132"/>
            <a:ext cx="3470275" cy="2315324"/>
          </a:xfrm>
        </p:spPr>
      </p:pic>
      <p:pic>
        <p:nvPicPr>
          <p:cNvPr id="11" name="Содержимое 10" descr="12345_izmenit-razmer.jpg"/>
          <p:cNvPicPr>
            <a:picLocks noGrp="1" noChangeAspect="1"/>
          </p:cNvPicPr>
          <p:nvPr>
            <p:ph sz="half" idx="1"/>
          </p:nvPr>
        </p:nvPicPr>
        <p:blipFill>
          <a:blip r:embed="rId7"/>
          <a:stretch>
            <a:fillRect/>
          </a:stretch>
        </p:blipFill>
        <p:spPr>
          <a:xfrm>
            <a:off x="642910" y="0"/>
            <a:ext cx="2355360" cy="2529294"/>
          </a:xfrm>
        </p:spPr>
      </p:pic>
      <p:sp>
        <p:nvSpPr>
          <p:cNvPr id="13" name="TextBox 12"/>
          <p:cNvSpPr txBox="1"/>
          <p:nvPr/>
        </p:nvSpPr>
        <p:spPr>
          <a:xfrm>
            <a:off x="3714744" y="357166"/>
            <a:ext cx="1571636" cy="5632311"/>
          </a:xfrm>
          <a:prstGeom prst="rect">
            <a:avLst/>
          </a:prstGeom>
          <a:noFill/>
        </p:spPr>
        <p:txBody>
          <a:bodyPr wrap="square" rtlCol="0">
            <a:spAutoFit/>
          </a:bodyPr>
          <a:lstStyle/>
          <a:p>
            <a:r>
              <a:rPr lang="en-US" dirty="0" smtClean="0"/>
              <a:t>We’ve got an opportunity to develop our dancing skills. Many of our students attend two famous dancing groups – the show-ballet “Atlanta” and the theatre of pop and sport dance “</a:t>
            </a:r>
            <a:r>
              <a:rPr lang="en-US" dirty="0" err="1" smtClean="0"/>
              <a:t>Kaskad</a:t>
            </a:r>
            <a:r>
              <a:rPr lang="en-US" dirty="0" smtClean="0"/>
              <a:t>”.</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07504" y="4259904"/>
            <a:ext cx="4032448" cy="2598096"/>
          </a:xfrm>
          <a:prstGeom prst="rect">
            <a:avLst/>
          </a:prstGeom>
          <a:ln>
            <a:noFill/>
          </a:ln>
          <a:effectLst>
            <a:softEdge rad="112500"/>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62173" y="2060848"/>
            <a:ext cx="4132357" cy="2744143"/>
          </a:xfrm>
          <a:prstGeom prst="rect">
            <a:avLst/>
          </a:prstGeom>
          <a:ln>
            <a:noFill/>
          </a:ln>
          <a:effectLst>
            <a:softEdge rad="112500"/>
          </a:effectLst>
        </p:spPr>
      </p:pic>
      <p:pic>
        <p:nvPicPr>
          <p:cNvPr id="4" name="Рисунок 3"/>
          <p:cNvPicPr>
            <a:picLocks noChangeAspect="1"/>
          </p:cNvPicPr>
          <p:nvPr/>
        </p:nvPicPr>
        <p:blipFill>
          <a:blip r:embed="rId4">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994993" y="4005064"/>
            <a:ext cx="4132357" cy="2744143"/>
          </a:xfrm>
          <a:prstGeom prst="rect">
            <a:avLst/>
          </a:prstGeom>
          <a:ln>
            <a:noFill/>
          </a:ln>
          <a:effectLst>
            <a:softEdge rad="112500"/>
          </a:effectLst>
        </p:spPr>
      </p:pic>
      <p:pic>
        <p:nvPicPr>
          <p:cNvPr id="2051" name="Picture 3"/>
          <p:cNvPicPr>
            <a:picLocks noChangeAspect="1" noChangeArrowheads="1"/>
          </p:cNvPicPr>
          <p:nvPr/>
        </p:nvPicPr>
        <p:blipFill>
          <a:blip r:embed="rId5">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0612" y="-99392"/>
            <a:ext cx="3284148" cy="2627318"/>
          </a:xfrm>
          <a:prstGeom prst="rect">
            <a:avLst/>
          </a:prstGeom>
          <a:ln>
            <a:noFill/>
          </a:ln>
          <a:effectLst>
            <a:softEdge rad="112500"/>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5" name="TextBox 4"/>
          <p:cNvSpPr txBox="1"/>
          <p:nvPr/>
        </p:nvSpPr>
        <p:spPr>
          <a:xfrm>
            <a:off x="6211959" y="11088"/>
            <a:ext cx="2952328" cy="3139321"/>
          </a:xfrm>
          <a:prstGeom prst="rect">
            <a:avLst/>
          </a:prstGeom>
          <a:noFill/>
        </p:spPr>
        <p:txBody>
          <a:bodyPr wrap="square" rtlCol="0">
            <a:spAutoFit/>
          </a:bodyPr>
          <a:lstStyle/>
          <a:p>
            <a:r>
              <a:rPr lang="en-US" dirty="0"/>
              <a:t>For the first time Slonim  held a youth event this </a:t>
            </a:r>
            <a:r>
              <a:rPr lang="en-US" dirty="0" smtClean="0"/>
              <a:t>winter</a:t>
            </a:r>
            <a:r>
              <a:rPr lang="ru-RU" dirty="0" smtClean="0"/>
              <a:t>- </a:t>
            </a:r>
            <a:r>
              <a:rPr lang="en-US" dirty="0" smtClean="0"/>
              <a:t>the Festival </a:t>
            </a:r>
            <a:r>
              <a:rPr lang="en-US" dirty="0"/>
              <a:t>of dance subcultures </a:t>
            </a:r>
            <a:r>
              <a:rPr lang="en-US" dirty="0" smtClean="0"/>
              <a:t>“Winter </a:t>
            </a:r>
            <a:r>
              <a:rPr lang="en-US" dirty="0"/>
              <a:t>Dance </a:t>
            </a:r>
            <a:r>
              <a:rPr lang="en-US" dirty="0" smtClean="0"/>
              <a:t>Fest”. </a:t>
            </a:r>
            <a:r>
              <a:rPr lang="en-US" dirty="0"/>
              <a:t>The main objective of the event is the development and promotion of contemporary youth subcultures.</a:t>
            </a:r>
            <a:endParaRPr lang="ru-RU" dirty="0"/>
          </a:p>
        </p:txBody>
      </p:sp>
      <p:pic>
        <p:nvPicPr>
          <p:cNvPr id="2052" name="Picture 4"/>
          <p:cNvPicPr>
            <a:picLocks noChangeAspect="1" noChangeArrowheads="1"/>
          </p:cNvPicPr>
          <p:nvPr/>
        </p:nvPicPr>
        <p:blipFill>
          <a:blip r:embed="rId6">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243536" y="175121"/>
            <a:ext cx="2831130" cy="1880047"/>
          </a:xfrm>
          <a:prstGeom prst="rect">
            <a:avLst/>
          </a:prstGeom>
          <a:ln>
            <a:noFill/>
          </a:ln>
          <a:effectLst>
            <a:softEdge rad="112500"/>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2633" y="2680291"/>
            <a:ext cx="2039888" cy="1354613"/>
          </a:xfrm>
          <a:prstGeom prst="rect">
            <a:avLst/>
          </a:prstGeom>
          <a:ln>
            <a:noFill/>
          </a:ln>
          <a:effectLst>
            <a:softEdge rad="112500"/>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16548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Содержимое 5" descr="13 (1).jpg"/>
          <p:cNvPicPr>
            <a:picLocks noGrp="1" noChangeAspect="1"/>
          </p:cNvPicPr>
          <p:nvPr>
            <p:ph sz="half" idx="2"/>
          </p:nvPr>
        </p:nvPicPr>
        <p:blipFill>
          <a:blip r:embed="rId2" cstate="print"/>
          <a:stretch>
            <a:fillRect/>
          </a:stretch>
        </p:blipFill>
        <p:spPr>
          <a:xfrm>
            <a:off x="365974" y="4708724"/>
            <a:ext cx="2920157" cy="1983744"/>
          </a:xfrm>
        </p:spPr>
      </p:pic>
      <p:pic>
        <p:nvPicPr>
          <p:cNvPr id="8" name="Рисунок 7" descr="get_img (1).jpg"/>
          <p:cNvPicPr>
            <a:picLocks noChangeAspect="1"/>
          </p:cNvPicPr>
          <p:nvPr/>
        </p:nvPicPr>
        <p:blipFill>
          <a:blip r:embed="rId3"/>
          <a:stretch>
            <a:fillRect/>
          </a:stretch>
        </p:blipFill>
        <p:spPr>
          <a:xfrm>
            <a:off x="365974" y="2564904"/>
            <a:ext cx="2886524" cy="1916832"/>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23528" y="355321"/>
            <a:ext cx="2928970" cy="1945019"/>
          </a:xfrm>
          <a:prstGeom prst="rect">
            <a:avLst/>
          </a:prstGeom>
        </p:spPr>
      </p:pic>
      <p:pic>
        <p:nvPicPr>
          <p:cNvPr id="9" name="Рисунок 8"/>
          <p:cNvPicPr>
            <a:picLocks noChangeAspect="1"/>
          </p:cNvPicPr>
          <p:nvPr/>
        </p:nvPicPr>
        <p:blipFill>
          <a:blip r:embed="rId5">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644008" y="4786916"/>
            <a:ext cx="2948828" cy="1958206"/>
          </a:xfrm>
          <a:prstGeom prst="rect">
            <a:avLst/>
          </a:prstGeom>
        </p:spPr>
      </p:pic>
      <p:sp>
        <p:nvSpPr>
          <p:cNvPr id="10" name="Rectangle 1"/>
          <p:cNvSpPr>
            <a:spLocks noChangeArrowheads="1"/>
          </p:cNvSpPr>
          <p:nvPr/>
        </p:nvSpPr>
        <p:spPr bwMode="auto">
          <a:xfrm>
            <a:off x="1282700" y="1501775"/>
            <a:ext cx="9144000" cy="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itchFamily="34" charset="0"/>
                <a:cs typeface="Arial" pitchFamily="34" charset="0"/>
              </a:rPr>
              <a:t/>
            </a:r>
            <a:br>
              <a:rPr kumimoji="0" lang="ru-RU" altLang="ru-RU" sz="1800" b="0" i="0" u="none" strike="noStrike" cap="none" normalizeH="0" baseline="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4139952" y="332656"/>
            <a:ext cx="4392488" cy="4247317"/>
          </a:xfrm>
          <a:prstGeom prst="rect">
            <a:avLst/>
          </a:prstGeom>
        </p:spPr>
        <p:txBody>
          <a:bodyPr wrap="square">
            <a:spAutoFit/>
          </a:bodyPr>
          <a:lstStyle/>
          <a:p>
            <a:r>
              <a:rPr lang="en-US" dirty="0"/>
              <a:t>Slonim is proud of the fact that Michal </a:t>
            </a:r>
            <a:r>
              <a:rPr lang="en-US" dirty="0" err="1"/>
              <a:t>Kleofas</a:t>
            </a:r>
            <a:r>
              <a:rPr lang="en-US" dirty="0"/>
              <a:t> </a:t>
            </a:r>
            <a:r>
              <a:rPr lang="en-US" dirty="0" err="1"/>
              <a:t>Oginski</a:t>
            </a:r>
            <a:r>
              <a:rPr lang="en-US" dirty="0"/>
              <a:t>, the author of "A Farewell to the Homeland" polonaise often came to Slonim to visit his uncle. The festival of polonaise is held in our town in May. It usually bring together music bands, dancing ensembles, choirs and orchestras from Belarus, Lithuania and Poland. The music of Chopin, Bach, Mozart, Schubert, </a:t>
            </a:r>
            <a:r>
              <a:rPr lang="en-US" dirty="0" err="1"/>
              <a:t>Oginsky</a:t>
            </a:r>
            <a:r>
              <a:rPr lang="en-US" dirty="0"/>
              <a:t> and Tchaikovsky is performed. The festival features various vocal and instrumental interpretations of the polonaise.</a:t>
            </a:r>
          </a:p>
        </p:txBody>
      </p:sp>
      <p:pic>
        <p:nvPicPr>
          <p:cNvPr id="12" name="Picture 2">
            <a:hlinkClick r:id="rId6" action="ppaction://hlinksldjump"/>
          </p:cNvPr>
          <p:cNvPicPr>
            <a:picLocks noChangeAspect="1" noChangeArrowheads="1"/>
          </p:cNvPicPr>
          <p:nvPr/>
        </p:nvPicPr>
        <p:blipFill>
          <a:blip r:embed="rId7">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714744" y="5643578"/>
            <a:ext cx="811213" cy="85407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731</TotalTime>
  <Words>917</Words>
  <Application>Microsoft Macintosh PowerPoint</Application>
  <PresentationFormat>On-screen Show (4:3)</PresentationFormat>
  <Paragraphs>25</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Spring</vt:lpstr>
      <vt:lpstr>SLONIM</vt:lpstr>
      <vt:lpstr>Slide 2</vt:lpstr>
      <vt:lpstr>           MUSEUM </vt:lpstr>
      <vt:lpstr>Slide 4</vt:lpstr>
      <vt:lpstr>                THEATRE</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Barry Kramer</cp:lastModifiedBy>
  <cp:revision>72</cp:revision>
  <dcterms:created xsi:type="dcterms:W3CDTF">2014-06-02T02:09:27Z</dcterms:created>
  <dcterms:modified xsi:type="dcterms:W3CDTF">2014-06-02T02:11:50Z</dcterms:modified>
</cp:coreProperties>
</file>