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2"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3" d="100"/>
          <a:sy n="93" d="100"/>
        </p:scale>
        <p:origin x="-536"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DFECDC7-F222-44EC-93BB-247E0B9CD1DC}" type="datetimeFigureOut">
              <a:rPr lang="ru-RU" smtClean="0"/>
              <a:pPr/>
              <a:t>1/10/15</a:t>
            </a:fld>
            <a:endParaRPr lang="ru-RU"/>
          </a:p>
        </p:txBody>
      </p:sp>
      <p:sp>
        <p:nvSpPr>
          <p:cNvPr id="8" name="Slide Number Placeholder 7"/>
          <p:cNvSpPr>
            <a:spLocks noGrp="1"/>
          </p:cNvSpPr>
          <p:nvPr>
            <p:ph type="sldNum" sz="quarter" idx="11"/>
          </p:nvPr>
        </p:nvSpPr>
        <p:spPr/>
        <p:txBody>
          <a:bodyPr/>
          <a:lstStyle/>
          <a:p>
            <a:fld id="{24903218-C006-4954-B3FA-1F3F74C39605}"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FECDC7-F222-44EC-93BB-247E0B9CD1DC}" type="datetimeFigureOut">
              <a:rPr lang="ru-RU" smtClean="0"/>
              <a:pPr/>
              <a:t>1/10/15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FECDC7-F222-44EC-93BB-247E0B9CD1DC}" type="datetimeFigureOut">
              <a:rPr lang="ru-RU" smtClean="0"/>
              <a:pPr/>
              <a:t>1/10/15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DFECDC7-F222-44EC-93BB-247E0B9CD1DC}" type="datetimeFigureOut">
              <a:rPr lang="ru-RU" smtClean="0"/>
              <a:pPr/>
              <a:t>1/10/15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FECDC7-F222-44EC-93BB-247E0B9CD1DC}" type="datetimeFigureOut">
              <a:rPr lang="ru-RU" smtClean="0"/>
              <a:pPr/>
              <a:t>1/10/15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903218-C006-4954-B3FA-1F3F74C39605}"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7DFECDC7-F222-44EC-93BB-247E0B9CD1DC}" type="datetimeFigureOut">
              <a:rPr lang="ru-RU" smtClean="0"/>
              <a:pPr/>
              <a:t>1/10/15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903218-C006-4954-B3FA-1F3F74C39605}"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DFECDC7-F222-44EC-93BB-247E0B9CD1DC}" type="datetimeFigureOut">
              <a:rPr lang="ru-RU" smtClean="0"/>
              <a:pPr/>
              <a:t>1/10/15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4903218-C006-4954-B3FA-1F3F74C39605}"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DFECDC7-F222-44EC-93BB-247E0B9CD1DC}" type="datetimeFigureOut">
              <a:rPr lang="ru-RU" smtClean="0"/>
              <a:pPr/>
              <a:t>1/10/15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ECDC7-F222-44EC-93BB-247E0B9CD1DC}" type="datetimeFigureOut">
              <a:rPr lang="ru-RU" smtClean="0"/>
              <a:pPr/>
              <a:t>1/10/15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FECDC7-F222-44EC-93BB-247E0B9CD1DC}" type="datetimeFigureOut">
              <a:rPr lang="ru-RU" smtClean="0"/>
              <a:pPr/>
              <a:t>1/10/15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FECDC7-F222-44EC-93BB-247E0B9CD1DC}" type="datetimeFigureOut">
              <a:rPr lang="ru-RU" smtClean="0"/>
              <a:pPr/>
              <a:t>1/10/15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903218-C006-4954-B3FA-1F3F74C3960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DFECDC7-F222-44EC-93BB-247E0B9CD1DC}" type="datetimeFigureOut">
              <a:rPr lang="ru-RU" smtClean="0"/>
              <a:pPr/>
              <a:t>1/10/15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4903218-C006-4954-B3FA-1F3F74C39605}"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hyperlink" Target="http://www.britishmuseum.org/explore/highlights/highlight_objects/pe_prb/h/horned_helmet.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romanobritain.org/4-celt/clb_celts_and_celtic_life.htm" TargetMode="External"/><Relationship Id="rId4" Type="http://schemas.openxmlformats.org/officeDocument/2006/relationships/hyperlink" Target="http://en.wikipedia.org/wiki/Celts" TargetMode="External"/><Relationship Id="rId5" Type="http://schemas.openxmlformats.org/officeDocument/2006/relationships/hyperlink" Target="http://blog.histouries.co.uk/2011/03/02/celtic-britain-the-origin-of-the-celts-daily-life-druids-religion-and-warfare-in-celtic-society/" TargetMode="External"/><Relationship Id="rId1" Type="http://schemas.openxmlformats.org/officeDocument/2006/relationships/slideLayout" Target="../slideLayouts/slideLayout7.xml"/><Relationship Id="rId2" Type="http://schemas.openxmlformats.org/officeDocument/2006/relationships/hyperlink" Target="http://www.primaryhomeworkhelp.co.uk/celt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6633"/>
            <a:ext cx="7772400" cy="1224136"/>
          </a:xfrm>
        </p:spPr>
        <p:txBody>
          <a:bodyPr/>
          <a:lstStyle/>
          <a:p>
            <a:r>
              <a:rPr lang="en-US" b="1" i="0" dirty="0" smtClean="0">
                <a:solidFill>
                  <a:schemeClr val="tx1"/>
                </a:solidFill>
                <a:effectLst/>
                <a:latin typeface="Times New Roman" pitchFamily="18" charset="0"/>
                <a:cs typeface="Times New Roman" pitchFamily="18" charset="0"/>
              </a:rPr>
              <a:t>The Celts</a:t>
            </a:r>
            <a:endParaRPr lang="ru-RU"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39952" y="3429000"/>
            <a:ext cx="4672608" cy="2880320"/>
          </a:xfrm>
        </p:spPr>
        <p:txBody>
          <a:bodyPr/>
          <a:lstStyle/>
          <a:p>
            <a:r>
              <a:rPr lang="en-US" b="1" dirty="0" err="1" smtClean="0">
                <a:solidFill>
                  <a:schemeClr val="tx1"/>
                </a:solidFill>
              </a:rPr>
              <a:t>Verkhnedvinsk</a:t>
            </a:r>
            <a:endParaRPr lang="en-US" b="1" dirty="0" smtClean="0">
              <a:solidFill>
                <a:schemeClr val="tx1"/>
              </a:solidFill>
            </a:endParaRPr>
          </a:p>
          <a:p>
            <a:r>
              <a:rPr lang="en-US" b="1" dirty="0" smtClean="0">
                <a:solidFill>
                  <a:schemeClr val="tx1"/>
                </a:solidFill>
              </a:rPr>
              <a:t>Vitebsk Region</a:t>
            </a:r>
          </a:p>
          <a:p>
            <a:r>
              <a:rPr lang="en-US" b="1" dirty="0" smtClean="0">
                <a:solidFill>
                  <a:schemeClr val="tx1"/>
                </a:solidFill>
              </a:rPr>
              <a:t>Belarus</a:t>
            </a:r>
          </a:p>
          <a:p>
            <a:endParaRPr lang="en-US" b="1" dirty="0">
              <a:solidFill>
                <a:schemeClr val="tx1"/>
              </a:solidFill>
            </a:endParaRPr>
          </a:p>
          <a:p>
            <a:r>
              <a:rPr lang="en-US" b="1" dirty="0" smtClean="0">
                <a:solidFill>
                  <a:schemeClr val="tx1"/>
                </a:solidFill>
              </a:rPr>
              <a:t>Grade 9</a:t>
            </a:r>
          </a:p>
          <a:p>
            <a:r>
              <a:rPr lang="en-US" b="1" dirty="0" err="1" smtClean="0">
                <a:solidFill>
                  <a:schemeClr val="tx1"/>
                </a:solidFill>
              </a:rPr>
              <a:t>Verkhnedvinsk</a:t>
            </a:r>
            <a:r>
              <a:rPr lang="en-US" b="1" dirty="0" smtClean="0">
                <a:solidFill>
                  <a:schemeClr val="tx1"/>
                </a:solidFill>
              </a:rPr>
              <a:t> </a:t>
            </a:r>
            <a:r>
              <a:rPr lang="en-US" b="1" dirty="0">
                <a:solidFill>
                  <a:schemeClr val="tx1"/>
                </a:solidFill>
              </a:rPr>
              <a:t>Gymnasium</a:t>
            </a:r>
          </a:p>
          <a:p>
            <a:endParaRPr lang="ru-RU" dirty="0">
              <a:solidFill>
                <a:schemeClr val="tx1"/>
              </a:solidFill>
            </a:endParaRPr>
          </a:p>
        </p:txBody>
      </p:sp>
      <p:pic>
        <p:nvPicPr>
          <p:cNvPr id="4098" name="Picture 2" descr="Художник Ангус Макбрайд (1931 - 2007) :: NoNaM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512" y="1700808"/>
            <a:ext cx="4283480" cy="309634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92823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828"/>
            <a:ext cx="7772400" cy="875183"/>
          </a:xfrm>
        </p:spPr>
        <p:txBody>
          <a:bodyPr/>
          <a:lstStyle/>
          <a:p>
            <a:r>
              <a:rPr lang="en-US" sz="4400" b="1" dirty="0">
                <a:solidFill>
                  <a:schemeClr val="tx1"/>
                </a:solidFill>
                <a:effectLst/>
                <a:latin typeface="Times New Roman" pitchFamily="18" charset="0"/>
                <a:cs typeface="Times New Roman" pitchFamily="18" charset="0"/>
              </a:rPr>
              <a:t>Weapons and Warriors</a:t>
            </a:r>
            <a:endParaRPr lang="ru-RU" sz="44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83768" y="836712"/>
            <a:ext cx="6400800" cy="2808312"/>
          </a:xfrm>
        </p:spPr>
        <p:txBody>
          <a:bodyPr>
            <a:noAutofit/>
          </a:bodyPr>
          <a:lstStyle/>
          <a:p>
            <a:pPr algn="l"/>
            <a:r>
              <a:rPr lang="en-US" sz="2000" dirty="0">
                <a:solidFill>
                  <a:schemeClr val="tx1"/>
                </a:solidFill>
                <a:latin typeface="Times New Roman" pitchFamily="18" charset="0"/>
                <a:cs typeface="Times New Roman" pitchFamily="18" charset="0"/>
              </a:rPr>
              <a:t>"[The Celts] wear bronze helmets with figures picked out on them, even </a:t>
            </a:r>
            <a:r>
              <a:rPr lang="en-US" sz="2000" b="1" dirty="0">
                <a:solidFill>
                  <a:schemeClr val="tx1"/>
                </a:solidFill>
                <a:latin typeface="Times New Roman" pitchFamily="18" charset="0"/>
                <a:cs typeface="Times New Roman" pitchFamily="18" charset="0"/>
                <a:hlinkClick r:id="rId2"/>
              </a:rPr>
              <a:t>horns</a:t>
            </a:r>
            <a:r>
              <a:rPr lang="en-US" sz="2000" dirty="0">
                <a:solidFill>
                  <a:schemeClr val="tx1"/>
                </a:solidFill>
                <a:latin typeface="Times New Roman" pitchFamily="18" charset="0"/>
                <a:cs typeface="Times New Roman" pitchFamily="18" charset="0"/>
              </a:rPr>
              <a:t>, which made them look even taller than they already are...while others cover themselves with breast-</a:t>
            </a:r>
            <a:r>
              <a:rPr lang="en-US" sz="2000" dirty="0" err="1">
                <a:solidFill>
                  <a:schemeClr val="tx1"/>
                </a:solidFill>
                <a:latin typeface="Times New Roman" pitchFamily="18" charset="0"/>
                <a:cs typeface="Times New Roman" pitchFamily="18" charset="0"/>
              </a:rPr>
              <a:t>armour</a:t>
            </a:r>
            <a:r>
              <a:rPr lang="en-US" sz="2000" dirty="0">
                <a:solidFill>
                  <a:schemeClr val="tx1"/>
                </a:solidFill>
                <a:latin typeface="Times New Roman" pitchFamily="18" charset="0"/>
                <a:cs typeface="Times New Roman" pitchFamily="18" charset="0"/>
              </a:rPr>
              <a:t> made out of chains. But most content themselves with the weapons nature gave them: they go naked into battle...Weird, discordant horns were sounded, [they shouted in chorus with their] deep and harsh voices, they beat their swords rhythmically against their shields.”</a:t>
            </a:r>
            <a:br>
              <a:rPr lang="en-US" sz="2000" dirty="0">
                <a:solidFill>
                  <a:schemeClr val="tx1"/>
                </a:solidFill>
                <a:latin typeface="Times New Roman" pitchFamily="18" charset="0"/>
                <a:cs typeface="Times New Roman" pitchFamily="18" charset="0"/>
              </a:rPr>
            </a:br>
            <a:r>
              <a:rPr lang="en-US" sz="2000" i="1" dirty="0">
                <a:solidFill>
                  <a:schemeClr val="tx1"/>
                </a:solidFill>
                <a:latin typeface="Times New Roman" pitchFamily="18" charset="0"/>
                <a:cs typeface="Times New Roman" pitchFamily="18" charset="0"/>
              </a:rPr>
              <a:t>Written by </a:t>
            </a:r>
            <a:r>
              <a:rPr lang="en-US" sz="2000" i="1" dirty="0" err="1">
                <a:solidFill>
                  <a:schemeClr val="tx1"/>
                </a:solidFill>
                <a:latin typeface="Times New Roman" pitchFamily="18" charset="0"/>
                <a:cs typeface="Times New Roman" pitchFamily="18" charset="0"/>
              </a:rPr>
              <a:t>Diodorus</a:t>
            </a:r>
            <a:r>
              <a:rPr lang="en-US" sz="2000" i="1" dirty="0">
                <a:solidFill>
                  <a:schemeClr val="tx1"/>
                </a:solidFill>
                <a:latin typeface="Times New Roman" pitchFamily="18" charset="0"/>
                <a:cs typeface="Times New Roman" pitchFamily="18" charset="0"/>
              </a:rPr>
              <a:t>, a Roman historian</a:t>
            </a:r>
            <a:endParaRPr lang="ru-RU" sz="2000" i="1" dirty="0">
              <a:solidFill>
                <a:schemeClr val="tx1"/>
              </a:solidFill>
              <a:latin typeface="Times New Roman" pitchFamily="18" charset="0"/>
              <a:cs typeface="Times New Roman" pitchFamily="18" charset="0"/>
            </a:endParaRPr>
          </a:p>
        </p:txBody>
      </p:sp>
      <p:pic>
        <p:nvPicPr>
          <p:cNvPr id="1026" name="Picture 2" descr="http://www.primaryhomeworkhelp.co.uk/celts/images/Celtic_warrior.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836712"/>
            <a:ext cx="200025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Прямоугольник 3"/>
          <p:cNvSpPr/>
          <p:nvPr/>
        </p:nvSpPr>
        <p:spPr>
          <a:xfrm>
            <a:off x="317314" y="3694212"/>
            <a:ext cx="4572000" cy="1015663"/>
          </a:xfrm>
          <a:prstGeom prst="rect">
            <a:avLst/>
          </a:prstGeom>
        </p:spPr>
        <p:txBody>
          <a:bodyPr>
            <a:spAutoFit/>
          </a:bodyPr>
          <a:lstStyle/>
          <a:p>
            <a:pPr algn="just"/>
            <a:r>
              <a:rPr lang="en-US" sz="2000" dirty="0">
                <a:latin typeface="Times New Roman" pitchFamily="18" charset="0"/>
                <a:cs typeface="Times New Roman" pitchFamily="18" charset="0"/>
              </a:rPr>
              <a:t>Celtic warriors carried long, or oval shaped shields, spears, daggers and long slashing swords made of iron.</a:t>
            </a:r>
            <a:endParaRPr lang="ru-RU" sz="2000" dirty="0">
              <a:latin typeface="Times New Roman" pitchFamily="18" charset="0"/>
              <a:cs typeface="Times New Roman" pitchFamily="18" charset="0"/>
            </a:endParaRPr>
          </a:p>
        </p:txBody>
      </p:sp>
      <p:sp>
        <p:nvSpPr>
          <p:cNvPr id="5" name="Прямоугольник 4"/>
          <p:cNvSpPr/>
          <p:nvPr/>
        </p:nvSpPr>
        <p:spPr>
          <a:xfrm>
            <a:off x="323528" y="4709875"/>
            <a:ext cx="4565786" cy="1323439"/>
          </a:xfrm>
          <a:prstGeom prst="rect">
            <a:avLst/>
          </a:prstGeom>
        </p:spPr>
        <p:txBody>
          <a:bodyPr wrap="square">
            <a:spAutoFit/>
          </a:bodyPr>
          <a:lstStyle/>
          <a:p>
            <a:r>
              <a:rPr lang="en-US" sz="2000" dirty="0">
                <a:latin typeface="Times New Roman" pitchFamily="18" charset="0"/>
                <a:cs typeface="Times New Roman" pitchFamily="18" charset="0"/>
              </a:rPr>
              <a:t>The Celtic warrior's deadliest weapon was his long sword, which he whirled around his head and brought crashing down on the enemy.</a:t>
            </a:r>
            <a:endParaRPr lang="ru-RU" sz="2000" dirty="0">
              <a:latin typeface="Times New Roman" pitchFamily="18" charset="0"/>
              <a:cs typeface="Times New Roman" pitchFamily="18" charset="0"/>
            </a:endParaRPr>
          </a:p>
        </p:txBody>
      </p:sp>
      <p:pic>
        <p:nvPicPr>
          <p:cNvPr id="1028" name="Picture 4" descr="http://www.primaryhomeworkhelp.co.uk/celts/images/Iron_Age_Shields_LLp.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10031" y="3694212"/>
            <a:ext cx="1457325"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http://www.primaryhomeworkhelp.co.uk/celts/images/Silchester_Horse_shield_LLp.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6220912" y="3888225"/>
            <a:ext cx="3300829" cy="21341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802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971600" y="332656"/>
            <a:ext cx="7488832"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00" normalizeH="0" baseline="0" noProof="0" dirty="0" smtClean="0">
                <a:ln>
                  <a:noFill/>
                </a:ln>
                <a:effectLst/>
                <a:uLnTx/>
                <a:uFillTx/>
                <a:latin typeface="Times New Roman" pitchFamily="18" charset="0"/>
                <a:ea typeface="+mj-ea"/>
                <a:cs typeface="Times New Roman" pitchFamily="18" charset="0"/>
              </a:rPr>
              <a:t>Resources</a:t>
            </a:r>
            <a:endParaRPr kumimoji="0" lang="ru-RU" sz="4400" b="1" i="0" u="none" strike="noStrike" kern="0" cap="none" spc="0" normalizeH="0" baseline="0" noProof="0" dirty="0" smtClean="0">
              <a:ln>
                <a:noFill/>
              </a:ln>
              <a:effectLst/>
              <a:uLnTx/>
              <a:uFillTx/>
              <a:latin typeface="Times New Roman" pitchFamily="18" charset="0"/>
              <a:cs typeface="Times New Roman" pitchFamily="18" charset="0"/>
            </a:endParaRPr>
          </a:p>
        </p:txBody>
      </p:sp>
      <p:sp>
        <p:nvSpPr>
          <p:cNvPr id="3" name="Прямоугольник 2"/>
          <p:cNvSpPr/>
          <p:nvPr/>
        </p:nvSpPr>
        <p:spPr>
          <a:xfrm>
            <a:off x="755576" y="1268760"/>
            <a:ext cx="7848872" cy="1754326"/>
          </a:xfrm>
          <a:prstGeom prst="rect">
            <a:avLst/>
          </a:prstGeom>
        </p:spPr>
        <p:txBody>
          <a:bodyPr wrap="square">
            <a:spAutoFit/>
          </a:bodyPr>
          <a:lstStyle/>
          <a:p>
            <a:pPr marL="342900" indent="-342900">
              <a:buFont typeface="+mj-lt"/>
              <a:buAutoNum type="arabicPeriod"/>
            </a:pPr>
            <a:r>
              <a:rPr lang="en-US" dirty="0">
                <a:hlinkClick r:id="rId2"/>
              </a:rPr>
              <a:t>http://</a:t>
            </a:r>
            <a:r>
              <a:rPr lang="en-US" dirty="0" smtClean="0">
                <a:hlinkClick r:id="rId2"/>
              </a:rPr>
              <a:t>www.primaryhomeworkhelp.co.uk/celts.htm</a:t>
            </a:r>
            <a:endParaRPr lang="en-US" dirty="0" smtClean="0"/>
          </a:p>
          <a:p>
            <a:pPr marL="342900" indent="-342900">
              <a:buFont typeface="+mj-lt"/>
              <a:buAutoNum type="arabicPeriod"/>
            </a:pPr>
            <a:r>
              <a:rPr lang="en-US" dirty="0" smtClean="0">
                <a:hlinkClick r:id="rId3"/>
              </a:rPr>
              <a:t>http</a:t>
            </a:r>
            <a:r>
              <a:rPr lang="en-US" dirty="0">
                <a:hlinkClick r:id="rId3"/>
              </a:rPr>
              <a:t>://</a:t>
            </a:r>
            <a:r>
              <a:rPr lang="en-US" dirty="0" smtClean="0">
                <a:hlinkClick r:id="rId3"/>
              </a:rPr>
              <a:t>www.romanobritain.org/4-celt/clb_celts_and_celtic_life.htm</a:t>
            </a:r>
            <a:endParaRPr lang="en-US" dirty="0" smtClean="0"/>
          </a:p>
          <a:p>
            <a:pPr marL="342900" indent="-342900">
              <a:buFont typeface="+mj-lt"/>
              <a:buAutoNum type="arabicPeriod"/>
            </a:pPr>
            <a:r>
              <a:rPr lang="en-US" dirty="0" smtClean="0">
                <a:hlinkClick r:id="rId4"/>
              </a:rPr>
              <a:t>http</a:t>
            </a:r>
            <a:r>
              <a:rPr lang="en-US" dirty="0">
                <a:hlinkClick r:id="rId4"/>
              </a:rPr>
              <a:t>://</a:t>
            </a:r>
            <a:r>
              <a:rPr lang="en-US" dirty="0" smtClean="0">
                <a:hlinkClick r:id="rId4"/>
              </a:rPr>
              <a:t>en.wikipedia.org/wiki/Celts</a:t>
            </a:r>
            <a:endParaRPr lang="en-US" dirty="0" smtClean="0"/>
          </a:p>
          <a:p>
            <a:pPr marL="342900" indent="-342900">
              <a:buFont typeface="+mj-lt"/>
              <a:buAutoNum type="arabicPeriod"/>
            </a:pPr>
            <a:r>
              <a:rPr lang="en-US" dirty="0" smtClean="0">
                <a:hlinkClick r:id="rId5"/>
              </a:rPr>
              <a:t>http</a:t>
            </a:r>
            <a:r>
              <a:rPr lang="en-US" dirty="0">
                <a:hlinkClick r:id="rId5"/>
              </a:rPr>
              <a:t>://blog.histouries.co.uk/2011/03/02/celtic-britain-the-origin-of-the-celts-daily-life-druids-religion-and-warfare-in-celtic-society</a:t>
            </a:r>
            <a:r>
              <a:rPr lang="en-US" dirty="0" smtClean="0">
                <a:hlinkClick r:id="rId5"/>
              </a:rPr>
              <a:t>/</a:t>
            </a:r>
            <a:endParaRPr lang="en-US" dirty="0" smtClean="0"/>
          </a:p>
          <a:p>
            <a:endParaRPr lang="ru-R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588208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0"/>
            <a:ext cx="7772400" cy="792088"/>
          </a:xfrm>
        </p:spPr>
        <p:txBody>
          <a:bodyPr/>
          <a:lstStyle/>
          <a:p>
            <a:r>
              <a:rPr lang="en-US" sz="4400" b="1" i="0" dirty="0" smtClean="0">
                <a:solidFill>
                  <a:schemeClr val="tx1"/>
                </a:solidFill>
                <a:effectLst/>
                <a:latin typeface="Times New Roman" pitchFamily="18" charset="0"/>
                <a:cs typeface="Times New Roman" pitchFamily="18" charset="0"/>
              </a:rPr>
              <a:t>Who were the Celts?</a:t>
            </a:r>
            <a:endParaRPr lang="ru-RU" sz="44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692696"/>
            <a:ext cx="8352928" cy="5904656"/>
          </a:xfrm>
        </p:spPr>
        <p:txBody>
          <a:bodyPr>
            <a:normAutofit fontScale="70000" lnSpcReduction="20000"/>
          </a:bodyPr>
          <a:lstStyle/>
          <a:p>
            <a:pPr algn="just"/>
            <a:r>
              <a:rPr lang="en-US" sz="2900" i="0" dirty="0" smtClean="0">
                <a:solidFill>
                  <a:schemeClr val="tx1"/>
                </a:solidFill>
                <a:effectLst/>
                <a:latin typeface="Times New Roman" pitchFamily="18" charset="0"/>
                <a:cs typeface="Times New Roman" pitchFamily="18" charset="0"/>
              </a:rPr>
              <a:t>From around 750 BC to 12 BC, the Celts were the most powerful people in central and northern Europe. There were many groups (tribes) of Celts, speaking a vaguely common language. The word Celt comes from the Greek word, </a:t>
            </a:r>
            <a:r>
              <a:rPr lang="en-US" sz="2900" i="1" dirty="0" err="1" smtClean="0">
                <a:solidFill>
                  <a:schemeClr val="tx1"/>
                </a:solidFill>
                <a:effectLst/>
                <a:latin typeface="Times New Roman" pitchFamily="18" charset="0"/>
                <a:cs typeface="Times New Roman" pitchFamily="18" charset="0"/>
              </a:rPr>
              <a:t>Keltoi</a:t>
            </a:r>
            <a:r>
              <a:rPr lang="en-US" sz="2900" i="0" dirty="0" smtClean="0">
                <a:solidFill>
                  <a:schemeClr val="tx1"/>
                </a:solidFill>
                <a:effectLst/>
                <a:latin typeface="Times New Roman" pitchFamily="18" charset="0"/>
                <a:cs typeface="Times New Roman" pitchFamily="18" charset="0"/>
              </a:rPr>
              <a:t>, which means barbarians and is properly pronounced as "</a:t>
            </a:r>
            <a:r>
              <a:rPr lang="en-US" sz="2900" i="0" dirty="0" err="1" smtClean="0">
                <a:solidFill>
                  <a:schemeClr val="tx1"/>
                </a:solidFill>
                <a:effectLst/>
                <a:latin typeface="Times New Roman" pitchFamily="18" charset="0"/>
                <a:cs typeface="Times New Roman" pitchFamily="18" charset="0"/>
              </a:rPr>
              <a:t>Kelt</a:t>
            </a:r>
            <a:r>
              <a:rPr lang="en-US" sz="2900" i="0" dirty="0" smtClean="0">
                <a:solidFill>
                  <a:schemeClr val="tx1"/>
                </a:solidFill>
                <a:effectLst/>
                <a:latin typeface="Times New Roman" pitchFamily="18" charset="0"/>
                <a:cs typeface="Times New Roman" pitchFamily="18" charset="0"/>
              </a:rPr>
              <a:t>".</a:t>
            </a:r>
          </a:p>
          <a:p>
            <a:pPr algn="just"/>
            <a:r>
              <a:rPr lang="en-US" sz="2900" b="1" u="sng" dirty="0" smtClean="0">
                <a:solidFill>
                  <a:schemeClr val="tx1"/>
                </a:solidFill>
                <a:latin typeface="Times New Roman" pitchFamily="18" charset="0"/>
                <a:cs typeface="Times New Roman" pitchFamily="18" charset="0"/>
              </a:rPr>
              <a:t>When did the Celts live in Europe?</a:t>
            </a:r>
            <a:r>
              <a:rPr lang="en-US" sz="2900" u="sng" dirty="0" smtClean="0">
                <a:solidFill>
                  <a:schemeClr val="tx1"/>
                </a:solidFill>
                <a:latin typeface="Times New Roman" pitchFamily="18" charset="0"/>
                <a:cs typeface="Times New Roman" pitchFamily="18" charset="0"/>
              </a:rPr>
              <a:t> </a:t>
            </a:r>
            <a:r>
              <a:rPr lang="en-US" sz="2900" dirty="0" smtClean="0">
                <a:solidFill>
                  <a:schemeClr val="tx1"/>
                </a:solidFill>
                <a:latin typeface="Times New Roman" pitchFamily="18" charset="0"/>
                <a:cs typeface="Times New Roman" pitchFamily="18" charset="0"/>
              </a:rPr>
              <a:t>The Iron Age Celts lived here 750 years before Jesus was born. The Iron Age ended in AD43 (43 years after Jesus was born) when the Romans invaded Britain.</a:t>
            </a:r>
          </a:p>
          <a:p>
            <a:pPr algn="just"/>
            <a:r>
              <a:rPr lang="en-US" sz="2900" b="1" u="sng" dirty="0" smtClean="0">
                <a:solidFill>
                  <a:schemeClr val="tx1"/>
                </a:solidFill>
                <a:latin typeface="Times New Roman" pitchFamily="18" charset="0"/>
                <a:cs typeface="Times New Roman" pitchFamily="18" charset="0"/>
              </a:rPr>
              <a:t>Why are the Celts called Iron Age Celts?</a:t>
            </a:r>
            <a:r>
              <a:rPr lang="en-US" sz="2900" u="sng" dirty="0" smtClean="0">
                <a:solidFill>
                  <a:schemeClr val="tx1"/>
                </a:solidFill>
                <a:latin typeface="Times New Roman" pitchFamily="18" charset="0"/>
                <a:cs typeface="Times New Roman" pitchFamily="18" charset="0"/>
              </a:rPr>
              <a:t> </a:t>
            </a:r>
            <a:r>
              <a:rPr lang="en-US" sz="2900" dirty="0" smtClean="0">
                <a:solidFill>
                  <a:schemeClr val="tx1"/>
                </a:solidFill>
                <a:latin typeface="Times New Roman" pitchFamily="18" charset="0"/>
                <a:cs typeface="Times New Roman" pitchFamily="18" charset="0"/>
              </a:rPr>
              <a:t>The period of time in Britain immediately before the Roman period is known as the </a:t>
            </a:r>
            <a:r>
              <a:rPr lang="en-US" sz="2900" b="1" dirty="0" smtClean="0">
                <a:solidFill>
                  <a:schemeClr val="tx1"/>
                </a:solidFill>
                <a:latin typeface="Times New Roman" pitchFamily="18" charset="0"/>
                <a:cs typeface="Times New Roman" pitchFamily="18" charset="0"/>
              </a:rPr>
              <a:t>Iron Age</a:t>
            </a:r>
            <a:r>
              <a:rPr lang="en-US" sz="2900" dirty="0" smtClean="0">
                <a:solidFill>
                  <a:schemeClr val="tx1"/>
                </a:solidFill>
                <a:latin typeface="Times New Roman" pitchFamily="18" charset="0"/>
                <a:cs typeface="Times New Roman" pitchFamily="18" charset="0"/>
              </a:rPr>
              <a:t>. The name 'Iron Age' comes from the discovery of a new metal called iron. The Celts found out how to make iron tools and weapons. Before the Iron Age the only metal used in Britain to make tools was bronze, which is an alloy of copper and tin (hence the Bronze Age).</a:t>
            </a:r>
          </a:p>
          <a:p>
            <a:pPr algn="just"/>
            <a:r>
              <a:rPr lang="en-US" sz="2900" b="1" u="sng" dirty="0">
                <a:solidFill>
                  <a:schemeClr val="tx1"/>
                </a:solidFill>
                <a:latin typeface="Times New Roman" pitchFamily="18" charset="0"/>
                <a:cs typeface="Times New Roman" pitchFamily="18" charset="0"/>
              </a:rPr>
              <a:t>Where did the Celts come </a:t>
            </a:r>
            <a:r>
              <a:rPr lang="en-US" sz="2900" b="1" u="sng" dirty="0" smtClean="0">
                <a:solidFill>
                  <a:schemeClr val="tx1"/>
                </a:solidFill>
                <a:latin typeface="Times New Roman" pitchFamily="18" charset="0"/>
                <a:cs typeface="Times New Roman" pitchFamily="18" charset="0"/>
              </a:rPr>
              <a:t>from? </a:t>
            </a:r>
            <a:r>
              <a:rPr lang="en-US" sz="2900" dirty="0" smtClean="0">
                <a:solidFill>
                  <a:schemeClr val="tx1"/>
                </a:solidFill>
                <a:latin typeface="Times New Roman" pitchFamily="18" charset="0"/>
                <a:cs typeface="Times New Roman" pitchFamily="18" charset="0"/>
              </a:rPr>
              <a:t>The </a:t>
            </a:r>
            <a:r>
              <a:rPr lang="en-US" sz="2900" dirty="0">
                <a:solidFill>
                  <a:schemeClr val="tx1"/>
                </a:solidFill>
                <a:latin typeface="Times New Roman" pitchFamily="18" charset="0"/>
                <a:cs typeface="Times New Roman" pitchFamily="18" charset="0"/>
              </a:rPr>
              <a:t>Celts lived across most of Europe during the Iron </a:t>
            </a:r>
            <a:r>
              <a:rPr lang="en-US" sz="2900" dirty="0" smtClean="0">
                <a:solidFill>
                  <a:schemeClr val="tx1"/>
                </a:solidFill>
                <a:latin typeface="Times New Roman" pitchFamily="18" charset="0"/>
                <a:cs typeface="Times New Roman" pitchFamily="18" charset="0"/>
              </a:rPr>
              <a:t>Age. Several </a:t>
            </a:r>
            <a:r>
              <a:rPr lang="en-US" sz="2900" dirty="0">
                <a:solidFill>
                  <a:schemeClr val="tx1"/>
                </a:solidFill>
                <a:latin typeface="Times New Roman" pitchFamily="18" charset="0"/>
                <a:cs typeface="Times New Roman" pitchFamily="18" charset="0"/>
              </a:rPr>
              <a:t>hundred years before Julius Caesar, they occupied many parts of central and western Europe, especially what are now Austria, Switzerland, southern France and Spain. Over several years, in wave after wave, they spread outwards, taking over France and Belgium, and crossing to Britain</a:t>
            </a:r>
            <a:r>
              <a:rPr lang="en-US" sz="2900" dirty="0" smtClean="0">
                <a:solidFill>
                  <a:schemeClr val="tx1"/>
                </a:solidFill>
                <a:latin typeface="Times New Roman" pitchFamily="18" charset="0"/>
                <a:cs typeface="Times New Roman" pitchFamily="18" charset="0"/>
              </a:rPr>
              <a:t>.</a:t>
            </a:r>
            <a:r>
              <a:rPr lang="en-US" sz="2900" b="1" dirty="0">
                <a:solidFill>
                  <a:srgbClr val="003366"/>
                </a:solidFill>
                <a:latin typeface="Verdana"/>
              </a:rPr>
              <a:t> </a:t>
            </a:r>
            <a:endParaRPr lang="en-US" sz="2900" b="1" dirty="0" smtClean="0">
              <a:solidFill>
                <a:srgbClr val="003366"/>
              </a:solidFill>
              <a:latin typeface="Verdana"/>
            </a:endParaRPr>
          </a:p>
          <a:p>
            <a:pPr algn="l"/>
            <a:r>
              <a:rPr lang="en-US" sz="2900" b="1" u="sng" dirty="0" smtClean="0">
                <a:solidFill>
                  <a:schemeClr val="tx1"/>
                </a:solidFill>
                <a:latin typeface="Times New Roman" pitchFamily="18" charset="0"/>
                <a:cs typeface="Times New Roman" pitchFamily="18" charset="0"/>
              </a:rPr>
              <a:t>Northwest </a:t>
            </a:r>
            <a:r>
              <a:rPr lang="en-US" sz="2900" b="1" u="sng" dirty="0">
                <a:solidFill>
                  <a:schemeClr val="tx1"/>
                </a:solidFill>
                <a:latin typeface="Times New Roman" pitchFamily="18" charset="0"/>
                <a:cs typeface="Times New Roman" pitchFamily="18" charset="0"/>
              </a:rPr>
              <a:t>Europe was dominated by three main Celtic groups:</a:t>
            </a:r>
            <a:endParaRPr lang="en-US" sz="2900" u="sng" dirty="0">
              <a:solidFill>
                <a:schemeClr val="tx1"/>
              </a:solidFill>
              <a:latin typeface="Times New Roman" pitchFamily="18" charset="0"/>
              <a:cs typeface="Times New Roman" pitchFamily="18" charset="0"/>
            </a:endParaRPr>
          </a:p>
          <a:p>
            <a:pPr algn="l">
              <a:buFont typeface="Arial"/>
              <a:buChar char="•"/>
            </a:pPr>
            <a:r>
              <a:rPr lang="en-US" sz="2900" dirty="0">
                <a:solidFill>
                  <a:schemeClr val="tx1"/>
                </a:solidFill>
                <a:latin typeface="Times New Roman" pitchFamily="18" charset="0"/>
                <a:cs typeface="Times New Roman" pitchFamily="18" charset="0"/>
              </a:rPr>
              <a:t>the </a:t>
            </a:r>
            <a:r>
              <a:rPr lang="en-US" sz="2900" dirty="0" err="1">
                <a:solidFill>
                  <a:schemeClr val="tx1"/>
                </a:solidFill>
                <a:latin typeface="Times New Roman" pitchFamily="18" charset="0"/>
                <a:cs typeface="Times New Roman" pitchFamily="18" charset="0"/>
              </a:rPr>
              <a:t>Gauls</a:t>
            </a:r>
            <a:endParaRPr lang="en-US" sz="2900" dirty="0">
              <a:solidFill>
                <a:schemeClr val="tx1"/>
              </a:solidFill>
              <a:latin typeface="Times New Roman" pitchFamily="18" charset="0"/>
              <a:cs typeface="Times New Roman" pitchFamily="18" charset="0"/>
            </a:endParaRPr>
          </a:p>
          <a:p>
            <a:pPr algn="l">
              <a:buFont typeface="Arial"/>
              <a:buChar char="•"/>
            </a:pPr>
            <a:r>
              <a:rPr lang="en-US" sz="2900" dirty="0">
                <a:solidFill>
                  <a:schemeClr val="tx1"/>
                </a:solidFill>
                <a:latin typeface="Times New Roman" pitchFamily="18" charset="0"/>
                <a:cs typeface="Times New Roman" pitchFamily="18" charset="0"/>
              </a:rPr>
              <a:t>the Britons</a:t>
            </a:r>
          </a:p>
          <a:p>
            <a:pPr algn="l">
              <a:buFont typeface="Arial"/>
              <a:buChar char="•"/>
            </a:pPr>
            <a:r>
              <a:rPr lang="en-US" sz="2900" dirty="0">
                <a:solidFill>
                  <a:schemeClr val="tx1"/>
                </a:solidFill>
                <a:latin typeface="Times New Roman" pitchFamily="18" charset="0"/>
                <a:cs typeface="Times New Roman" pitchFamily="18" charset="0"/>
              </a:rPr>
              <a:t>the Gaels</a:t>
            </a:r>
          </a:p>
          <a:p>
            <a:pPr algn="just"/>
            <a:endParaRPr lang="en-US" sz="2600" dirty="0">
              <a:solidFill>
                <a:schemeClr val="tx1"/>
              </a:solidFill>
              <a:latin typeface="Times New Roman" pitchFamily="18" charset="0"/>
              <a:cs typeface="Times New Roman" pitchFamily="18" charset="0"/>
            </a:endParaRPr>
          </a:p>
          <a:p>
            <a:pPr algn="just"/>
            <a:endParaRPr lang="en-US" sz="2200" dirty="0" smtClean="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972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6632"/>
            <a:ext cx="8352928" cy="792088"/>
          </a:xfrm>
        </p:spPr>
        <p:txBody>
          <a:bodyPr/>
          <a:lstStyle/>
          <a:p>
            <a:r>
              <a:rPr lang="en-US" sz="4400" b="1" dirty="0" smtClean="0">
                <a:solidFill>
                  <a:schemeClr val="tx1"/>
                </a:solidFill>
                <a:latin typeface="Times New Roman" pitchFamily="18" charset="0"/>
                <a:cs typeface="Times New Roman" pitchFamily="18" charset="0"/>
              </a:rPr>
              <a:t>What clothes did the Celts wear?</a:t>
            </a:r>
            <a:endParaRPr lang="ru-RU" sz="44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096317" y="1141786"/>
            <a:ext cx="6530552" cy="2664296"/>
          </a:xfrm>
        </p:spPr>
        <p:txBody>
          <a:bodyPr>
            <a:noAutofit/>
          </a:bodyPr>
          <a:lstStyle/>
          <a:p>
            <a:pPr algn="just"/>
            <a:r>
              <a:rPr lang="en-US" sz="2000" b="0" i="0" dirty="0" smtClean="0">
                <a:solidFill>
                  <a:schemeClr val="tx1"/>
                </a:solidFill>
                <a:effectLst/>
                <a:latin typeface="Times New Roman" pitchFamily="18" charset="0"/>
                <a:cs typeface="Times New Roman" pitchFamily="18" charset="0"/>
              </a:rPr>
              <a:t>The way they dress is astonishing: they wear brightly </a:t>
            </a:r>
            <a:r>
              <a:rPr lang="en-US" sz="2000" b="0" i="0" dirty="0" err="1" smtClean="0">
                <a:solidFill>
                  <a:schemeClr val="tx1"/>
                </a:solidFill>
                <a:effectLst/>
                <a:latin typeface="Times New Roman" pitchFamily="18" charset="0"/>
                <a:cs typeface="Times New Roman" pitchFamily="18" charset="0"/>
              </a:rPr>
              <a:t>coloured</a:t>
            </a:r>
            <a:r>
              <a:rPr lang="en-US" sz="2000" b="0" i="0" dirty="0" smtClean="0">
                <a:solidFill>
                  <a:schemeClr val="tx1"/>
                </a:solidFill>
                <a:effectLst/>
                <a:latin typeface="Times New Roman" pitchFamily="18" charset="0"/>
                <a:cs typeface="Times New Roman" pitchFamily="18" charset="0"/>
              </a:rPr>
              <a:t> and embroidered shirts, with trousers called </a:t>
            </a:r>
            <a:r>
              <a:rPr lang="en-US" sz="2000" b="0" i="0" dirty="0" err="1" smtClean="0">
                <a:solidFill>
                  <a:schemeClr val="tx1"/>
                </a:solidFill>
                <a:effectLst/>
                <a:latin typeface="Times New Roman" pitchFamily="18" charset="0"/>
                <a:cs typeface="Times New Roman" pitchFamily="18" charset="0"/>
              </a:rPr>
              <a:t>bracae</a:t>
            </a:r>
            <a:r>
              <a:rPr lang="en-US" sz="2000" b="0" i="0" dirty="0" smtClean="0">
                <a:solidFill>
                  <a:schemeClr val="tx1"/>
                </a:solidFill>
                <a:effectLst/>
                <a:latin typeface="Times New Roman" pitchFamily="18" charset="0"/>
                <a:cs typeface="Times New Roman" pitchFamily="18" charset="0"/>
              </a:rPr>
              <a:t> and cloaks fastened at the shoulder with a brooch, heavy in winter, light in summer. These cloaks are striped or checkered in design, with the separate checks close together and in various </a:t>
            </a:r>
            <a:r>
              <a:rPr lang="en-US" sz="2000" b="0" i="0" dirty="0" err="1" smtClean="0">
                <a:solidFill>
                  <a:schemeClr val="tx1"/>
                </a:solidFill>
                <a:effectLst/>
                <a:latin typeface="Times New Roman" pitchFamily="18" charset="0"/>
                <a:cs typeface="Times New Roman" pitchFamily="18" charset="0"/>
              </a:rPr>
              <a:t>colours'</a:t>
            </a:r>
            <a:r>
              <a:rPr lang="en-US" sz="2000" b="0" i="0" dirty="0" smtClean="0">
                <a:solidFill>
                  <a:schemeClr val="tx1"/>
                </a:solidFill>
                <a:effectLst/>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a:p>
            <a:pPr algn="just"/>
            <a:r>
              <a:rPr lang="en-US" sz="2000" b="0" i="1" dirty="0" err="1" smtClean="0">
                <a:solidFill>
                  <a:schemeClr val="tx1"/>
                </a:solidFill>
                <a:effectLst/>
                <a:latin typeface="Times New Roman" pitchFamily="18" charset="0"/>
                <a:cs typeface="Times New Roman" pitchFamily="18" charset="0"/>
              </a:rPr>
              <a:t>Diodorus</a:t>
            </a:r>
            <a:r>
              <a:rPr lang="en-US" sz="2000" b="0" i="1" dirty="0" smtClean="0">
                <a:solidFill>
                  <a:schemeClr val="tx1"/>
                </a:solidFill>
                <a:effectLst/>
                <a:latin typeface="Times New Roman" pitchFamily="18" charset="0"/>
                <a:cs typeface="Times New Roman" pitchFamily="18" charset="0"/>
              </a:rPr>
              <a:t> </a:t>
            </a:r>
            <a:r>
              <a:rPr lang="en-US" sz="2000" b="0" i="1" dirty="0" err="1" smtClean="0">
                <a:solidFill>
                  <a:schemeClr val="tx1"/>
                </a:solidFill>
                <a:effectLst/>
                <a:latin typeface="Times New Roman" pitchFamily="18" charset="0"/>
                <a:cs typeface="Times New Roman" pitchFamily="18" charset="0"/>
              </a:rPr>
              <a:t>Siculus</a:t>
            </a:r>
            <a:r>
              <a:rPr lang="en-US" sz="2000" b="0" i="1" dirty="0" smtClean="0">
                <a:solidFill>
                  <a:schemeClr val="tx1"/>
                </a:solidFill>
                <a:effectLst/>
                <a:latin typeface="Times New Roman" pitchFamily="18" charset="0"/>
                <a:cs typeface="Times New Roman" pitchFamily="18" charset="0"/>
              </a:rPr>
              <a:t> (A Roman historian)</a:t>
            </a:r>
            <a:endParaRPr lang="ru-RU" sz="2000" i="1" dirty="0">
              <a:solidFill>
                <a:schemeClr val="tx1"/>
              </a:solidFill>
              <a:latin typeface="Times New Roman" pitchFamily="18" charset="0"/>
              <a:cs typeface="Times New Roman" pitchFamily="18" charset="0"/>
            </a:endParaRPr>
          </a:p>
        </p:txBody>
      </p:sp>
      <p:pic>
        <p:nvPicPr>
          <p:cNvPr id="1026" name="Picture 2" descr="Drop spindl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0740" y="1052736"/>
            <a:ext cx="1885578" cy="305769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Torc"/>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07047" y="3501008"/>
            <a:ext cx="3442949" cy="191415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Подзаголовок 2"/>
          <p:cNvSpPr txBox="1">
            <a:spLocks/>
          </p:cNvSpPr>
          <p:nvPr/>
        </p:nvSpPr>
        <p:spPr>
          <a:xfrm>
            <a:off x="2564160" y="3838228"/>
            <a:ext cx="6112768" cy="1263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2000" dirty="0">
              <a:latin typeface="Times New Roman" pitchFamily="18" charset="0"/>
              <a:cs typeface="Times New Roman" pitchFamily="18" charset="0"/>
            </a:endParaRPr>
          </a:p>
        </p:txBody>
      </p:sp>
      <p:sp>
        <p:nvSpPr>
          <p:cNvPr id="4" name="TextBox 3"/>
          <p:cNvSpPr txBox="1"/>
          <p:nvPr/>
        </p:nvSpPr>
        <p:spPr>
          <a:xfrm>
            <a:off x="334192" y="4110430"/>
            <a:ext cx="4872855" cy="1015663"/>
          </a:xfrm>
          <a:prstGeom prst="rect">
            <a:avLst/>
          </a:prstGeom>
          <a:noFill/>
        </p:spPr>
        <p:txBody>
          <a:bodyPr wrap="square" rtlCol="0">
            <a:spAutoFit/>
          </a:bodyPr>
          <a:lstStyle/>
          <a:p>
            <a:pPr algn="just"/>
            <a:r>
              <a:rPr lang="en-US" sz="2000" b="0" i="0" dirty="0" smtClean="0">
                <a:effectLst/>
                <a:latin typeface="Times New Roman" pitchFamily="18" charset="0"/>
                <a:cs typeface="Times New Roman" pitchFamily="18" charset="0"/>
              </a:rPr>
              <a:t>The Celts also loved to wear </a:t>
            </a:r>
            <a:r>
              <a:rPr lang="en-US" sz="2000" b="0" i="0" dirty="0" err="1" smtClean="0">
                <a:effectLst/>
                <a:latin typeface="Times New Roman" pitchFamily="18" charset="0"/>
                <a:cs typeface="Times New Roman" pitchFamily="18" charset="0"/>
              </a:rPr>
              <a:t>jewellery</a:t>
            </a:r>
            <a:r>
              <a:rPr lang="en-US" sz="2000" b="0" i="0" dirty="0" smtClean="0">
                <a:effectLst/>
                <a:latin typeface="Times New Roman" pitchFamily="18" charset="0"/>
                <a:cs typeface="Times New Roman" pitchFamily="18" charset="0"/>
              </a:rPr>
              <a:t> made from bronze, gold, tin, silver, coral and enamel.</a:t>
            </a:r>
            <a:endParaRPr lang="ru-RU" sz="2000" dirty="0">
              <a:latin typeface="Times New Roman" pitchFamily="18" charset="0"/>
              <a:cs typeface="Times New Roman" pitchFamily="18" charset="0"/>
            </a:endParaRPr>
          </a:p>
        </p:txBody>
      </p:sp>
      <p:sp>
        <p:nvSpPr>
          <p:cNvPr id="5" name="Прямоугольник 4"/>
          <p:cNvSpPr/>
          <p:nvPr/>
        </p:nvSpPr>
        <p:spPr>
          <a:xfrm>
            <a:off x="334191" y="5101580"/>
            <a:ext cx="8342735" cy="1323439"/>
          </a:xfrm>
          <a:prstGeom prst="rect">
            <a:avLst/>
          </a:prstGeom>
        </p:spPr>
        <p:txBody>
          <a:bodyPr wrap="square">
            <a:spAutoFit/>
          </a:bodyPr>
          <a:lstStyle/>
          <a:p>
            <a:pPr algn="just"/>
            <a:r>
              <a:rPr lang="en-US" sz="2000" b="1" i="0" dirty="0" err="1" smtClean="0">
                <a:effectLst/>
                <a:latin typeface="Times New Roman" pitchFamily="18" charset="0"/>
                <a:cs typeface="Times New Roman" pitchFamily="18" charset="0"/>
              </a:rPr>
              <a:t>Torc</a:t>
            </a:r>
            <a:r>
              <a:rPr lang="en-US" sz="2000" b="1" i="0" dirty="0" smtClean="0">
                <a:effectLst/>
                <a:latin typeface="Times New Roman" pitchFamily="18" charset="0"/>
                <a:cs typeface="Times New Roman" pitchFamily="18" charset="0"/>
              </a:rPr>
              <a:t> </a:t>
            </a:r>
            <a:r>
              <a:rPr lang="en-US" sz="2000" b="0" i="0" dirty="0" smtClean="0">
                <a:effectLst/>
                <a:latin typeface="Times New Roman" pitchFamily="18" charset="0"/>
                <a:cs typeface="Times New Roman" pitchFamily="18" charset="0"/>
              </a:rPr>
              <a:t>(neck ring)</a:t>
            </a:r>
          </a:p>
          <a:p>
            <a:pPr algn="just"/>
            <a:r>
              <a:rPr lang="en-US" sz="2000" b="0" i="0" dirty="0" smtClean="0">
                <a:effectLst/>
                <a:latin typeface="Times New Roman" pitchFamily="18" charset="0"/>
                <a:cs typeface="Times New Roman" pitchFamily="18" charset="0"/>
              </a:rPr>
              <a:t>Important people like chieftains, nobles and warriors wore a </a:t>
            </a:r>
            <a:r>
              <a:rPr lang="en-US" sz="2000" b="0" i="0" dirty="0" err="1" smtClean="0">
                <a:effectLst/>
                <a:latin typeface="Times New Roman" pitchFamily="18" charset="0"/>
                <a:cs typeface="Times New Roman" pitchFamily="18" charset="0"/>
              </a:rPr>
              <a:t>Torc</a:t>
            </a:r>
            <a:r>
              <a:rPr lang="en-US" sz="2000" b="0" i="0" dirty="0" smtClean="0">
                <a:effectLst/>
                <a:latin typeface="Times New Roman" pitchFamily="18" charset="0"/>
                <a:cs typeface="Times New Roman" pitchFamily="18" charset="0"/>
              </a:rPr>
              <a:t> (pictured right), a circular twisted metal neckband. It was made from gold, silver, electrum (gold-silver alloy), bronze and/or copper.</a:t>
            </a:r>
            <a:endParaRPr lang="en-US" sz="20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414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31816" y="5003834"/>
            <a:ext cx="5872633" cy="1224136"/>
          </a:xfrm>
        </p:spPr>
        <p:txBody>
          <a:bodyPr>
            <a:noAutofit/>
          </a:bodyPr>
          <a:lstStyle/>
          <a:p>
            <a:pPr algn="l"/>
            <a:r>
              <a:rPr lang="en-US" sz="2400" b="1" i="0" u="sng" dirty="0" err="1" smtClean="0">
                <a:solidFill>
                  <a:schemeClr val="tx1"/>
                </a:solidFill>
                <a:effectLst/>
                <a:latin typeface="Times New Roman" pitchFamily="18" charset="0"/>
                <a:cs typeface="Times New Roman" pitchFamily="18" charset="0"/>
              </a:rPr>
              <a:t>Bratt</a:t>
            </a:r>
            <a:r>
              <a:rPr lang="en-US" sz="2400" b="1" i="0" u="sng" dirty="0" smtClean="0">
                <a:solidFill>
                  <a:schemeClr val="tx1"/>
                </a:solidFill>
                <a:effectLst/>
                <a:latin typeface="Times New Roman" pitchFamily="18" charset="0"/>
                <a:cs typeface="Times New Roman" pitchFamily="18" charset="0"/>
              </a:rPr>
              <a:t> (cloak)</a:t>
            </a:r>
          </a:p>
          <a:p>
            <a:pPr algn="just"/>
            <a:r>
              <a:rPr lang="en-US" sz="2400" b="0" i="0" dirty="0" smtClean="0">
                <a:solidFill>
                  <a:schemeClr val="tx1"/>
                </a:solidFill>
                <a:effectLst/>
                <a:latin typeface="Times New Roman" pitchFamily="18" charset="0"/>
                <a:cs typeface="Times New Roman" pitchFamily="18" charset="0"/>
              </a:rPr>
              <a:t>Cloaks were made from wool and fastened by broaches and pins</a:t>
            </a:r>
            <a:r>
              <a:rPr lang="ru-RU" sz="2400" dirty="0">
                <a:solidFill>
                  <a:schemeClr val="tx1"/>
                </a:solidFill>
                <a:latin typeface="Times New Roman" pitchFamily="18" charset="0"/>
                <a:cs typeface="Times New Roman" pitchFamily="18" charset="0"/>
              </a:rPr>
              <a:t>.</a:t>
            </a:r>
            <a:endParaRPr lang="en-US" sz="2400" b="0" i="0" dirty="0" smtClean="0">
              <a:solidFill>
                <a:schemeClr val="tx1"/>
              </a:solidFill>
              <a:effectLst/>
              <a:latin typeface="Times New Roman" pitchFamily="18" charset="0"/>
              <a:cs typeface="Times New Roman" pitchFamily="18" charset="0"/>
            </a:endParaRPr>
          </a:p>
        </p:txBody>
      </p:sp>
      <p:sp>
        <p:nvSpPr>
          <p:cNvPr id="5" name="TextBox 4"/>
          <p:cNvSpPr txBox="1"/>
          <p:nvPr/>
        </p:nvSpPr>
        <p:spPr>
          <a:xfrm>
            <a:off x="467544" y="548680"/>
            <a:ext cx="6048672" cy="830997"/>
          </a:xfrm>
          <a:prstGeom prst="rect">
            <a:avLst/>
          </a:prstGeom>
          <a:noFill/>
        </p:spPr>
        <p:txBody>
          <a:bodyPr wrap="square" rtlCol="0">
            <a:spAutoFit/>
          </a:bodyPr>
          <a:lstStyle/>
          <a:p>
            <a:r>
              <a:rPr lang="en-US" sz="2400" b="1" i="0" u="sng" dirty="0" err="1" smtClean="0">
                <a:effectLst/>
                <a:latin typeface="Times New Roman" pitchFamily="18" charset="0"/>
                <a:cs typeface="Times New Roman" pitchFamily="18" charset="0"/>
              </a:rPr>
              <a:t>Bracae</a:t>
            </a:r>
            <a:r>
              <a:rPr lang="en-US" sz="2400" b="0" i="0" dirty="0" smtClean="0">
                <a:effectLst/>
                <a:latin typeface="Times New Roman" pitchFamily="18" charset="0"/>
                <a:cs typeface="Times New Roman" pitchFamily="18" charset="0"/>
              </a:rPr>
              <a:t> (trousers)</a:t>
            </a:r>
          </a:p>
          <a:p>
            <a:r>
              <a:rPr lang="en-US" sz="2400" b="0" i="0" dirty="0" err="1" smtClean="0">
                <a:effectLst/>
                <a:latin typeface="Times New Roman" pitchFamily="18" charset="0"/>
                <a:cs typeface="Times New Roman" pitchFamily="18" charset="0"/>
              </a:rPr>
              <a:t>Bracae</a:t>
            </a:r>
            <a:r>
              <a:rPr lang="en-US" sz="2400" b="0" i="0" dirty="0" smtClean="0">
                <a:effectLst/>
                <a:latin typeface="Times New Roman" pitchFamily="18" charset="0"/>
                <a:cs typeface="Times New Roman" pitchFamily="18" charset="0"/>
              </a:rPr>
              <a:t> were worn underneath tunics</a:t>
            </a:r>
          </a:p>
        </p:txBody>
      </p:sp>
      <p:sp>
        <p:nvSpPr>
          <p:cNvPr id="6" name="Прямоугольник 5"/>
          <p:cNvSpPr/>
          <p:nvPr/>
        </p:nvSpPr>
        <p:spPr>
          <a:xfrm>
            <a:off x="2619322" y="1323409"/>
            <a:ext cx="5985127" cy="2012859"/>
          </a:xfrm>
          <a:prstGeom prst="rect">
            <a:avLst/>
          </a:prstGeom>
        </p:spPr>
        <p:txBody>
          <a:bodyPr wrap="square">
            <a:spAutoFit/>
          </a:bodyPr>
          <a:lstStyle/>
          <a:p>
            <a:pPr lvl="0">
              <a:spcBef>
                <a:spcPct val="20000"/>
              </a:spcBef>
            </a:pPr>
            <a:r>
              <a:rPr lang="en-US" sz="2400" b="1" u="sng" dirty="0">
                <a:latin typeface="Times New Roman" pitchFamily="18" charset="0"/>
                <a:cs typeface="Times New Roman" pitchFamily="18" charset="0"/>
              </a:rPr>
              <a:t>Tunics</a:t>
            </a:r>
            <a:endParaRPr lang="en-US" sz="2400" u="sng" dirty="0">
              <a:latin typeface="Times New Roman" pitchFamily="18" charset="0"/>
              <a:cs typeface="Times New Roman" pitchFamily="18" charset="0"/>
            </a:endParaRPr>
          </a:p>
          <a:p>
            <a:pPr lvl="0" algn="just">
              <a:spcBef>
                <a:spcPct val="20000"/>
              </a:spcBef>
            </a:pPr>
            <a:r>
              <a:rPr lang="en-US" sz="2400" dirty="0">
                <a:latin typeface="Times New Roman" pitchFamily="18" charset="0"/>
                <a:cs typeface="Times New Roman" pitchFamily="18" charset="0"/>
              </a:rPr>
              <a:t>Tunics were mainly worn by men. They were a simple 'T' shape and worn at any length from the knee to the ankle. Men would wear a tunic with a belt, a cloak and trousers. </a:t>
            </a:r>
          </a:p>
        </p:txBody>
      </p:sp>
      <p:sp>
        <p:nvSpPr>
          <p:cNvPr id="7" name="Прямоугольник 6"/>
          <p:cNvSpPr/>
          <p:nvPr/>
        </p:nvSpPr>
        <p:spPr>
          <a:xfrm>
            <a:off x="2619322" y="3296290"/>
            <a:ext cx="5985127" cy="1643527"/>
          </a:xfrm>
          <a:prstGeom prst="rect">
            <a:avLst/>
          </a:prstGeom>
        </p:spPr>
        <p:txBody>
          <a:bodyPr wrap="square">
            <a:spAutoFit/>
          </a:bodyPr>
          <a:lstStyle/>
          <a:p>
            <a:pPr lvl="0">
              <a:spcBef>
                <a:spcPct val="20000"/>
              </a:spcBef>
            </a:pPr>
            <a:r>
              <a:rPr lang="en-US" sz="2400" b="1" u="sng" dirty="0">
                <a:latin typeface="Times New Roman" pitchFamily="18" charset="0"/>
                <a:cs typeface="Times New Roman" pitchFamily="18" charset="0"/>
              </a:rPr>
              <a:t>Dresses</a:t>
            </a:r>
          </a:p>
          <a:p>
            <a:pPr lvl="0" algn="just">
              <a:spcBef>
                <a:spcPct val="20000"/>
              </a:spcBef>
            </a:pPr>
            <a:r>
              <a:rPr lang="en-US" sz="2400" dirty="0">
                <a:latin typeface="Times New Roman" pitchFamily="18" charset="0"/>
                <a:cs typeface="Times New Roman" pitchFamily="18" charset="0"/>
              </a:rPr>
              <a:t>Women wore floor-length skirts or dresses made of wool or linen and wore shawls or cloaks.</a:t>
            </a:r>
          </a:p>
        </p:txBody>
      </p:sp>
      <p:pic>
        <p:nvPicPr>
          <p:cNvPr id="2050" name="Picture 2" descr="http://primaryhomeworkhelp.co.uk/images/ce.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3252" y="1380583"/>
            <a:ext cx="161925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sandals"/>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6432" y="4653136"/>
            <a:ext cx="2332890" cy="15449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4276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0"/>
            <a:ext cx="8568952" cy="821953"/>
          </a:xfrm>
        </p:spPr>
        <p:txBody>
          <a:bodyPr>
            <a:noAutofit/>
          </a:bodyPr>
          <a:lstStyle/>
          <a:p>
            <a:r>
              <a:rPr lang="en-US" sz="4800" b="1" i="0" dirty="0" smtClean="0">
                <a:solidFill>
                  <a:schemeClr val="tx1"/>
                </a:solidFill>
                <a:effectLst/>
                <a:latin typeface="Times New Roman" pitchFamily="18" charset="0"/>
                <a:cs typeface="Times New Roman" pitchFamily="18" charset="0"/>
              </a:rPr>
              <a:t>What did </a:t>
            </a:r>
            <a:r>
              <a:rPr lang="en-US" sz="4800" b="1" dirty="0" smtClean="0">
                <a:solidFill>
                  <a:schemeClr val="tx1"/>
                </a:solidFill>
                <a:effectLst/>
                <a:latin typeface="Times New Roman" pitchFamily="18" charset="0"/>
                <a:cs typeface="Times New Roman" pitchFamily="18" charset="0"/>
              </a:rPr>
              <a:t>the Celts </a:t>
            </a:r>
            <a:r>
              <a:rPr lang="en-US" sz="4800" b="1" i="0" dirty="0" smtClean="0">
                <a:solidFill>
                  <a:schemeClr val="tx1"/>
                </a:solidFill>
                <a:effectLst/>
                <a:latin typeface="Times New Roman" pitchFamily="18" charset="0"/>
                <a:cs typeface="Times New Roman" pitchFamily="18" charset="0"/>
              </a:rPr>
              <a:t>eat?</a:t>
            </a:r>
            <a:endParaRPr lang="ru-RU" sz="48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308967" y="1052736"/>
            <a:ext cx="8496944" cy="5509200"/>
          </a:xfrm>
          <a:prstGeom prst="rect">
            <a:avLst/>
          </a:prstGeom>
        </p:spPr>
        <p:txBody>
          <a:bodyPr wrap="square">
            <a:spAutoFit/>
          </a:bodyPr>
          <a:lstStyle/>
          <a:p>
            <a:r>
              <a:rPr lang="en-US" sz="2200" b="0" i="0" dirty="0" smtClean="0">
                <a:effectLst/>
                <a:latin typeface="Times New Roman" pitchFamily="18" charset="0"/>
                <a:cs typeface="Times New Roman" pitchFamily="18" charset="0"/>
              </a:rPr>
              <a:t>There were no supermarkets or shops to buy food so the Celts ate what food they could grow or hunt.</a:t>
            </a:r>
          </a:p>
          <a:p>
            <a:pPr algn="r"/>
            <a:r>
              <a:rPr lang="en-US" sz="2200" b="1" i="0" u="sng" dirty="0" smtClean="0">
                <a:effectLst/>
                <a:latin typeface="Times New Roman" pitchFamily="18" charset="0"/>
                <a:cs typeface="Times New Roman" pitchFamily="18" charset="0"/>
              </a:rPr>
              <a:t>Plants</a:t>
            </a:r>
            <a:endParaRPr lang="en-US" sz="2200" b="0" i="0" u="sng" dirty="0" smtClean="0">
              <a:effectLst/>
              <a:latin typeface="Times New Roman" pitchFamily="18" charset="0"/>
              <a:cs typeface="Times New Roman" pitchFamily="18" charset="0"/>
            </a:endParaRPr>
          </a:p>
          <a:p>
            <a:pPr algn="r"/>
            <a:r>
              <a:rPr lang="en-US" sz="2200" b="0" i="0" dirty="0" smtClean="0">
                <a:effectLst/>
                <a:latin typeface="Times New Roman" pitchFamily="18" charset="0"/>
                <a:cs typeface="Times New Roman" pitchFamily="18" charset="0"/>
              </a:rPr>
              <a:t>Vegetables e.g. leeks, onions, turnips, parsnips and carrots.</a:t>
            </a:r>
          </a:p>
          <a:p>
            <a:pPr algn="r"/>
            <a:r>
              <a:rPr lang="en-US" sz="2200" b="0" i="0" dirty="0" smtClean="0">
                <a:effectLst/>
                <a:latin typeface="Times New Roman" pitchFamily="18" charset="0"/>
                <a:cs typeface="Times New Roman" pitchFamily="18" charset="0"/>
              </a:rPr>
              <a:t>Wild nuts e.g. hazelnuts and walnuts.</a:t>
            </a:r>
          </a:p>
          <a:p>
            <a:pPr algn="r"/>
            <a:r>
              <a:rPr lang="en-US" sz="2200" b="0" i="0" dirty="0" smtClean="0">
                <a:effectLst/>
                <a:latin typeface="Times New Roman" pitchFamily="18" charset="0"/>
                <a:cs typeface="Times New Roman" pitchFamily="18" charset="0"/>
              </a:rPr>
              <a:t>Berries e.g. gooseberries, blackberries and blueberries.</a:t>
            </a:r>
          </a:p>
          <a:p>
            <a:pPr algn="r"/>
            <a:r>
              <a:rPr lang="en-US" sz="2200" b="0" i="0" dirty="0" smtClean="0">
                <a:effectLst/>
                <a:latin typeface="Times New Roman" pitchFamily="18" charset="0"/>
                <a:cs typeface="Times New Roman" pitchFamily="18" charset="0"/>
              </a:rPr>
              <a:t>Grains to make bread and also porridge</a:t>
            </a:r>
          </a:p>
          <a:p>
            <a:pPr algn="r"/>
            <a:r>
              <a:rPr lang="en-US" sz="2200" b="0" i="0" dirty="0" smtClean="0">
                <a:effectLst/>
                <a:latin typeface="Times New Roman" pitchFamily="18" charset="0"/>
                <a:cs typeface="Times New Roman" pitchFamily="18" charset="0"/>
              </a:rPr>
              <a:t>Herbs e.g. fennel, common sorrel, wild garlic, parsley</a:t>
            </a:r>
          </a:p>
          <a:p>
            <a:pPr algn="r"/>
            <a:r>
              <a:rPr lang="en-US" sz="2200" b="0" i="0" dirty="0" smtClean="0">
                <a:effectLst/>
                <a:latin typeface="Times New Roman" pitchFamily="18" charset="0"/>
                <a:cs typeface="Times New Roman" pitchFamily="18" charset="0"/>
              </a:rPr>
              <a:t>Leaves e.g. nettles and spinach</a:t>
            </a:r>
          </a:p>
          <a:p>
            <a:r>
              <a:rPr lang="en-US" sz="2200" b="1" i="0" u="sng" dirty="0" smtClean="0">
                <a:effectLst/>
                <a:latin typeface="Times New Roman" pitchFamily="18" charset="0"/>
                <a:cs typeface="Times New Roman" pitchFamily="18" charset="0"/>
              </a:rPr>
              <a:t>Animal</a:t>
            </a:r>
            <a:endParaRPr lang="en-US" sz="2200" b="0" i="0" u="sng" dirty="0" smtClean="0">
              <a:effectLst/>
              <a:latin typeface="Times New Roman" pitchFamily="18" charset="0"/>
              <a:cs typeface="Times New Roman" pitchFamily="18" charset="0"/>
            </a:endParaRPr>
          </a:p>
          <a:p>
            <a:r>
              <a:rPr lang="en-US" sz="2200" b="0" i="0" dirty="0" smtClean="0">
                <a:effectLst/>
                <a:latin typeface="Times New Roman" pitchFamily="18" charset="0"/>
                <a:cs typeface="Times New Roman" pitchFamily="18" charset="0"/>
              </a:rPr>
              <a:t>Wild animals e.g. deer, wild boar, fox, beaver, and bear.</a:t>
            </a:r>
          </a:p>
          <a:p>
            <a:r>
              <a:rPr lang="en-US" sz="2200" b="0" i="0" dirty="0" smtClean="0">
                <a:effectLst/>
                <a:latin typeface="Times New Roman" pitchFamily="18" charset="0"/>
                <a:cs typeface="Times New Roman" pitchFamily="18" charset="0"/>
              </a:rPr>
              <a:t>Fish e.g. trout, mackerel, and salmon.</a:t>
            </a:r>
          </a:p>
          <a:p>
            <a:r>
              <a:rPr lang="en-US" sz="2200" b="0" i="0" dirty="0" smtClean="0">
                <a:effectLst/>
                <a:latin typeface="Times New Roman" pitchFamily="18" charset="0"/>
                <a:cs typeface="Times New Roman" pitchFamily="18" charset="0"/>
              </a:rPr>
              <a:t>Domesticated animals e.g. chicken, goat, sheep and pigs.</a:t>
            </a:r>
          </a:p>
          <a:p>
            <a:r>
              <a:rPr lang="en-US" sz="2200" b="0" i="0" dirty="0" smtClean="0">
                <a:effectLst/>
                <a:latin typeface="Times New Roman" pitchFamily="18" charset="0"/>
                <a:cs typeface="Times New Roman" pitchFamily="18" charset="0"/>
              </a:rPr>
              <a:t>Eggs from hens and wild birds eggs.</a:t>
            </a:r>
          </a:p>
          <a:p>
            <a:pPr algn="r"/>
            <a:r>
              <a:rPr lang="en-US" sz="2200" b="1" i="0" u="sng" dirty="0" smtClean="0">
                <a:effectLst/>
                <a:latin typeface="Times New Roman" pitchFamily="18" charset="0"/>
                <a:cs typeface="Times New Roman" pitchFamily="18" charset="0"/>
              </a:rPr>
              <a:t>Insects</a:t>
            </a:r>
            <a:endParaRPr lang="en-US" sz="2200" b="0" i="0" u="sng" dirty="0" smtClean="0">
              <a:effectLst/>
              <a:latin typeface="Times New Roman" pitchFamily="18" charset="0"/>
              <a:cs typeface="Times New Roman" pitchFamily="18" charset="0"/>
            </a:endParaRPr>
          </a:p>
          <a:p>
            <a:pPr algn="r"/>
            <a:r>
              <a:rPr lang="en-US" sz="2200" b="0" i="0" dirty="0" smtClean="0">
                <a:effectLst/>
                <a:latin typeface="Times New Roman" pitchFamily="18" charset="0"/>
                <a:cs typeface="Times New Roman" pitchFamily="18" charset="0"/>
              </a:rPr>
              <a:t>Honey from bees</a:t>
            </a:r>
            <a:endParaRPr lang="en-US" sz="22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4323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803175"/>
          </a:xfrm>
        </p:spPr>
        <p:txBody>
          <a:bodyPr/>
          <a:lstStyle/>
          <a:p>
            <a:r>
              <a:rPr lang="en-US" sz="4800" b="1" dirty="0">
                <a:solidFill>
                  <a:schemeClr val="tx1"/>
                </a:solidFill>
                <a:effectLst/>
                <a:latin typeface="Times New Roman" pitchFamily="18" charset="0"/>
                <a:cs typeface="Times New Roman" pitchFamily="18" charset="0"/>
              </a:rPr>
              <a:t>Celtic </a:t>
            </a:r>
            <a:r>
              <a:rPr lang="en-US" sz="4800" b="1" dirty="0" smtClean="0">
                <a:solidFill>
                  <a:schemeClr val="tx1"/>
                </a:solidFill>
                <a:effectLst/>
                <a:latin typeface="Times New Roman" pitchFamily="18" charset="0"/>
                <a:cs typeface="Times New Roman" pitchFamily="18" charset="0"/>
              </a:rPr>
              <a:t>Houses</a:t>
            </a:r>
            <a:endParaRPr lang="ru-RU" sz="48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11760" y="999440"/>
            <a:ext cx="6400800" cy="1872208"/>
          </a:xfrm>
        </p:spPr>
        <p:txBody>
          <a:bodyPr>
            <a:noAutofit/>
          </a:bodyPr>
          <a:lstStyle/>
          <a:p>
            <a:pPr algn="just"/>
            <a:r>
              <a:rPr lang="en-US" sz="2000" dirty="0">
                <a:solidFill>
                  <a:schemeClr val="tx1"/>
                </a:solidFill>
                <a:latin typeface="Times New Roman" pitchFamily="18" charset="0"/>
                <a:cs typeface="Times New Roman" pitchFamily="18" charset="0"/>
              </a:rPr>
              <a:t>The Celtic tribes lived in scattered villages. They lived in round houses with thatched roofs of straw or heather</a:t>
            </a:r>
            <a:r>
              <a:rPr lang="en-US" sz="2000" dirty="0" smtClean="0">
                <a:solidFill>
                  <a:schemeClr val="tx1"/>
                </a:solidFill>
                <a:latin typeface="Times New Roman" pitchFamily="18" charset="0"/>
                <a:cs typeface="Times New Roman" pitchFamily="18" charset="0"/>
              </a:rPr>
              <a:t>.</a:t>
            </a:r>
            <a:r>
              <a:rPr lang="ru-RU"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The </a:t>
            </a:r>
            <a:r>
              <a:rPr lang="en-US" sz="2000" dirty="0">
                <a:solidFill>
                  <a:schemeClr val="tx1"/>
                </a:solidFill>
                <a:latin typeface="Times New Roman" pitchFamily="18" charset="0"/>
                <a:cs typeface="Times New Roman" pitchFamily="18" charset="0"/>
              </a:rPr>
              <a:t>walls of their houses were made from local material. Houses in the south tended to be made from wattle (woven wood) and daub (straw and mud) as there was an ample supply of wood from the forests.</a:t>
            </a:r>
            <a:endParaRPr lang="ru-RU" sz="2000" dirty="0">
              <a:solidFill>
                <a:schemeClr val="tx1"/>
              </a:solidFill>
              <a:latin typeface="Times New Roman" pitchFamily="18" charset="0"/>
              <a:cs typeface="Times New Roman" pitchFamily="18" charset="0"/>
            </a:endParaRPr>
          </a:p>
        </p:txBody>
      </p:sp>
      <p:pic>
        <p:nvPicPr>
          <p:cNvPr id="3074" name="Picture 2" descr="Round hous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1124744"/>
            <a:ext cx="2160240" cy="170537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Прямоугольник 3"/>
          <p:cNvSpPr/>
          <p:nvPr/>
        </p:nvSpPr>
        <p:spPr>
          <a:xfrm>
            <a:off x="251520" y="2920501"/>
            <a:ext cx="5616624" cy="1631216"/>
          </a:xfrm>
          <a:prstGeom prst="rect">
            <a:avLst/>
          </a:prstGeom>
        </p:spPr>
        <p:txBody>
          <a:bodyPr wrap="square">
            <a:spAutoFit/>
          </a:bodyPr>
          <a:lstStyle/>
          <a:p>
            <a:pPr algn="just"/>
            <a:r>
              <a:rPr lang="en-US" sz="2000" b="0" i="0" dirty="0" smtClean="0">
                <a:effectLst/>
                <a:latin typeface="Times New Roman" pitchFamily="18" charset="0"/>
                <a:cs typeface="Times New Roman" pitchFamily="18" charset="0"/>
              </a:rPr>
              <a:t>The houses had no windows.</a:t>
            </a:r>
            <a:r>
              <a:rPr lang="en-US" sz="2000" b="0" i="0" dirty="0" smtClean="0">
                <a:effectLst/>
                <a:latin typeface="Verdana"/>
              </a:rPr>
              <a:t> </a:t>
            </a:r>
            <a:r>
              <a:rPr lang="en-US" sz="2000" b="0" i="0" dirty="0" smtClean="0">
                <a:effectLst/>
                <a:latin typeface="Times New Roman" pitchFamily="18" charset="0"/>
                <a:cs typeface="Times New Roman" pitchFamily="18" charset="0"/>
              </a:rPr>
              <a:t>The roof was made from straw with mud placed on top to keep the warmth in.</a:t>
            </a:r>
            <a:r>
              <a:rPr lang="en-US" sz="2000" b="0" i="0" dirty="0" smtClean="0">
                <a:solidFill>
                  <a:srgbClr val="003366"/>
                </a:solidFill>
                <a:effectLst/>
                <a:latin typeface="Verdana"/>
              </a:rPr>
              <a:t> </a:t>
            </a:r>
            <a:r>
              <a:rPr lang="en-US" sz="2000" b="0" i="0" dirty="0" smtClean="0">
                <a:effectLst/>
                <a:latin typeface="Times New Roman" pitchFamily="18" charset="0"/>
                <a:cs typeface="Times New Roman" pitchFamily="18" charset="0"/>
              </a:rPr>
              <a:t>The houses in the north were made with large stones held together with clay. The photograph below shows both types of houses. </a:t>
            </a:r>
            <a:endParaRPr lang="ru-RU" sz="2000" dirty="0" smtClean="0">
              <a:latin typeface="Times New Roman" pitchFamily="18" charset="0"/>
              <a:cs typeface="Times New Roman" pitchFamily="18" charset="0"/>
            </a:endParaRPr>
          </a:p>
        </p:txBody>
      </p:sp>
      <p:sp>
        <p:nvSpPr>
          <p:cNvPr id="6" name="Прямоугольник 5"/>
          <p:cNvSpPr/>
          <p:nvPr/>
        </p:nvSpPr>
        <p:spPr>
          <a:xfrm>
            <a:off x="4330452" y="4521906"/>
            <a:ext cx="4572000" cy="1938992"/>
          </a:xfrm>
          <a:prstGeom prst="rect">
            <a:avLst/>
          </a:prstGeom>
        </p:spPr>
        <p:txBody>
          <a:bodyPr>
            <a:spAutoFit/>
          </a:bodyPr>
          <a:lstStyle/>
          <a:p>
            <a:r>
              <a:rPr lang="en-US" sz="2000" b="0" i="0" dirty="0" smtClean="0">
                <a:effectLst/>
                <a:latin typeface="Times New Roman" pitchFamily="18" charset="0"/>
                <a:cs typeface="Times New Roman" pitchFamily="18" charset="0"/>
              </a:rPr>
              <a:t>The Celts would light a fire in the middle of the roundhouse for cooking and heating. It must have been very smoky inside. The smoke from the fire escaped through a hole in the roof.</a:t>
            </a:r>
            <a:r>
              <a:rPr lang="en-US" sz="2000" b="0" i="0" dirty="0" smtClean="0">
                <a:solidFill>
                  <a:srgbClr val="003366"/>
                </a:solidFill>
                <a:effectLst/>
                <a:latin typeface="Verdana"/>
              </a:rPr>
              <a:t> </a:t>
            </a:r>
            <a:r>
              <a:rPr lang="en-US" sz="2000" b="0" i="0" dirty="0" smtClean="0">
                <a:effectLst/>
                <a:latin typeface="Times New Roman" pitchFamily="18" charset="0"/>
                <a:cs typeface="Times New Roman" pitchFamily="18" charset="0"/>
              </a:rPr>
              <a:t>Animals were often kept inside the house at night.</a:t>
            </a:r>
            <a:endParaRPr lang="ru-RU" sz="2000" dirty="0">
              <a:latin typeface="Times New Roman" pitchFamily="18" charset="0"/>
              <a:cs typeface="Times New Roman" pitchFamily="18" charset="0"/>
            </a:endParaRPr>
          </a:p>
        </p:txBody>
      </p:sp>
      <p:pic>
        <p:nvPicPr>
          <p:cNvPr id="3076" name="Picture 4" descr="Round Hous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98708" y="2821097"/>
            <a:ext cx="3003744" cy="16160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8" name="Picture 6" descr="Fir in th middle of the house"/>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52" y="4685581"/>
            <a:ext cx="3524597" cy="177531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713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864095"/>
          </a:xfrm>
        </p:spPr>
        <p:txBody>
          <a:bodyPr/>
          <a:lstStyle/>
          <a:p>
            <a:r>
              <a:rPr lang="en-US" sz="4400" b="1" dirty="0">
                <a:solidFill>
                  <a:schemeClr val="tx1"/>
                </a:solidFill>
                <a:effectLst/>
                <a:latin typeface="Times New Roman" pitchFamily="18" charset="0"/>
                <a:cs typeface="Times New Roman" pitchFamily="18" charset="0"/>
              </a:rPr>
              <a:t>Celtic R</a:t>
            </a:r>
            <a:r>
              <a:rPr lang="en-US" sz="4400" b="1" dirty="0" smtClean="0">
                <a:solidFill>
                  <a:schemeClr val="tx1"/>
                </a:solidFill>
                <a:effectLst/>
                <a:latin typeface="Times New Roman" pitchFamily="18" charset="0"/>
                <a:cs typeface="Times New Roman" pitchFamily="18" charset="0"/>
              </a:rPr>
              <a:t>eligion</a:t>
            </a:r>
            <a:endParaRPr lang="ru-RU" sz="44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467544" y="980728"/>
            <a:ext cx="8280920" cy="2554545"/>
          </a:xfrm>
          <a:prstGeom prst="rect">
            <a:avLst/>
          </a:prstGeom>
        </p:spPr>
        <p:txBody>
          <a:bodyPr wrap="square">
            <a:spAutoFit/>
          </a:bodyPr>
          <a:lstStyle/>
          <a:p>
            <a:pPr algn="just"/>
            <a:r>
              <a:rPr lang="en-US" sz="2000" dirty="0">
                <a:latin typeface="Times New Roman" pitchFamily="18" charset="0"/>
                <a:cs typeface="Times New Roman" pitchFamily="18" charset="0"/>
              </a:rPr>
              <a:t>The Iron Age Celts of Europe and Britain were very superstitious people</a:t>
            </a:r>
            <a:r>
              <a:rPr lang="en-US" sz="2000" dirty="0" smtClean="0">
                <a:latin typeface="Times New Roman" pitchFamily="18" charset="0"/>
                <a:cs typeface="Times New Roman" pitchFamily="18" charset="0"/>
              </a:rPr>
              <a:t>.</a:t>
            </a:r>
            <a:r>
              <a:rPr lang="en-US" sz="2000" b="1" dirty="0">
                <a:solidFill>
                  <a:srgbClr val="003366"/>
                </a:solidFill>
                <a:latin typeface="Verdana"/>
              </a:rPr>
              <a:t> </a:t>
            </a:r>
            <a:r>
              <a:rPr lang="en-US" sz="2000" b="1" u="sng" dirty="0">
                <a:latin typeface="Times New Roman" pitchFamily="18" charset="0"/>
                <a:cs typeface="Times New Roman" pitchFamily="18" charset="0"/>
              </a:rPr>
              <a:t>Celtic Priests</a:t>
            </a:r>
            <a:endParaRPr lang="en-US" sz="2000" u="sng"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Celtic priests, called Druids, were the link between the supernatural world and the ordinary human one. They were able to predict what would happen in the future by interpreting nature. It is likely that they knew how to read and write, and they certainly had a good grasp of mathematics. They knew something of medicine and law, and they could trace the stars and the planets. The main </a:t>
            </a:r>
            <a:r>
              <a:rPr lang="en-US" sz="2000" dirty="0" err="1">
                <a:latin typeface="Times New Roman" pitchFamily="18" charset="0"/>
                <a:cs typeface="Times New Roman" pitchFamily="18" charset="0"/>
              </a:rPr>
              <a:t>centre</a:t>
            </a:r>
            <a:r>
              <a:rPr lang="en-US" sz="2000" dirty="0">
                <a:latin typeface="Times New Roman" pitchFamily="18" charset="0"/>
                <a:cs typeface="Times New Roman" pitchFamily="18" charset="0"/>
              </a:rPr>
              <a:t> of the druids in Britain was Anglesey, in Wales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50" name="Picture 2" descr="http://www.primaryhomeworkhelp.co.uk/celts/images/Celtic_religeon.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3535273"/>
            <a:ext cx="295275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Прямоугольник 5"/>
          <p:cNvSpPr/>
          <p:nvPr/>
        </p:nvSpPr>
        <p:spPr>
          <a:xfrm>
            <a:off x="3563888" y="3378973"/>
            <a:ext cx="5184576" cy="3170099"/>
          </a:xfrm>
          <a:prstGeom prst="rect">
            <a:avLst/>
          </a:prstGeom>
        </p:spPr>
        <p:txBody>
          <a:bodyPr wrap="square">
            <a:spAutoFit/>
          </a:bodyPr>
          <a:lstStyle/>
          <a:p>
            <a:pPr lvl="0" fontAlgn="base">
              <a:spcBef>
                <a:spcPct val="0"/>
              </a:spcBef>
              <a:spcAft>
                <a:spcPct val="0"/>
              </a:spcAft>
            </a:pPr>
            <a:r>
              <a:rPr lang="ru-RU" sz="2000" b="1" u="sng" dirty="0" err="1">
                <a:latin typeface="Times New Roman" pitchFamily="18" charset="0"/>
                <a:cs typeface="Times New Roman" pitchFamily="18" charset="0"/>
              </a:rPr>
              <a:t>Gods</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and</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Goddesses</a:t>
            </a:r>
            <a:endParaRPr lang="ru-RU" sz="2000" u="sng" dirty="0">
              <a:latin typeface="Times New Roman" pitchFamily="18" charset="0"/>
              <a:cs typeface="Times New Roman" pitchFamily="18" charset="0"/>
            </a:endParaRPr>
          </a:p>
          <a:p>
            <a:pPr lvl="0" algn="just" eaLnBrk="0" fontAlgn="base" hangingPunct="0">
              <a:spcBef>
                <a:spcPct val="0"/>
              </a:spcBef>
              <a:spcAft>
                <a:spcPct val="0"/>
              </a:spcAft>
            </a:pP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Celts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believed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many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gods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goddesses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over</a:t>
            </a:r>
            <a:r>
              <a:rPr lang="ru-RU" sz="2000" dirty="0">
                <a:latin typeface="Times New Roman" pitchFamily="18" charset="0"/>
                <a:cs typeface="Times New Roman" pitchFamily="18" charset="0"/>
              </a:rPr>
              <a:t> 400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fact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Among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them</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were</a:t>
            </a:r>
            <a:r>
              <a:rPr lang="ru-RU" sz="2000" dirty="0">
                <a:latin typeface="Times New Roman" pitchFamily="18" charset="0"/>
                <a:cs typeface="Times New Roman" pitchFamily="18" charset="0"/>
              </a:rPr>
              <a:t>:</a:t>
            </a:r>
          </a:p>
          <a:p>
            <a:pPr lvl="0" algn="just" eaLnBrk="0" fontAlgn="base" hangingPunct="0">
              <a:spcBef>
                <a:spcPct val="0"/>
              </a:spcBef>
              <a:spcAft>
                <a:spcPct val="0"/>
              </a:spcAft>
            </a:pPr>
            <a:r>
              <a:rPr lang="ru-RU" sz="2000" b="1" dirty="0" err="1">
                <a:latin typeface="Times New Roman" pitchFamily="18" charset="0"/>
                <a:cs typeface="Times New Roman" pitchFamily="18" charset="0"/>
              </a:rPr>
              <a:t>Sucellos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sky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god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 </a:t>
            </a:r>
            <a:r>
              <a:rPr lang="ru-RU" sz="2000" dirty="0" err="1">
                <a:latin typeface="Times New Roman" pitchFamily="18" charset="0"/>
                <a:cs typeface="Times New Roman" pitchFamily="18" charset="0"/>
              </a:rPr>
              <a:t>hammer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caused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lightning</a:t>
            </a:r>
            <a:r>
              <a:rPr lang="ru-RU" sz="2000" dirty="0">
                <a:latin typeface="Times New Roman" pitchFamily="18" charset="0"/>
                <a:cs typeface="Times New Roman" pitchFamily="18" charset="0"/>
              </a:rPr>
              <a:t>,</a:t>
            </a:r>
          </a:p>
          <a:p>
            <a:pPr lvl="0" algn="just" eaLnBrk="0" fontAlgn="base" hangingPunct="0">
              <a:spcBef>
                <a:spcPct val="0"/>
              </a:spcBef>
              <a:spcAft>
                <a:spcPct val="0"/>
              </a:spcAft>
            </a:pPr>
            <a:r>
              <a:rPr lang="ru-RU" sz="2000" b="1" dirty="0" err="1">
                <a:latin typeface="Times New Roman" pitchFamily="18" charset="0"/>
                <a:cs typeface="Times New Roman" pitchFamily="18" charset="0"/>
              </a:rPr>
              <a:t>Nodens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made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clouds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rain</a:t>
            </a:r>
            <a:r>
              <a:rPr lang="ru-RU" sz="2000" dirty="0">
                <a:latin typeface="Times New Roman" pitchFamily="18" charset="0"/>
                <a:cs typeface="Times New Roman" pitchFamily="18" charset="0"/>
              </a:rPr>
              <a:t>.</a:t>
            </a:r>
          </a:p>
          <a:p>
            <a:pPr lvl="0" algn="just" eaLnBrk="0" fontAlgn="base" hangingPunct="0">
              <a:spcBef>
                <a:spcPct val="0"/>
              </a:spcBef>
              <a:spcAft>
                <a:spcPct val="0"/>
              </a:spcAft>
            </a:pPr>
            <a:r>
              <a:rPr lang="ru-RU" sz="2000" dirty="0" err="1">
                <a:latin typeface="Times New Roman" pitchFamily="18" charset="0"/>
                <a:cs typeface="Times New Roman" pitchFamily="18" charset="0"/>
              </a:rPr>
              <a:t>Many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gods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had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no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names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but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lived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springs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woods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other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places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Offerings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gods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were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thrown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into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lakes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rivers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left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springs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wells</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289149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Прямоугольник 3"/>
          <p:cNvSpPr/>
          <p:nvPr/>
        </p:nvSpPr>
        <p:spPr>
          <a:xfrm>
            <a:off x="539552" y="431979"/>
            <a:ext cx="8208912" cy="1323439"/>
          </a:xfrm>
          <a:prstGeom prst="rect">
            <a:avLst/>
          </a:prstGeom>
        </p:spPr>
        <p:txBody>
          <a:bodyPr wrap="square">
            <a:spAutoFit/>
          </a:bodyPr>
          <a:lstStyle/>
          <a:p>
            <a:r>
              <a:rPr lang="en-US" sz="2000" b="1" u="sng" dirty="0">
                <a:latin typeface="Times New Roman" pitchFamily="18" charset="0"/>
                <a:cs typeface="Times New Roman" pitchFamily="18" charset="0"/>
              </a:rPr>
              <a:t>The Celtic Year</a:t>
            </a:r>
            <a:endParaRPr lang="en-US" sz="2000" u="sng"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Celtic festivals were held throughout the year. They measured time in Lunar (moon) months, and in order to bring the lunar and solar years into agreemen</a:t>
            </a:r>
            <a:r>
              <a:rPr lang="en-US" dirty="0">
                <a:solidFill>
                  <a:srgbClr val="003366"/>
                </a:solidFill>
                <a:latin typeface="Verdana"/>
              </a:rPr>
              <a:t>t </a:t>
            </a:r>
            <a:r>
              <a:rPr lang="en-US" sz="2000" dirty="0">
                <a:latin typeface="Times New Roman" pitchFamily="18" charset="0"/>
                <a:cs typeface="Times New Roman" pitchFamily="18" charset="0"/>
              </a:rPr>
              <a:t>would add an extra month to the year every three or four years.</a:t>
            </a:r>
            <a:endParaRPr lang="en-US" sz="2000" b="0" i="0" dirty="0">
              <a:effectLst/>
              <a:latin typeface="Times New Roman" pitchFamily="18" charset="0"/>
              <a:cs typeface="Times New Roman" pitchFamily="18" charset="0"/>
            </a:endParaRPr>
          </a:p>
        </p:txBody>
      </p:sp>
      <p:sp>
        <p:nvSpPr>
          <p:cNvPr id="5" name="Прямоугольник 4"/>
          <p:cNvSpPr/>
          <p:nvPr/>
        </p:nvSpPr>
        <p:spPr>
          <a:xfrm>
            <a:off x="539552" y="1795671"/>
            <a:ext cx="8208912" cy="2246769"/>
          </a:xfrm>
          <a:prstGeom prst="rect">
            <a:avLst/>
          </a:prstGeom>
        </p:spPr>
        <p:txBody>
          <a:bodyPr wrap="square">
            <a:spAutoFit/>
          </a:bodyPr>
          <a:lstStyle/>
          <a:p>
            <a:r>
              <a:rPr lang="en-US" sz="2000" b="1" u="sng" dirty="0">
                <a:latin typeface="Times New Roman" pitchFamily="18" charset="0"/>
                <a:cs typeface="Times New Roman" pitchFamily="18" charset="0"/>
              </a:rPr>
              <a:t>The Four main Festivals of the Celtic year</a:t>
            </a:r>
            <a:endParaRPr lang="en-US" sz="2000" u="sng" dirty="0">
              <a:latin typeface="Times New Roman" pitchFamily="18" charset="0"/>
              <a:cs typeface="Times New Roman" pitchFamily="18" charset="0"/>
            </a:endParaRPr>
          </a:p>
          <a:p>
            <a:r>
              <a:rPr lang="en-US" sz="2000" dirty="0">
                <a:latin typeface="Times New Roman" pitchFamily="18" charset="0"/>
                <a:cs typeface="Times New Roman" pitchFamily="18" charset="0"/>
              </a:rPr>
              <a:t>Great feasts were held four times during the year - </a:t>
            </a:r>
            <a:r>
              <a:rPr lang="en-US" sz="2000" dirty="0" err="1">
                <a:latin typeface="Times New Roman" pitchFamily="18" charset="0"/>
                <a:cs typeface="Times New Roman" pitchFamily="18" charset="0"/>
              </a:rPr>
              <a:t>Imbolc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Beltain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Lughnasa</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Samhain</a:t>
            </a:r>
            <a:r>
              <a:rPr lang="en-US" sz="2000" dirty="0">
                <a:latin typeface="Times New Roman" pitchFamily="18" charset="0"/>
                <a:cs typeface="Times New Roman" pitchFamily="18" charset="0"/>
              </a:rPr>
              <a:t>.</a:t>
            </a:r>
          </a:p>
          <a:p>
            <a:pPr>
              <a:buFont typeface="Arial"/>
              <a:buChar char="•"/>
            </a:pPr>
            <a:r>
              <a:rPr lang="en-US" sz="2000" dirty="0" err="1">
                <a:latin typeface="Times New Roman" pitchFamily="18" charset="0"/>
                <a:cs typeface="Times New Roman" pitchFamily="18" charset="0"/>
              </a:rPr>
              <a:t>Imbolc</a:t>
            </a:r>
            <a:r>
              <a:rPr lang="en-US" sz="2000" dirty="0">
                <a:latin typeface="Times New Roman" pitchFamily="18" charset="0"/>
                <a:cs typeface="Times New Roman" pitchFamily="18" charset="0"/>
              </a:rPr>
              <a:t> - 1st February</a:t>
            </a:r>
          </a:p>
          <a:p>
            <a:pPr>
              <a:buFont typeface="Arial"/>
              <a:buChar char="•"/>
            </a:pPr>
            <a:r>
              <a:rPr lang="en-US" sz="2000" dirty="0" err="1">
                <a:latin typeface="Times New Roman" pitchFamily="18" charset="0"/>
                <a:cs typeface="Times New Roman" pitchFamily="18" charset="0"/>
              </a:rPr>
              <a:t>Beltain</a:t>
            </a:r>
            <a:r>
              <a:rPr lang="en-US" sz="2000" dirty="0">
                <a:latin typeface="Times New Roman" pitchFamily="18" charset="0"/>
                <a:cs typeface="Times New Roman" pitchFamily="18" charset="0"/>
              </a:rPr>
              <a:t> - 1st </a:t>
            </a:r>
            <a:r>
              <a:rPr lang="en-US" sz="2000" dirty="0" smtClean="0">
                <a:latin typeface="Times New Roman" pitchFamily="18" charset="0"/>
                <a:cs typeface="Times New Roman" pitchFamily="18" charset="0"/>
              </a:rPr>
              <a:t>May</a:t>
            </a:r>
            <a:endParaRPr lang="en-US" sz="2000" dirty="0">
              <a:latin typeface="Times New Roman" pitchFamily="18" charset="0"/>
              <a:cs typeface="Times New Roman" pitchFamily="18" charset="0"/>
            </a:endParaRPr>
          </a:p>
          <a:p>
            <a:pPr>
              <a:buFont typeface="Arial"/>
              <a:buChar char="•"/>
            </a:pPr>
            <a:r>
              <a:rPr lang="en-US" sz="2000" dirty="0" err="1">
                <a:latin typeface="Times New Roman" pitchFamily="18" charset="0"/>
                <a:cs typeface="Times New Roman" pitchFamily="18" charset="0"/>
              </a:rPr>
              <a:t>Lughnasa</a:t>
            </a:r>
            <a:r>
              <a:rPr lang="en-US" sz="2000" dirty="0">
                <a:latin typeface="Times New Roman" pitchFamily="18" charset="0"/>
                <a:cs typeface="Times New Roman" pitchFamily="18" charset="0"/>
              </a:rPr>
              <a:t> - 1st August</a:t>
            </a:r>
          </a:p>
          <a:p>
            <a:pPr>
              <a:buFont typeface="Arial"/>
              <a:buChar char="•"/>
            </a:pPr>
            <a:r>
              <a:rPr lang="en-US" sz="2000" dirty="0" err="1">
                <a:latin typeface="Times New Roman" pitchFamily="18" charset="0"/>
                <a:cs typeface="Times New Roman" pitchFamily="18" charset="0"/>
              </a:rPr>
              <a:t>Samhain</a:t>
            </a:r>
            <a:r>
              <a:rPr lang="en-US" sz="2000" dirty="0">
                <a:latin typeface="Times New Roman" pitchFamily="18" charset="0"/>
                <a:cs typeface="Times New Roman" pitchFamily="18" charset="0"/>
              </a:rPr>
              <a:t> - 1st November</a:t>
            </a:r>
            <a:endParaRPr lang="en-US" sz="2000" b="0" i="0" dirty="0">
              <a:effectLst/>
              <a:latin typeface="Times New Roman" pitchFamily="18" charset="0"/>
              <a:cs typeface="Times New Roman" pitchFamily="18" charset="0"/>
            </a:endParaRPr>
          </a:p>
        </p:txBody>
      </p:sp>
      <p:sp>
        <p:nvSpPr>
          <p:cNvPr id="6" name="Прямоугольник 5"/>
          <p:cNvSpPr/>
          <p:nvPr/>
        </p:nvSpPr>
        <p:spPr>
          <a:xfrm>
            <a:off x="574720" y="4029153"/>
            <a:ext cx="8173743" cy="2554545"/>
          </a:xfrm>
          <a:prstGeom prst="rect">
            <a:avLst/>
          </a:prstGeom>
        </p:spPr>
        <p:txBody>
          <a:bodyPr wrap="square">
            <a:spAutoFit/>
          </a:bodyPr>
          <a:lstStyle/>
          <a:p>
            <a:r>
              <a:rPr lang="en-US" sz="2000" b="1" u="sng" dirty="0">
                <a:latin typeface="Times New Roman" pitchFamily="18" charset="0"/>
                <a:cs typeface="Times New Roman" pitchFamily="18" charset="0"/>
              </a:rPr>
              <a:t>Human Heads</a:t>
            </a:r>
          </a:p>
          <a:p>
            <a:pPr algn="just"/>
            <a:r>
              <a:rPr lang="en-US" sz="2000" dirty="0">
                <a:latin typeface="Times New Roman" pitchFamily="18" charset="0"/>
                <a:cs typeface="Times New Roman" pitchFamily="18" charset="0"/>
              </a:rPr>
              <a:t>The Celts made many sculptures of human heads in stone or wood. They believed that the human soul lived inside the head. They believed that capturing someone's soul gave you really powerful magic, which is why they collected the heads of their enemies killed in battles.</a:t>
            </a:r>
          </a:p>
          <a:p>
            <a:pPr algn="just"/>
            <a:r>
              <a:rPr lang="en-US" sz="2000" dirty="0">
                <a:latin typeface="Times New Roman" pitchFamily="18" charset="0"/>
                <a:cs typeface="Times New Roman" pitchFamily="18" charset="0"/>
              </a:rPr>
              <a:t>Roman historians say the Celts cut off the heads of their ancestors, and even their enemies, and worshipped the skulls. They nailed the heads over the doors of their huts.</a:t>
            </a:r>
            <a:endParaRPr lang="en-US" sz="200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424691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971600" y="476672"/>
            <a:ext cx="7632848" cy="1323439"/>
          </a:xfrm>
          <a:prstGeom prst="rect">
            <a:avLst/>
          </a:prstGeom>
        </p:spPr>
        <p:txBody>
          <a:bodyPr wrap="square">
            <a:spAutoFit/>
          </a:bodyPr>
          <a:lstStyle/>
          <a:p>
            <a:pPr algn="r"/>
            <a:r>
              <a:rPr lang="en-US" sz="2000" dirty="0">
                <a:latin typeface="Times New Roman" pitchFamily="18" charset="0"/>
                <a:cs typeface="Times New Roman" pitchFamily="18" charset="0"/>
              </a:rPr>
              <a:t>" In exactly the same way as hunters do with their skulls of the animals they have slain, they preserved the heads of their most high-ranking victims in cedar oil, keeping them carefully in wooden boxes."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Written by </a:t>
            </a:r>
            <a:r>
              <a:rPr lang="en-US" sz="2000" dirty="0" err="1">
                <a:latin typeface="Times New Roman" pitchFamily="18" charset="0"/>
                <a:cs typeface="Times New Roman" pitchFamily="18" charset="0"/>
              </a:rPr>
              <a:t>Diodorus</a:t>
            </a:r>
            <a:r>
              <a:rPr lang="en-US" sz="2000" dirty="0">
                <a:latin typeface="Times New Roman" pitchFamily="18" charset="0"/>
                <a:cs typeface="Times New Roman" pitchFamily="18" charset="0"/>
              </a:rPr>
              <a:t>, a Roman historian</a:t>
            </a:r>
            <a:endParaRPr lang="ru-RU" sz="2000" dirty="0">
              <a:latin typeface="Times New Roman" pitchFamily="18" charset="0"/>
              <a:cs typeface="Times New Roman" pitchFamily="18" charset="0"/>
            </a:endParaRPr>
          </a:p>
        </p:txBody>
      </p:sp>
      <p:sp>
        <p:nvSpPr>
          <p:cNvPr id="3" name="Прямоугольник 2"/>
          <p:cNvSpPr/>
          <p:nvPr/>
        </p:nvSpPr>
        <p:spPr>
          <a:xfrm>
            <a:off x="755576" y="2551837"/>
            <a:ext cx="4032448" cy="1938992"/>
          </a:xfrm>
          <a:prstGeom prst="rect">
            <a:avLst/>
          </a:prstGeom>
        </p:spPr>
        <p:txBody>
          <a:bodyPr wrap="square">
            <a:spAutoFit/>
          </a:bodyPr>
          <a:lstStyle/>
          <a:p>
            <a:r>
              <a:rPr lang="en-US" sz="2000" b="1" u="sng" dirty="0">
                <a:latin typeface="Times New Roman" pitchFamily="18" charset="0"/>
                <a:cs typeface="Times New Roman" pitchFamily="18" charset="0"/>
              </a:rPr>
              <a:t>After Life</a:t>
            </a:r>
            <a:endParaRPr lang="en-US" sz="2000" u="sng"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Celts believed that the human soul had an afterlife, so when a person died they were buried with many things they would need for the after life.</a:t>
            </a:r>
            <a:endParaRPr lang="en-US" sz="2000" b="0" i="0" dirty="0">
              <a:effectLst/>
              <a:latin typeface="Times New Roman" pitchFamily="18" charset="0"/>
              <a:cs typeface="Times New Roman" pitchFamily="18" charset="0"/>
            </a:endParaRPr>
          </a:p>
        </p:txBody>
      </p:sp>
      <p:pic>
        <p:nvPicPr>
          <p:cNvPr id="3074" name="Picture 2" descr="Funeral"/>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4048" y="2852936"/>
            <a:ext cx="340995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Прямоугольник 3"/>
          <p:cNvSpPr/>
          <p:nvPr/>
        </p:nvSpPr>
        <p:spPr>
          <a:xfrm>
            <a:off x="755576" y="4861636"/>
            <a:ext cx="4032448" cy="1015663"/>
          </a:xfrm>
          <a:prstGeom prst="rect">
            <a:avLst/>
          </a:prstGeom>
        </p:spPr>
        <p:txBody>
          <a:bodyPr wrap="square">
            <a:spAutoFit/>
          </a:bodyPr>
          <a:lstStyle/>
          <a:p>
            <a:pPr algn="just"/>
            <a:r>
              <a:rPr lang="en-US" sz="2000" dirty="0">
                <a:latin typeface="Times New Roman" pitchFamily="18" charset="0"/>
                <a:cs typeface="Times New Roman" pitchFamily="18" charset="0"/>
              </a:rPr>
              <a:t>Warriors were often buried with a helmet, a sword or dagger, shield and in some cases, even a chariot.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1921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1506</Words>
  <Application>Microsoft Macintosh PowerPoint</Application>
  <PresentationFormat>On-screen Show (4:3)</PresentationFormat>
  <Paragraphs>83</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Исполнительная</vt:lpstr>
      <vt:lpstr>The Celts</vt:lpstr>
      <vt:lpstr>Who were the Celts?</vt:lpstr>
      <vt:lpstr>What clothes did the Celts wear?</vt:lpstr>
      <vt:lpstr>Slide 4</vt:lpstr>
      <vt:lpstr>What did the Celts eat?</vt:lpstr>
      <vt:lpstr>Celtic Houses</vt:lpstr>
      <vt:lpstr>Celtic Religion</vt:lpstr>
      <vt:lpstr>Slide 8</vt:lpstr>
      <vt:lpstr>Slide 9</vt:lpstr>
      <vt:lpstr>Weapons and Warriors</vt:lpstr>
      <vt:lpstr>Slide 11</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Celts</dc:title>
  <dc:creator>Admin</dc:creator>
  <cp:lastModifiedBy>Barry Kramer</cp:lastModifiedBy>
  <cp:revision>9</cp:revision>
  <dcterms:created xsi:type="dcterms:W3CDTF">2015-01-10T20:52:09Z</dcterms:created>
  <dcterms:modified xsi:type="dcterms:W3CDTF">2015-01-10T20:53:04Z</dcterms:modified>
</cp:coreProperties>
</file>