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slideLayouts/slideLayout16.xml" ContentType="application/vnd.openxmlformats-officedocument.presentationml.slideLayout+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95" r:id="rId1"/>
  </p:sldMasterIdLst>
  <p:sldIdLst>
    <p:sldId id="256" r:id="rId2"/>
    <p:sldId id="257" r:id="rId3"/>
    <p:sldId id="258" r:id="rId4"/>
    <p:sldId id="259" r:id="rId5"/>
    <p:sldId id="261" r:id="rId6"/>
    <p:sldId id="263" r:id="rId7"/>
    <p:sldId id="264" r:id="rId8"/>
    <p:sldId id="262" r:id="rId9"/>
    <p:sldId id="260" r:id="rId10"/>
    <p:sldId id="265" r:id="rId11"/>
    <p:sldId id="266" r:id="rId12"/>
    <p:sldId id="267"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000" autoAdjust="0"/>
    <p:restoredTop sz="94660"/>
  </p:normalViewPr>
  <p:slideViewPr>
    <p:cSldViewPr snapToGrid="0">
      <p:cViewPr varScale="1">
        <p:scale>
          <a:sx n="82" d="100"/>
          <a:sy n="82" d="100"/>
        </p:scale>
        <p:origin x="-104" y="-59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1BE4C3F-96A7-4F79-9E99-258353764691}" type="datetimeFigureOut">
              <a:rPr lang="ru-RU" smtClean="0"/>
              <a:pPr/>
              <a:t>1/12/15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45E551-F166-47A6-B143-BF6B7FAD77DA}"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203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BE4C3F-96A7-4F79-9E99-258353764691}" type="datetimeFigureOut">
              <a:rPr lang="ru-RU" smtClean="0"/>
              <a:pPr/>
              <a:t>1/12/15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45E551-F166-47A6-B143-BF6B7FAD77DA}"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418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BE4C3F-96A7-4F79-9E99-258353764691}" type="datetimeFigureOut">
              <a:rPr lang="ru-RU" smtClean="0"/>
              <a:pPr/>
              <a:t>1/12/15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45E551-F166-47A6-B143-BF6B7FAD77DA}"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3436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BE4C3F-96A7-4F79-9E99-258353764691}" type="datetimeFigureOut">
              <a:rPr lang="ru-RU" smtClean="0"/>
              <a:pPr/>
              <a:t>1/12/15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45E551-F166-47A6-B143-BF6B7FAD77DA}"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0521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BE4C3F-96A7-4F79-9E99-258353764691}" type="datetimeFigureOut">
              <a:rPr lang="ru-RU" smtClean="0"/>
              <a:pPr/>
              <a:t>1/12/15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45E551-F166-47A6-B143-BF6B7FAD77DA}"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3643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BE4C3F-96A7-4F79-9E99-258353764691}" type="datetimeFigureOut">
              <a:rPr lang="ru-RU" smtClean="0"/>
              <a:pPr/>
              <a:t>1/12/15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45E551-F166-47A6-B143-BF6B7FAD77DA}"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6141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1BE4C3F-96A7-4F79-9E99-258353764691}" type="datetimeFigureOut">
              <a:rPr lang="ru-RU" smtClean="0"/>
              <a:pPr/>
              <a:t>1/12/15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45E551-F166-47A6-B143-BF6B7FAD77DA}"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4487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1BE4C3F-96A7-4F79-9E99-258353764691}" type="datetimeFigureOut">
              <a:rPr lang="ru-RU" smtClean="0"/>
              <a:pPr/>
              <a:t>1/12/15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45E551-F166-47A6-B143-BF6B7FAD77DA}"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984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1BE4C3F-96A7-4F79-9E99-258353764691}" type="datetimeFigureOut">
              <a:rPr lang="ru-RU" smtClean="0"/>
              <a:pPr/>
              <a:t>1/12/15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45E551-F166-47A6-B143-BF6B7FAD77DA}"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28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BE4C3F-96A7-4F79-9E99-258353764691}" type="datetimeFigureOut">
              <a:rPr lang="ru-RU" smtClean="0"/>
              <a:pPr/>
              <a:t>1/12/15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45E551-F166-47A6-B143-BF6B7FAD77DA}"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649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1BE4C3F-96A7-4F79-9E99-258353764691}" type="datetimeFigureOut">
              <a:rPr lang="ru-RU" smtClean="0"/>
              <a:pPr/>
              <a:t>1/12/15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45E551-F166-47A6-B143-BF6B7FAD77DA}"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947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1BE4C3F-96A7-4F79-9E99-258353764691}" type="datetimeFigureOut">
              <a:rPr lang="ru-RU" smtClean="0"/>
              <a:pPr/>
              <a:t>1/12/15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945E551-F166-47A6-B143-BF6B7FAD77DA}"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245794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1BE4C3F-96A7-4F79-9E99-258353764691}" type="datetimeFigureOut">
              <a:rPr lang="ru-RU" smtClean="0"/>
              <a:pPr/>
              <a:t>1/12/15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945E551-F166-47A6-B143-BF6B7FAD77DA}"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00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E4C3F-96A7-4F79-9E99-258353764691}" type="datetimeFigureOut">
              <a:rPr lang="ru-RU" smtClean="0"/>
              <a:pPr/>
              <a:t>1/12/15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945E551-F166-47A6-B143-BF6B7FAD77DA}"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5848669"/>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1BE4C3F-96A7-4F79-9E99-258353764691}" type="datetimeFigureOut">
              <a:rPr lang="ru-RU" smtClean="0"/>
              <a:pPr/>
              <a:t>1/12/15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45E551-F166-47A6-B143-BF6B7FAD77DA}"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104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45E551-F166-47A6-B143-BF6B7FAD77DA}" type="slidenum">
              <a:rPr lang="ru-RU" smtClean="0"/>
              <a:pPr/>
              <a:t>‹#›</a:t>
            </a:fld>
            <a:endParaRPr lang="ru-RU"/>
          </a:p>
        </p:txBody>
      </p:sp>
      <p:sp>
        <p:nvSpPr>
          <p:cNvPr id="5" name="Date Placeholder 4"/>
          <p:cNvSpPr>
            <a:spLocks noGrp="1"/>
          </p:cNvSpPr>
          <p:nvPr>
            <p:ph type="dt" sz="half" idx="10"/>
          </p:nvPr>
        </p:nvSpPr>
        <p:spPr/>
        <p:txBody>
          <a:bodyPr/>
          <a:lstStyle/>
          <a:p>
            <a:fld id="{01BE4C3F-96A7-4F79-9E99-258353764691}" type="datetimeFigureOut">
              <a:rPr lang="ru-RU" smtClean="0"/>
              <a:pPr/>
              <a:t>1/12/15</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2226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BE4C3F-96A7-4F79-9E99-258353764691}" type="datetimeFigureOut">
              <a:rPr lang="ru-RU" smtClean="0"/>
              <a:pPr/>
              <a:t>1/12/15</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945E551-F166-47A6-B143-BF6B7FAD77DA}"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796897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589431" y="2253803"/>
            <a:ext cx="4547456" cy="1642488"/>
          </a:xfrm>
        </p:spPr>
        <p:txBody>
          <a:bodyPr/>
          <a:lstStyle/>
          <a:p>
            <a:pPr algn="ctr"/>
            <a:r>
              <a:rPr lang="en-US" dirty="0" smtClean="0">
                <a:latin typeface="Curlz MT" panose="04040404050702020202" pitchFamily="82" charset="0"/>
              </a:rPr>
              <a:t>The Eskimo-Early people’s symbols</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5712" y="954561"/>
            <a:ext cx="5014175" cy="376063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3532054"/>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5971504"/>
          </a:xfrm>
        </p:spPr>
        <p:txBody>
          <a:bodyPr>
            <a:normAutofit fontScale="90000"/>
          </a:bodyPr>
          <a:lstStyle/>
          <a:p>
            <a:r>
              <a:rPr lang="en-US" dirty="0" smtClean="0"/>
              <a:t>6 </a:t>
            </a:r>
            <a:r>
              <a:rPr lang="ro-RO" dirty="0" smtClean="0"/>
              <a:t>Dwellings</a:t>
            </a:r>
            <a:r>
              <a:rPr lang="en-US" dirty="0"/>
              <a:t/>
            </a:r>
            <a:br>
              <a:rPr lang="en-US" dirty="0"/>
            </a:br>
            <a:r>
              <a:rPr lang="en-US" sz="2700" dirty="0">
                <a:solidFill>
                  <a:srgbClr val="FFC000"/>
                </a:solidFill>
              </a:rPr>
              <a:t>In some parts of Greenland and in treeless regions of arctic Canada, such as Baffin Island, the Eskimos built snow houses for winter homes. These domed houses, built of blocks of fresh-cut snow, are commonly known as igloos. (The Eskimos themselves call any kind of shelter an igloo, not just snow houses.)</a:t>
            </a:r>
            <a:br>
              <a:rPr lang="en-US" sz="2700" dirty="0">
                <a:solidFill>
                  <a:srgbClr val="FFC000"/>
                </a:solidFill>
              </a:rPr>
            </a:br>
            <a:r>
              <a:rPr lang="en-US" sz="2700" dirty="0">
                <a:solidFill>
                  <a:srgbClr val="FFC000"/>
                </a:solidFill>
              </a:rPr>
              <a:t/>
            </a:r>
            <a:br>
              <a:rPr lang="en-US" sz="2700" dirty="0">
                <a:solidFill>
                  <a:srgbClr val="FFC000"/>
                </a:solidFill>
              </a:rPr>
            </a:br>
            <a:r>
              <a:rPr lang="en-US" sz="2700" dirty="0">
                <a:solidFill>
                  <a:srgbClr val="FFC000"/>
                </a:solidFill>
              </a:rPr>
              <a:t>In other parts of Canada and Greenland, and in Alaska, some Eskimos built winter homes of turf and stone. Others packed thick layers of earth over frames of driftwood or whalebone. The homes usually had one room, with sleeping benches covered with caribou hides. In summer, almost all Eskimos lived in tents made of seal or caribou skins sewn together with sinews.</a:t>
            </a:r>
            <a:endParaRPr lang="ru-RU" sz="2700" dirty="0">
              <a:solidFill>
                <a:srgbClr val="FFC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6159239"/>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32636" y="45544"/>
            <a:ext cx="3854528" cy="6465195"/>
          </a:xfrm>
        </p:spPr>
        <p:txBody>
          <a:bodyPr>
            <a:normAutofit/>
          </a:bodyPr>
          <a:lstStyle/>
          <a:p>
            <a:r>
              <a:rPr lang="en-US" sz="2400" dirty="0" smtClean="0"/>
              <a:t>7 Eskimo </a:t>
            </a:r>
            <a:r>
              <a:rPr lang="en-US" sz="2400" dirty="0"/>
              <a:t>clothing was made from animal skins. Traditionally, men, women, and children dressed much alike. They wore waterproof sealskin boots, hooded fur jackets called parkas, and fur trousers made of pelts from seal, caribou, fox, or polar bear. Waterproof jackets were made from seal gut. An Eskimo mother carried her baby in a pouch on her back under her parka.</a:t>
            </a:r>
            <a:endParaRPr lang="ru-RU" sz="2400" dirty="0"/>
          </a:p>
        </p:txBody>
      </p:sp>
      <p:pic>
        <p:nvPicPr>
          <p:cNvPr id="8" name="Рисунок 7"/>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87164" y="1042247"/>
            <a:ext cx="5950442" cy="357026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6932641"/>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677334" y="4800600"/>
            <a:ext cx="8596667" cy="2057400"/>
          </a:xfrm>
        </p:spPr>
        <p:txBody>
          <a:bodyPr/>
          <a:lstStyle/>
          <a:p>
            <a:r>
              <a:rPr lang="en-US" dirty="0"/>
              <a:t>Family Life</a:t>
            </a:r>
          </a:p>
          <a:p>
            <a:r>
              <a:rPr lang="en-US" dirty="0"/>
              <a:t>Married couples were the nucleus of an extended family. Parents, brothers, unmarried sisters, or other relatives often shared the same household. All members worked together to survive the Arctic winters. Men were responsible for providing food. Women made clothes and prepared food. During the winter months families entertained themselves by telling and acting out stories handed down from generation to generation. Often they danced to drum music.</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43225" y="0"/>
            <a:ext cx="5868944" cy="447592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0354784"/>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677334" y="5367338"/>
            <a:ext cx="10102283" cy="1381192"/>
          </a:xfrm>
        </p:spPr>
        <p:txBody>
          <a:bodyPr>
            <a:normAutofit/>
          </a:bodyPr>
          <a:lstStyle/>
          <a:p>
            <a:r>
              <a:rPr lang="en-US" dirty="0" smtClean="0"/>
              <a:t>9 Religion</a:t>
            </a:r>
            <a:endParaRPr lang="en-US" dirty="0"/>
          </a:p>
          <a:p>
            <a:r>
              <a:rPr lang="en-US" sz="1600" dirty="0"/>
              <a:t>During the 20th century most Eskimos converted to Christianity. In remote regions, some families retained the ancient Eskimo belief that certain men and women, called shamans, have the ability to call upon supernatural spirits for aid in curing illness, ensuring good hunting, and controlling the weather.</a:t>
            </a:r>
            <a:endParaRPr lang="ru-RU" sz="16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7730" y="0"/>
            <a:ext cx="7852520" cy="511666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9485016"/>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5" y="0"/>
            <a:ext cx="8596668" cy="2029854"/>
          </a:xfrm>
        </p:spPr>
        <p:txBody>
          <a:bodyPr/>
          <a:lstStyle/>
          <a:p>
            <a:r>
              <a:rPr lang="en-US" dirty="0" err="1" smtClean="0"/>
              <a:t>Goal:to</a:t>
            </a:r>
            <a:r>
              <a:rPr lang="en-US" dirty="0" smtClean="0"/>
              <a:t> </a:t>
            </a:r>
            <a:r>
              <a:rPr lang="en-US" dirty="0" err="1" smtClean="0"/>
              <a:t>descover</a:t>
            </a:r>
            <a:r>
              <a:rPr lang="en-US" dirty="0" smtClean="0"/>
              <a:t> </a:t>
            </a:r>
            <a:r>
              <a:rPr lang="en-US" dirty="0" err="1" smtClean="0"/>
              <a:t>eskimo’s</a:t>
            </a:r>
            <a:r>
              <a:rPr lang="en-US" dirty="0" smtClean="0"/>
              <a:t> world and give them more value</a:t>
            </a:r>
            <a:endParaRPr lang="ru-RU" dirty="0"/>
          </a:p>
        </p:txBody>
      </p:sp>
      <p:sp>
        <p:nvSpPr>
          <p:cNvPr id="3" name="Текст 2"/>
          <p:cNvSpPr>
            <a:spLocks noGrp="1"/>
          </p:cNvSpPr>
          <p:nvPr>
            <p:ph type="body"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77335" y="2029854"/>
            <a:ext cx="8212377" cy="475291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7656485"/>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5572259"/>
          </a:xfrm>
        </p:spPr>
        <p:txBody>
          <a:bodyPr>
            <a:normAutofit fontScale="90000"/>
          </a:bodyPr>
          <a:lstStyle/>
          <a:p>
            <a:r>
              <a:rPr lang="en-US" dirty="0" smtClean="0"/>
              <a:t>1Were do they came from?</a:t>
            </a:r>
            <a:br>
              <a:rPr lang="en-US" dirty="0" smtClean="0"/>
            </a:br>
            <a:r>
              <a:rPr lang="en-US" dirty="0" smtClean="0"/>
              <a:t>2Their home</a:t>
            </a:r>
            <a:br>
              <a:rPr lang="en-US" dirty="0" smtClean="0"/>
            </a:br>
            <a:r>
              <a:rPr lang="en-US" dirty="0" smtClean="0"/>
              <a:t>3Traditions</a:t>
            </a:r>
            <a:r>
              <a:rPr lang="en-US" dirty="0"/>
              <a:t/>
            </a:r>
            <a:br>
              <a:rPr lang="en-US" dirty="0"/>
            </a:br>
            <a:r>
              <a:rPr lang="en-US" dirty="0" smtClean="0"/>
              <a:t>4Their food</a:t>
            </a:r>
            <a:br>
              <a:rPr lang="en-US" dirty="0" smtClean="0"/>
            </a:br>
            <a:r>
              <a:rPr lang="en-US" dirty="0" smtClean="0"/>
              <a:t>5Myths </a:t>
            </a:r>
            <a:r>
              <a:rPr lang="en-US" dirty="0"/>
              <a:t>and misconceptions about the Eskimo</a:t>
            </a:r>
            <a:br>
              <a:rPr lang="en-US" dirty="0"/>
            </a:br>
            <a:r>
              <a:rPr lang="en-US" dirty="0" smtClean="0"/>
              <a:t>6Dwellings</a:t>
            </a:r>
            <a:br>
              <a:rPr lang="en-US" dirty="0" smtClean="0"/>
            </a:br>
            <a:r>
              <a:rPr lang="en-US" dirty="0" smtClean="0"/>
              <a:t>7Clothing</a:t>
            </a:r>
            <a:br>
              <a:rPr lang="en-US" dirty="0" smtClean="0"/>
            </a:br>
            <a:r>
              <a:rPr lang="en-US" dirty="0" smtClean="0"/>
              <a:t>8Family life</a:t>
            </a:r>
            <a:br>
              <a:rPr lang="en-US" dirty="0" smtClean="0"/>
            </a:br>
            <a:r>
              <a:rPr lang="en-US" dirty="0" smtClean="0"/>
              <a:t>9 Religion</a:t>
            </a:r>
            <a:endParaRPr lang="ru-RU"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8327436"/>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8863" y="311792"/>
            <a:ext cx="3854528" cy="639233"/>
          </a:xfrm>
        </p:spPr>
        <p:txBody>
          <a:bodyPr>
            <a:normAutofit fontScale="90000"/>
          </a:bodyPr>
          <a:lstStyle/>
          <a:p>
            <a:r>
              <a:rPr lang="en-US" sz="3600" dirty="0" smtClean="0">
                <a:latin typeface="Blackadder ITC" panose="04020505051007020D02" pitchFamily="82" charset="0"/>
              </a:rPr>
              <a:t>1(a)Story:</a:t>
            </a:r>
            <a:endParaRPr lang="ru-RU" sz="3600" dirty="0"/>
          </a:p>
        </p:txBody>
      </p:sp>
      <p:sp>
        <p:nvSpPr>
          <p:cNvPr id="4" name="Текст 3"/>
          <p:cNvSpPr>
            <a:spLocks noGrp="1"/>
          </p:cNvSpPr>
          <p:nvPr>
            <p:ph type="body" sz="half" idx="2"/>
          </p:nvPr>
        </p:nvSpPr>
        <p:spPr>
          <a:xfrm>
            <a:off x="677334" y="1275009"/>
            <a:ext cx="3854528" cy="4086510"/>
          </a:xfrm>
        </p:spPr>
        <p:txBody>
          <a:bodyPr>
            <a:normAutofit fontScale="92500"/>
          </a:bodyPr>
          <a:lstStyle/>
          <a:p>
            <a:r>
              <a:rPr lang="en-US" dirty="0" err="1"/>
              <a:t>kimo</a:t>
            </a:r>
            <a:r>
              <a:rPr lang="en-US" dirty="0"/>
              <a:t>, any member of a group of peoples who, with the closely related Aleuts, constitute the chief element in the indigenous population of the Arctic and subarctic regions of Greenland, Canada, the United States, and far eastern Russia (Siberia).</a:t>
            </a:r>
          </a:p>
          <a:p>
            <a:endParaRPr lang="en-US" dirty="0"/>
          </a:p>
          <a:p>
            <a:r>
              <a:rPr lang="en-US" dirty="0"/>
              <a:t>The self-designations of Eskimo peoples vary with their languages and dialects. They include such names as Inuit, Inupiat, Yupik, and </a:t>
            </a:r>
            <a:r>
              <a:rPr lang="en-US" dirty="0" err="1"/>
              <a:t>Alutiit</a:t>
            </a:r>
            <a:r>
              <a:rPr lang="en-US" dirty="0"/>
              <a:t>, each of which is a regional variant meaning “the people” or “the real people.” The name Eskimo, which has been applied to Arctic peoples by Europeans and others since the 16th century, originated with the Innu (Montagnais), a group of Algonquian speakers; once erroneously thought to mean “eaters of raw flesh,” the name is now believed to make reference to snowshoes.</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354919" y="951025"/>
            <a:ext cx="2933700" cy="428625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3888864"/>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Прямоугольник 1"/>
          <p:cNvSpPr/>
          <p:nvPr/>
        </p:nvSpPr>
        <p:spPr>
          <a:xfrm>
            <a:off x="463639" y="0"/>
            <a:ext cx="842278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1(b)Origin</a:t>
            </a:r>
            <a:endParaRPr lang="en-US" dirty="0"/>
          </a:p>
          <a:p>
            <a:pPr algn="ctr"/>
            <a:r>
              <a:rPr lang="en-US" dirty="0"/>
              <a:t>	</a:t>
            </a:r>
            <a:r>
              <a:rPr lang="en-US" dirty="0" smtClean="0"/>
              <a:t>Two </a:t>
            </a:r>
            <a:r>
              <a:rPr lang="en-US" dirty="0"/>
              <a:t>principal competing etymologies have been proposed for the name "Eskimo," both derived from the Innu-</a:t>
            </a:r>
            <a:r>
              <a:rPr lang="en-US" dirty="0" err="1"/>
              <a:t>aimun</a:t>
            </a:r>
            <a:r>
              <a:rPr lang="en-US" dirty="0"/>
              <a:t> (Montagnais) language, an Algonquian language of the Atlantic Ocean coast. The most commonly accepted today appears to be the proposal of Ives Goddard at the Smithsonian Institution, who derives it from the Montagnais word meaning "snowshoe-netter</a:t>
            </a:r>
            <a:r>
              <a:rPr lang="en-US" dirty="0" smtClean="0"/>
              <a:t>" </a:t>
            </a:r>
            <a:r>
              <a:rPr lang="en-US" dirty="0"/>
              <a:t>or "to net snowshoes</a:t>
            </a:r>
            <a:r>
              <a:rPr lang="en-US" dirty="0" smtClean="0"/>
              <a:t>." </a:t>
            </a:r>
            <a:r>
              <a:rPr lang="en-US" dirty="0"/>
              <a:t>The word </a:t>
            </a:r>
            <a:r>
              <a:rPr lang="en-US" dirty="0" err="1"/>
              <a:t>assime·w</a:t>
            </a:r>
            <a:r>
              <a:rPr lang="en-US" dirty="0"/>
              <a:t> means "she laces a snowshoe" in Montagnais. Montagnais speakers refer to the </a:t>
            </a:r>
            <a:r>
              <a:rPr lang="en-US" dirty="0" err="1"/>
              <a:t>neighbouring</a:t>
            </a:r>
            <a:r>
              <a:rPr lang="en-US" dirty="0"/>
              <a:t> Mi'kmaq people using words that sound very much like </a:t>
            </a:r>
            <a:r>
              <a:rPr lang="en-US" dirty="0" err="1"/>
              <a:t>eskimo</a:t>
            </a:r>
            <a:r>
              <a:rPr lang="en-US" dirty="0" smtClean="0"/>
              <a:t>. </a:t>
            </a:r>
            <a:r>
              <a:rPr lang="en-US" dirty="0"/>
              <a:t>The second proposal, from Jose </a:t>
            </a:r>
            <a:r>
              <a:rPr lang="en-US" dirty="0" err="1"/>
              <a:t>Mailhot</a:t>
            </a:r>
            <a:r>
              <a:rPr lang="en-US" dirty="0"/>
              <a:t>, a Quebec anthropologist who speaks Montagnais, published a paper in 1978 which suggested, alternatively, that the meaning is "people who speak a different language</a:t>
            </a:r>
            <a:r>
              <a:rPr lang="en-US" dirty="0" smtClean="0"/>
              <a:t>". </a:t>
            </a:r>
            <a:r>
              <a:rPr lang="en-US" dirty="0"/>
              <a:t>French traders who encountered the Montagnais in the eastern areas, adopted their word for the more western peoples.</a:t>
            </a:r>
          </a:p>
          <a:p>
            <a:pPr algn="ctr"/>
            <a:endParaRPr lang="en-US" dirty="0"/>
          </a:p>
          <a:p>
            <a:pPr algn="ctr"/>
            <a:r>
              <a:rPr lang="en-US" dirty="0"/>
              <a:t>The primary reason some people consider Eskimo derogatory is the questionable but widespread </a:t>
            </a:r>
            <a:r>
              <a:rPr lang="en-US" dirty="0" smtClean="0"/>
              <a:t>perception that </a:t>
            </a:r>
            <a:r>
              <a:rPr lang="en-US" dirty="0"/>
              <a:t>in </a:t>
            </a:r>
            <a:r>
              <a:rPr lang="en-US" dirty="0" err="1"/>
              <a:t>Algonkian</a:t>
            </a:r>
            <a:r>
              <a:rPr lang="en-US" dirty="0"/>
              <a:t> languages it means "eaters of raw meat</a:t>
            </a:r>
            <a:r>
              <a:rPr lang="en-US" dirty="0" smtClean="0"/>
              <a:t>." </a:t>
            </a:r>
            <a:r>
              <a:rPr lang="en-US" dirty="0"/>
              <a:t>One Cree speaker suggested the original word that became corrupted to Eskimo might indeed have been </a:t>
            </a:r>
            <a:r>
              <a:rPr lang="en-US" dirty="0" err="1"/>
              <a:t>askamiciw</a:t>
            </a:r>
            <a:r>
              <a:rPr lang="en-US" dirty="0"/>
              <a:t> (which means "he eats it raw"), and the Inuit are referred to in some Cree texts as </a:t>
            </a:r>
            <a:r>
              <a:rPr lang="en-US" dirty="0" err="1"/>
              <a:t>askipiw</a:t>
            </a:r>
            <a:r>
              <a:rPr lang="en-US" dirty="0"/>
              <a:t> (which means "eats something raw</a:t>
            </a:r>
            <a:r>
              <a:rPr lang="en-US" dirty="0" smtClean="0"/>
              <a:t>").</a:t>
            </a:r>
            <a:endParaRPr lang="en-US" dirty="0"/>
          </a:p>
          <a:p>
            <a:pPr algn="ctr"/>
            <a:endParaRPr lang="en-US" dirty="0"/>
          </a:p>
          <a:p>
            <a:pPr algn="ctr"/>
            <a:r>
              <a:rPr lang="en-US" dirty="0"/>
              <a:t>In 1977, the Inuit Circumpolar Conference meeting in Barrow, Alaska, officially adopted "Inuit" as a designation for all Eskimos, regardless of their local </a:t>
            </a:r>
            <a:r>
              <a:rPr lang="en-US" dirty="0" err="1" smtClean="0"/>
              <a:t>usages.The</a:t>
            </a:r>
            <a:r>
              <a:rPr lang="en-US" dirty="0" smtClean="0"/>
              <a:t> </a:t>
            </a:r>
            <a:r>
              <a:rPr lang="en-US" dirty="0"/>
              <a:t>Inuit Circumpolar Council, as it is known today, uses both "Inuit" and "Eskimo" in its official documents.</a:t>
            </a:r>
            <a:endParaRPr lang="ru-RU"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7708864"/>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677334" y="4946417"/>
            <a:ext cx="8596667" cy="1557413"/>
          </a:xfrm>
        </p:spPr>
        <p:txBody>
          <a:bodyPr>
            <a:normAutofit/>
          </a:bodyPr>
          <a:lstStyle/>
          <a:p>
            <a:r>
              <a:rPr lang="en-US" sz="2400" dirty="0" smtClean="0"/>
              <a:t>2 Most </a:t>
            </a:r>
            <a:r>
              <a:rPr lang="en-US" sz="2400" dirty="0"/>
              <a:t>Eskimo wintered in either snow-block houses called igloos or </a:t>
            </a:r>
            <a:r>
              <a:rPr lang="en-US" sz="2400" dirty="0" err="1"/>
              <a:t>semisubterranean</a:t>
            </a:r>
            <a:r>
              <a:rPr lang="en-US" sz="2400" dirty="0"/>
              <a:t> houses built of stone or sod over wooden or whalebone frameworks. In summer many Eskimo lived in animal-skin tents</a:t>
            </a:r>
            <a:endParaRPr lang="ru-RU" sz="2400" dirty="0"/>
          </a:p>
        </p:txBody>
      </p:sp>
      <p:pic>
        <p:nvPicPr>
          <p:cNvPr id="5" name="Рисунок 4"/>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95493" y="156005"/>
            <a:ext cx="5927501" cy="4490082"/>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34287" y="456336"/>
            <a:ext cx="5461206" cy="38894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3003568"/>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7029" y="0"/>
            <a:ext cx="3854528" cy="721217"/>
          </a:xfrm>
        </p:spPr>
        <p:txBody>
          <a:bodyPr/>
          <a:lstStyle/>
          <a:p>
            <a:r>
              <a:rPr lang="ro-RO" dirty="0"/>
              <a:t>Traditional Way of Life</a:t>
            </a:r>
            <a:br>
              <a:rPr lang="ro-RO" dirty="0"/>
            </a:br>
            <a:endParaRPr lang="ru-RU" dirty="0"/>
          </a:p>
        </p:txBody>
      </p:sp>
      <p:sp>
        <p:nvSpPr>
          <p:cNvPr id="4" name="Текст 3"/>
          <p:cNvSpPr>
            <a:spLocks noGrp="1"/>
          </p:cNvSpPr>
          <p:nvPr>
            <p:ph type="body" sz="half" idx="2"/>
          </p:nvPr>
        </p:nvSpPr>
        <p:spPr>
          <a:xfrm>
            <a:off x="497029" y="721217"/>
            <a:ext cx="3854528" cy="5589431"/>
          </a:xfrm>
        </p:spPr>
        <p:txBody>
          <a:bodyPr>
            <a:normAutofit fontScale="92500"/>
          </a:bodyPr>
          <a:lstStyle/>
          <a:p>
            <a:endParaRPr lang="en-US" dirty="0"/>
          </a:p>
          <a:p>
            <a:r>
              <a:rPr lang="en-US" sz="2400" dirty="0">
                <a:latin typeface="Blackadder ITC" panose="04020505051007020D02" pitchFamily="82" charset="0"/>
              </a:rPr>
              <a:t>For those Eskimos far removed from population centers, life in the harsh Arctic remains little changed from that lived by their ancestors hundreds of years ago. Traditionally Eskimos were hunters and gatherers. They lived in groups that moved from one area to another, according to the season. They depended largely on products obtained from the seal and caribou for food, clothing, heat, and light. There were no chiefs. Leadership was mainly </a:t>
            </a:r>
            <a:r>
              <a:rPr lang="en-US" sz="2400" dirty="0" err="1">
                <a:latin typeface="Blackadder ITC" panose="04020505051007020D02" pitchFamily="82" charset="0"/>
              </a:rPr>
              <a:t>advisorythat</a:t>
            </a:r>
            <a:r>
              <a:rPr lang="en-US" sz="2400" dirty="0">
                <a:latin typeface="Blackadder ITC" panose="04020505051007020D02" pitchFamily="82" charset="0"/>
              </a:rPr>
              <a:t> is, the person most skilled in a particular activity, such as hunting or fishing, was consulted when advice on that activity was needed.</a:t>
            </a:r>
            <a:endParaRPr lang="ru-RU" sz="2400" dirty="0"/>
          </a:p>
        </p:txBody>
      </p:sp>
      <p:pic>
        <p:nvPicPr>
          <p:cNvPr id="5" name="Рисунок 4"/>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495356" y="721217"/>
            <a:ext cx="7696644" cy="520434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173592"/>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99274" y="350479"/>
            <a:ext cx="7276188" cy="5445014"/>
          </a:xfrm>
          <a:prstGeom prst="rect">
            <a:avLst/>
          </a:prstGeom>
        </p:spPr>
      </p:pic>
      <p:sp>
        <p:nvSpPr>
          <p:cNvPr id="3" name="Скругленный прямоугольник 2"/>
          <p:cNvSpPr/>
          <p:nvPr/>
        </p:nvSpPr>
        <p:spPr>
          <a:xfrm>
            <a:off x="7701566" y="231821"/>
            <a:ext cx="4095482" cy="6452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4 Food</a:t>
            </a:r>
          </a:p>
          <a:p>
            <a:pPr algn="ctr"/>
            <a:r>
              <a:rPr lang="en-US" dirty="0">
                <a:solidFill>
                  <a:srgbClr val="FF0000"/>
                </a:solidFill>
              </a:rPr>
              <a:t>The traditional Eskimo diet varied with the seasons. Seals, whales, and other sea mammals were hunted in the winter months. The meat was eaten cooked, raw, or dried. In summer and fall the major food sources were caribou, small game, fish, and berries.</a:t>
            </a:r>
          </a:p>
          <a:p>
            <a:pPr algn="ctr"/>
            <a:endParaRPr lang="en-US" dirty="0">
              <a:solidFill>
                <a:srgbClr val="FF0000"/>
              </a:solidFill>
            </a:endParaRPr>
          </a:p>
          <a:p>
            <a:pPr algn="ctr"/>
            <a:r>
              <a:rPr lang="en-US" dirty="0">
                <a:solidFill>
                  <a:srgbClr val="FF0000"/>
                </a:solidFill>
              </a:rPr>
              <a:t>A traditional Eskimo delicacy was </a:t>
            </a:r>
            <a:r>
              <a:rPr lang="en-US" dirty="0" err="1">
                <a:solidFill>
                  <a:srgbClr val="FF0000"/>
                </a:solidFill>
              </a:rPr>
              <a:t>akutok</a:t>
            </a:r>
            <a:r>
              <a:rPr lang="en-US" dirty="0">
                <a:solidFill>
                  <a:srgbClr val="FF0000"/>
                </a:solidFill>
              </a:rPr>
              <a:t> (often called Eskimo ice cream), made from arctic berries, seal oil, and caribou meat. Strong hot tea and hard biscuits, made with flour bought from a trading post, were served in nearly every home.</a:t>
            </a:r>
            <a:endParaRPr lang="en-US" dirty="0" smtClean="0">
              <a:solidFill>
                <a:srgbClr val="FF0000"/>
              </a:solidFill>
            </a:endParaRPr>
          </a:p>
          <a:p>
            <a:pPr algn="ctr"/>
            <a:r>
              <a:rPr lang="en-US" dirty="0" smtClean="0">
                <a:solidFill>
                  <a:srgbClr val="FF0000"/>
                </a:solidFill>
              </a:rPr>
              <a:t> </a:t>
            </a:r>
            <a:endParaRPr lang="ru-RU"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1748411"/>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304" y="145959"/>
            <a:ext cx="8596668" cy="5829837"/>
          </a:xfrm>
        </p:spPr>
        <p:txBody>
          <a:bodyPr>
            <a:noAutofit/>
          </a:bodyPr>
          <a:lstStyle/>
          <a:p>
            <a:r>
              <a:rPr lang="en-US" sz="2300" dirty="0" smtClean="0"/>
              <a:t>5</a:t>
            </a:r>
            <a:br>
              <a:rPr lang="en-US" sz="2300" dirty="0" smtClean="0"/>
            </a:br>
            <a:r>
              <a:rPr lang="en-US" sz="2300" dirty="0" smtClean="0"/>
              <a:t>There </a:t>
            </a:r>
            <a:r>
              <a:rPr lang="en-US" sz="2300" dirty="0"/>
              <a:t>are common erroneous ideas about the Eskimo. These include</a:t>
            </a:r>
            <a:r>
              <a:rPr lang="en-US" sz="2300" dirty="0" smtClean="0"/>
              <a:t>:</a:t>
            </a:r>
            <a:br>
              <a:rPr lang="en-US" sz="2300" dirty="0" smtClean="0"/>
            </a:br>
            <a:r>
              <a:rPr lang="en-US" sz="2300" dirty="0" smtClean="0"/>
              <a:t/>
            </a:r>
            <a:br>
              <a:rPr lang="en-US" sz="2300" dirty="0" smtClean="0"/>
            </a:br>
            <a:r>
              <a:rPr lang="en-US" sz="2300" dirty="0" smtClean="0"/>
              <a:t>*  "</a:t>
            </a:r>
            <a:r>
              <a:rPr lang="en-US" sz="2300" dirty="0"/>
              <a:t>They have thousands of words for snow." Eskimo–Aleut languages have about the same number of distinct word roots referring to snow as English does, but the agglutinative structure of these languages allows almost infinite combinations of prefixes and suffices to these roots - so 'snow' can form as many 'words' as any other root. </a:t>
            </a:r>
            <a:r>
              <a:rPr lang="en-US" sz="2300" dirty="0" smtClean="0"/>
              <a:t/>
            </a:r>
            <a:br>
              <a:rPr lang="en-US" sz="2300" dirty="0" smtClean="0"/>
            </a:br>
            <a:r>
              <a:rPr lang="en-US" sz="2300" dirty="0"/>
              <a:t/>
            </a:r>
            <a:br>
              <a:rPr lang="en-US" sz="2300" dirty="0"/>
            </a:br>
            <a:r>
              <a:rPr lang="en-US" sz="2300" dirty="0" smtClean="0"/>
              <a:t>*  "</a:t>
            </a:r>
            <a:r>
              <a:rPr lang="en-US" sz="2300" dirty="0"/>
              <a:t>They live in igloos." The word "igloo" or </a:t>
            </a:r>
            <a:r>
              <a:rPr lang="en-US" sz="2300" dirty="0" err="1"/>
              <a:t>iglu</a:t>
            </a:r>
            <a:r>
              <a:rPr lang="en-US" sz="2300" dirty="0"/>
              <a:t> simply means "house". The snow house identified with the people was built as a temporary shelter during hunting seasons in the late winter and spring. It expressed an important survival skill in making use of what materials were available. The snow house is built today in emergencies or for fun as part of the transfer of traditional knowledge between generations.</a:t>
            </a:r>
            <a:endParaRPr lang="ru-RU" sz="23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0974445"/>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a="http://schemas.openxmlformats.org/drawingml/2006/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112</TotalTime>
  <Words>1270</Words>
  <Application>Microsoft Macintosh PowerPoint</Application>
  <PresentationFormat>Custom</PresentationFormat>
  <Paragraphs>29</Paragraphs>
  <Slides>13</Slides>
  <Notes>0</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Грань</vt:lpstr>
      <vt:lpstr>The Eskimo-Early people’s symbols</vt:lpstr>
      <vt:lpstr>Goal:to descover eskimo’s world and give them more value</vt:lpstr>
      <vt:lpstr>1Were do they came from? 2Their home 3Traditions 4Their food 5Myths and misconceptions about the Eskimo 6Dwellings 7Clothing 8Family life 9 Religion</vt:lpstr>
      <vt:lpstr>1(a)Story:</vt:lpstr>
      <vt:lpstr>Slide 5</vt:lpstr>
      <vt:lpstr>Slide 6</vt:lpstr>
      <vt:lpstr>Traditional Way of Life </vt:lpstr>
      <vt:lpstr>Slide 8</vt:lpstr>
      <vt:lpstr>5 There are common erroneous ideas about the Eskimo. These include:  *  "They have thousands of words for snow." Eskimo–Aleut languages have about the same number of distinct word roots referring to snow as English does, but the agglutinative structure of these languages allows almost infinite combinations of prefixes and suffices to these roots - so 'snow' can form as many 'words' as any other root.   *  "They live in igloos." The word "igloo" or iglu simply means "house". The snow house identified with the people was built as a temporary shelter during hunting seasons in the late winter and spring. It expressed an important survival skill in making use of what materials were available. The snow house is built today in emergencies or for fun as part of the transfer of traditional knowledge between generations.</vt:lpstr>
      <vt:lpstr>6 Dwellings In some parts of Greenland and in treeless regions of arctic Canada, such as Baffin Island, the Eskimos built snow houses for winter homes. These domed houses, built of blocks of fresh-cut snow, are commonly known as igloos. (The Eskimos themselves call any kind of shelter an igloo, not just snow houses.)  In other parts of Canada and Greenland, and in Alaska, some Eskimos built winter homes of turf and stone. Others packed thick layers of earth over frames of driftwood or whalebone. The homes usually had one room, with sleeping benches covered with caribou hides. In summer, almost all Eskimos lived in tents made of seal or caribou skins sewn together with sinews.</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Eskimo-Early people’s symbols</dc:title>
  <dc:creator>Nicoleta</dc:creator>
  <cp:lastModifiedBy>Barry Kramer</cp:lastModifiedBy>
  <cp:revision>10</cp:revision>
  <dcterms:created xsi:type="dcterms:W3CDTF">2015-01-13T04:19:39Z</dcterms:created>
  <dcterms:modified xsi:type="dcterms:W3CDTF">2015-01-13T04:20:17Z</dcterms:modified>
</cp:coreProperties>
</file>