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sldIdLst>
    <p:sldId id="283" r:id="rId2"/>
    <p:sldId id="276" r:id="rId3"/>
    <p:sldId id="270" r:id="rId4"/>
    <p:sldId id="271" r:id="rId5"/>
    <p:sldId id="272" r:id="rId6"/>
    <p:sldId id="273" r:id="rId7"/>
    <p:sldId id="274" r:id="rId8"/>
    <p:sldId id="275" r:id="rId9"/>
    <p:sldId id="267" r:id="rId10"/>
    <p:sldId id="268" r:id="rId11"/>
    <p:sldId id="269" r:id="rId12"/>
    <p:sldId id="260" r:id="rId13"/>
    <p:sldId id="256" r:id="rId14"/>
    <p:sldId id="257" r:id="rId15"/>
    <p:sldId id="258" r:id="rId16"/>
    <p:sldId id="259" r:id="rId17"/>
    <p:sldId id="277" r:id="rId18"/>
    <p:sldId id="278" r:id="rId19"/>
    <p:sldId id="279" r:id="rId20"/>
    <p:sldId id="280" r:id="rId21"/>
    <p:sldId id="281" r:id="rId22"/>
    <p:sldId id="282" r:id="rId23"/>
    <p:sldId id="261" r:id="rId24"/>
    <p:sldId id="262" r:id="rId25"/>
    <p:sldId id="263" r:id="rId26"/>
    <p:sldId id="264" r:id="rId27"/>
    <p:sldId id="265" r:id="rId28"/>
    <p:sldId id="266" r:id="rId29"/>
    <p:sldId id="286" r:id="rId30"/>
    <p:sldId id="285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985" autoAdjust="0"/>
    <p:restoredTop sz="94645" autoAdjust="0"/>
  </p:normalViewPr>
  <p:slideViewPr>
    <p:cSldViewPr>
      <p:cViewPr varScale="1">
        <p:scale>
          <a:sx n="98" d="100"/>
          <a:sy n="98" d="100"/>
        </p:scale>
        <p:origin x="-1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A2F65-823D-4D20-A3F9-29DF54F4CDC5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0D516-2AB5-43BB-A941-2CAD48DD5F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0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2D53-B72E-4FE1-B46F-F5395008221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1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61E-BECC-4683-96AB-C95F470D4A4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92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DD61E-BECC-4683-96AB-C95F470D4A4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61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821C-B55D-44FB-8228-44787D2628E9}" type="datetimeFigureOut">
              <a:rPr lang="zh-TW" altLang="en-US" smtClean="0"/>
              <a:pPr/>
              <a:t>6/9/15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B69C-B2DB-4283-B2B7-3521E4424B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8575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Change</a:t>
            </a:r>
            <a:r>
              <a:rPr lang="en-US" altLang="zh-TW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!</a:t>
            </a:r>
            <a:endParaRPr lang="zh-TW" alt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b="8852"/>
          <a:stretch>
            <a:fillRect/>
          </a:stretch>
        </p:blipFill>
        <p:spPr>
          <a:xfrm>
            <a:off x="0" y="-43543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298624"/>
            <a:ext cx="8712968" cy="6480720"/>
          </a:xfrm>
        </p:spPr>
        <p:txBody>
          <a:bodyPr>
            <a:normAutofit/>
          </a:bodyPr>
          <a:lstStyle/>
          <a:p>
            <a:pPr algn="l"/>
            <a:r>
              <a:rPr lang="en-US" altLang="zh-TW" sz="3100" dirty="0" smtClean="0">
                <a:solidFill>
                  <a:schemeClr val="tx1"/>
                </a:solidFill>
              </a:rPr>
              <a:t>                           The </a:t>
            </a:r>
            <a:r>
              <a:rPr lang="en-US" altLang="zh-TW" sz="3100" dirty="0">
                <a:solidFill>
                  <a:schemeClr val="tx1"/>
                </a:solidFill>
              </a:rPr>
              <a:t>temperature of the Earth surface </a:t>
            </a:r>
            <a:r>
              <a:rPr lang="en-US" altLang="zh-TW" sz="3100" dirty="0" smtClean="0">
                <a:solidFill>
                  <a:schemeClr val="tx1"/>
                </a:solidFill>
              </a:rPr>
              <a:t>                  </a:t>
            </a:r>
          </a:p>
          <a:p>
            <a:pPr algn="l"/>
            <a:r>
              <a:rPr lang="en-US" altLang="zh-TW" sz="3100" dirty="0">
                <a:solidFill>
                  <a:schemeClr val="tx1"/>
                </a:solidFill>
              </a:rPr>
              <a:t> </a:t>
            </a:r>
            <a:r>
              <a:rPr lang="en-US" altLang="zh-TW" sz="3100" dirty="0" smtClean="0">
                <a:solidFill>
                  <a:schemeClr val="tx1"/>
                </a:solidFill>
              </a:rPr>
              <a:t>                          has </a:t>
            </a:r>
            <a:r>
              <a:rPr lang="en-US" altLang="zh-TW" sz="3100" dirty="0">
                <a:solidFill>
                  <a:schemeClr val="tx1"/>
                </a:solidFill>
              </a:rPr>
              <a:t>been </a:t>
            </a:r>
            <a:r>
              <a:rPr lang="en-US" altLang="zh-TW" sz="3100" dirty="0" smtClean="0">
                <a:solidFill>
                  <a:schemeClr val="tx1"/>
                </a:solidFill>
              </a:rPr>
              <a:t>increasing, and </a:t>
            </a:r>
            <a:r>
              <a:rPr lang="en-US" altLang="zh-TW" sz="3100" dirty="0">
                <a:solidFill>
                  <a:schemeClr val="tx1"/>
                </a:solidFill>
              </a:rPr>
              <a:t>the Earth </a:t>
            </a:r>
            <a:endParaRPr lang="en-US" altLang="zh-TW" sz="31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sz="3100" dirty="0">
                <a:solidFill>
                  <a:schemeClr val="tx1"/>
                </a:solidFill>
              </a:rPr>
              <a:t> </a:t>
            </a:r>
            <a:r>
              <a:rPr lang="en-US" altLang="zh-TW" sz="3100" dirty="0" smtClean="0">
                <a:solidFill>
                  <a:schemeClr val="tx1"/>
                </a:solidFill>
              </a:rPr>
              <a:t>                          adapts </a:t>
            </a:r>
            <a:r>
              <a:rPr lang="en-US" altLang="zh-TW" sz="3100" dirty="0">
                <a:solidFill>
                  <a:schemeClr val="tx1"/>
                </a:solidFill>
              </a:rPr>
              <a:t>to it </a:t>
            </a:r>
            <a:r>
              <a:rPr lang="en-US" altLang="zh-TW" sz="3100" dirty="0" smtClean="0">
                <a:solidFill>
                  <a:schemeClr val="tx1"/>
                </a:solidFill>
              </a:rPr>
              <a:t>through  more intense </a:t>
            </a:r>
          </a:p>
          <a:p>
            <a:pPr algn="l"/>
            <a:r>
              <a:rPr lang="en-US" altLang="zh-TW" sz="3100" dirty="0">
                <a:solidFill>
                  <a:schemeClr val="tx1"/>
                </a:solidFill>
              </a:rPr>
              <a:t> </a:t>
            </a:r>
            <a:r>
              <a:rPr lang="en-US" altLang="zh-TW" sz="3100" dirty="0" smtClean="0">
                <a:solidFill>
                  <a:schemeClr val="tx1"/>
                </a:solidFill>
              </a:rPr>
              <a:t>                          natural adjustment method, so the severe weather changes help </a:t>
            </a:r>
            <a:r>
              <a:rPr lang="en-US" altLang="zh-TW" sz="3100" dirty="0">
                <a:solidFill>
                  <a:schemeClr val="tx1"/>
                </a:solidFill>
              </a:rPr>
              <a:t>slow </a:t>
            </a:r>
            <a:r>
              <a:rPr lang="en-US" altLang="zh-TW" sz="3100" dirty="0" smtClean="0">
                <a:solidFill>
                  <a:schemeClr val="tx1"/>
                </a:solidFill>
              </a:rPr>
              <a:t>down the increasing temperature</a:t>
            </a:r>
            <a:r>
              <a:rPr lang="en-US" altLang="zh-TW" sz="31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altLang="zh-TW" sz="31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altLang="zh-TW" sz="3100" dirty="0" smtClean="0">
                <a:solidFill>
                  <a:schemeClr val="tx1"/>
                </a:solidFill>
              </a:rPr>
              <a:t> The </a:t>
            </a:r>
            <a:r>
              <a:rPr lang="en-US" altLang="zh-TW" sz="3100" dirty="0">
                <a:solidFill>
                  <a:schemeClr val="tx1"/>
                </a:solidFill>
              </a:rPr>
              <a:t>change of temperature which we experience now will exceed what we can imagine and suffer. </a:t>
            </a:r>
            <a:r>
              <a:rPr lang="en-US" altLang="zh-TW" sz="3100" dirty="0" smtClean="0">
                <a:solidFill>
                  <a:schemeClr val="tx1"/>
                </a:solidFill>
              </a:rPr>
              <a:t>In </a:t>
            </a:r>
            <a:r>
              <a:rPr lang="en-US" altLang="zh-TW" sz="3100" dirty="0">
                <a:solidFill>
                  <a:schemeClr val="tx1"/>
                </a:solidFill>
              </a:rPr>
              <a:t>fact, climate change which is caused by people is the most imperative issue we need to focus on.</a:t>
            </a:r>
          </a:p>
          <a:p>
            <a:endParaRPr lang="en-US" altLang="zh-TW" sz="3100" dirty="0" smtClean="0">
              <a:solidFill>
                <a:schemeClr val="tx1"/>
              </a:solidFill>
            </a:endParaRPr>
          </a:p>
        </p:txBody>
      </p:sp>
      <p:pic>
        <p:nvPicPr>
          <p:cNvPr id="5" name="圖片 4" descr="11139738_942214912465980_90820445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11267"/>
            <a:ext cx="244827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5865515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   IPCC report shows that the global warming has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been increasing rapidly since Industrial Revolution. 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   Thus, scientists are worried that human-induced climate change makes the process of change which may </a:t>
            </a:r>
            <a:r>
              <a:rPr lang="en-US" altLang="zh-TW" smtClean="0">
                <a:solidFill>
                  <a:schemeClr val="tx1"/>
                </a:solidFill>
              </a:rPr>
              <a:t>originally take </a:t>
            </a:r>
            <a:r>
              <a:rPr lang="en-US" altLang="zh-TW" dirty="0" smtClean="0">
                <a:solidFill>
                  <a:schemeClr val="tx1"/>
                </a:solidFill>
              </a:rPr>
              <a:t>tens of thousands of years dramatically happen within two hundred years. 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11146168_942214859132652_18677208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843" y="3523246"/>
            <a:ext cx="459591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-4688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157736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Brush Script MT" pitchFamily="66" charset="0"/>
              </a:rPr>
              <a:t>3.Evidence of climate change in Taiwan</a:t>
            </a:r>
            <a:endParaRPr lang="zh-TW" altLang="en-US" sz="5400" dirty="0">
              <a:latin typeface="Brush Script MT" pitchFamily="66" charset="0"/>
            </a:endParaRPr>
          </a:p>
        </p:txBody>
      </p:sp>
      <p:sp>
        <p:nvSpPr>
          <p:cNvPr id="4" name="副標題 6"/>
          <p:cNvSpPr txBox="1">
            <a:spLocks/>
          </p:cNvSpPr>
          <p:nvPr/>
        </p:nvSpPr>
        <p:spPr>
          <a:xfrm>
            <a:off x="1115616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altLang="zh-TW" sz="2800" b="1" dirty="0"/>
              <a:t>Yi-ting </a:t>
            </a:r>
            <a:r>
              <a:rPr lang="en-US" altLang="zh-TW" sz="2800" b="1" dirty="0" err="1"/>
              <a:t>Cai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1510"/>
            <a:ext cx="9144000" cy="6858000"/>
          </a:xfrm>
          <a:prstGeom prst="rect">
            <a:avLst/>
          </a:prstGeom>
        </p:spPr>
      </p:pic>
      <p:pic>
        <p:nvPicPr>
          <p:cNvPr id="4" name="Picture 4" descr="/storage/emulated/0/.polarisOffice5/polarisTemp/fImage3187112.jpeg"/>
          <p:cNvPicPr/>
          <p:nvPr/>
        </p:nvPicPr>
        <p:blipFill rotWithShape="1">
          <a:blip r:embed="rId3" cstate="print"/>
          <a:srcRect b="21162"/>
          <a:stretch/>
        </p:blipFill>
        <p:spPr bwMode="auto">
          <a:xfrm>
            <a:off x="1187624" y="2564904"/>
            <a:ext cx="6480720" cy="2672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0" y="908678"/>
            <a:ext cx="9144000" cy="1412776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The average temperatures on land </a:t>
            </a:r>
            <a:br>
              <a:rPr lang="en-US" altLang="zh-TW" sz="3600" b="1" dirty="0"/>
            </a:br>
            <a:r>
              <a:rPr lang="en-US" altLang="zh-TW" sz="3600" b="1" dirty="0"/>
              <a:t>and at sea in Taiwan keep rising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11178572_1008384312523471_303887567_n (1)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18356"/>
            <a:ext cx="9144000" cy="1331640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The average rainfall intensity has significantly increased for the past 10 years</a:t>
            </a:r>
            <a:endParaRPr lang="zh-TW" altLang="en-US" sz="3600" b="1" dirty="0"/>
          </a:p>
        </p:txBody>
      </p:sp>
      <p:pic>
        <p:nvPicPr>
          <p:cNvPr id="4" name="Picture 1" descr="/storage/emulated/0/.polarisOffice5/polarisTemp/image1.jpe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4320480" cy="3414514"/>
          </a:xfrm>
          <a:prstGeom prst="rect">
            <a:avLst/>
          </a:prstGeom>
          <a:noFill/>
          <a:ln w="3175" cap="flat" cmpd="sng">
            <a:noFill/>
            <a:prstDash/>
            <a:miter lim="800000"/>
          </a:ln>
        </p:spPr>
      </p:pic>
      <p:sp>
        <p:nvSpPr>
          <p:cNvPr id="1026" name="文字方塊 2"/>
          <p:cNvSpPr txBox="1">
            <a:spLocks noChangeArrowheads="1"/>
          </p:cNvSpPr>
          <p:nvPr/>
        </p:nvSpPr>
        <p:spPr bwMode="auto">
          <a:xfrm>
            <a:off x="2051720" y="3068960"/>
            <a:ext cx="1584176" cy="4320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Gulim" pitchFamily="34" charset="-127"/>
                <a:cs typeface="新細明體" pitchFamily="18" charset="-120"/>
              </a:rPr>
              <a:t>The intensity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Gulim" pitchFamily="34" charset="-127"/>
                <a:cs typeface="新細明體" pitchFamily="18" charset="-120"/>
              </a:rPr>
              <a:t>heavy rain increases</a:t>
            </a:r>
            <a:endParaRPr kumimoji="1" lang="zh-TW" altLang="zh-TW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86030" y="2599407"/>
          <a:ext cx="4306450" cy="3277865"/>
        </p:xfrm>
        <a:graphic>
          <a:graphicData uri="http://schemas.openxmlformats.org/presentationml/2006/ole">
            <p:oleObj spid="_x0000_s1058" name="SPW 8.0 Graph" r:id="rId5" imgW="5648249" imgH="43232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40768"/>
          </a:xfrm>
        </p:spPr>
        <p:txBody>
          <a:bodyPr>
            <a:noAutofit/>
          </a:bodyPr>
          <a:lstStyle/>
          <a:p>
            <a:pPr lvl="0"/>
            <a:r>
              <a:rPr lang="en-US" altLang="zh-TW" sz="3550" b="1" dirty="0"/>
              <a:t>The Frequency of typhoons with extreme heavy rainfall in Taiwan over the past few decades</a:t>
            </a:r>
            <a:endParaRPr lang="zh-TW" altLang="en-US" sz="3550" b="1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31640" y="2564904"/>
            <a:ext cx="6192688" cy="341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68760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The days with rainfall reduce, </a:t>
            </a:r>
            <a:br>
              <a:rPr lang="en-US" altLang="zh-TW" sz="3600" b="1" dirty="0"/>
            </a:br>
            <a:r>
              <a:rPr lang="en-US" altLang="zh-TW" sz="3600" b="1" dirty="0"/>
              <a:t>and the days of drought increase</a:t>
            </a:r>
            <a:endParaRPr lang="zh-TW" altLang="en-US" sz="3600" b="1" dirty="0"/>
          </a:p>
        </p:txBody>
      </p:sp>
      <p:pic>
        <p:nvPicPr>
          <p:cNvPr id="4" name="內容版面配置區 3" descr="C:\Users\user\Desktop\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7974"/>
            <a:ext cx="5904656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911" y="-22579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146281"/>
            <a:ext cx="9144000" cy="2520280"/>
          </a:xfrm>
        </p:spPr>
        <p:txBody>
          <a:bodyPr>
            <a:normAutofit/>
          </a:bodyPr>
          <a:lstStyle/>
          <a:p>
            <a:r>
              <a:rPr lang="en-US" altLang="zh-TW" sz="5000" dirty="0" smtClean="0">
                <a:latin typeface="Brush Script MT" pitchFamily="66" charset="0"/>
              </a:rPr>
              <a:t>4.The impact of climate change on Taiwan</a:t>
            </a:r>
            <a:endParaRPr lang="zh-TW" altLang="en-US" sz="5000" dirty="0"/>
          </a:p>
        </p:txBody>
      </p:sp>
      <p:sp>
        <p:nvSpPr>
          <p:cNvPr id="6" name="副標題 6"/>
          <p:cNvSpPr txBox="1">
            <a:spLocks/>
          </p:cNvSpPr>
          <p:nvPr/>
        </p:nvSpPr>
        <p:spPr>
          <a:xfrm>
            <a:off x="1547664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altLang="zh-TW" sz="2800" b="1" dirty="0"/>
              <a:t>Wan-ting Wu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Over centuries, Taiwan's average temperature has increased 1.3</a:t>
            </a:r>
            <a:r>
              <a:rPr lang="zh-TW" altLang="zh-TW" sz="3200" dirty="0" smtClean="0"/>
              <a:t>℃</a:t>
            </a:r>
            <a:r>
              <a:rPr lang="en-US" altLang="zh-TW" sz="3200" dirty="0" smtClean="0"/>
              <a:t>,which is twice the global average, higher than neighboring Japan and  China.</a:t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Specifically: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6277"/>
            <a:ext cx="9144000" cy="1619672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The impacts that the Earth surface temperature increase has caused</a:t>
            </a:r>
            <a:r>
              <a:rPr lang="zh-TW" altLang="zh-TW" sz="3600" b="1" dirty="0"/>
              <a:t>：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en-US" altLang="zh-TW" sz="2400" dirty="0" smtClean="0"/>
          </a:p>
          <a:p>
            <a:pPr marL="457200" indent="-457200">
              <a:buNone/>
            </a:pPr>
            <a:r>
              <a:rPr lang="en-US" altLang="zh-TW" sz="2800" dirty="0" smtClean="0"/>
              <a:t>a.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High-altitude </a:t>
            </a:r>
            <a:r>
              <a:rPr lang="en-US" altLang="zh-TW" sz="2800" dirty="0"/>
              <a:t>forest area greatly </a:t>
            </a:r>
            <a:r>
              <a:rPr lang="en-US" altLang="zh-TW" sz="2800" dirty="0" smtClean="0"/>
              <a:t>reduces.</a:t>
            </a:r>
          </a:p>
          <a:p>
            <a:pPr marL="457200" indent="-457200">
              <a:buNone/>
            </a:pPr>
            <a:r>
              <a:rPr lang="en-US" altLang="zh-TW" sz="2800" dirty="0" smtClean="0"/>
              <a:t>b.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The </a:t>
            </a:r>
            <a:r>
              <a:rPr lang="en-US" altLang="zh-TW" sz="2800" dirty="0"/>
              <a:t>growth cycle of a plants </a:t>
            </a:r>
            <a:r>
              <a:rPr lang="en-US" altLang="zh-TW" sz="2800" dirty="0" smtClean="0"/>
              <a:t>changes</a:t>
            </a:r>
          </a:p>
          <a:p>
            <a:pPr marL="457200" indent="-45720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</a:t>
            </a:r>
            <a:r>
              <a:rPr lang="en-US" altLang="zh-TW" sz="2800" dirty="0" smtClean="0"/>
              <a:t>(Cherry </a:t>
            </a:r>
            <a:r>
              <a:rPr lang="en-US" altLang="zh-TW" sz="2800" dirty="0"/>
              <a:t>blossoms in the autumn rather </a:t>
            </a:r>
            <a:r>
              <a:rPr lang="en-US" altLang="zh-TW" sz="2800" dirty="0" smtClean="0"/>
              <a:t>than </a:t>
            </a:r>
            <a:r>
              <a:rPr lang="en-US" altLang="zh-TW" sz="2800" dirty="0"/>
              <a:t>at </a:t>
            </a:r>
            <a:r>
              <a:rPr lang="en-US" altLang="zh-TW" sz="2800" dirty="0" smtClean="0"/>
              <a:t>the seasons </a:t>
            </a:r>
            <a:r>
              <a:rPr lang="en-US" altLang="zh-TW" sz="2800" dirty="0"/>
              <a:t>change between the winter and </a:t>
            </a:r>
            <a:r>
              <a:rPr lang="en-US" altLang="zh-TW" sz="2800" dirty="0" smtClean="0"/>
              <a:t>spring</a:t>
            </a:r>
            <a:r>
              <a:rPr lang="zh-TW" altLang="en-US" sz="2800" dirty="0" smtClean="0"/>
              <a:t> ↓</a:t>
            </a:r>
            <a:r>
              <a:rPr lang="en-US" altLang="zh-TW" sz="2800" dirty="0" smtClean="0"/>
              <a:t> )</a:t>
            </a:r>
          </a:p>
          <a:p>
            <a:pPr marL="457200" indent="-457200">
              <a:buFont typeface="Arial" pitchFamily="34" charset="0"/>
              <a:buAutoNum type="alphaLcPeriod"/>
            </a:pPr>
            <a:endParaRPr lang="en-US" altLang="zh-TW" sz="2800" dirty="0"/>
          </a:p>
          <a:p>
            <a:pPr marL="457200" indent="-457200">
              <a:buNone/>
            </a:pPr>
            <a:endParaRPr lang="en-US" altLang="zh-TW" sz="2800" dirty="0" smtClean="0"/>
          </a:p>
          <a:p>
            <a:pPr marL="457200" indent="-457200">
              <a:buFont typeface="Arial" pitchFamily="34" charset="0"/>
              <a:buAutoNum type="alphaLcPeriod"/>
            </a:pPr>
            <a:endParaRPr lang="zh-TW" altLang="zh-TW" sz="2800" dirty="0"/>
          </a:p>
          <a:p>
            <a:pPr marL="457200" indent="-457200">
              <a:buNone/>
            </a:pPr>
            <a:r>
              <a:rPr lang="en-US" altLang="zh-TW" sz="2800" dirty="0" smtClean="0"/>
              <a:t>c. Tropical </a:t>
            </a:r>
            <a:r>
              <a:rPr lang="en-US" altLang="zh-TW" sz="2800" dirty="0"/>
              <a:t>butterflies and birds </a:t>
            </a:r>
            <a:r>
              <a:rPr lang="en-US" altLang="zh-TW" sz="2800" dirty="0" smtClean="0"/>
              <a:t>have </a:t>
            </a:r>
            <a:r>
              <a:rPr lang="en-US" altLang="zh-TW" sz="2800" dirty="0"/>
              <a:t>a tendency in flying </a:t>
            </a:r>
            <a:r>
              <a:rPr lang="en-US" altLang="zh-TW" sz="2800" dirty="0" smtClean="0"/>
              <a:t>to high-altitude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areas.</a:t>
            </a:r>
            <a:endParaRPr lang="zh-TW" altLang="zh-TW" sz="2800" dirty="0"/>
          </a:p>
          <a:p>
            <a:pPr marL="457200" indent="-457200">
              <a:buAutoNum type="alphaLcPeriod"/>
            </a:pPr>
            <a:endParaRPr lang="zh-TW" altLang="zh-TW" sz="2400" dirty="0"/>
          </a:p>
          <a:p>
            <a:pPr marL="457200" indent="-457200">
              <a:buNone/>
            </a:pPr>
            <a:endParaRPr lang="zh-TW" altLang="en-US" sz="2400" dirty="0"/>
          </a:p>
        </p:txBody>
      </p:sp>
      <p:pic>
        <p:nvPicPr>
          <p:cNvPr id="5" name="圖片 4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252" y="3717032"/>
            <a:ext cx="2088232" cy="139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2707105"/>
            <a:ext cx="9144000" cy="1443789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Brush Script MT" pitchFamily="66" charset="0"/>
              </a:rPr>
              <a:t>1. The causes of global warming</a:t>
            </a:r>
            <a:endParaRPr lang="zh-TW" altLang="en-US" sz="5400" dirty="0">
              <a:latin typeface="Brush Script MT" pitchFamily="66" charset="0"/>
            </a:endParaRPr>
          </a:p>
        </p:txBody>
      </p:sp>
      <p:sp>
        <p:nvSpPr>
          <p:cNvPr id="8" name="副標題 6"/>
          <p:cNvSpPr txBox="1">
            <a:spLocks/>
          </p:cNvSpPr>
          <p:nvPr/>
        </p:nvSpPr>
        <p:spPr>
          <a:xfrm>
            <a:off x="1907704" y="40770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TW" sz="3200" dirty="0"/>
          </a:p>
          <a:p>
            <a:pPr marL="342900" lvl="0" indent="-342900" algn="r">
              <a:spcBef>
                <a:spcPct val="20000"/>
              </a:spcBef>
            </a:pPr>
            <a:r>
              <a:rPr lang="en-US" altLang="zh-TW" sz="3600" b="1" dirty="0"/>
              <a:t>Mei-</a:t>
            </a:r>
            <a:r>
              <a:rPr lang="en-US" altLang="zh-TW" sz="3600" b="1" dirty="0" err="1"/>
              <a:t>shiuan</a:t>
            </a:r>
            <a:r>
              <a:rPr lang="en-US" altLang="zh-TW" sz="3600" b="1" dirty="0"/>
              <a:t> Shen</a:t>
            </a:r>
            <a:endParaRPr lang="zh-TW" alt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2430" y="44624"/>
            <a:ext cx="9144000" cy="1835696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The impacts that water temperature increase has caused: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/>
              <a:t>a. It </a:t>
            </a:r>
            <a:r>
              <a:rPr lang="en-US" altLang="zh-TW" sz="2800" dirty="0"/>
              <a:t>causes coral bleaching and coral reefs </a:t>
            </a:r>
            <a:r>
              <a:rPr lang="en-US" altLang="zh-TW" sz="2800" dirty="0" smtClean="0"/>
              <a:t>lesions.</a:t>
            </a:r>
          </a:p>
          <a:p>
            <a:pPr>
              <a:buNone/>
            </a:pPr>
            <a:r>
              <a:rPr lang="en-US" altLang="zh-TW" sz="2800" dirty="0" smtClean="0"/>
              <a:t>    (</a:t>
            </a:r>
            <a:r>
              <a:rPr lang="en-US" altLang="zh-TW" sz="2800" dirty="0"/>
              <a:t>Coral bleaching in </a:t>
            </a:r>
            <a:r>
              <a:rPr lang="en-US" altLang="zh-TW" sz="2800" dirty="0" err="1"/>
              <a:t>Kenting</a:t>
            </a:r>
            <a:r>
              <a:rPr lang="zh-TW" altLang="zh-TW" sz="2800" dirty="0"/>
              <a:t>‘</a:t>
            </a:r>
            <a:r>
              <a:rPr lang="en-US" altLang="zh-TW" sz="2800" dirty="0"/>
              <a:t>s </a:t>
            </a:r>
            <a:r>
              <a:rPr lang="en-US" altLang="zh-TW" sz="2800" dirty="0" smtClean="0"/>
              <a:t>seafloor</a:t>
            </a:r>
            <a:r>
              <a:rPr lang="zh-TW" altLang="en-US" sz="2800" dirty="0" smtClean="0"/>
              <a:t>↓</a:t>
            </a:r>
            <a:r>
              <a:rPr lang="en-US" altLang="zh-TW" sz="2800" dirty="0" smtClean="0"/>
              <a:t>)</a:t>
            </a:r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zh-TW" altLang="zh-TW" sz="2800" dirty="0"/>
          </a:p>
          <a:p>
            <a:pPr>
              <a:buNone/>
            </a:pPr>
            <a:r>
              <a:rPr lang="en-US" altLang="zh-TW" sz="2800" dirty="0" smtClean="0"/>
              <a:t>b. It </a:t>
            </a:r>
            <a:r>
              <a:rPr lang="en-US" altLang="zh-TW" sz="2800" dirty="0"/>
              <a:t>results in lower range of Formosan </a:t>
            </a:r>
            <a:r>
              <a:rPr lang="en-US" altLang="zh-TW" sz="2800" dirty="0" smtClean="0"/>
              <a:t>Landlocked Salmon</a:t>
            </a:r>
            <a:r>
              <a:rPr lang="en-US" altLang="zh-TW" sz="2800" dirty="0"/>
              <a:t>  survival and hatching rate </a:t>
            </a:r>
            <a:r>
              <a:rPr lang="en-US" altLang="zh-TW" sz="2800" dirty="0" smtClean="0"/>
              <a:t>reduction.</a:t>
            </a:r>
            <a:endParaRPr lang="zh-TW" altLang="zh-TW" sz="2400" dirty="0"/>
          </a:p>
          <a:p>
            <a:pPr>
              <a:buNone/>
            </a:pPr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309" y="3140968"/>
            <a:ext cx="2088232" cy="1584176"/>
          </a:xfrm>
          <a:prstGeom prst="rect">
            <a:avLst/>
          </a:prstGeom>
          <a:noFill/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208823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700808"/>
          </a:xfrm>
        </p:spPr>
        <p:txBody>
          <a:bodyPr>
            <a:normAutofit/>
          </a:bodyPr>
          <a:lstStyle/>
          <a:p>
            <a:r>
              <a:rPr lang="en-US" altLang="zh-TW" sz="3600" b="1" dirty="0"/>
              <a:t>The impact that rainfall variability increase has caused: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662" y="1700808"/>
            <a:ext cx="8370676" cy="4719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a. Light </a:t>
            </a:r>
            <a:r>
              <a:rPr lang="en-US" altLang="zh-TW" sz="2800" dirty="0"/>
              <a:t>rain reduces</a:t>
            </a:r>
            <a:r>
              <a:rPr lang="zh-TW" altLang="zh-TW" sz="2800" dirty="0"/>
              <a:t>→</a:t>
            </a:r>
            <a:r>
              <a:rPr lang="en-US" altLang="zh-TW" sz="2800" dirty="0"/>
              <a:t>Lengthening the time of drought expanding the range of drought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457200" indent="-457200">
              <a:buNone/>
            </a:pPr>
            <a:endParaRPr lang="en-US" altLang="zh-TW" sz="2800" dirty="0"/>
          </a:p>
          <a:p>
            <a:pPr marL="457200" indent="-457200">
              <a:buNone/>
            </a:pPr>
            <a:r>
              <a:rPr lang="en-US" altLang="zh-TW" sz="2800" dirty="0" smtClean="0"/>
              <a:t>b. Heavy </a:t>
            </a:r>
            <a:r>
              <a:rPr lang="en-US" altLang="zh-TW" sz="2800" dirty="0"/>
              <a:t>rainfall increases </a:t>
            </a:r>
            <a:r>
              <a:rPr lang="zh-TW" altLang="zh-TW" sz="2800" dirty="0"/>
              <a:t>→</a:t>
            </a:r>
            <a:r>
              <a:rPr lang="en-US" altLang="zh-TW" sz="2800" dirty="0"/>
              <a:t> landslides and floods</a:t>
            </a:r>
          </a:p>
          <a:p>
            <a:pPr marL="0" indent="0">
              <a:buNone/>
            </a:pPr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(Mudslide in </a:t>
            </a:r>
            <a:r>
              <a:rPr lang="en-US" altLang="zh-TW" sz="2800" dirty="0" err="1"/>
              <a:t>Nantou</a:t>
            </a:r>
            <a:r>
              <a:rPr lang="en-US" altLang="zh-TW" sz="2800" dirty="0"/>
              <a:t> area</a:t>
            </a:r>
            <a:r>
              <a:rPr lang="zh-TW" altLang="en-US" sz="2800" dirty="0"/>
              <a:t>↑</a:t>
            </a:r>
            <a:r>
              <a:rPr lang="en-US" altLang="zh-TW" sz="2800" dirty="0" smtClean="0"/>
              <a:t>) ( </a:t>
            </a:r>
            <a:r>
              <a:rPr lang="en-US" altLang="zh-TW" sz="2800" dirty="0"/>
              <a:t>Floods in </a:t>
            </a:r>
            <a:r>
              <a:rPr lang="en-US" altLang="zh-TW" sz="2800" dirty="0" smtClean="0"/>
              <a:t>Pingtung area</a:t>
            </a:r>
            <a:r>
              <a:rPr lang="zh-TW" altLang="en-US" sz="2800" dirty="0"/>
              <a:t>↑</a:t>
            </a:r>
            <a:r>
              <a:rPr lang="en-US" altLang="zh-TW" sz="2800" dirty="0"/>
              <a:t>)</a:t>
            </a:r>
            <a:endParaRPr lang="zh-TW" altLang="zh-TW" sz="2800" dirty="0"/>
          </a:p>
          <a:p>
            <a:pPr>
              <a:buNone/>
            </a:pPr>
            <a:endParaRPr lang="zh-TW" altLang="en-US" sz="2800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62686"/>
            <a:ext cx="2120392" cy="1396524"/>
          </a:xfrm>
          <a:prstGeom prst="rect">
            <a:avLst/>
          </a:prstGeom>
          <a:noFill/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160240" cy="1440160"/>
          </a:xfrm>
          <a:prstGeom prst="rect">
            <a:avLst/>
          </a:prstGeom>
          <a:noFill/>
        </p:spPr>
      </p:pic>
      <p:pic>
        <p:nvPicPr>
          <p:cNvPr id="6" name="圖片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6427"/>
            <a:ext cx="211940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/>
              <a:t> 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sz="4000" b="1" dirty="0"/>
              <a:t>The impact that the rise of sea level rise has caused:</a:t>
            </a:r>
            <a:r>
              <a:rPr lang="zh-TW" altLang="zh-TW" sz="4000" dirty="0"/>
              <a:t/>
            </a:r>
            <a:br>
              <a:rPr lang="zh-TW" altLang="zh-TW" sz="4000" dirty="0"/>
            </a:br>
            <a:endParaRPr lang="zh-TW" altLang="en-US" sz="31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04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/>
              <a:t>a. Seawater </a:t>
            </a:r>
            <a:r>
              <a:rPr lang="en-US" altLang="zh-TW" sz="2800" dirty="0"/>
              <a:t>intrusion</a:t>
            </a:r>
            <a:r>
              <a:rPr lang="zh-TW" altLang="zh-TW" sz="2800" dirty="0"/>
              <a:t>→</a:t>
            </a:r>
            <a:r>
              <a:rPr lang="en-US" altLang="zh-TW" sz="2800" dirty="0"/>
              <a:t>It endangers the safety of coastal residents and fish farming(</a:t>
            </a:r>
            <a:r>
              <a:rPr lang="en-US" altLang="zh-TW" sz="2800" dirty="0" err="1"/>
              <a:t>Lanyu</a:t>
            </a:r>
            <a:r>
              <a:rPr lang="en-US" altLang="zh-TW" sz="2800" dirty="0"/>
              <a:t> was hit by the Typhoon </a:t>
            </a:r>
            <a:r>
              <a:rPr lang="en-US" altLang="zh-TW" sz="2800" dirty="0" err="1"/>
              <a:t>Morakot</a:t>
            </a:r>
            <a:r>
              <a:rPr lang="zh-TW" altLang="en-US" sz="2800" dirty="0"/>
              <a:t>→</a:t>
            </a:r>
            <a:r>
              <a:rPr lang="en-US" altLang="zh-TW" sz="2800" dirty="0"/>
              <a:t>)</a:t>
            </a:r>
          </a:p>
          <a:p>
            <a:pPr marL="514350" indent="-514350">
              <a:buFont typeface="+mj-lt"/>
              <a:buAutoNum type="alphaLcPeriod"/>
            </a:pPr>
            <a:endParaRPr lang="zh-TW" altLang="zh-TW" sz="2800" dirty="0"/>
          </a:p>
          <a:p>
            <a:pPr>
              <a:buNone/>
            </a:pPr>
            <a:r>
              <a:rPr lang="en-US" altLang="zh-TW" sz="2800" dirty="0"/>
              <a:t> </a:t>
            </a:r>
            <a:endParaRPr lang="zh-TW" altLang="zh-TW" sz="2800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46848" y="2924944"/>
            <a:ext cx="3312368" cy="214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-8056" y="2239652"/>
            <a:ext cx="9144000" cy="2378695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Brush Script MT" pitchFamily="66" charset="0"/>
              </a:rPr>
              <a:t>5.What has our government done for the climate change?</a:t>
            </a:r>
            <a:endParaRPr lang="zh-TW" altLang="en-US" sz="5400" dirty="0">
              <a:latin typeface="Brush Script MT" pitchFamily="66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subTitle" idx="1"/>
          </p:nvPr>
        </p:nvSpPr>
        <p:spPr>
          <a:xfrm>
            <a:off x="1619672" y="4005064"/>
            <a:ext cx="6400800" cy="175260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algn="r"/>
            <a:r>
              <a:rPr lang="en-US" altLang="zh-TW" sz="2600" b="1" dirty="0">
                <a:solidFill>
                  <a:schemeClr val="tx1"/>
                </a:solidFill>
              </a:rPr>
              <a:t>   </a:t>
            </a:r>
            <a:r>
              <a:rPr lang="en-US" altLang="zh-TW" sz="2600" b="1" dirty="0" err="1">
                <a:solidFill>
                  <a:schemeClr val="tx1"/>
                </a:solidFill>
              </a:rPr>
              <a:t>Peng</a:t>
            </a:r>
            <a:r>
              <a:rPr lang="en-US" altLang="zh-TW" sz="2600" b="1" dirty="0">
                <a:solidFill>
                  <a:schemeClr val="tx1"/>
                </a:solidFill>
              </a:rPr>
              <a:t>-Jun </a:t>
            </a:r>
            <a:r>
              <a:rPr lang="en-US" altLang="zh-TW" sz="2600" b="1" dirty="0" err="1">
                <a:solidFill>
                  <a:schemeClr val="tx1"/>
                </a:solidFill>
              </a:rPr>
              <a:t>Guo</a:t>
            </a:r>
            <a:endParaRPr lang="zh-TW" alt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6012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5300" b="1" dirty="0" smtClean="0"/>
              <a:t>Advocacy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7289" y="1052736"/>
            <a:ext cx="8435280" cy="53237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3800" dirty="0" smtClean="0"/>
              <a:t>For example:</a:t>
            </a:r>
          </a:p>
          <a:p>
            <a:pPr>
              <a:buNone/>
            </a:pPr>
            <a:r>
              <a:rPr lang="en-US" altLang="zh-TW" sz="3800" dirty="0" smtClean="0"/>
              <a:t>a. Invite </a:t>
            </a:r>
            <a:r>
              <a:rPr lang="en-US" altLang="zh-TW" sz="3800" dirty="0"/>
              <a:t>everyone to join the activities</a:t>
            </a:r>
            <a:endParaRPr lang="zh-TW" altLang="zh-TW" sz="3800" dirty="0"/>
          </a:p>
          <a:p>
            <a:pPr>
              <a:buNone/>
            </a:pPr>
            <a:r>
              <a:rPr lang="en-US" altLang="zh-TW" sz="3800" dirty="0"/>
              <a:t>b</a:t>
            </a:r>
            <a:r>
              <a:rPr lang="en-US" altLang="zh-TW" sz="3800" dirty="0" smtClean="0"/>
              <a:t>. Hold </a:t>
            </a:r>
            <a:r>
              <a:rPr lang="en-US" altLang="zh-TW" sz="3800" dirty="0"/>
              <a:t>activities</a:t>
            </a:r>
            <a:endParaRPr lang="zh-TW" altLang="zh-TW" sz="3800" dirty="0"/>
          </a:p>
          <a:p>
            <a:pPr>
              <a:buNone/>
            </a:pPr>
            <a:r>
              <a:rPr lang="en-US" altLang="zh-TW" sz="3800" dirty="0" smtClean="0"/>
              <a:t>c. Issue </a:t>
            </a:r>
            <a:r>
              <a:rPr lang="en-US" altLang="zh-TW" sz="3800" dirty="0"/>
              <a:t>advocacy </a:t>
            </a:r>
            <a:r>
              <a:rPr lang="en-US" altLang="zh-TW" sz="3800" dirty="0" smtClean="0"/>
              <a:t>manual</a:t>
            </a:r>
          </a:p>
          <a:p>
            <a:pPr>
              <a:buNone/>
            </a:pPr>
            <a:r>
              <a:rPr lang="en-US" altLang="zh-TW" sz="3800" dirty="0" smtClean="0"/>
              <a:t>d. Combine </a:t>
            </a:r>
            <a:r>
              <a:rPr lang="en-US" altLang="zh-TW" sz="3800" dirty="0"/>
              <a:t>non-government organizations </a:t>
            </a:r>
            <a:r>
              <a:rPr lang="en-US" altLang="zh-TW" sz="3800" dirty="0" smtClean="0"/>
              <a:t>to make </a:t>
            </a:r>
            <a:r>
              <a:rPr lang="en-US" altLang="zh-TW" sz="3800" dirty="0"/>
              <a:t>the best use of the community </a:t>
            </a:r>
            <a:r>
              <a:rPr lang="en-US" altLang="zh-TW" sz="3800" dirty="0" smtClean="0"/>
              <a:t>resources</a:t>
            </a:r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zh-TW" altLang="zh-TW" sz="2800" dirty="0"/>
          </a:p>
          <a:p>
            <a:pPr>
              <a:buNone/>
            </a:pPr>
            <a:r>
              <a:rPr lang="en-US" altLang="zh-TW" sz="2400" b="1" dirty="0" smtClean="0"/>
              <a:t>     </a:t>
            </a:r>
            <a:r>
              <a:rPr lang="en-US" altLang="zh-TW" sz="3100" b="1" dirty="0" smtClean="0"/>
              <a:t>Because </a:t>
            </a:r>
            <a:r>
              <a:rPr lang="en-US" altLang="zh-TW" sz="3100" b="1" dirty="0"/>
              <a:t>of the politics, the people, and </a:t>
            </a:r>
            <a:r>
              <a:rPr lang="en-US" altLang="zh-TW" sz="3100" b="1" dirty="0" smtClean="0"/>
              <a:t>other reason</a:t>
            </a:r>
            <a:r>
              <a:rPr lang="en-US" altLang="zh-TW" sz="3100" b="1" dirty="0"/>
              <a:t>, </a:t>
            </a:r>
            <a:r>
              <a:rPr lang="en-US" altLang="zh-TW" sz="3100" b="1" dirty="0" smtClean="0"/>
              <a:t>result carbon </a:t>
            </a:r>
            <a:r>
              <a:rPr lang="en-US" altLang="zh-TW" sz="3100" b="1" dirty="0"/>
              <a:t>tax, oil and electricity price are </a:t>
            </a:r>
            <a:r>
              <a:rPr lang="en-US" altLang="zh-TW" sz="3100" b="1" dirty="0" smtClean="0"/>
              <a:t>increasing</a:t>
            </a:r>
            <a:r>
              <a:rPr lang="en-US" altLang="zh-TW" sz="3100" b="1" dirty="0"/>
              <a:t> </a:t>
            </a:r>
            <a:r>
              <a:rPr lang="en-US" altLang="zh-TW" sz="3100" b="1" dirty="0" smtClean="0"/>
              <a:t>can’t work. Therefore</a:t>
            </a:r>
            <a:r>
              <a:rPr lang="en-US" altLang="zh-TW" sz="3100" b="1" dirty="0"/>
              <a:t>, the government uses advocacy rather than force. </a:t>
            </a:r>
            <a:endParaRPr lang="zh-TW" altLang="zh-TW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-10301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-17919" y="404664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/>
              <a:t>Besides the politics and the people, there are other difficulties for the policy.</a:t>
            </a:r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1772816"/>
            <a:ext cx="815479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a. The </a:t>
            </a:r>
            <a:r>
              <a:rPr lang="en-US" altLang="zh-TW" dirty="0"/>
              <a:t>influence of climate change is not clear</a:t>
            </a:r>
            <a:r>
              <a:rPr lang="en-US" altLang="zh-TW" dirty="0" smtClean="0"/>
              <a:t>.</a:t>
            </a:r>
            <a:endParaRPr lang="zh-TW" altLang="zh-TW" dirty="0"/>
          </a:p>
          <a:p>
            <a:pPr>
              <a:buNone/>
            </a:pPr>
            <a:r>
              <a:rPr lang="en-US" altLang="zh-TW" dirty="0" smtClean="0"/>
              <a:t>b. </a:t>
            </a:r>
            <a:r>
              <a:rPr lang="en-US" altLang="zh-TW" dirty="0"/>
              <a:t>The situation of socio-economic development  </a:t>
            </a:r>
            <a:r>
              <a:rPr lang="en-US" altLang="zh-TW" dirty="0" smtClean="0"/>
              <a:t>  is </a:t>
            </a:r>
            <a:r>
              <a:rPr lang="en-US" altLang="zh-TW" dirty="0"/>
              <a:t>not built</a:t>
            </a:r>
            <a:r>
              <a:rPr lang="en-US" altLang="zh-TW" dirty="0" smtClean="0"/>
              <a:t>.</a:t>
            </a:r>
            <a:endParaRPr lang="zh-TW" altLang="zh-TW" dirty="0"/>
          </a:p>
          <a:p>
            <a:pPr>
              <a:buNone/>
            </a:pPr>
            <a:r>
              <a:rPr lang="en-US" altLang="zh-TW" dirty="0"/>
              <a:t>c</a:t>
            </a:r>
            <a:r>
              <a:rPr lang="en-US" altLang="zh-TW" dirty="0" smtClean="0"/>
              <a:t>. </a:t>
            </a:r>
            <a:r>
              <a:rPr lang="en-US" altLang="zh-TW" dirty="0"/>
              <a:t>The evaluation which combines the climate change with the situation of socio-economic development needs to be made.</a:t>
            </a:r>
            <a:endParaRPr lang="zh-TW" altLang="zh-TW" dirty="0"/>
          </a:p>
          <a:p>
            <a:pPr>
              <a:buNone/>
            </a:pPr>
            <a:endParaRPr lang="en-US" altLang="zh-TW" sz="3000" dirty="0"/>
          </a:p>
          <a:p>
            <a:pPr>
              <a:buNone/>
            </a:pPr>
            <a:r>
              <a:rPr lang="en-US" altLang="zh-TW" sz="2600" b="1" dirty="0" smtClean="0"/>
              <a:t>     Therefore</a:t>
            </a:r>
            <a:r>
              <a:rPr lang="en-US" altLang="zh-TW" sz="2600" b="1" dirty="0"/>
              <a:t>, these factors make the policy more difficult to implement.  </a:t>
            </a:r>
            <a:endParaRPr lang="zh-TW" altLang="zh-TW" sz="2600" b="1" dirty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0" y="2528900"/>
            <a:ext cx="9144000" cy="1800200"/>
          </a:xfrm>
        </p:spPr>
        <p:txBody>
          <a:bodyPr>
            <a:noAutofit/>
          </a:bodyPr>
          <a:lstStyle/>
          <a:p>
            <a:r>
              <a:rPr lang="en-US" altLang="zh-TW" sz="5400" dirty="0">
                <a:latin typeface="Brush Script MT" pitchFamily="66" charset="0"/>
              </a:rPr>
              <a:t>6.What can we do to slow down the global warming</a:t>
            </a:r>
            <a:r>
              <a:rPr lang="en-US" altLang="zh-TW" sz="5400" dirty="0" smtClean="0">
                <a:latin typeface="Brush Script MT" pitchFamily="66" charset="0"/>
              </a:rPr>
              <a:t>?</a:t>
            </a:r>
            <a:endParaRPr lang="zh-TW" altLang="en-US" sz="5400" dirty="0">
              <a:latin typeface="Brush Script MT" pitchFamily="66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n-US" altLang="zh-TW" sz="5200" dirty="0">
              <a:solidFill>
                <a:schemeClr val="tx1"/>
              </a:solidFill>
              <a:latin typeface="Brush Script MT" pitchFamily="66" charset="0"/>
              <a:ea typeface="+mj-ea"/>
              <a:cs typeface="+mj-cs"/>
            </a:endParaRPr>
          </a:p>
          <a:p>
            <a:endParaRPr lang="en-US" altLang="zh-TW" dirty="0"/>
          </a:p>
          <a:p>
            <a:pPr algn="r"/>
            <a:r>
              <a:rPr lang="en-US" altLang="zh-TW" sz="2800" b="1" dirty="0" err="1">
                <a:solidFill>
                  <a:schemeClr val="tx1"/>
                </a:solidFill>
              </a:rPr>
              <a:t>Peng</a:t>
            </a:r>
            <a:r>
              <a:rPr lang="en-US" altLang="zh-TW" sz="2800" b="1" dirty="0">
                <a:solidFill>
                  <a:schemeClr val="tx1"/>
                </a:solidFill>
              </a:rPr>
              <a:t>-Jun </a:t>
            </a:r>
            <a:r>
              <a:rPr lang="en-US" altLang="zh-TW" sz="2800" b="1" dirty="0" err="1">
                <a:solidFill>
                  <a:schemeClr val="tx1"/>
                </a:solidFill>
              </a:rPr>
              <a:t>Guo</a:t>
            </a:r>
            <a:endParaRPr lang="zh-TW" altLang="en-US" sz="2800" b="1" dirty="0">
              <a:solidFill>
                <a:schemeClr val="tx1"/>
              </a:solidFill>
            </a:endParaRPr>
          </a:p>
          <a:p>
            <a:pPr algn="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a. In </a:t>
            </a:r>
            <a:r>
              <a:rPr lang="en-US" altLang="zh-TW" dirty="0"/>
              <a:t>terms of eating, </a:t>
            </a:r>
            <a:r>
              <a:rPr lang="en-US" altLang="zh-TW" dirty="0" smtClean="0"/>
              <a:t>a </a:t>
            </a:r>
            <a:r>
              <a:rPr lang="en-US" altLang="zh-TW" dirty="0"/>
              <a:t>day without meat, or eat local-produced </a:t>
            </a:r>
            <a:r>
              <a:rPr lang="en-US" altLang="zh-TW" dirty="0" smtClean="0"/>
              <a:t>food</a:t>
            </a:r>
            <a:r>
              <a:rPr lang="en-US" altLang="zh-TW" dirty="0"/>
              <a:t>, both can reduce greenhouse gas</a:t>
            </a:r>
            <a:r>
              <a:rPr lang="en-US" altLang="zh-TW" dirty="0" smtClean="0"/>
              <a:t>.</a:t>
            </a:r>
          </a:p>
          <a:p>
            <a:pPr marL="514350" indent="-514350">
              <a:buNone/>
            </a:pPr>
            <a:endParaRPr lang="zh-TW" altLang="zh-TW" dirty="0"/>
          </a:p>
          <a:p>
            <a:pPr>
              <a:buNone/>
            </a:pPr>
            <a:r>
              <a:rPr lang="en-US" altLang="zh-TW" dirty="0" smtClean="0"/>
              <a:t>b. Riding </a:t>
            </a:r>
            <a:r>
              <a:rPr lang="en-US" altLang="zh-TW" dirty="0"/>
              <a:t>a bike or going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carpooling </a:t>
            </a:r>
            <a:r>
              <a:rPr lang="en-US" altLang="zh-TW" dirty="0"/>
              <a:t>can </a:t>
            </a:r>
            <a:r>
              <a:rPr lang="en-US" altLang="zh-TW" dirty="0" smtClean="0"/>
              <a:t>reduce</a:t>
            </a:r>
          </a:p>
          <a:p>
            <a:pPr>
              <a:buNone/>
            </a:pPr>
            <a:r>
              <a:rPr lang="en-US" altLang="zh-TW" dirty="0" smtClean="0"/>
              <a:t> greenhouse gas, too.</a:t>
            </a:r>
            <a:endParaRPr lang="zh-TW" altLang="zh-TW" dirty="0" smtClean="0"/>
          </a:p>
          <a:p>
            <a:pPr>
              <a:buNone/>
            </a:pPr>
            <a:endParaRPr lang="zh-TW" altLang="en-US" sz="2800" dirty="0"/>
          </a:p>
        </p:txBody>
      </p:sp>
      <p:pic>
        <p:nvPicPr>
          <p:cNvPr id="5" name="圖片 4" descr="22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43857"/>
            <a:ext cx="3465444" cy="231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/>
              <a:t>c</a:t>
            </a:r>
            <a:r>
              <a:rPr lang="en-US" altLang="zh-TW" dirty="0" smtClean="0"/>
              <a:t>. </a:t>
            </a:r>
            <a:r>
              <a:rPr lang="en-US" altLang="zh-TW" dirty="0"/>
              <a:t>Planting trees can reduce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carbon </a:t>
            </a:r>
            <a:r>
              <a:rPr lang="en-US" altLang="zh-TW" dirty="0"/>
              <a:t>dioxide </a:t>
            </a:r>
            <a:r>
              <a:rPr lang="en-US" altLang="zh-TW" dirty="0" smtClean="0"/>
              <a:t>and </a:t>
            </a:r>
            <a:r>
              <a:rPr lang="en-US" altLang="zh-TW" dirty="0"/>
              <a:t>increase 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oxygen.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d</a:t>
            </a:r>
            <a:r>
              <a:rPr lang="en-US" altLang="zh-TW" dirty="0" smtClean="0"/>
              <a:t>. </a:t>
            </a:r>
            <a:r>
              <a:rPr lang="en-US" altLang="zh-TW" dirty="0"/>
              <a:t>Recycling is also a good way </a:t>
            </a:r>
            <a:r>
              <a:rPr lang="en-US" altLang="zh-TW" dirty="0" smtClean="0"/>
              <a:t>to</a:t>
            </a:r>
          </a:p>
          <a:p>
            <a:pPr>
              <a:buNone/>
            </a:pPr>
            <a:r>
              <a:rPr lang="en-US" altLang="zh-TW" dirty="0" smtClean="0"/>
              <a:t>    avoid </a:t>
            </a:r>
            <a:r>
              <a:rPr lang="en-US" altLang="zh-TW" dirty="0"/>
              <a:t>waste of resources. 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/>
              <a:t>e</a:t>
            </a:r>
            <a:r>
              <a:rPr lang="en-US" altLang="zh-TW" dirty="0" smtClean="0"/>
              <a:t>. </a:t>
            </a:r>
            <a:r>
              <a:rPr lang="en-US" altLang="zh-TW" dirty="0"/>
              <a:t>Turning off lights when you leave can also reach the goal of energy saving. </a:t>
            </a:r>
            <a:endParaRPr lang="zh-TW" altLang="en-US" dirty="0"/>
          </a:p>
        </p:txBody>
      </p:sp>
      <p:pic>
        <p:nvPicPr>
          <p:cNvPr id="6" name="圖片 5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0336" y="692696"/>
            <a:ext cx="2843808" cy="2132856"/>
          </a:xfrm>
          <a:prstGeom prst="rect">
            <a:avLst/>
          </a:prstGeom>
        </p:spPr>
      </p:pic>
      <p:pic>
        <p:nvPicPr>
          <p:cNvPr id="7" name="圖片 6" descr="c18307e8-e877-40b9-a1d9-46819dc4df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9584" y="3068960"/>
            <a:ext cx="1954560" cy="159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-12050" y="-24989"/>
            <a:ext cx="915605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79775" y="266899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latin typeface="Brush Script MT" pitchFamily="66" charset="0"/>
              </a:rPr>
              <a:t>Conclusion</a:t>
            </a:r>
            <a:endParaRPr lang="zh-TW" altLang="en-US" sz="5400" dirty="0"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36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1178572_1008384312523471_303887567_n (1)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rcRect b="8852"/>
          <a:stretch>
            <a:fillRect/>
          </a:stretch>
        </p:blipFill>
        <p:spPr>
          <a:xfrm>
            <a:off x="0" y="-2180"/>
            <a:ext cx="9144000" cy="68580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7325" y="2276872"/>
            <a:ext cx="9144000" cy="2016224"/>
          </a:xfrm>
        </p:spPr>
        <p:txBody>
          <a:bodyPr>
            <a:noAutofit/>
          </a:bodyPr>
          <a:lstStyle/>
          <a:p>
            <a:pPr lvl="0" indent="15240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The </a:t>
            </a:r>
            <a:r>
              <a:rPr lang="en-US" altLang="zh-TW" dirty="0">
                <a:solidFill>
                  <a:schemeClr val="tx1"/>
                </a:solidFill>
              </a:rPr>
              <a:t>effect of global warming is obviously the rise of the temperature</a:t>
            </a:r>
            <a:r>
              <a:rPr lang="en-US" altLang="zh-TW" dirty="0" smtClean="0">
                <a:solidFill>
                  <a:schemeClr val="tx1"/>
                </a:solidFill>
              </a:rPr>
              <a:t>, </a:t>
            </a:r>
            <a:r>
              <a:rPr lang="en-US" altLang="zh-TW" dirty="0">
                <a:solidFill>
                  <a:schemeClr val="tx1"/>
                </a:solidFill>
              </a:rPr>
              <a:t>but why does the temperature rise?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0" indent="15240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‘</a:t>
            </a:r>
            <a:r>
              <a:rPr lang="en-US" altLang="zh-TW" dirty="0">
                <a:solidFill>
                  <a:schemeClr val="tx1"/>
                </a:solidFill>
              </a:rPr>
              <a:t>Greenhouse Effect’ plays an important role in this situation.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64034" cy="69544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21046824">
            <a:off x="-47492" y="2907821"/>
            <a:ext cx="91505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6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Thanks </a:t>
            </a:r>
            <a:r>
              <a:rPr lang="en-US" altLang="zh-TW" sz="6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for your </a:t>
            </a:r>
            <a:r>
              <a:rPr lang="en-US" altLang="zh-TW" sz="6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listening!</a:t>
            </a:r>
            <a:endParaRPr lang="zh-TW" altLang="en-US" sz="6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內容版面配置區 8" descr="未命名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42865" y="1556792"/>
            <a:ext cx="4258270" cy="4248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altLang="zh-TW" dirty="0" smtClean="0"/>
              <a:t>What is “Greenhouse Effect”</a:t>
            </a:r>
            <a:endParaRPr lang="zh-TW" altLang="zh-TW" dirty="0" smtClean="0"/>
          </a:p>
          <a:p>
            <a:r>
              <a:rPr lang="en-US" altLang="zh-TW" dirty="0" smtClean="0"/>
              <a:t>People </a:t>
            </a:r>
            <a:r>
              <a:rPr lang="en-US" altLang="zh-TW" dirty="0"/>
              <a:t>are usually use greenhouse effect to keep the temperature on agriculture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Which reasons causes greenhouse gases 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897" y="10287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TW" b="1" dirty="0"/>
              <a:t>What causes global warming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en-US" altLang="zh-TW" dirty="0"/>
              <a:t> 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/>
              <a:t>a. </a:t>
            </a:r>
            <a:r>
              <a:rPr lang="en-US" altLang="zh-TW" dirty="0"/>
              <a:t>Air pollution since the Industrial Revolution: </a:t>
            </a:r>
            <a:r>
              <a:rPr lang="en-US" altLang="zh-TW" dirty="0" smtClean="0"/>
              <a:t>Such as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using fossil fuels to generate </a:t>
            </a:r>
            <a:r>
              <a:rPr lang="en-US" altLang="zh-TW" dirty="0" smtClean="0"/>
              <a:t>energy 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cars and motorcycles </a:t>
            </a:r>
            <a:r>
              <a:rPr lang="en-US" altLang="zh-TW" dirty="0" smtClean="0"/>
              <a:t>pollute </a:t>
            </a:r>
            <a:r>
              <a:rPr lang="en-US" altLang="zh-TW" dirty="0"/>
              <a:t>the air with gases like carbon dioxide 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/>
              <a:t>Nitrogen.</a:t>
            </a:r>
            <a:endParaRPr lang="zh-TW" altLang="zh-TW" dirty="0"/>
          </a:p>
          <a:p>
            <a:pPr>
              <a:buNone/>
            </a:pP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8376" y="1700808"/>
            <a:ext cx="8147248" cy="4237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b="1" dirty="0"/>
              <a:t>b.</a:t>
            </a:r>
            <a:r>
              <a:rPr lang="en-US" altLang="zh-TW" dirty="0"/>
              <a:t> Damage to the rainforest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 </a:t>
            </a:r>
            <a:r>
              <a:rPr lang="en-US" altLang="zh-TW" dirty="0"/>
              <a:t>Because of the Industrial Revolution. Many countries are in need of a large amount of </a:t>
            </a:r>
            <a:r>
              <a:rPr lang="en-US" altLang="zh-TW" dirty="0" smtClean="0"/>
              <a:t>wood .</a:t>
            </a:r>
          </a:p>
          <a:p>
            <a:r>
              <a:rPr lang="en-US" altLang="zh-TW" dirty="0" smtClean="0"/>
              <a:t>Some </a:t>
            </a:r>
            <a:r>
              <a:rPr lang="en-US" altLang="zh-TW" dirty="0"/>
              <a:t>rainforest vanished because of the deforestation. The rainforest can neutralize the atmosphere from greenhouse gases. After they get destroyed, it accelerates global warming.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c.</a:t>
            </a:r>
            <a:r>
              <a:rPr lang="en-US" altLang="zh-TW" dirty="0"/>
              <a:t> Livestock Industry: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Livestock Industry produces 51 percent of greenhouse </a:t>
            </a:r>
            <a:r>
              <a:rPr lang="en-US" altLang="zh-TW" dirty="0" smtClean="0"/>
              <a:t>gases .</a:t>
            </a:r>
            <a:endParaRPr lang="zh-TW" altLang="zh-TW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1178572_1008384312523471_303887567_n (1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 b="8852"/>
          <a:stretch>
            <a:fillRect/>
          </a:stretch>
        </p:blipFill>
        <p:spPr>
          <a:xfrm>
            <a:off x="-911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13728"/>
            <a:ext cx="9144000" cy="1410072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Brush Script MT" pitchFamily="66" charset="0"/>
              </a:rPr>
              <a:t>2.Global Warming and Climate Change</a:t>
            </a:r>
            <a:endParaRPr lang="zh-TW" altLang="en-US" sz="5400" dirty="0">
              <a:latin typeface="Brush Script MT" pitchFamily="66" charset="0"/>
            </a:endParaRPr>
          </a:p>
        </p:txBody>
      </p:sp>
      <p:sp>
        <p:nvSpPr>
          <p:cNvPr id="5" name="副標題 6"/>
          <p:cNvSpPr txBox="1">
            <a:spLocks/>
          </p:cNvSpPr>
          <p:nvPr/>
        </p:nvSpPr>
        <p:spPr>
          <a:xfrm>
            <a:off x="1259632" y="393305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r">
              <a:spcBef>
                <a:spcPct val="20000"/>
              </a:spcBef>
            </a:pPr>
            <a:r>
              <a:rPr lang="en-US" altLang="zh-TW" sz="2800" b="1" dirty="0"/>
              <a:t>Jin-</a:t>
            </a:r>
            <a:r>
              <a:rPr lang="en-US" altLang="zh-TW" sz="2800" b="1" dirty="0" err="1"/>
              <a:t>cheng</a:t>
            </a:r>
            <a:r>
              <a:rPr lang="en-US" altLang="zh-TW" sz="2800" b="1" dirty="0"/>
              <a:t> Li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914</Words>
  <Application>Microsoft Macintosh PowerPoint</Application>
  <PresentationFormat>On-screen Show (4:3)</PresentationFormat>
  <Paragraphs>119</Paragraphs>
  <Slides>30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佈景主題</vt:lpstr>
      <vt:lpstr>SPW 8.0 Graph</vt:lpstr>
      <vt:lpstr>Change!</vt:lpstr>
      <vt:lpstr>1. The causes of global warming</vt:lpstr>
      <vt:lpstr>Slide 3</vt:lpstr>
      <vt:lpstr>Slide 4</vt:lpstr>
      <vt:lpstr>Slide 5</vt:lpstr>
      <vt:lpstr>What causes global warming   </vt:lpstr>
      <vt:lpstr>Slide 7</vt:lpstr>
      <vt:lpstr>Slide 8</vt:lpstr>
      <vt:lpstr>2.Global Warming and Climate Change</vt:lpstr>
      <vt:lpstr>Slide 10</vt:lpstr>
      <vt:lpstr>Slide 11</vt:lpstr>
      <vt:lpstr>3.Evidence of climate change in Taiwan</vt:lpstr>
      <vt:lpstr>The average temperatures on land  and at sea in Taiwan keep rising</vt:lpstr>
      <vt:lpstr>The average rainfall intensity has significantly increased for the past 10 years</vt:lpstr>
      <vt:lpstr>The Frequency of typhoons with extreme heavy rainfall in Taiwan over the past few decades</vt:lpstr>
      <vt:lpstr>The days with rainfall reduce,  and the days of drought increase</vt:lpstr>
      <vt:lpstr>4.The impact of climate change on Taiwan</vt:lpstr>
      <vt:lpstr>Over centuries, Taiwan's average temperature has increased 1.3℃,which is twice the global average, higher than neighboring Japan and  China.  Specifically: </vt:lpstr>
      <vt:lpstr>The impacts that the Earth surface temperature increase has caused：</vt:lpstr>
      <vt:lpstr>The impacts that water temperature increase has caused:</vt:lpstr>
      <vt:lpstr>The impact that rainfall variability increase has caused:</vt:lpstr>
      <vt:lpstr>  The impact that the rise of sea level rise has caused: </vt:lpstr>
      <vt:lpstr>5.What has our government done for the climate change?</vt:lpstr>
      <vt:lpstr> Advocacy </vt:lpstr>
      <vt:lpstr>Besides the politics and the people, there are other difficulties for the policy. </vt:lpstr>
      <vt:lpstr>6.What can we do to slow down the global warming?</vt:lpstr>
      <vt:lpstr>Slide 27</vt:lpstr>
      <vt:lpstr>Slide 28</vt:lpstr>
      <vt:lpstr>Conclusion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Barry Kramer</cp:lastModifiedBy>
  <cp:revision>40</cp:revision>
  <dcterms:created xsi:type="dcterms:W3CDTF">2015-06-10T02:54:02Z</dcterms:created>
  <dcterms:modified xsi:type="dcterms:W3CDTF">2015-06-10T02:54:35Z</dcterms:modified>
</cp:coreProperties>
</file>