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s/slide5.xml" ContentType="application/vnd.openxmlformats-officedocument.presentationml.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theme/theme2.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8" d="100"/>
          <a:sy n="108" d="100"/>
        </p:scale>
        <p:origin x="-104" y="-37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8916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19100" lvl="0" indent="-279400" rtl="0">
              <a:lnSpc>
                <a:spcPct val="136363"/>
              </a:lnSpc>
              <a:spcBef>
                <a:spcPts val="0"/>
              </a:spcBef>
              <a:buClr>
                <a:schemeClr val="dk2"/>
              </a:buClr>
              <a:buSzPct val="100000"/>
              <a:buFont typeface="Arial"/>
              <a:buNone/>
            </a:pPr>
            <a:r>
              <a:rPr lang="en"/>
              <a:t>"Cyberbullying Statistics." </a:t>
            </a:r>
            <a:r>
              <a:rPr lang="en" i="1"/>
              <a:t>InternetSafety101.org: Statistics</a:t>
            </a:r>
            <a:r>
              <a:rPr lang="en"/>
              <a:t>. Enough Is Enough, 2009. Web. 01 June 2015. &lt;http://www.internetsafety101.org/cyberbullyingstatistics.htm&gt;.</a:t>
            </a:r>
          </a:p>
          <a:p>
            <a:pPr lvl="0" rtl="0">
              <a:lnSpc>
                <a:spcPct val="143181"/>
              </a:lnSpc>
              <a:spcBef>
                <a:spcPts val="400"/>
              </a:spcBef>
              <a:buClr>
                <a:schemeClr val="dk2"/>
              </a:buClr>
              <a:buFont typeface="Arial"/>
              <a:buNone/>
            </a:pPr>
            <a:endParaRPr/>
          </a:p>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046558"/>
            <a:ext cx="7772400" cy="1102500"/>
          </a:xfrm>
          <a:prstGeom prst="rect">
            <a:avLst/>
          </a:prstGeom>
        </p:spPr>
        <p:txBody>
          <a:bodyPr lIns="91425" tIns="91425" rIns="91425" bIns="91425" anchor="b" anchorCtr="0"/>
          <a:lstStyle>
            <a:lvl1pPr>
              <a:spcBef>
                <a:spcPts val="0"/>
              </a:spcBef>
              <a:buClr>
                <a:srgbClr val="FFA711"/>
              </a:buClr>
              <a:buSzPct val="100000"/>
              <a:defRPr sz="4800" b="1">
                <a:solidFill>
                  <a:srgbClr val="FFA711"/>
                </a:solidFill>
              </a:defRPr>
            </a:lvl1pPr>
            <a:lvl2pPr>
              <a:spcBef>
                <a:spcPts val="0"/>
              </a:spcBef>
              <a:buClr>
                <a:srgbClr val="FFA711"/>
              </a:buClr>
              <a:buSzPct val="100000"/>
              <a:defRPr sz="4800" b="1">
                <a:solidFill>
                  <a:srgbClr val="FFA711"/>
                </a:solidFill>
              </a:defRPr>
            </a:lvl2pPr>
            <a:lvl3pPr>
              <a:spcBef>
                <a:spcPts val="0"/>
              </a:spcBef>
              <a:buClr>
                <a:srgbClr val="FFA711"/>
              </a:buClr>
              <a:buSzPct val="100000"/>
              <a:defRPr sz="4800" b="1">
                <a:solidFill>
                  <a:srgbClr val="FFA711"/>
                </a:solidFill>
              </a:defRPr>
            </a:lvl3pPr>
            <a:lvl4pPr>
              <a:spcBef>
                <a:spcPts val="0"/>
              </a:spcBef>
              <a:buClr>
                <a:srgbClr val="FFA711"/>
              </a:buClr>
              <a:buSzPct val="100000"/>
              <a:defRPr sz="4800" b="1">
                <a:solidFill>
                  <a:srgbClr val="FFA711"/>
                </a:solidFill>
              </a:defRPr>
            </a:lvl4pPr>
            <a:lvl5pPr>
              <a:spcBef>
                <a:spcPts val="0"/>
              </a:spcBef>
              <a:buClr>
                <a:srgbClr val="FFA711"/>
              </a:buClr>
              <a:buSzPct val="100000"/>
              <a:defRPr sz="4800" b="1">
                <a:solidFill>
                  <a:srgbClr val="FFA711"/>
                </a:solidFill>
              </a:defRPr>
            </a:lvl5pPr>
            <a:lvl6pPr>
              <a:spcBef>
                <a:spcPts val="0"/>
              </a:spcBef>
              <a:buClr>
                <a:srgbClr val="FFA711"/>
              </a:buClr>
              <a:buSzPct val="100000"/>
              <a:defRPr sz="4800" b="1">
                <a:solidFill>
                  <a:srgbClr val="FFA711"/>
                </a:solidFill>
              </a:defRPr>
            </a:lvl6pPr>
            <a:lvl7pPr>
              <a:spcBef>
                <a:spcPts val="0"/>
              </a:spcBef>
              <a:buClr>
                <a:srgbClr val="FFA711"/>
              </a:buClr>
              <a:buSzPct val="100000"/>
              <a:defRPr sz="4800" b="1">
                <a:solidFill>
                  <a:srgbClr val="FFA711"/>
                </a:solidFill>
              </a:defRPr>
            </a:lvl7pPr>
            <a:lvl8pPr>
              <a:spcBef>
                <a:spcPts val="0"/>
              </a:spcBef>
              <a:buClr>
                <a:srgbClr val="FFA711"/>
              </a:buClr>
              <a:buSzPct val="100000"/>
              <a:defRPr sz="4800" b="1">
                <a:solidFill>
                  <a:srgbClr val="FFA711"/>
                </a:solidFill>
              </a:defRPr>
            </a:lvl8pPr>
            <a:lvl9pPr>
              <a:spcBef>
                <a:spcPts val="0"/>
              </a:spcBef>
              <a:buClr>
                <a:srgbClr val="FFA711"/>
              </a:buClr>
              <a:buSzPct val="100000"/>
              <a:defRPr sz="4800" b="1">
                <a:solidFill>
                  <a:srgbClr val="FFA711"/>
                </a:solidFill>
              </a:defRPr>
            </a:lvl9pPr>
          </a:lstStyle>
          <a:p>
            <a:endParaRPr/>
          </a:p>
        </p:txBody>
      </p:sp>
      <p:sp>
        <p:nvSpPr>
          <p:cNvPr id="11" name="Shape 11"/>
          <p:cNvSpPr txBox="1">
            <a:spLocks noGrp="1"/>
          </p:cNvSpPr>
          <p:nvPr>
            <p:ph type="subTitle" idx="1"/>
          </p:nvPr>
        </p:nvSpPr>
        <p:spPr>
          <a:xfrm>
            <a:off x="685800" y="2182817"/>
            <a:ext cx="7772400" cy="838799"/>
          </a:xfrm>
          <a:prstGeom prst="rect">
            <a:avLst/>
          </a:prstGeom>
        </p:spPr>
        <p:txBody>
          <a:bodyPr lIns="91425" tIns="91425" rIns="91425" bIns="91425" anchor="t" anchorCtr="0"/>
          <a:lstStyle>
            <a:lvl1pPr>
              <a:spcBef>
                <a:spcPts val="0"/>
              </a:spcBef>
              <a:buNone/>
              <a:defRPr/>
            </a:lvl1pPr>
            <a:lvl2pPr>
              <a:spcBef>
                <a:spcPts val="0"/>
              </a:spcBef>
              <a:buSzPct val="100000"/>
              <a:buNone/>
              <a:defRPr sz="3200"/>
            </a:lvl2pPr>
            <a:lvl3pPr>
              <a:spcBef>
                <a:spcPts val="0"/>
              </a:spcBef>
              <a:buSzPct val="100000"/>
              <a:buNone/>
              <a:defRPr sz="3200"/>
            </a:lvl3pPr>
            <a:lvl4pPr>
              <a:spcBef>
                <a:spcPts val="0"/>
              </a:spcBef>
              <a:buSzPct val="100000"/>
              <a:buNone/>
              <a:defRPr sz="3200"/>
            </a:lvl4pPr>
            <a:lvl5pPr>
              <a:spcBef>
                <a:spcPts val="0"/>
              </a:spcBef>
              <a:buSzPct val="100000"/>
              <a:buNone/>
              <a:defRPr sz="3200"/>
            </a:lvl5pPr>
            <a:lvl6pPr>
              <a:spcBef>
                <a:spcPts val="0"/>
              </a:spcBef>
              <a:buSzPct val="100000"/>
              <a:buNone/>
              <a:defRPr sz="3200"/>
            </a:lvl6pPr>
            <a:lvl7pPr>
              <a:spcBef>
                <a:spcPts val="0"/>
              </a:spcBef>
              <a:buSzPct val="100000"/>
              <a:buNone/>
              <a:defRPr sz="3200"/>
            </a:lvl7pPr>
            <a:lvl8pPr>
              <a:spcBef>
                <a:spcPts val="0"/>
              </a:spcBef>
              <a:buSzPct val="100000"/>
              <a:buNone/>
              <a:defRPr sz="3200"/>
            </a:lvl8pPr>
            <a:lvl9pPr>
              <a:spcBef>
                <a:spcPts val="0"/>
              </a:spcBef>
              <a:buSzPct val="100000"/>
              <a:buNone/>
              <a:defRPr sz="3200"/>
            </a:lvl9pPr>
          </a:lstStyle>
          <a:p>
            <a:endParaRPr/>
          </a:p>
        </p:txBody>
      </p:sp>
      <p:grpSp>
        <p:nvGrpSpPr>
          <p:cNvPr id="12" name="Shape 12"/>
          <p:cNvGrpSpPr/>
          <p:nvPr/>
        </p:nvGrpSpPr>
        <p:grpSpPr>
          <a:xfrm>
            <a:off x="0" y="3461599"/>
            <a:ext cx="9144000" cy="1647971"/>
            <a:chOff x="0" y="3690482"/>
            <a:chExt cx="9144000" cy="850171"/>
          </a:xfrm>
        </p:grpSpPr>
        <p:sp>
          <p:nvSpPr>
            <p:cNvPr id="13" name="Shape 13"/>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a:spcBef>
                  <a:spcPts val="0"/>
                </a:spcBef>
                <a:buNone/>
              </a:pPr>
              <a:endParaRPr/>
            </a:p>
          </p:txBody>
        </p:sp>
      </p:grpSp>
      <p:sp>
        <p:nvSpPr>
          <p:cNvPr id="21" name="Shape 21"/>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solidFill>
                  <a:srgbClr val="FFA711"/>
                </a:solidFill>
              </a:defRPr>
            </a:lvl1pPr>
            <a:lvl2pPr>
              <a:spcBef>
                <a:spcPts val="0"/>
              </a:spcBef>
              <a:defRPr>
                <a:solidFill>
                  <a:srgbClr val="FFA711"/>
                </a:solidFill>
              </a:defRPr>
            </a:lvl2pPr>
            <a:lvl3pPr>
              <a:spcBef>
                <a:spcPts val="0"/>
              </a:spcBef>
              <a:defRPr>
                <a:solidFill>
                  <a:srgbClr val="FFA711"/>
                </a:solidFill>
              </a:defRPr>
            </a:lvl3pPr>
            <a:lvl4pPr>
              <a:spcBef>
                <a:spcPts val="0"/>
              </a:spcBef>
              <a:defRPr>
                <a:solidFill>
                  <a:srgbClr val="FFA711"/>
                </a:solidFill>
              </a:defRPr>
            </a:lvl4pPr>
            <a:lvl5pPr>
              <a:spcBef>
                <a:spcPts val="0"/>
              </a:spcBef>
              <a:defRPr>
                <a:solidFill>
                  <a:srgbClr val="FFA711"/>
                </a:solidFill>
              </a:defRPr>
            </a:lvl5pPr>
            <a:lvl6pPr>
              <a:spcBef>
                <a:spcPts val="0"/>
              </a:spcBef>
              <a:defRPr>
                <a:solidFill>
                  <a:srgbClr val="FFA711"/>
                </a:solidFill>
              </a:defRPr>
            </a:lvl6pPr>
            <a:lvl7pPr>
              <a:spcBef>
                <a:spcPts val="0"/>
              </a:spcBef>
              <a:defRPr>
                <a:solidFill>
                  <a:srgbClr val="FFA711"/>
                </a:solidFill>
              </a:defRPr>
            </a:lvl7pPr>
            <a:lvl8pPr>
              <a:spcBef>
                <a:spcPts val="0"/>
              </a:spcBef>
              <a:defRPr>
                <a:solidFill>
                  <a:srgbClr val="FFA711"/>
                </a:solidFill>
              </a:defRPr>
            </a:lvl8pPr>
            <a:lvl9pPr>
              <a:spcBef>
                <a:spcPts val="0"/>
              </a:spcBef>
              <a:defRPr>
                <a:solidFill>
                  <a:srgbClr val="FFA711"/>
                </a:solidFill>
              </a:defRPr>
            </a:lvl9pPr>
          </a:lstStyle>
          <a:p>
            <a:endParaRPr/>
          </a:p>
        </p:txBody>
      </p:sp>
      <p:sp>
        <p:nvSpPr>
          <p:cNvPr id="24" name="Shape 24"/>
          <p:cNvSpPr txBox="1">
            <a:spLocks noGrp="1"/>
          </p:cNvSpPr>
          <p:nvPr>
            <p:ph type="body" idx="1"/>
          </p:nvPr>
        </p:nvSpPr>
        <p:spPr>
          <a:xfrm>
            <a:off x="457200" y="1200150"/>
            <a:ext cx="8229600" cy="3266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grpSp>
        <p:nvGrpSpPr>
          <p:cNvPr id="25" name="Shape 25"/>
          <p:cNvGrpSpPr/>
          <p:nvPr/>
        </p:nvGrpSpPr>
        <p:grpSpPr>
          <a:xfrm>
            <a:off x="0" y="4559110"/>
            <a:ext cx="9144000" cy="584536"/>
            <a:chOff x="0" y="3690482"/>
            <a:chExt cx="9144000" cy="301556"/>
          </a:xfrm>
        </p:grpSpPr>
        <p:sp>
          <p:nvSpPr>
            <p:cNvPr id="26" name="Shape 26"/>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a:spcBef>
                  <a:spcPts val="0"/>
                </a:spcBef>
                <a:buNone/>
              </a:pPr>
              <a:endParaRPr/>
            </a:p>
          </p:txBody>
        </p:sp>
      </p:grpSp>
      <p:sp>
        <p:nvSpPr>
          <p:cNvPr id="29" name="Shape 29"/>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2" name="Shape 32"/>
          <p:cNvSpPr txBox="1">
            <a:spLocks noGrp="1"/>
          </p:cNvSpPr>
          <p:nvPr>
            <p:ph type="body" idx="1"/>
          </p:nvPr>
        </p:nvSpPr>
        <p:spPr>
          <a:xfrm>
            <a:off x="457200" y="1200150"/>
            <a:ext cx="4038599" cy="32669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3" name="Shape 33"/>
          <p:cNvSpPr txBox="1">
            <a:spLocks noGrp="1"/>
          </p:cNvSpPr>
          <p:nvPr>
            <p:ph type="body" idx="2"/>
          </p:nvPr>
        </p:nvSpPr>
        <p:spPr>
          <a:xfrm>
            <a:off x="4648200" y="1200150"/>
            <a:ext cx="4038599" cy="32669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grpSp>
        <p:nvGrpSpPr>
          <p:cNvPr id="34" name="Shape 34"/>
          <p:cNvGrpSpPr/>
          <p:nvPr/>
        </p:nvGrpSpPr>
        <p:grpSpPr>
          <a:xfrm>
            <a:off x="0" y="4559110"/>
            <a:ext cx="9144000" cy="584536"/>
            <a:chOff x="0" y="3690482"/>
            <a:chExt cx="9144000" cy="301556"/>
          </a:xfrm>
        </p:grpSpPr>
        <p:sp>
          <p:nvSpPr>
            <p:cNvPr id="35" name="Shape 35"/>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a:spcBef>
                  <a:spcPts val="0"/>
                </a:spcBef>
                <a:buNone/>
              </a:pPr>
              <a:endParaRPr/>
            </a:p>
          </p:txBody>
        </p:sp>
      </p:grpSp>
      <p:sp>
        <p:nvSpPr>
          <p:cNvPr id="38" name="Shape 38"/>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grpSp>
        <p:nvGrpSpPr>
          <p:cNvPr id="41" name="Shape 41"/>
          <p:cNvGrpSpPr/>
          <p:nvPr/>
        </p:nvGrpSpPr>
        <p:grpSpPr>
          <a:xfrm>
            <a:off x="0" y="4559110"/>
            <a:ext cx="9144000" cy="584536"/>
            <a:chOff x="0" y="3690482"/>
            <a:chExt cx="9144000" cy="301556"/>
          </a:xfrm>
        </p:grpSpPr>
        <p:sp>
          <p:nvSpPr>
            <p:cNvPr id="42" name="Shape 42"/>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pPr>
                <a:spcBef>
                  <a:spcPts val="0"/>
                </a:spcBef>
                <a:buNone/>
              </a:pPr>
              <a:endParaRPr/>
            </a:p>
          </p:txBody>
        </p:sp>
      </p:grpSp>
      <p:sp>
        <p:nvSpPr>
          <p:cNvPr id="45" name="Shape 45"/>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1792288" y="4025503"/>
            <a:ext cx="5486399" cy="471899"/>
          </a:xfrm>
          <a:prstGeom prst="rect">
            <a:avLst/>
          </a:prstGeom>
        </p:spPr>
        <p:txBody>
          <a:bodyPr lIns="91425" tIns="91425" rIns="91425" bIns="91425" anchor="t" anchorCtr="0"/>
          <a:lstStyle>
            <a:lvl1pPr algn="ctr">
              <a:spcBef>
                <a:spcPts val="0"/>
              </a:spcBef>
              <a:buClr>
                <a:srgbClr val="FFA711"/>
              </a:buClr>
              <a:buSzPct val="100000"/>
              <a:buNone/>
              <a:defRPr sz="1400">
                <a:solidFill>
                  <a:srgbClr val="FFA711"/>
                </a:solidFill>
              </a:defRPr>
            </a:lvl1pPr>
          </a:lstStyle>
          <a:p>
            <a:endParaRPr/>
          </a:p>
        </p:txBody>
      </p:sp>
      <p:grpSp>
        <p:nvGrpSpPr>
          <p:cNvPr id="48" name="Shape 48"/>
          <p:cNvGrpSpPr/>
          <p:nvPr/>
        </p:nvGrpSpPr>
        <p:grpSpPr>
          <a:xfrm>
            <a:off x="0" y="4559110"/>
            <a:ext cx="9144000" cy="584536"/>
            <a:chOff x="0" y="3690482"/>
            <a:chExt cx="9144000" cy="301556"/>
          </a:xfrm>
        </p:grpSpPr>
        <p:sp>
          <p:nvSpPr>
            <p:cNvPr id="49" name="Shape 49"/>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a:spcBef>
                  <a:spcPts val="0"/>
                </a:spcBef>
                <a:buNone/>
              </a:pPr>
              <a:endParaRPr/>
            </a:p>
          </p:txBody>
        </p:sp>
      </p:grpSp>
      <p:sp>
        <p:nvSpPr>
          <p:cNvPr id="52" name="Shape 52"/>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53"/>
        <p:cNvGrpSpPr/>
        <p:nvPr/>
      </p:nvGrpSpPr>
      <p:grpSpPr>
        <a:xfrm>
          <a:off x="0" y="0"/>
          <a:ext cx="0" cy="0"/>
          <a:chOff x="0" y="0"/>
          <a:chExt cx="0" cy="0"/>
        </a:xfrm>
      </p:grpSpPr>
      <p:grpSp>
        <p:nvGrpSpPr>
          <p:cNvPr id="54" name="Shape 54"/>
          <p:cNvGrpSpPr/>
          <p:nvPr/>
        </p:nvGrpSpPr>
        <p:grpSpPr>
          <a:xfrm>
            <a:off x="0" y="3461599"/>
            <a:ext cx="9144000" cy="1647971"/>
            <a:chOff x="0" y="3690482"/>
            <a:chExt cx="9144000" cy="850171"/>
          </a:xfrm>
        </p:grpSpPr>
        <p:sp>
          <p:nvSpPr>
            <p:cNvPr id="55" name="Shape 55"/>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57" name="Shape 57"/>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a:spcBef>
                  <a:spcPts val="0"/>
                </a:spcBef>
                <a:buNone/>
              </a:pPr>
              <a:endParaRPr/>
            </a:p>
          </p:txBody>
        </p:sp>
        <p:sp>
          <p:nvSpPr>
            <p:cNvPr id="58" name="Shape 58"/>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a:spcBef>
                  <a:spcPts val="0"/>
                </a:spcBef>
                <a:buNone/>
              </a:pPr>
              <a:endParaRPr/>
            </a:p>
          </p:txBody>
        </p:sp>
        <p:sp>
          <p:nvSpPr>
            <p:cNvPr id="59" name="Shape 59"/>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a:spcBef>
                  <a:spcPts val="0"/>
                </a:spcBef>
                <a:buNone/>
              </a:pPr>
              <a:endParaRPr/>
            </a:p>
          </p:txBody>
        </p:sp>
        <p:sp>
          <p:nvSpPr>
            <p:cNvPr id="62" name="Shape 62"/>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a:spcBef>
                  <a:spcPts val="0"/>
                </a:spcBef>
                <a:buNone/>
              </a:pPr>
              <a:endParaRPr/>
            </a:p>
          </p:txBody>
        </p:sp>
      </p:grpSp>
      <p:sp>
        <p:nvSpPr>
          <p:cNvPr id="63" name="Shape 63"/>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7E0F23"/>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2"/>
              </a:buClr>
              <a:buSzPct val="100000"/>
              <a:buFont typeface="Georgia"/>
              <a:defRPr sz="3200">
                <a:solidFill>
                  <a:schemeClr val="lt2"/>
                </a:solidFill>
                <a:latin typeface="Georgia"/>
                <a:ea typeface="Georgia"/>
                <a:cs typeface="Georgia"/>
                <a:sym typeface="Georgia"/>
              </a:defRPr>
            </a:lvl1pPr>
            <a:lvl2pPr>
              <a:spcBef>
                <a:spcPts val="560"/>
              </a:spcBef>
              <a:buClr>
                <a:schemeClr val="lt2"/>
              </a:buClr>
              <a:buSzPct val="100000"/>
              <a:buFont typeface="Georgia"/>
              <a:defRPr sz="2800">
                <a:solidFill>
                  <a:schemeClr val="lt2"/>
                </a:solidFill>
                <a:latin typeface="Georgia"/>
                <a:ea typeface="Georgia"/>
                <a:cs typeface="Georgia"/>
                <a:sym typeface="Georgia"/>
              </a:defRPr>
            </a:lvl2pPr>
            <a:lvl3pPr>
              <a:spcBef>
                <a:spcPts val="480"/>
              </a:spcBef>
              <a:buClr>
                <a:schemeClr val="lt2"/>
              </a:buClr>
              <a:buSzPct val="100000"/>
              <a:buFont typeface="Georgia"/>
              <a:defRPr sz="2400">
                <a:solidFill>
                  <a:schemeClr val="lt2"/>
                </a:solidFill>
                <a:latin typeface="Georgia"/>
                <a:ea typeface="Georgia"/>
                <a:cs typeface="Georgia"/>
                <a:sym typeface="Georgia"/>
              </a:defRPr>
            </a:lvl3pPr>
            <a:lvl4pPr>
              <a:spcBef>
                <a:spcPts val="400"/>
              </a:spcBef>
              <a:buClr>
                <a:schemeClr val="lt2"/>
              </a:buClr>
              <a:buSzPct val="100000"/>
              <a:buFont typeface="Georgia"/>
              <a:defRPr sz="2000">
                <a:solidFill>
                  <a:schemeClr val="lt2"/>
                </a:solidFill>
                <a:latin typeface="Georgia"/>
                <a:ea typeface="Georgia"/>
                <a:cs typeface="Georgia"/>
                <a:sym typeface="Georgia"/>
              </a:defRPr>
            </a:lvl4pPr>
            <a:lvl5pPr>
              <a:spcBef>
                <a:spcPts val="400"/>
              </a:spcBef>
              <a:buClr>
                <a:schemeClr val="lt2"/>
              </a:buClr>
              <a:buSzPct val="100000"/>
              <a:buFont typeface="Georgia"/>
              <a:defRPr sz="2000">
                <a:solidFill>
                  <a:schemeClr val="lt2"/>
                </a:solidFill>
                <a:latin typeface="Georgia"/>
                <a:ea typeface="Georgia"/>
                <a:cs typeface="Georgia"/>
                <a:sym typeface="Georgia"/>
              </a:defRPr>
            </a:lvl5pPr>
            <a:lvl6pPr>
              <a:spcBef>
                <a:spcPts val="400"/>
              </a:spcBef>
              <a:buClr>
                <a:schemeClr val="lt2"/>
              </a:buClr>
              <a:buSzPct val="100000"/>
              <a:buFont typeface="Georgia"/>
              <a:defRPr sz="2000">
                <a:solidFill>
                  <a:schemeClr val="lt2"/>
                </a:solidFill>
                <a:latin typeface="Georgia"/>
                <a:ea typeface="Georgia"/>
                <a:cs typeface="Georgia"/>
                <a:sym typeface="Georgia"/>
              </a:defRPr>
            </a:lvl6pPr>
            <a:lvl7pPr>
              <a:spcBef>
                <a:spcPts val="400"/>
              </a:spcBef>
              <a:buClr>
                <a:schemeClr val="lt2"/>
              </a:buClr>
              <a:buSzPct val="100000"/>
              <a:buFont typeface="Georgia"/>
              <a:defRPr sz="2000">
                <a:solidFill>
                  <a:schemeClr val="lt2"/>
                </a:solidFill>
                <a:latin typeface="Georgia"/>
                <a:ea typeface="Georgia"/>
                <a:cs typeface="Georgia"/>
                <a:sym typeface="Georgia"/>
              </a:defRPr>
            </a:lvl7pPr>
            <a:lvl8pPr>
              <a:spcBef>
                <a:spcPts val="400"/>
              </a:spcBef>
              <a:buClr>
                <a:schemeClr val="lt2"/>
              </a:buClr>
              <a:buSzPct val="100000"/>
              <a:buFont typeface="Georgia"/>
              <a:defRPr sz="2000">
                <a:solidFill>
                  <a:schemeClr val="lt2"/>
                </a:solidFill>
                <a:latin typeface="Georgia"/>
                <a:ea typeface="Georgia"/>
                <a:cs typeface="Georgia"/>
                <a:sym typeface="Georgia"/>
              </a:defRPr>
            </a:lvl8pPr>
            <a:lvl9pPr>
              <a:spcBef>
                <a:spcPts val="400"/>
              </a:spcBef>
              <a:buClr>
                <a:schemeClr val="lt2"/>
              </a:buClr>
              <a:buSzPct val="100000"/>
              <a:buFont typeface="Georgia"/>
              <a:defRPr sz="2000">
                <a:solidFill>
                  <a:schemeClr val="lt2"/>
                </a:solidFill>
                <a:latin typeface="Georgia"/>
                <a:ea typeface="Georgia"/>
                <a:cs typeface="Georgia"/>
                <a:sym typeface="Georgia"/>
              </a:defRPr>
            </a:lvl9pPr>
          </a:lstStyle>
          <a:p>
            <a:endParaRPr/>
          </a:p>
        </p:txBody>
      </p:sp>
      <p:sp>
        <p:nvSpPr>
          <p:cNvPr id="7" name="Shape 7"/>
          <p:cNvSpPr/>
          <p:nvPr/>
        </p:nvSpPr>
        <p:spPr>
          <a:xfrm>
            <a:off x="0" y="990"/>
            <a:ext cx="9144000" cy="88500"/>
          </a:xfrm>
          <a:prstGeom prst="rect">
            <a:avLst/>
          </a:prstGeom>
          <a:solidFill>
            <a:schemeClr val="accent2"/>
          </a:solidFill>
          <a:ln>
            <a:noFill/>
          </a:ln>
        </p:spPr>
        <p:txBody>
          <a:bodyPr lIns="91425" tIns="45700" rIns="91425" bIns="45700" anchor="t" anchorCtr="0">
            <a:noAutofit/>
          </a:bodyPr>
          <a:lstStyle/>
          <a:p>
            <a:pPr>
              <a:spcBef>
                <a:spcPts val="0"/>
              </a:spcBef>
              <a:buNone/>
            </a:pPr>
            <a:endParaRPr/>
          </a:p>
        </p:txBody>
      </p:sp>
      <p:sp>
        <p:nvSpPr>
          <p:cNvPr id="8" name="Shape 8"/>
          <p:cNvSpPr txBox="1">
            <a:spLocks noGrp="1"/>
          </p:cNvSpPr>
          <p:nvPr>
            <p:ph type="sldNum" idx="12"/>
          </p:nvPr>
        </p:nvSpPr>
        <p:spPr>
          <a:xfrm>
            <a:off x="8607475" y="4922273"/>
            <a:ext cx="548699" cy="2211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stopbullying.gov/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11275" y="711109"/>
            <a:ext cx="7772400" cy="1102500"/>
          </a:xfrm>
          <a:prstGeom prst="rect">
            <a:avLst/>
          </a:prstGeom>
        </p:spPr>
        <p:txBody>
          <a:bodyPr lIns="91425" tIns="91425" rIns="91425" bIns="91425" anchor="b" anchorCtr="0">
            <a:noAutofit/>
          </a:bodyPr>
          <a:lstStyle/>
          <a:p>
            <a:pPr>
              <a:spcBef>
                <a:spcPts val="0"/>
              </a:spcBef>
              <a:buNone/>
            </a:pPr>
            <a:r>
              <a:rPr lang="en"/>
              <a:t>Cyber Bullying </a:t>
            </a:r>
          </a:p>
        </p:txBody>
      </p:sp>
      <p:sp>
        <p:nvSpPr>
          <p:cNvPr id="66" name="Shape 66"/>
          <p:cNvSpPr txBox="1">
            <a:spLocks noGrp="1"/>
          </p:cNvSpPr>
          <p:nvPr>
            <p:ph type="subTitle" idx="1"/>
          </p:nvPr>
        </p:nvSpPr>
        <p:spPr>
          <a:xfrm>
            <a:off x="457200" y="2086525"/>
            <a:ext cx="8229600" cy="1273800"/>
          </a:xfrm>
          <a:prstGeom prst="rect">
            <a:avLst/>
          </a:prstGeom>
        </p:spPr>
        <p:txBody>
          <a:bodyPr lIns="91425" tIns="91425" rIns="91425" bIns="91425" anchor="t" anchorCtr="0">
            <a:noAutofit/>
          </a:bodyPr>
          <a:lstStyle/>
          <a:p>
            <a:pPr rtl="0">
              <a:spcBef>
                <a:spcPts val="0"/>
              </a:spcBef>
              <a:buNone/>
            </a:pPr>
            <a:r>
              <a:rPr lang="en" sz="2400" dirty="0" smtClean="0">
                <a:latin typeface="Cherry Cream Soda"/>
                <a:ea typeface="Cherry Cream Soda"/>
                <a:cs typeface="Cherry Cream Soda"/>
                <a:sym typeface="Cherry Cream Soda"/>
              </a:rPr>
              <a:t>By students in Mrs. Kasler’s English II class, Spring, 2015</a:t>
            </a:r>
          </a:p>
          <a:p>
            <a:pPr rtl="0">
              <a:spcBef>
                <a:spcPts val="0"/>
              </a:spcBef>
              <a:buNone/>
            </a:pPr>
            <a:r>
              <a:rPr lang="en" sz="2400" dirty="0" smtClean="0">
                <a:latin typeface="Cherry Cream Soda"/>
                <a:ea typeface="Cherry Cream Soda"/>
                <a:cs typeface="Cherry Cream Soda"/>
                <a:sym typeface="Cherry Cream Soda"/>
              </a:rPr>
              <a:t>Porter Ridge High School in Indian Trail, North Carolina</a:t>
            </a:r>
            <a:endParaRPr lang="en" sz="2400" dirty="0">
              <a:latin typeface="Cherry Cream Soda"/>
              <a:ea typeface="Cherry Cream Soda"/>
              <a:cs typeface="Cherry Cream Soda"/>
              <a:sym typeface="Cherry Cream Soda"/>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b="1" u="sng"/>
              <a:t>Statistics </a:t>
            </a:r>
          </a:p>
        </p:txBody>
      </p:sp>
      <p:sp>
        <p:nvSpPr>
          <p:cNvPr id="72" name="Shape 72"/>
          <p:cNvSpPr txBox="1">
            <a:spLocks noGrp="1"/>
          </p:cNvSpPr>
          <p:nvPr>
            <p:ph type="body" idx="1"/>
          </p:nvPr>
        </p:nvSpPr>
        <p:spPr>
          <a:xfrm>
            <a:off x="457200" y="993050"/>
            <a:ext cx="8229600" cy="3266999"/>
          </a:xfrm>
          <a:prstGeom prst="rect">
            <a:avLst/>
          </a:prstGeom>
        </p:spPr>
        <p:txBody>
          <a:bodyPr lIns="91425" tIns="91425" rIns="91425" bIns="91425" anchor="t" anchorCtr="0">
            <a:noAutofit/>
          </a:bodyPr>
          <a:lstStyle/>
          <a:p>
            <a:pPr marL="5715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43% of teens aged 13 to 17 report that they have experienced some sort of cyberbullying in the past year.</a:t>
            </a:r>
          </a:p>
          <a:p>
            <a:pPr marL="5715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More girls are cyber bullies than boys (59% girls and 41% boys).</a:t>
            </a:r>
          </a:p>
          <a:p>
            <a:pPr marL="4572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68% of teens agree that cyberbullying is a serious problem with today’s youth.</a:t>
            </a:r>
          </a:p>
          <a:p>
            <a:pPr marL="4572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Reasons cyber bullies said they engaged in cyberbullying:</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To show off to friends (11%)</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To be mean (14%)</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 Something else (16%)</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To embarrass them (21%)</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For fun or entertainment (28%)</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 They deserved it (58%)</a:t>
            </a:r>
          </a:p>
          <a:p>
            <a:pPr marL="914400" lvl="1" indent="-304800" rtl="0">
              <a:lnSpc>
                <a:spcPct val="130000"/>
              </a:lnSpc>
              <a:spcBef>
                <a:spcPts val="0"/>
              </a:spcBef>
              <a:buClr>
                <a:srgbClr val="FFFFFF"/>
              </a:buClr>
              <a:buSzPct val="100000"/>
              <a:buFont typeface="Arial"/>
              <a:buAutoNum type="alphaLcPeriod"/>
            </a:pPr>
            <a:r>
              <a:rPr lang="en" sz="1200">
                <a:solidFill>
                  <a:srgbClr val="FFFFFF"/>
                </a:solidFill>
                <a:latin typeface="Verdana"/>
                <a:ea typeface="Verdana"/>
                <a:cs typeface="Verdana"/>
                <a:sym typeface="Verdana"/>
              </a:rPr>
              <a:t>To get back at someone (58%)</a:t>
            </a:r>
          </a:p>
          <a:p>
            <a:pPr marL="5715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81% of youth agree that bullying online is easier to get away with than bullying in person. </a:t>
            </a:r>
          </a:p>
          <a:p>
            <a:pPr marL="571500" lvl="0" indent="-304800" rtl="0">
              <a:lnSpc>
                <a:spcPct val="130000"/>
              </a:lnSpc>
              <a:spcBef>
                <a:spcPts val="0"/>
              </a:spcBef>
              <a:buClr>
                <a:srgbClr val="FFFFFF"/>
              </a:buClr>
              <a:buSzPct val="100000"/>
              <a:buFont typeface="Arial"/>
              <a:buChar char="●"/>
            </a:pPr>
            <a:r>
              <a:rPr lang="en" sz="1200">
                <a:solidFill>
                  <a:srgbClr val="FFFFFF"/>
                </a:solidFill>
                <a:latin typeface="Verdana"/>
                <a:ea typeface="Verdana"/>
                <a:cs typeface="Verdana"/>
                <a:sym typeface="Verdana"/>
              </a:rPr>
              <a:t>80% think it is easier to hide online bullying from parents than in-person bullying.</a:t>
            </a:r>
          </a:p>
          <a:p>
            <a:pPr>
              <a:spcBef>
                <a:spcPts val="0"/>
              </a:spcBef>
              <a:buNone/>
            </a:pPr>
            <a:endParaRPr sz="1200">
              <a:solidFill>
                <a:srgbClr val="FFFFFF"/>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Effects of Cyber Bullying</a:t>
            </a:r>
          </a:p>
        </p:txBody>
      </p:sp>
      <p:sp>
        <p:nvSpPr>
          <p:cNvPr id="78" name="Shape 78"/>
          <p:cNvSpPr txBox="1">
            <a:spLocks noGrp="1"/>
          </p:cNvSpPr>
          <p:nvPr>
            <p:ph type="body" idx="1"/>
          </p:nvPr>
        </p:nvSpPr>
        <p:spPr>
          <a:xfrm>
            <a:off x="457200" y="1006875"/>
            <a:ext cx="8229600" cy="3460199"/>
          </a:xfrm>
          <a:prstGeom prst="rect">
            <a:avLst/>
          </a:prstGeom>
        </p:spPr>
        <p:txBody>
          <a:bodyPr lIns="91425" tIns="91425" rIns="91425" bIns="91425" anchor="t" anchorCtr="0">
            <a:noAutofit/>
          </a:bodyPr>
          <a:lstStyle/>
          <a:p>
            <a:pPr lvl="0" rtl="0">
              <a:lnSpc>
                <a:spcPct val="115000"/>
              </a:lnSpc>
              <a:spcBef>
                <a:spcPts val="0"/>
              </a:spcBef>
              <a:spcAft>
                <a:spcPts val="1500"/>
              </a:spcAft>
              <a:buNone/>
            </a:pPr>
            <a:r>
              <a:rPr lang="en" sz="1000">
                <a:solidFill>
                  <a:srgbClr val="FFFFFF"/>
                </a:solidFill>
                <a:latin typeface="Droid Sans"/>
                <a:ea typeface="Droid Sans"/>
                <a:cs typeface="Droid Sans"/>
                <a:sym typeface="Droid Sans"/>
                <a:hlinkClick r:id="rId3"/>
              </a:rPr>
              <a:t>StopBullying.gov</a:t>
            </a:r>
            <a:r>
              <a:rPr lang="en" sz="1000">
                <a:solidFill>
                  <a:srgbClr val="FFFFFF"/>
                </a:solidFill>
                <a:latin typeface="Droid Sans"/>
                <a:ea typeface="Droid Sans"/>
                <a:cs typeface="Droid Sans"/>
                <a:sym typeface="Droid Sans"/>
              </a:rPr>
              <a:t> reports that youth who are bullied have a higher risk of depression and anxiety. Symptoms may include:</a:t>
            </a:r>
          </a:p>
          <a:p>
            <a:pPr marL="457200" lvl="0" indent="-292100" rtl="0">
              <a:lnSpc>
                <a:spcPct val="115000"/>
              </a:lnSpc>
              <a:spcBef>
                <a:spcPts val="0"/>
              </a:spcBef>
              <a:spcAft>
                <a:spcPts val="1500"/>
              </a:spcAft>
              <a:buClr>
                <a:srgbClr val="FFFFFF"/>
              </a:buClr>
              <a:buSzPct val="100000"/>
              <a:buFont typeface="Droid Sans"/>
              <a:buChar char="●"/>
            </a:pPr>
            <a:r>
              <a:rPr lang="en" sz="1000">
                <a:solidFill>
                  <a:srgbClr val="FFFFFF"/>
                </a:solidFill>
                <a:latin typeface="Droid Sans"/>
                <a:ea typeface="Droid Sans"/>
                <a:cs typeface="Droid Sans"/>
                <a:sym typeface="Droid Sans"/>
              </a:rPr>
              <a:t>increased feelings of sadness and loneliness</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changes in sleep and eating patterns</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loss of interest in activities</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more health complaints</a:t>
            </a:r>
          </a:p>
          <a:p>
            <a:pPr lvl="0" rtl="0">
              <a:lnSpc>
                <a:spcPct val="115000"/>
              </a:lnSpc>
              <a:spcBef>
                <a:spcPts val="0"/>
              </a:spcBef>
              <a:spcAft>
                <a:spcPts val="1500"/>
              </a:spcAft>
              <a:buClr>
                <a:schemeClr val="dk2"/>
              </a:buClr>
              <a:buSzPct val="110000"/>
              <a:buFont typeface="Arial"/>
              <a:buNone/>
            </a:pPr>
            <a:r>
              <a:rPr lang="en" sz="1000">
                <a:solidFill>
                  <a:srgbClr val="FFFFFF"/>
                </a:solidFill>
                <a:latin typeface="Droid Sans"/>
                <a:ea typeface="Droid Sans"/>
                <a:cs typeface="Droid Sans"/>
                <a:sym typeface="Droid Sans"/>
              </a:rPr>
              <a:t>Youth who are bullied are more likely to struggle personally and at school. They may:</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miss, skip or drop out of school</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receive poor grades</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have lower self-esteem</a:t>
            </a:r>
          </a:p>
          <a:p>
            <a:pPr marL="457200" lvl="0" indent="-292100" rtl="0">
              <a:lnSpc>
                <a:spcPct val="115000"/>
              </a:lnSpc>
              <a:spcBef>
                <a:spcPts val="0"/>
              </a:spcBef>
              <a:spcAft>
                <a:spcPts val="1100"/>
              </a:spcAft>
              <a:buClr>
                <a:srgbClr val="FFFFFF"/>
              </a:buClr>
              <a:buSzPct val="100000"/>
              <a:buFont typeface="Courier New"/>
              <a:buChar char="o"/>
            </a:pPr>
            <a:r>
              <a:rPr lang="en" sz="1000">
                <a:solidFill>
                  <a:srgbClr val="FFFFFF"/>
                </a:solidFill>
                <a:latin typeface="Droid Sans"/>
                <a:ea typeface="Droid Sans"/>
                <a:cs typeface="Droid Sans"/>
                <a:sym typeface="Droid Sans"/>
              </a:rPr>
              <a:t>use alcohol and drugs</a:t>
            </a:r>
          </a:p>
          <a:p>
            <a:pPr lvl="0" rtl="0">
              <a:lnSpc>
                <a:spcPct val="115000"/>
              </a:lnSpc>
              <a:spcBef>
                <a:spcPts val="0"/>
              </a:spcBef>
              <a:spcAft>
                <a:spcPts val="1500"/>
              </a:spcAft>
              <a:buClr>
                <a:schemeClr val="dk2"/>
              </a:buClr>
              <a:buSzPct val="110000"/>
              <a:buFont typeface="Arial"/>
              <a:buNone/>
            </a:pPr>
            <a:r>
              <a:rPr lang="en" sz="1000">
                <a:solidFill>
                  <a:srgbClr val="FFFFFF"/>
                </a:solidFill>
                <a:latin typeface="Droid Sans"/>
                <a:ea typeface="Droid Sans"/>
                <a:cs typeface="Droid Sans"/>
                <a:sym typeface="Droid Sans"/>
              </a:rPr>
              <a:t>Bullying can lead to thoughts about suicide, sometimes persisting into adulthood. In one study, adults who were bullied as youth were three times more likely to have suicidal thoughts or inclinations.</a:t>
            </a:r>
          </a:p>
          <a:p>
            <a:pPr lvl="0" rtl="0">
              <a:lnSpc>
                <a:spcPct val="115000"/>
              </a:lnSpc>
              <a:spcBef>
                <a:spcPts val="0"/>
              </a:spcBef>
              <a:spcAft>
                <a:spcPts val="1500"/>
              </a:spcAft>
              <a:buClr>
                <a:schemeClr val="dk2"/>
              </a:buClr>
              <a:buSzPct val="110000"/>
              <a:buFont typeface="Arial"/>
              <a:buNone/>
            </a:pPr>
            <a:r>
              <a:rPr lang="en" sz="1000">
                <a:solidFill>
                  <a:srgbClr val="FFFFFF"/>
                </a:solidFill>
                <a:latin typeface="Droid Sans"/>
                <a:ea typeface="Droid Sans"/>
                <a:cs typeface="Droid Sans"/>
                <a:sym typeface="Droid Sans"/>
              </a:rPr>
              <a:t>Youth who are bullied may retaliate through violent measures. In 12 of 15 school shooting cases in the 1990s, the shooters had a history of being bullied.</a:t>
            </a:r>
          </a:p>
          <a:p>
            <a:pPr>
              <a:spcBef>
                <a:spcPts val="0"/>
              </a:spcBef>
              <a:buNone/>
            </a:pPr>
            <a:endParaRPr sz="10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Effects of Cyber Bullying</a:t>
            </a:r>
          </a:p>
        </p:txBody>
      </p:sp>
      <p:sp>
        <p:nvSpPr>
          <p:cNvPr id="84" name="Shape 84"/>
          <p:cNvSpPr txBox="1">
            <a:spLocks noGrp="1"/>
          </p:cNvSpPr>
          <p:nvPr>
            <p:ph type="body" idx="1"/>
          </p:nvPr>
        </p:nvSpPr>
        <p:spPr>
          <a:xfrm>
            <a:off x="457200" y="1063375"/>
            <a:ext cx="8229600" cy="3655500"/>
          </a:xfrm>
          <a:prstGeom prst="rect">
            <a:avLst/>
          </a:prstGeom>
        </p:spPr>
        <p:txBody>
          <a:bodyPr lIns="91425" tIns="91425" rIns="91425" bIns="91425" anchor="t" anchorCtr="0">
            <a:noAutofit/>
          </a:bodyPr>
          <a:lstStyle/>
          <a:p>
            <a:pPr lvl="0" rtl="0">
              <a:lnSpc>
                <a:spcPct val="115000"/>
              </a:lnSpc>
              <a:spcBef>
                <a:spcPts val="0"/>
              </a:spcBef>
              <a:spcAft>
                <a:spcPts val="1500"/>
              </a:spcAft>
              <a:buClr>
                <a:schemeClr val="dk2"/>
              </a:buClr>
              <a:buSzPct val="78571"/>
              <a:buFont typeface="Arial"/>
              <a:buNone/>
            </a:pPr>
            <a:r>
              <a:rPr lang="en" sz="1400">
                <a:solidFill>
                  <a:srgbClr val="FFFFFF"/>
                </a:solidFill>
                <a:latin typeface="Droid Sans"/>
                <a:ea typeface="Droid Sans"/>
                <a:cs typeface="Droid Sans"/>
                <a:sym typeface="Droid Sans"/>
              </a:rPr>
              <a:t>Youth who are bullied are more likely to struggle personally and at school. They may:</a:t>
            </a:r>
          </a:p>
          <a:p>
            <a:pPr marL="457200" lvl="0" indent="-317500" rtl="0">
              <a:lnSpc>
                <a:spcPct val="136363"/>
              </a:lnSpc>
              <a:spcBef>
                <a:spcPts val="0"/>
              </a:spcBef>
              <a:spcAft>
                <a:spcPts val="1100"/>
              </a:spcAft>
              <a:buClr>
                <a:srgbClr val="FFFFFF"/>
              </a:buClr>
              <a:buSzPct val="100000"/>
              <a:buFont typeface="Courier New"/>
              <a:buChar char="o"/>
            </a:pPr>
            <a:r>
              <a:rPr lang="en" sz="1400">
                <a:solidFill>
                  <a:srgbClr val="FFFFFF"/>
                </a:solidFill>
                <a:latin typeface="Droid Sans"/>
                <a:ea typeface="Droid Sans"/>
                <a:cs typeface="Droid Sans"/>
                <a:sym typeface="Droid Sans"/>
              </a:rPr>
              <a:t>miss, skip or drop out of school</a:t>
            </a:r>
          </a:p>
          <a:p>
            <a:pPr marL="457200" lvl="0" indent="-317500" rtl="0">
              <a:lnSpc>
                <a:spcPct val="136363"/>
              </a:lnSpc>
              <a:spcBef>
                <a:spcPts val="0"/>
              </a:spcBef>
              <a:spcAft>
                <a:spcPts val="1100"/>
              </a:spcAft>
              <a:buClr>
                <a:srgbClr val="FFFFFF"/>
              </a:buClr>
              <a:buSzPct val="100000"/>
              <a:buFont typeface="Courier New"/>
              <a:buChar char="o"/>
            </a:pPr>
            <a:r>
              <a:rPr lang="en" sz="1400">
                <a:solidFill>
                  <a:srgbClr val="FFFFFF"/>
                </a:solidFill>
                <a:latin typeface="Droid Sans"/>
                <a:ea typeface="Droid Sans"/>
                <a:cs typeface="Droid Sans"/>
                <a:sym typeface="Droid Sans"/>
              </a:rPr>
              <a:t>receive poor grades</a:t>
            </a:r>
          </a:p>
          <a:p>
            <a:pPr marL="457200" lvl="0" indent="-317500" rtl="0">
              <a:lnSpc>
                <a:spcPct val="136363"/>
              </a:lnSpc>
              <a:spcBef>
                <a:spcPts val="0"/>
              </a:spcBef>
              <a:spcAft>
                <a:spcPts val="1100"/>
              </a:spcAft>
              <a:buClr>
                <a:srgbClr val="FFFFFF"/>
              </a:buClr>
              <a:buSzPct val="100000"/>
              <a:buFont typeface="Courier New"/>
              <a:buChar char="o"/>
            </a:pPr>
            <a:r>
              <a:rPr lang="en" sz="1400">
                <a:solidFill>
                  <a:srgbClr val="FFFFFF"/>
                </a:solidFill>
                <a:latin typeface="Droid Sans"/>
                <a:ea typeface="Droid Sans"/>
                <a:cs typeface="Droid Sans"/>
                <a:sym typeface="Droid Sans"/>
              </a:rPr>
              <a:t>have lower self-esteem</a:t>
            </a:r>
          </a:p>
          <a:p>
            <a:pPr marL="457200" lvl="0" indent="-317500" rtl="0">
              <a:lnSpc>
                <a:spcPct val="136363"/>
              </a:lnSpc>
              <a:spcBef>
                <a:spcPts val="0"/>
              </a:spcBef>
              <a:spcAft>
                <a:spcPts val="1100"/>
              </a:spcAft>
              <a:buClr>
                <a:srgbClr val="FFFFFF"/>
              </a:buClr>
              <a:buSzPct val="100000"/>
              <a:buFont typeface="Courier New"/>
              <a:buChar char="o"/>
            </a:pPr>
            <a:r>
              <a:rPr lang="en" sz="1400">
                <a:solidFill>
                  <a:srgbClr val="FFFFFF"/>
                </a:solidFill>
                <a:latin typeface="Droid Sans"/>
                <a:ea typeface="Droid Sans"/>
                <a:cs typeface="Droid Sans"/>
                <a:sym typeface="Droid Sans"/>
              </a:rPr>
              <a:t>use alcohol and drugs</a:t>
            </a:r>
          </a:p>
          <a:p>
            <a:pPr lvl="0" rtl="0">
              <a:lnSpc>
                <a:spcPct val="115000"/>
              </a:lnSpc>
              <a:spcBef>
                <a:spcPts val="0"/>
              </a:spcBef>
              <a:spcAft>
                <a:spcPts val="1500"/>
              </a:spcAft>
              <a:buClr>
                <a:schemeClr val="dk2"/>
              </a:buClr>
              <a:buSzPct val="78571"/>
              <a:buFont typeface="Arial"/>
              <a:buNone/>
            </a:pPr>
            <a:r>
              <a:rPr lang="en" sz="1400">
                <a:solidFill>
                  <a:srgbClr val="FFFFFF"/>
                </a:solidFill>
                <a:latin typeface="Droid Sans"/>
                <a:ea typeface="Droid Sans"/>
                <a:cs typeface="Droid Sans"/>
                <a:sym typeface="Droid Sans"/>
              </a:rPr>
              <a:t>Bullying can lead to thoughts about suicide, sometimes persisting into adulthood. In one study, adults who were bullied as youth were three times more likely to have suicidal thoughts or inclinations.</a:t>
            </a:r>
          </a:p>
          <a:p>
            <a:pPr lvl="0" rtl="0">
              <a:lnSpc>
                <a:spcPct val="150000"/>
              </a:lnSpc>
              <a:spcBef>
                <a:spcPts val="0"/>
              </a:spcBef>
              <a:spcAft>
                <a:spcPts val="1500"/>
              </a:spcAft>
              <a:buClr>
                <a:schemeClr val="dk2"/>
              </a:buClr>
              <a:buSzPct val="78571"/>
              <a:buFont typeface="Arial"/>
              <a:buNone/>
            </a:pPr>
            <a:r>
              <a:rPr lang="en" sz="1400">
                <a:solidFill>
                  <a:srgbClr val="FFFFFF"/>
                </a:solidFill>
                <a:latin typeface="Droid Sans"/>
                <a:ea typeface="Droid Sans"/>
                <a:cs typeface="Droid Sans"/>
                <a:sym typeface="Droid Sans"/>
              </a:rPr>
              <a:t>Youth who are bullied may retaliate through violent measures. In 12 of 15 school shooting cases in the 1990s, the shooters had a history of being bullied.</a:t>
            </a:r>
          </a:p>
          <a:p>
            <a:pPr lvl="0" rt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lgn="ctr">
              <a:spcBef>
                <a:spcPts val="0"/>
              </a:spcBef>
              <a:buNone/>
            </a:pPr>
            <a:r>
              <a:rPr lang="en"/>
              <a:t>How to Attempt the Conclusion of Cyberbullying </a:t>
            </a:r>
          </a:p>
        </p:txBody>
      </p:sp>
      <p:sp>
        <p:nvSpPr>
          <p:cNvPr id="90" name="Shape 90"/>
          <p:cNvSpPr txBox="1">
            <a:spLocks noGrp="1"/>
          </p:cNvSpPr>
          <p:nvPr>
            <p:ph type="body" idx="1"/>
          </p:nvPr>
        </p:nvSpPr>
        <p:spPr>
          <a:xfrm>
            <a:off x="457200" y="1334400"/>
            <a:ext cx="8229600" cy="3132599"/>
          </a:xfrm>
          <a:prstGeom prst="rect">
            <a:avLst/>
          </a:prstGeom>
        </p:spPr>
        <p:txBody>
          <a:bodyPr lIns="91425" tIns="91425" rIns="91425" bIns="91425" anchor="t" anchorCtr="0">
            <a:noAutofit/>
          </a:bodyPr>
          <a:lstStyle/>
          <a:p>
            <a:pPr>
              <a:spcBef>
                <a:spcPts val="0"/>
              </a:spcBef>
              <a:buNone/>
            </a:pPr>
            <a:r>
              <a:rPr lang="en" sz="3000"/>
              <a:t>For cyberbullying to cease, the ones who have the sites, apps, and pages need to take a stand and have a voice. There is bullying all around, and it has no chance of stopping if the one who is participating isn’t confronted, by others who have access to seeing what is posted.</a:t>
            </a:r>
            <a:r>
              <a:rPr lang="en"/>
              <a:t>   </a:t>
            </a:r>
          </a:p>
        </p:txBody>
      </p:sp>
    </p:spTree>
  </p:cSld>
  <p:clrMapOvr>
    <a:masterClrMapping/>
  </p:clrMapOvr>
  <p:transition spd="slow">
    <p:cut/>
  </p:transition>
</p:sld>
</file>

<file path=ppt/theme/theme1.xml><?xml version="1.0" encoding="utf-8"?>
<a:theme xmlns:a="http://schemas.openxmlformats.org/drawingml/2006/main"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510</Words>
  <Application>Microsoft Macintosh PowerPoint</Application>
  <PresentationFormat>On-screen Show (16:9)</PresentationFormat>
  <Paragraphs>41</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color-strip</vt:lpstr>
      <vt:lpstr>Cyber Bullying </vt:lpstr>
      <vt:lpstr>Statistics </vt:lpstr>
      <vt:lpstr>Effects of Cyber Bullying</vt:lpstr>
      <vt:lpstr>Effects of Cyber Bullying</vt:lpstr>
      <vt:lpstr>How to Attempt the Conclusion of Cyberbullying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dc:title>
  <dc:creator>JULIET KASLER</dc:creator>
  <cp:lastModifiedBy>Barry Kramer</cp:lastModifiedBy>
  <cp:revision>2</cp:revision>
  <dcterms:created xsi:type="dcterms:W3CDTF">2015-07-01T02:49:49Z</dcterms:created>
  <dcterms:modified xsi:type="dcterms:W3CDTF">2015-07-01T02:51:43Z</dcterms:modified>
</cp:coreProperties>
</file>