
<file path=[Content_Types].xml><?xml version="1.0" encoding="utf-8"?>
<Types xmlns="http://schemas.openxmlformats.org/package/2006/content-types">
  <Override PartName="/ppt/slides/slide14.xml" ContentType="application/vnd.openxmlformats-officedocument.presentationml.slide+xml"/>
  <Override PartName="/ppt/slides/slide109.xml" ContentType="application/vnd.openxmlformats-officedocument.presentationml.slide+xml"/>
  <Override PartName="/ppt/slides/slide52.xml" ContentType="application/vnd.openxmlformats-officedocument.presentationml.slide+xml"/>
  <Override PartName="/ppt/slides/slide49.xml" ContentType="application/vnd.openxmlformats-officedocument.presentationml.slide+xml"/>
  <Override PartName="/ppt/slides/slide68.xml" ContentType="application/vnd.openxmlformats-officedocument.presentationml.slide+xml"/>
  <Override PartName="/ppt/slides/slide33.xml" ContentType="application/vnd.openxmlformats-officedocument.presentationml.slide+xml"/>
  <Override PartName="/ppt/slides/slide87.xml" ContentType="application/vnd.openxmlformats-officedocument.presentationml.slide+xml"/>
  <Default Extension="bin" ContentType="application/vnd.openxmlformats-officedocument.presentationml.printerSettings"/>
  <Override PartName="/ppt/slideLayouts/slideLayout8.xml" ContentType="application/vnd.openxmlformats-officedocument.presentationml.slideLayout+xml"/>
  <Override PartName="/ppt/slides/slide92.xml" ContentType="application/vnd.openxmlformats-officedocument.presentationml.slide+xml"/>
  <Override PartName="/ppt/slides/slide100.xml" ContentType="application/vnd.openxmlformats-officedocument.presentationml.slide+xml"/>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slides/slide56.xml" ContentType="application/vnd.openxmlformats-officedocument.presentationml.slide+xml"/>
  <Override PartName="/ppt/slides/slide75.xml" ContentType="application/vnd.openxmlformats-officedocument.presentationml.slide+xml"/>
  <Override PartName="/ppt/slides/slide3.xml" ContentType="application/vnd.openxmlformats-officedocument.presentationml.slide+xml"/>
  <Override PartName="/ppt/slideLayouts/slideLayout1.xml" ContentType="application/vnd.openxmlformats-officedocument.presentationml.slideLayout+xml"/>
  <Override PartName="/ppt/slides/slide23.xml" ContentType="application/vnd.openxmlformats-officedocument.presentationml.slide+xml"/>
  <Override PartName="/ppt/slides/slide42.xml" ContentType="application/vnd.openxmlformats-officedocument.presentationml.slide+xml"/>
  <Override PartName="/ppt/slides/slide61.xml" ContentType="application/vnd.openxmlformats-officedocument.presentationml.slide+xml"/>
  <Override PartName="/ppt/slides/slide80.xml" ContentType="application/vnd.openxmlformats-officedocument.presentationml.slide+xml"/>
  <Override PartName="/ppt/theme/theme1.xml" ContentType="application/vnd.openxmlformats-officedocument.theme+xml"/>
  <Override PartName="/ppt/slideLayouts/slideLayout10.xml" ContentType="application/vnd.openxmlformats-officedocument.presentationml.slideLayout+xml"/>
  <Override PartName="/ppt/slides/slide79.xml" ContentType="application/vnd.openxmlformats-officedocument.presentationml.slide+xml"/>
  <Override PartName="/ppt/slides/slide98.xml" ContentType="application/vnd.openxmlformats-officedocument.presentationml.slide+xml"/>
  <Override PartName="/ppt/slides/slide106.xml" ContentType="application/vnd.openxmlformats-officedocument.presentationml.slide+xml"/>
  <Override PartName="/ppt/slides/slide30.xml" ContentType="application/vnd.openxmlformats-officedocument.presentationml.slide+xml"/>
  <Override PartName="/ppt/slides/slide27.xml" ContentType="application/vnd.openxmlformats-officedocument.presentationml.slide+xml"/>
  <Override PartName="/ppt/slides/slide11.xml" ContentType="application/vnd.openxmlformats-officedocument.presentationml.slide+xml"/>
  <Override PartName="/ppt/slides/slide65.xml" ContentType="application/vnd.openxmlformats-officedocument.presentationml.slide+xml"/>
  <Override PartName="/ppt/slides/slide84.xml" ContentType="application/vnd.openxmlformats-officedocument.presentationml.slide+xml"/>
  <Override PartName="/ppt/slides/slide7.xml" ContentType="application/vnd.openxmlformats-officedocument.presentationml.slide+xml"/>
  <Override PartName="/ppt/slides/slide111.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14.xml" ContentType="application/vnd.openxmlformats-officedocument.presentationml.slideLayout+xml"/>
  <Override PartName="/ppt/slides/slide70.xml" ContentType="application/vnd.openxmlformats-officedocument.presentationml.slide+xml"/>
  <Default Extension="gif" ContentType="image/gif"/>
  <Override PartName="/ppt/slides/slide15.xml" ContentType="application/vnd.openxmlformats-officedocument.presentationml.slide+xml"/>
  <Override PartName="/ppt/slides/slide34.xml" ContentType="application/vnd.openxmlformats-officedocument.presentationml.slide+xml"/>
  <Override PartName="/ppt/slides/slide53.xml" ContentType="application/vnd.openxmlformats-officedocument.presentationml.slide+xml"/>
  <Override PartName="/ppt/slides/slide72.xml" ContentType="application/vnd.openxmlformats-officedocument.presentationml.slide+xml"/>
  <Override PartName="/ppt/slides/slide69.xml" ContentType="application/vnd.openxmlformats-officedocument.presentationml.slide+xml"/>
  <Override PartName="/ppt/slides/slide88.xml" ContentType="application/vnd.openxmlformats-officedocument.presentationml.slide+xml"/>
  <Override PartName="/ppt/slideLayouts/slideLayout9.xml" ContentType="application/vnd.openxmlformats-officedocument.presentationml.slideLayout+xml"/>
  <Override PartName="/ppt/slides/slide20.xml" ContentType="application/vnd.openxmlformats-officedocument.presentationml.slide+xml"/>
  <Override PartName="/ppt/presProps.xml" ContentType="application/vnd.openxmlformats-officedocument.presentationml.presProps+xml"/>
  <Override PartName="/ppt/slides/slide93.xml" ContentType="application/vnd.openxmlformats-officedocument.presentationml.slide+xml"/>
  <Override PartName="/ppt/slides/slide101.xml" ContentType="application/vnd.openxmlformats-officedocument.presentationml.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slides/slide57.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Layouts/slideLayout2.xml" ContentType="application/vnd.openxmlformats-officedocument.presentationml.slideLayout+xml"/>
  <Override PartName="/ppt/slides/slide24.xml" ContentType="application/vnd.openxmlformats-officedocument.presentationml.slide+xml"/>
  <Override PartName="/ppt/slides/slide43.xml" ContentType="application/vnd.openxmlformats-officedocument.presentationml.slide+xml"/>
  <Override PartName="/ppt/slides/slide62.xml" ContentType="application/vnd.openxmlformats-officedocument.presentationml.slide+xml"/>
  <Override PartName="/ppt/slides/slide81.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theme/themeOverride1.xml" ContentType="application/vnd.openxmlformats-officedocument.themeOverride+xml"/>
  <Override PartName="/docProps/core.xml" ContentType="application/vnd.openxmlformats-package.core-properties+xml"/>
  <Default Extension="jpeg" ContentType="image/jpeg"/>
  <Override PartName="/ppt/slides/slide99.xml" ContentType="application/vnd.openxmlformats-officedocument.presentationml.slide+xml"/>
  <Override PartName="/ppt/slides/slide12.xml" ContentType="application/vnd.openxmlformats-officedocument.presentationml.slide+xml"/>
  <Override PartName="/ppt/slides/slide8.xml" ContentType="application/vnd.openxmlformats-officedocument.presentationml.slide+xml"/>
  <Override PartName="/ppt/slides/slide28.xml" ContentType="application/vnd.openxmlformats-officedocument.presentationml.slide+xml"/>
  <Override PartName="/ppt/slides/slide50.xml" ContentType="application/vnd.openxmlformats-officedocument.presentationml.slide+xml"/>
  <Override PartName="/ppt/slides/slide66.xml" ContentType="application/vnd.openxmlformats-officedocument.presentationml.slide+xml"/>
  <Override PartName="/ppt/slides/slide85.xml" ContentType="application/vnd.openxmlformats-officedocument.presentationml.slide+xml"/>
  <Override PartName="/ppt/slides/slide47.xml" ContentType="application/vnd.openxmlformats-officedocument.presentationml.slide+xml"/>
  <Override PartName="/ppt/slides/slide112.xml" ContentType="application/vnd.openxmlformats-officedocument.presentationml.slide+xml"/>
  <Override PartName="/ppt/slides/slide107.xml" ContentType="application/vnd.openxmlformats-officedocument.presentationml.slide+xml"/>
  <Override PartName="/ppt/slides/slide31.xml" ContentType="application/vnd.openxmlformats-officedocument.presentationml.slide+xml"/>
  <Override PartName="/ppt/slideLayouts/slideLayout6.xml" ContentType="application/vnd.openxmlformats-officedocument.presentationml.slideLayout+xml"/>
  <Override PartName="/ppt/slides/slide71.xml" ContentType="application/vnd.openxmlformats-officedocument.presentationml.slide+xml"/>
  <Override PartName="/ppt/slides/slide90.xml" ContentType="application/vnd.openxmlformats-officedocument.presentationml.slide+xml"/>
  <Default Extension="rels" ContentType="application/vnd.openxmlformats-package.relationships+xml"/>
  <Override PartName="/ppt/slides/slide16.xml" ContentType="application/vnd.openxmlformats-officedocument.presentationml.slide+xml"/>
  <Override PartName="/ppt/slides/slide35.xml" ContentType="application/vnd.openxmlformats-officedocument.presentationml.slide+xml"/>
  <Override PartName="/ppt/slides/slide54.xml" ContentType="application/vnd.openxmlformats-officedocument.presentationml.slide+xml"/>
  <Override PartName="/ppt/slides/slide73.xml" ContentType="application/vnd.openxmlformats-officedocument.presentationml.slide+xml"/>
  <Override PartName="/ppt/slides/slide1.xml" ContentType="application/vnd.openxmlformats-officedocument.presentationml.slide+xml"/>
  <Override PartName="/ppt/slides/slide89.xml" ContentType="application/vnd.openxmlformats-officedocument.presentationml.slide+xml"/>
  <Override PartName="/ppt/slides/slide21.xml" ContentType="application/vnd.openxmlformats-officedocument.presentationml.slide+xml"/>
  <Override PartName="/ppt/slides/slide40.xml" ContentType="application/vnd.openxmlformats-officedocument.presentationml.slide+xml"/>
  <Override PartName="/ppt/slides/slide94.xml" ContentType="application/vnd.openxmlformats-officedocument.presentationml.slide+xml"/>
  <Override PartName="/ppt/slides/slide102.xml" ContentType="application/vnd.openxmlformats-officedocument.presentationml.slide+xml"/>
  <Override PartName="/ppt/notesSlides/notesSlide4.xml" ContentType="application/vnd.openxmlformats-officedocument.presentationml.notesSlide+xml"/>
  <Override PartName="/ppt/slides/slide39.xml" ContentType="application/vnd.openxmlformats-officedocument.presentationml.slide+xml"/>
  <Override PartName="/ppt/slides/slide58.xml" ContentType="application/vnd.openxmlformats-officedocument.presentationml.slide+xml"/>
  <Override PartName="/ppt/slides/slide77.xml" ContentType="application/vnd.openxmlformats-officedocument.presentationml.slide+xml"/>
  <Override PartName="/ppt/slides/slide5.xml" ContentType="application/vnd.openxmlformats-officedocument.presentationml.slide+xml"/>
  <Override PartName="/ppt/slideMasters/slideMaster1.xml" ContentType="application/vnd.openxmlformats-officedocument.presentationml.slideMaster+xml"/>
  <Override PartName="/ppt/slides/slide104.xml" ContentType="application/vnd.openxmlformats-officedocument.presentationml.slide+xml"/>
  <Override PartName="/ppt/slides/slide25.xml" ContentType="application/vnd.openxmlformats-officedocument.presentationml.slide+xml"/>
  <Override PartName="/ppt/slides/slide44.xml" ContentType="application/vnd.openxmlformats-officedocument.presentationml.slide+xml"/>
  <Override PartName="/ppt/slides/slide96.xml" ContentType="application/vnd.openxmlformats-officedocument.presentationml.slide+xml"/>
  <Override PartName="/ppt/slides/slide82.xml" ContentType="application/vnd.openxmlformats-officedocument.presentationml.slide+xml"/>
  <Override PartName="/ppt/slides/slide63.xml" ContentType="application/vnd.openxmlformats-officedocument.presentationml.slide+xml"/>
  <Override PartName="/ppt/slideLayouts/slideLayout3.xml" ContentType="application/vnd.openxmlformats-officedocument.presentationml.slideLayout+xml"/>
  <Override PartName="/ppt/slideLayouts/slideLayout12.xml" ContentType="application/vnd.openxmlformats-officedocument.presentationml.slideLayout+xml"/>
  <Override PartName="/ppt/theme/themeOverride2.xml" ContentType="application/vnd.openxmlformats-officedocument.themeOverr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slides/slide51.xml" ContentType="application/vnd.openxmlformats-officedocument.presentationml.slide+xml"/>
  <Override PartName="/ppt/slides/slide48.xml" ContentType="application/vnd.openxmlformats-officedocument.presentationml.slide+xml"/>
  <Override PartName="/ppt/slides/slide67.xml" ContentType="application/vnd.openxmlformats-officedocument.presentationml.slide+xml"/>
  <Override PartName="/ppt/slides/slide108.xml" ContentType="application/vnd.openxmlformats-officedocument.presentationml.slide+xml"/>
  <Override PartName="/ppt/slides/slide32.xml" ContentType="application/vnd.openxmlformats-officedocument.presentationml.slide+xml"/>
  <Override PartName="/ppt/slides/slide29.xml" ContentType="application/vnd.openxmlformats-officedocument.presentationml.slide+xml"/>
  <Override PartName="/ppt/slides/slide86.xml" ContentType="application/vnd.openxmlformats-officedocument.presentationml.slide+xml"/>
  <Override PartName="/ppt/viewProps.xml" ContentType="application/vnd.openxmlformats-officedocument.presentationml.viewProps+xml"/>
  <Override PartName="/ppt/tableStyles.xml" ContentType="application/vnd.openxmlformats-officedocument.presentationml.tableStyles+xml"/>
  <Override PartName="/ppt/slideLayouts/slideLayout7.xml" ContentType="application/vnd.openxmlformats-officedocument.presentationml.slideLayout+xml"/>
  <Override PartName="/ppt/slides/slide91.xml" ContentType="application/vnd.openxmlformats-officedocument.presentationml.slide+xml"/>
  <Override PartName="/ppt/notesMasters/notesMaster1.xml" ContentType="application/vnd.openxmlformats-officedocument.presentationml.notesMaster+xml"/>
  <Override PartName="/docProps/app.xml" ContentType="application/vnd.openxmlformats-officedocument.extended-properties+xml"/>
  <Override PartName="/ppt/presentation.xml" ContentType="application/vnd.openxmlformats-officedocument.presentationml.presentation.main+xml"/>
  <Override PartName="/ppt/slides/slide17.xml" ContentType="application/vnd.openxmlformats-officedocument.presentationml.slide+xml"/>
  <Override PartName="/ppt/slides/slide36.xml" ContentType="application/vnd.openxmlformats-officedocument.presentationml.slide+xml"/>
  <Override PartName="/ppt/slides/slide55.xml" ContentType="application/vnd.openxmlformats-officedocument.presentationml.slide+xml"/>
  <Override PartName="/ppt/slides/slide74.xml" ContentType="application/vnd.openxmlformats-officedocument.presentationml.slide+xml"/>
  <Override PartName="/ppt/slides/slide2.xml" ContentType="application/vnd.openxmlformats-officedocument.presentationml.slide+xml"/>
  <Override PartName="/ppt/notesSlides/notesSlide1.xml" ContentType="application/vnd.openxmlformats-officedocument.presentationml.notesSlide+xml"/>
  <Override PartName="/ppt/slides/slide22.xml" ContentType="application/vnd.openxmlformats-officedocument.presentationml.slide+xml"/>
  <Override PartName="/ppt/slides/slide41.xml" ContentType="application/vnd.openxmlformats-officedocument.presentationml.slide+xml"/>
  <Override PartName="/ppt/slides/slide60.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59.xml" ContentType="application/vnd.openxmlformats-officedocument.presentationml.slide+xml"/>
  <Override PartName="/ppt/slides/slide78.xml" ContentType="application/vnd.openxmlformats-officedocument.presentationml.slide+xml"/>
  <Override PartName="/ppt/slides/slide97.xml" ContentType="application/vnd.openxmlformats-officedocument.presentationml.slide+xml"/>
  <Override PartName="/ppt/slides/slide105.xml" ContentType="application/vnd.openxmlformats-officedocument.presentationml.slide+xml"/>
  <Override PartName="/ppt/slides/slide10.xml" ContentType="application/vnd.openxmlformats-officedocument.presentationml.slide+xml"/>
  <Override PartName="/ppt/slides/slide26.xml" ContentType="application/vnd.openxmlformats-officedocument.presentationml.slide+xml"/>
  <Override PartName="/ppt/slides/slide45.xml" ContentType="application/vnd.openxmlformats-officedocument.presentationml.slide+xml"/>
  <Override PartName="/ppt/slides/slide64.xml" ContentType="application/vnd.openxmlformats-officedocument.presentationml.slide+xml"/>
  <Override PartName="/ppt/slides/slide83.xml" ContentType="application/vnd.openxmlformats-officedocument.presentationml.slide+xml"/>
  <Override PartName="/ppt/slides/slide6.xml" ContentType="application/vnd.openxmlformats-officedocument.presentationml.slide+xml"/>
  <Override PartName="/ppt/slides/slide110.xml" ContentType="application/vnd.openxmlformats-officedocument.presentationml.slide+xml"/>
  <Override PartName="/ppt/slideLayouts/slideLayout4.xml" ContentType="application/vnd.openxmlformats-officedocument.presentationml.slideLayout+xml"/>
  <Override PartName="/ppt/slideLayouts/slideLayout13.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60" r:id="rId1"/>
  </p:sldMasterIdLst>
  <p:notesMasterIdLst>
    <p:notesMasterId r:id="rId114"/>
  </p:notesMasterIdLst>
  <p:sldIdLst>
    <p:sldId id="297" r:id="rId2"/>
    <p:sldId id="298" r:id="rId3"/>
    <p:sldId id="369" r:id="rId4"/>
    <p:sldId id="256" r:id="rId5"/>
    <p:sldId id="257" r:id="rId6"/>
    <p:sldId id="258" r:id="rId7"/>
    <p:sldId id="260" r:id="rId8"/>
    <p:sldId id="261" r:id="rId9"/>
    <p:sldId id="263" r:id="rId10"/>
    <p:sldId id="264" r:id="rId11"/>
    <p:sldId id="265" r:id="rId12"/>
    <p:sldId id="266" r:id="rId13"/>
    <p:sldId id="269" r:id="rId14"/>
    <p:sldId id="267" r:id="rId15"/>
    <p:sldId id="268" r:id="rId16"/>
    <p:sldId id="270" r:id="rId17"/>
    <p:sldId id="271" r:id="rId18"/>
    <p:sldId id="272" r:id="rId19"/>
    <p:sldId id="280" r:id="rId20"/>
    <p:sldId id="273" r:id="rId21"/>
    <p:sldId id="274" r:id="rId22"/>
    <p:sldId id="275" r:id="rId23"/>
    <p:sldId id="276" r:id="rId24"/>
    <p:sldId id="277" r:id="rId25"/>
    <p:sldId id="278" r:id="rId26"/>
    <p:sldId id="279" r:id="rId27"/>
    <p:sldId id="281" r:id="rId28"/>
    <p:sldId id="284" r:id="rId29"/>
    <p:sldId id="285" r:id="rId30"/>
    <p:sldId id="286" r:id="rId31"/>
    <p:sldId id="295" r:id="rId32"/>
    <p:sldId id="287" r:id="rId33"/>
    <p:sldId id="288" r:id="rId34"/>
    <p:sldId id="289" r:id="rId35"/>
    <p:sldId id="290" r:id="rId36"/>
    <p:sldId id="291" r:id="rId37"/>
    <p:sldId id="292" r:id="rId38"/>
    <p:sldId id="293" r:id="rId39"/>
    <p:sldId id="294" r:id="rId40"/>
    <p:sldId id="282" r:id="rId41"/>
    <p:sldId id="283" r:id="rId42"/>
    <p:sldId id="299" r:id="rId43"/>
    <p:sldId id="300" r:id="rId44"/>
    <p:sldId id="301" r:id="rId45"/>
    <p:sldId id="302" r:id="rId46"/>
    <p:sldId id="303" r:id="rId47"/>
    <p:sldId id="304" r:id="rId48"/>
    <p:sldId id="305" r:id="rId49"/>
    <p:sldId id="306" r:id="rId50"/>
    <p:sldId id="309" r:id="rId51"/>
    <p:sldId id="307" r:id="rId52"/>
    <p:sldId id="308" r:id="rId53"/>
    <p:sldId id="310" r:id="rId54"/>
    <p:sldId id="311" r:id="rId55"/>
    <p:sldId id="312" r:id="rId56"/>
    <p:sldId id="313" r:id="rId57"/>
    <p:sldId id="314" r:id="rId58"/>
    <p:sldId id="315" r:id="rId59"/>
    <p:sldId id="316" r:id="rId60"/>
    <p:sldId id="317" r:id="rId61"/>
    <p:sldId id="318" r:id="rId62"/>
    <p:sldId id="319" r:id="rId63"/>
    <p:sldId id="320" r:id="rId64"/>
    <p:sldId id="321" r:id="rId65"/>
    <p:sldId id="322" r:id="rId66"/>
    <p:sldId id="323" r:id="rId67"/>
    <p:sldId id="324" r:id="rId68"/>
    <p:sldId id="325" r:id="rId69"/>
    <p:sldId id="326" r:id="rId70"/>
    <p:sldId id="327" r:id="rId71"/>
    <p:sldId id="328" r:id="rId72"/>
    <p:sldId id="329" r:id="rId73"/>
    <p:sldId id="330" r:id="rId74"/>
    <p:sldId id="331" r:id="rId75"/>
    <p:sldId id="332" r:id="rId76"/>
    <p:sldId id="333" r:id="rId77"/>
    <p:sldId id="334" r:id="rId78"/>
    <p:sldId id="335" r:id="rId79"/>
    <p:sldId id="336" r:id="rId80"/>
    <p:sldId id="337" r:id="rId81"/>
    <p:sldId id="338" r:id="rId82"/>
    <p:sldId id="339" r:id="rId83"/>
    <p:sldId id="340" r:id="rId84"/>
    <p:sldId id="341" r:id="rId85"/>
    <p:sldId id="342" r:id="rId86"/>
    <p:sldId id="343" r:id="rId87"/>
    <p:sldId id="344" r:id="rId88"/>
    <p:sldId id="345" r:id="rId89"/>
    <p:sldId id="346" r:id="rId90"/>
    <p:sldId id="347" r:id="rId91"/>
    <p:sldId id="348" r:id="rId92"/>
    <p:sldId id="349" r:id="rId93"/>
    <p:sldId id="350" r:id="rId94"/>
    <p:sldId id="351" r:id="rId95"/>
    <p:sldId id="352" r:id="rId96"/>
    <p:sldId id="353" r:id="rId97"/>
    <p:sldId id="354" r:id="rId98"/>
    <p:sldId id="355" r:id="rId99"/>
    <p:sldId id="356" r:id="rId100"/>
    <p:sldId id="357" r:id="rId101"/>
    <p:sldId id="358" r:id="rId102"/>
    <p:sldId id="359" r:id="rId103"/>
    <p:sldId id="360" r:id="rId104"/>
    <p:sldId id="361" r:id="rId105"/>
    <p:sldId id="362" r:id="rId106"/>
    <p:sldId id="363" r:id="rId107"/>
    <p:sldId id="364" r:id="rId108"/>
    <p:sldId id="365" r:id="rId109"/>
    <p:sldId id="366" r:id="rId110"/>
    <p:sldId id="367" r:id="rId111"/>
    <p:sldId id="368" r:id="rId112"/>
    <p:sldId id="296" r:id="rId1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0000FF"/>
    <a:srgbClr val="002570"/>
  </p:clrMru>
  <p:extLst>
    <p:ext uri="{E76CE94A-603C-4142-B9EB-6D1370010A27}">
      <p14:discardImageEditData xmlns:p14="http://schemas.microsoft.com/office/powerpoint/2010/main" xmlns="" xmlns:p="http://schemas.openxmlformats.org/presentationml/2006/main" xmlns:r="http://schemas.openxmlformats.org/officeDocument/2006/relationships" xmlns:a="http://schemas.openxmlformats.org/drawingml/2006/main" val="0"/>
    </p:ext>
    <p:ext uri="{D31A062A-798A-4329-ABDD-BBA856620510}">
      <p14:defaultImageDpi xmlns:p14="http://schemas.microsoft.com/office/powerpoint/2010/main" xmlns="" xmlns:p="http://schemas.openxmlformats.org/presentationml/2006/main" xmlns:r="http://schemas.openxmlformats.org/officeDocument/2006/relationships" xmlns:a="http://schemas.openxmlformats.org/drawingml/2006/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p:cViewPr>
        <p:scale>
          <a:sx n="70" d="100"/>
          <a:sy n="70" d="100"/>
        </p:scale>
        <p:origin x="-1200" y="-608"/>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notesMaster" Target="notesMasters/notesMaster1.xml"/><Relationship Id="rId115" Type="http://schemas.openxmlformats.org/officeDocument/2006/relationships/printerSettings" Target="printerSettings/printerSettings1.bin"/><Relationship Id="rId116" Type="http://schemas.openxmlformats.org/officeDocument/2006/relationships/presProps" Target="presProps.xml"/><Relationship Id="rId117" Type="http://schemas.openxmlformats.org/officeDocument/2006/relationships/viewProps" Target="viewProps.xml"/><Relationship Id="rId118" Type="http://schemas.openxmlformats.org/officeDocument/2006/relationships/theme" Target="theme/theme1.xml"/><Relationship Id="rId119" Type="http://schemas.openxmlformats.org/officeDocument/2006/relationships/tableStyles" Target="tableStyles.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BF4CE1-9D42-4B90-81B5-49E26E4A250C}" type="datetimeFigureOut">
              <a:rPr lang="en-US" smtClean="0"/>
              <a:pPr/>
              <a:t>5/17/15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606332-BCE4-4CFC-80E5-FAD2CC53B24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2422121329"/>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2548711847"/>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0A2A8239-6E7D-3448-BC71-EF843A297F3B}" type="slidenum">
              <a:rPr lang="en-US" smtClean="0"/>
              <a:pPr/>
              <a:t>78</a:t>
            </a:fld>
            <a:endParaRPr lang="en-US"/>
          </a:p>
        </p:txBody>
      </p:sp>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1068484048"/>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5D896EF-4635-44B5-A5C9-FAA05F658674}" type="slidenum">
              <a:rPr lang="ru-RU" smtClean="0"/>
              <a:pPr/>
              <a:t>93</a:t>
            </a:fld>
            <a:endParaRPr lang="ru-RU"/>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2415238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5C573815-BD96-4A24-83DF-B6B24211C5D9}" type="datetimeFigureOut">
              <a:rPr lang="en-US" smtClean="0"/>
              <a:pPr/>
              <a:t>5/17/15</a:t>
            </a:fld>
            <a:endParaRPr lang="en-US"/>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E9CE1D62-3B6B-4A13-8465-B8A875FD8959}" type="slidenum">
              <a:rPr lang="en-US" smtClean="0"/>
              <a:pPr/>
              <a:t>‹#›</a:t>
            </a:fld>
            <a:endParaRPr lang="en-US"/>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573815-BD96-4A24-83DF-B6B24211C5D9}" type="datetimeFigureOut">
              <a:rPr lang="en-US" smtClean="0"/>
              <a:pPr/>
              <a:t>5/17/15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CE1D62-3B6B-4A13-8465-B8A875FD895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573815-BD96-4A24-83DF-B6B24211C5D9}" type="datetimeFigureOut">
              <a:rPr lang="en-US" smtClean="0"/>
              <a:pPr/>
              <a:t>5/17/15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CE1D62-3B6B-4A13-8465-B8A875FD8959}"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Bullets &amp; Photo">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lvl1pPr>
              <a:defRPr sz="5500">
                <a:solidFill>
                  <a:srgbClr val="6F6A5A"/>
                </a:solidFill>
              </a:defRPr>
            </a:lvl1pPr>
          </a:lstStyle>
          <a:p>
            <a:pPr lvl="0">
              <a:defRPr sz="1800">
                <a:solidFill>
                  <a:srgbClr val="000000"/>
                </a:solidFill>
              </a:defRPr>
            </a:pPr>
            <a:r>
              <a:rPr sz="7800">
                <a:solidFill>
                  <a:srgbClr val="6F6A5A"/>
                </a:solidFill>
              </a:rPr>
              <a:t>Title Text</a:t>
            </a:r>
          </a:p>
        </p:txBody>
      </p:sp>
      <p:sp>
        <p:nvSpPr>
          <p:cNvPr id="22" name="Shape 22"/>
          <p:cNvSpPr>
            <a:spLocks noGrp="1"/>
          </p:cNvSpPr>
          <p:nvPr>
            <p:ph type="body" idx="1"/>
          </p:nvPr>
        </p:nvSpPr>
        <p:spPr>
          <a:xfrm>
            <a:off x="714375" y="1946672"/>
            <a:ext cx="3857625" cy="4018359"/>
          </a:xfrm>
          <a:prstGeom prst="rect">
            <a:avLst/>
          </a:prstGeom>
        </p:spPr>
        <p:txBody>
          <a:bodyPr/>
          <a:lstStyle>
            <a:lvl1pPr>
              <a:spcBef>
                <a:spcPts val="2672"/>
              </a:spcBef>
              <a:defRPr sz="2400">
                <a:solidFill>
                  <a:srgbClr val="6F6A5A"/>
                </a:solidFill>
              </a:defRPr>
            </a:lvl1pPr>
            <a:lvl2pPr>
              <a:spcBef>
                <a:spcPts val="2672"/>
              </a:spcBef>
              <a:defRPr sz="2400">
                <a:solidFill>
                  <a:srgbClr val="6F6A5A"/>
                </a:solidFill>
              </a:defRPr>
            </a:lvl2pPr>
            <a:lvl3pPr>
              <a:spcBef>
                <a:spcPts val="2672"/>
              </a:spcBef>
              <a:defRPr sz="2400">
                <a:solidFill>
                  <a:srgbClr val="6F6A5A"/>
                </a:solidFill>
              </a:defRPr>
            </a:lvl3pPr>
            <a:lvl4pPr marL="1142959">
              <a:spcBef>
                <a:spcPts val="2672"/>
              </a:spcBef>
              <a:defRPr sz="2400">
                <a:solidFill>
                  <a:srgbClr val="6F6A5A"/>
                </a:solidFill>
              </a:defRPr>
            </a:lvl4pPr>
            <a:lvl5pPr marL="1455487">
              <a:spcBef>
                <a:spcPts val="2672"/>
              </a:spcBef>
              <a:defRPr sz="2400">
                <a:solidFill>
                  <a:srgbClr val="6F6A5A"/>
                </a:solidFill>
              </a:defRPr>
            </a:lvl5pPr>
          </a:lstStyle>
          <a:p>
            <a:pPr lvl="0">
              <a:defRPr sz="1800">
                <a:solidFill>
                  <a:srgbClr val="000000"/>
                </a:solidFill>
              </a:defRPr>
            </a:pPr>
            <a:r>
              <a:rPr sz="3400">
                <a:solidFill>
                  <a:srgbClr val="6F6A5A"/>
                </a:solidFill>
              </a:rPr>
              <a:t>Body Level One</a:t>
            </a:r>
          </a:p>
          <a:p>
            <a:pPr lvl="1">
              <a:defRPr sz="1800">
                <a:solidFill>
                  <a:srgbClr val="000000"/>
                </a:solidFill>
              </a:defRPr>
            </a:pPr>
            <a:r>
              <a:rPr sz="3400">
                <a:solidFill>
                  <a:srgbClr val="6F6A5A"/>
                </a:solidFill>
              </a:rPr>
              <a:t>Body Level Two</a:t>
            </a:r>
          </a:p>
          <a:p>
            <a:pPr lvl="2">
              <a:defRPr sz="1800">
                <a:solidFill>
                  <a:srgbClr val="000000"/>
                </a:solidFill>
              </a:defRPr>
            </a:pPr>
            <a:r>
              <a:rPr sz="3400">
                <a:solidFill>
                  <a:srgbClr val="6F6A5A"/>
                </a:solidFill>
              </a:rPr>
              <a:t>Body Level Three</a:t>
            </a:r>
          </a:p>
          <a:p>
            <a:pPr lvl="3">
              <a:defRPr sz="1800">
                <a:solidFill>
                  <a:srgbClr val="000000"/>
                </a:solidFill>
              </a:defRPr>
            </a:pPr>
            <a:r>
              <a:rPr sz="3400">
                <a:solidFill>
                  <a:srgbClr val="6F6A5A"/>
                </a:solidFill>
              </a:rPr>
              <a:t>Body Level Four</a:t>
            </a:r>
          </a:p>
          <a:p>
            <a:pPr lvl="4">
              <a:defRPr sz="1800">
                <a:solidFill>
                  <a:srgbClr val="000000"/>
                </a:solidFill>
              </a:defRPr>
            </a:pPr>
            <a:r>
              <a:rPr sz="3400">
                <a:solidFill>
                  <a:srgbClr val="6F6A5A"/>
                </a:solidFill>
              </a:rPr>
              <a:t>Body Level Five</a:t>
            </a: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 Top">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lvl1pPr>
              <a:defRPr sz="5500">
                <a:solidFill>
                  <a:srgbClr val="6F6A5A"/>
                </a:solidFill>
              </a:defRPr>
            </a:lvl1pPr>
          </a:lstStyle>
          <a:p>
            <a:pPr lvl="0">
              <a:defRPr sz="1800">
                <a:solidFill>
                  <a:srgbClr val="000000"/>
                </a:solidFill>
              </a:defRPr>
            </a:pPr>
            <a:r>
              <a:rPr sz="7800">
                <a:solidFill>
                  <a:srgbClr val="6F6A5A"/>
                </a:solidFill>
              </a:rPr>
              <a:t>Title Text</a:t>
            </a: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Photo - 3 Up">
    <p:spTree>
      <p:nvGrpSpPr>
        <p:cNvPr id="1" name=""/>
        <p:cNvGrpSpPr/>
        <p:nvPr/>
      </p:nvGrpSpPr>
      <p:grpSpPr>
        <a:xfrm>
          <a:off x="0" y="0"/>
          <a:ext cx="0" cy="0"/>
          <a:chOff x="0" y="0"/>
          <a:chExt cx="0" cy="0"/>
        </a:xfrm>
      </p:grpSpPr>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C573815-BD96-4A24-83DF-B6B24211C5D9}" type="datetimeFigureOut">
              <a:rPr lang="en-US" smtClean="0"/>
              <a:pPr/>
              <a:t>5/17/15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CE1D62-3B6B-4A13-8465-B8A875FD895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573815-BD96-4A24-83DF-B6B24211C5D9}" type="datetimeFigureOut">
              <a:rPr lang="en-US" smtClean="0"/>
              <a:pPr/>
              <a:t>5/17/15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CE1D62-3B6B-4A13-8465-B8A875FD895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5C573815-BD96-4A24-83DF-B6B24211C5D9}" type="datetimeFigureOut">
              <a:rPr lang="en-US" smtClean="0"/>
              <a:pPr/>
              <a:t>5/17/15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CE1D62-3B6B-4A13-8465-B8A875FD8959}" type="slidenum">
              <a:rPr lang="en-US" smtClean="0"/>
              <a:pPr/>
              <a:t>‹#›</a:t>
            </a:fld>
            <a:endParaRPr lang="en-US"/>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C573815-BD96-4A24-83DF-B6B24211C5D9}" type="datetimeFigureOut">
              <a:rPr lang="en-US" smtClean="0"/>
              <a:pPr/>
              <a:t>5/17/15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CE1D62-3B6B-4A13-8465-B8A875FD895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C573815-BD96-4A24-83DF-B6B24211C5D9}" type="datetimeFigureOut">
              <a:rPr lang="en-US" smtClean="0"/>
              <a:pPr/>
              <a:t>5/17/15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CE1D62-3B6B-4A13-8465-B8A875FD895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573815-BD96-4A24-83DF-B6B24211C5D9}" type="datetimeFigureOut">
              <a:rPr lang="en-US" smtClean="0"/>
              <a:pPr/>
              <a:t>5/17/15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CE1D62-3B6B-4A13-8465-B8A875FD895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5C573815-BD96-4A24-83DF-B6B24211C5D9}" type="datetimeFigureOut">
              <a:rPr lang="en-US" smtClean="0"/>
              <a:pPr/>
              <a:t>5/17/15</a:t>
            </a:fld>
            <a:endParaRPr lang="en-US"/>
          </a:p>
        </p:txBody>
      </p:sp>
      <p:sp>
        <p:nvSpPr>
          <p:cNvPr id="7" name="Slide Number Placeholder 6"/>
          <p:cNvSpPr>
            <a:spLocks noGrp="1"/>
          </p:cNvSpPr>
          <p:nvPr>
            <p:ph type="sldNum" sz="quarter" idx="12"/>
          </p:nvPr>
        </p:nvSpPr>
        <p:spPr/>
        <p:txBody>
          <a:bodyPr/>
          <a:lstStyle/>
          <a:p>
            <a:fld id="{E9CE1D62-3B6B-4A13-8465-B8A875FD8959}" type="slidenum">
              <a:rPr lang="en-US" smtClean="0"/>
              <a:pPr/>
              <a:t>‹#›</a:t>
            </a:fld>
            <a:endParaRPr lang="en-US"/>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573815-BD96-4A24-83DF-B6B24211C5D9}" type="datetimeFigureOut">
              <a:rPr lang="en-US" smtClean="0"/>
              <a:pPr/>
              <a:t>5/17/15</a:t>
            </a:fld>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p>
        </p:txBody>
      </p:sp>
      <p:sp>
        <p:nvSpPr>
          <p:cNvPr id="7" name="Slide Number Placeholder 6"/>
          <p:cNvSpPr>
            <a:spLocks noGrp="1"/>
          </p:cNvSpPr>
          <p:nvPr>
            <p:ph type="sldNum" sz="quarter" idx="12"/>
          </p:nvPr>
        </p:nvSpPr>
        <p:spPr/>
        <p:txBody>
          <a:bodyPr/>
          <a:lstStyle/>
          <a:p>
            <a:fld id="{E9CE1D62-3B6B-4A13-8465-B8A875FD895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5C573815-BD96-4A24-83DF-B6B24211C5D9}" type="datetimeFigureOut">
              <a:rPr lang="en-US" smtClean="0"/>
              <a:pPr/>
              <a:t>5/17/15</a:t>
            </a:fld>
            <a:endParaRPr lang="en-US"/>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E9CE1D62-3B6B-4A13-8465-B8A875FD895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4"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00.xml.rels><?xml version="1.0" encoding="UTF-8" standalone="yes"?>
<Relationships xmlns="http://schemas.openxmlformats.org/package/2006/relationships"><Relationship Id="rId3" Type="http://schemas.openxmlformats.org/officeDocument/2006/relationships/hyperlink" Target="http://en.wikipedia.org/wiki/Bonfire" TargetMode="External"/><Relationship Id="rId4" Type="http://schemas.openxmlformats.org/officeDocument/2006/relationships/hyperlink" Target="http://en.wikipedia.org/wiki/Russian_architecture" TargetMode="External"/><Relationship Id="rId1" Type="http://schemas.openxmlformats.org/officeDocument/2006/relationships/slideLayout" Target="../slideLayouts/slideLayout2.xml"/><Relationship Id="rId2" Type="http://schemas.openxmlformats.org/officeDocument/2006/relationships/image" Target="../media/image96.jpeg"/></Relationships>
</file>

<file path=ppt/slides/_rels/slide101.xml.rels><?xml version="1.0" encoding="UTF-8" standalone="yes"?>
<Relationships xmlns="http://schemas.openxmlformats.org/package/2006/relationships"><Relationship Id="rId3" Type="http://schemas.openxmlformats.org/officeDocument/2006/relationships/image" Target="../media/image98.jpeg"/><Relationship Id="rId4" Type="http://schemas.openxmlformats.org/officeDocument/2006/relationships/image" Target="../media/image99.jpeg"/><Relationship Id="rId5" Type="http://schemas.openxmlformats.org/officeDocument/2006/relationships/image" Target="../media/image100.jpeg"/><Relationship Id="rId1" Type="http://schemas.openxmlformats.org/officeDocument/2006/relationships/slideLayout" Target="../slideLayouts/slideLayout2.xml"/><Relationship Id="rId2" Type="http://schemas.openxmlformats.org/officeDocument/2006/relationships/image" Target="../media/image97.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1.jpeg"/><Relationship Id="rId4" Type="http://schemas.openxmlformats.org/officeDocument/2006/relationships/image" Target="../media/image102.jpeg"/><Relationship Id="rId5" Type="http://schemas.openxmlformats.org/officeDocument/2006/relationships/image" Target="../media/image103.jpeg"/><Relationship Id="rId6" Type="http://schemas.openxmlformats.org/officeDocument/2006/relationships/image" Target="../media/image104.jpeg"/><Relationship Id="rId1" Type="http://schemas.openxmlformats.org/officeDocument/2006/relationships/slideLayout" Target="../slideLayouts/slideLayout2.xml"/><Relationship Id="rId2" Type="http://schemas.openxmlformats.org/officeDocument/2006/relationships/hyperlink" Target="http://metod-sunduchok.ucoz.ru/load/5-1-0-1672" TargetMode="Externa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1" Type="http://schemas.openxmlformats.org/officeDocument/2006/relationships/hyperlink" Target="http://cdn2.getyourguide.com/img/tour_img-206027-48.jpg" TargetMode="External"/><Relationship Id="rId12" Type="http://schemas.openxmlformats.org/officeDocument/2006/relationships/hyperlink" Target="http://cs312324.vk.me/v312324586/573c/wpILzNH--uQ.jpg" TargetMode="External"/><Relationship Id="rId13" Type="http://schemas.openxmlformats.org/officeDocument/2006/relationships/hyperlink" Target="http://i.moskovia2010.ru/u/33/a39024e0d211e2bb4c9eff816c674f/-/repphoto_943_9064%5B1%5D.jpg" TargetMode="External"/><Relationship Id="rId14" Type="http://schemas.openxmlformats.org/officeDocument/2006/relationships/hyperlink" Target="http://ru.fishki.net/picsw/042009/28/pamyatn/pamyatn_02.jpg" TargetMode="External"/><Relationship Id="rId15" Type="http://schemas.openxmlformats.org/officeDocument/2006/relationships/hyperlink" Target="http://s00.yaplakal.com/pics/pics_original/9/4/6/5325649.jpg" TargetMode="External"/><Relationship Id="rId16" Type="http://schemas.openxmlformats.org/officeDocument/2006/relationships/hyperlink" Target="http://s00.yaplakal.com/pics/pics_original/1/6/6/5325661.jpg" TargetMode="External"/><Relationship Id="rId1" Type="http://schemas.openxmlformats.org/officeDocument/2006/relationships/slideLayout" Target="../slideLayouts/slideLayout2.xml"/><Relationship Id="rId2" Type="http://schemas.openxmlformats.org/officeDocument/2006/relationships/hyperlink" Target="http://tambovia.ru/sobornaya.html" TargetMode="External"/><Relationship Id="rId3" Type="http://schemas.openxmlformats.org/officeDocument/2006/relationships/hyperlink" Target="http://www.2do2go.ru/uploads/full/3034bf564ae3a4aabaecb46b38c5fe42_w960_h2048.jpg" TargetMode="External"/><Relationship Id="rId4" Type="http://schemas.openxmlformats.org/officeDocument/2006/relationships/hyperlink" Target="http://niskgd.ru/mix/p35/125549888.jpg" TargetMode="External"/><Relationship Id="rId5" Type="http://schemas.openxmlformats.org/officeDocument/2006/relationships/hyperlink" Target="http://tochka-na-karte.ru/photo/Tambov/3097-Pamjatnik-Sergeju-Rahmanin" TargetMode="External"/><Relationship Id="rId6" Type="http://schemas.openxmlformats.org/officeDocument/2006/relationships/hyperlink" Target="http://img-fotki.yandex.ru/get/16153/12966475.19a/0_c4f61_623cad_orig.jpg" TargetMode="External"/><Relationship Id="rId7" Type="http://schemas.openxmlformats.org/officeDocument/2006/relationships/hyperlink" Target="http://mtdata.ru/u27/photo15B7/20034958657-0/original.jpg" TargetMode="External"/><Relationship Id="rId8" Type="http://schemas.openxmlformats.org/officeDocument/2006/relationships/hyperlink" Target="http://www.msktambov.ru/wp-content/uploads/skiv/2014/10/0_e9d58_b9bf4f50_XXL.jpg" TargetMode="External"/><Relationship Id="rId9" Type="http://schemas.openxmlformats.org/officeDocument/2006/relationships/hyperlink" Target="http://img-fotki.yandex.ru/get/6417/122263170.1d/0_9a4f1_a5ebe2d5_XXXL.jpg" TargetMode="External"/><Relationship Id="rId10" Type="http://schemas.openxmlformats.org/officeDocument/2006/relationships/hyperlink" Target="http://im3.asset.yvimg.kz/userimages/nizami/2gKJm9iWfC84nXmQO7g9Mhj5HFCcx6.jpg" TargetMode="Externa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eg"/><Relationship Id="rId3" Type="http://schemas.openxmlformats.org/officeDocument/2006/relationships/image" Target="../media/image2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9.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1.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4.png"/><Relationship Id="rId3" Type="http://schemas.openxmlformats.org/officeDocument/2006/relationships/image" Target="../media/image4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www.historylink.org/index.cfm?DisplayPage=output.cfm&amp;file_id=5072"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7.jpeg"/></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12.xml"/><Relationship Id="rId2" Type="http://schemas.openxmlformats.org/officeDocument/2006/relationships/image" Target="../media/image48.jpeg"/></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0.png"/><Relationship Id="rId1" Type="http://schemas.openxmlformats.org/officeDocument/2006/relationships/slideLayout" Target="../slideLayouts/slideLayout12.xml"/><Relationship Id="rId2" Type="http://schemas.openxmlformats.org/officeDocument/2006/relationships/image" Target="../media/image51.jpeg"/></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0.png"/><Relationship Id="rId1" Type="http://schemas.openxmlformats.org/officeDocument/2006/relationships/slideLayout" Target="../slideLayouts/slideLayout12.xml"/><Relationship Id="rId2" Type="http://schemas.openxmlformats.org/officeDocument/2006/relationships/image" Target="../media/image53.jpeg"/></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0.png"/><Relationship Id="rId1" Type="http://schemas.openxmlformats.org/officeDocument/2006/relationships/slideLayout" Target="../slideLayouts/slideLayout12.xml"/><Relationship Id="rId2" Type="http://schemas.openxmlformats.org/officeDocument/2006/relationships/image" Target="../media/image54.jpeg"/></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0.png"/><Relationship Id="rId1" Type="http://schemas.openxmlformats.org/officeDocument/2006/relationships/slideLayout" Target="../slideLayouts/slideLayout12.xml"/><Relationship Id="rId2" Type="http://schemas.openxmlformats.org/officeDocument/2006/relationships/image" Target="../media/image5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0.png"/><Relationship Id="rId1" Type="http://schemas.openxmlformats.org/officeDocument/2006/relationships/slideLayout" Target="../slideLayouts/slideLayout7.xml"/><Relationship Id="rId2" Type="http://schemas.openxmlformats.org/officeDocument/2006/relationships/image" Target="../media/image56.png"/></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jpeg"/><Relationship Id="rId1" Type="http://schemas.openxmlformats.org/officeDocument/2006/relationships/slideLayout" Target="../slideLayouts/slideLayout12.xml"/><Relationship Id="rId2" Type="http://schemas.openxmlformats.org/officeDocument/2006/relationships/image" Target="../media/image5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3.jpeg"/><Relationship Id="rId3" Type="http://schemas.openxmlformats.org/officeDocument/2006/relationships/image" Target="../media/image5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4.jpeg"/><Relationship Id="rId3" Type="http://schemas.openxmlformats.org/officeDocument/2006/relationships/image" Target="../media/image5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5.jpeg"/><Relationship Id="rId3" Type="http://schemas.openxmlformats.org/officeDocument/2006/relationships/image" Target="../media/image5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www.flickr.com/%20photos/mpjai_2/1474582018/"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nypost.com/2014/01/24/why-the-constitution-cant-stop-satan/"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6.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8.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9.jpeg"/><Relationship Id="rId3" Type="http://schemas.openxmlformats.org/officeDocument/2006/relationships/image" Target="../media/image7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1.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2.jpeg"/><Relationship Id="rId3" Type="http://schemas.openxmlformats.org/officeDocument/2006/relationships/image" Target="../media/image7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4.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5.png"/></Relationships>
</file>

<file path=ppt/slides/_rels/slide76.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7.xml"/><Relationship Id="rId3" Type="http://schemas.openxmlformats.org/officeDocument/2006/relationships/image" Target="../media/image76.png"/></Relationships>
</file>

<file path=ppt/slides/_rels/slide77.xml.rels><?xml version="1.0" encoding="UTF-8" standalone="yes"?>
<Relationships xmlns="http://schemas.openxmlformats.org/package/2006/relationships"><Relationship Id="rId3" Type="http://schemas.openxmlformats.org/officeDocument/2006/relationships/image" Target="../media/image77.gif"/><Relationship Id="rId4" Type="http://schemas.openxmlformats.org/officeDocument/2006/relationships/image" Target="../media/image78.jpeg"/><Relationship Id="rId5" Type="http://schemas.openxmlformats.org/officeDocument/2006/relationships/image" Target="../media/image79.jpeg"/><Relationship Id="rId1" Type="http://schemas.openxmlformats.org/officeDocument/2006/relationships/themeOverride" Target="../theme/themeOverride2.xml"/><Relationship Id="rId2"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en.m.wikipedia.org/wiki/Vietnam_Veterans_Memorial"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gi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4.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5.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6.jpeg"/></Relationships>
</file>

<file path=ppt/slides/_rels/slide93.xml.rels><?xml version="1.0" encoding="UTF-8" standalone="yes"?>
<Relationships xmlns="http://schemas.openxmlformats.org/package/2006/relationships"><Relationship Id="rId3" Type="http://schemas.openxmlformats.org/officeDocument/2006/relationships/image" Target="../media/image87.jpeg"/><Relationship Id="rId4" Type="http://schemas.openxmlformats.org/officeDocument/2006/relationships/image" Target="../media/image88.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tochka-na-karte.ru/photo/Tambov/3097-Pamjatnik-Sergeju-Rahmanin%E2%80%A6" TargetMode="External"/><Relationship Id="rId3" Type="http://schemas.openxmlformats.org/officeDocument/2006/relationships/image" Target="../media/image89.jpeg"/></Relationships>
</file>

<file path=ppt/slides/_rels/slide95.xml.rels><?xml version="1.0" encoding="UTF-8" standalone="yes"?>
<Relationships xmlns="http://schemas.openxmlformats.org/package/2006/relationships"><Relationship Id="rId3" Type="http://schemas.openxmlformats.org/officeDocument/2006/relationships/image" Target="../media/image91.jpeg"/><Relationship Id="rId4" Type="http://schemas.openxmlformats.org/officeDocument/2006/relationships/image" Target="../media/image92.jpeg"/><Relationship Id="rId1" Type="http://schemas.openxmlformats.org/officeDocument/2006/relationships/slideLayout" Target="../slideLayouts/slideLayout2.xml"/><Relationship Id="rId2" Type="http://schemas.openxmlformats.org/officeDocument/2006/relationships/image" Target="../media/image90.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3.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971800"/>
            <a:ext cx="3313355" cy="1702160"/>
          </a:xfrm>
        </p:spPr>
        <p:txBody>
          <a:bodyPr>
            <a:normAutofit/>
          </a:bodyPr>
          <a:lstStyle/>
          <a:p>
            <a:pPr marL="457200" indent="-457200"/>
            <a:r>
              <a:rPr lang="en-US" sz="2000" b="1" dirty="0" smtClean="0">
                <a:solidFill>
                  <a:schemeClr val="tx2">
                    <a:lumMod val="75000"/>
                  </a:schemeClr>
                </a:solidFill>
              </a:rPr>
              <a:t>Sponsoring Teachers:</a:t>
            </a:r>
            <a:br>
              <a:rPr lang="en-US" sz="2000" b="1" dirty="0" smtClean="0">
                <a:solidFill>
                  <a:schemeClr val="tx2">
                    <a:lumMod val="75000"/>
                  </a:schemeClr>
                </a:solidFill>
              </a:rPr>
            </a:br>
            <a:r>
              <a:rPr lang="en-US" sz="2000" b="1" dirty="0" smtClean="0">
                <a:solidFill>
                  <a:schemeClr val="tx2">
                    <a:lumMod val="75000"/>
                  </a:schemeClr>
                </a:solidFill>
                <a:latin typeface="Calibri" pitchFamily="34" charset="0"/>
                <a:cs typeface="Calibri" pitchFamily="34" charset="0"/>
              </a:rPr>
              <a:t>*</a:t>
            </a:r>
            <a:r>
              <a:rPr lang="en-US" sz="2000" dirty="0" err="1" smtClean="0">
                <a:solidFill>
                  <a:schemeClr val="tx2">
                    <a:lumMod val="75000"/>
                  </a:schemeClr>
                </a:solidFill>
                <a:latin typeface="Calibri" pitchFamily="34" charset="0"/>
                <a:cs typeface="Calibri" pitchFamily="34" charset="0"/>
              </a:rPr>
              <a:t>Nabira</a:t>
            </a:r>
            <a:r>
              <a:rPr lang="en-US" sz="2000" dirty="0" smtClean="0">
                <a:solidFill>
                  <a:schemeClr val="tx2">
                    <a:lumMod val="75000"/>
                  </a:schemeClr>
                </a:solidFill>
                <a:latin typeface="Calibri" pitchFamily="34" charset="0"/>
                <a:cs typeface="Calibri" pitchFamily="34" charset="0"/>
              </a:rPr>
              <a:t> </a:t>
            </a:r>
            <a:r>
              <a:rPr lang="en-US" sz="2000" dirty="0" err="1" smtClean="0">
                <a:solidFill>
                  <a:schemeClr val="tx2">
                    <a:lumMod val="75000"/>
                  </a:schemeClr>
                </a:solidFill>
                <a:latin typeface="Calibri" pitchFamily="34" charset="0"/>
                <a:cs typeface="Calibri" pitchFamily="34" charset="0"/>
              </a:rPr>
              <a:t>Naveed</a:t>
            </a:r>
            <a:r>
              <a:rPr lang="en-US" sz="2000" dirty="0" smtClean="0">
                <a:solidFill>
                  <a:schemeClr val="tx2">
                    <a:lumMod val="75000"/>
                  </a:schemeClr>
                </a:solidFill>
                <a:latin typeface="Calibri" pitchFamily="34" charset="0"/>
                <a:cs typeface="Calibri" pitchFamily="34" charset="0"/>
              </a:rPr>
              <a:t/>
            </a:r>
            <a:br>
              <a:rPr lang="en-US" sz="2000" dirty="0" smtClean="0">
                <a:solidFill>
                  <a:schemeClr val="tx2">
                    <a:lumMod val="75000"/>
                  </a:schemeClr>
                </a:solidFill>
                <a:latin typeface="Calibri" pitchFamily="34" charset="0"/>
                <a:cs typeface="Calibri" pitchFamily="34" charset="0"/>
              </a:rPr>
            </a:br>
            <a:r>
              <a:rPr lang="en-US" sz="2000" dirty="0" smtClean="0">
                <a:solidFill>
                  <a:schemeClr val="tx2">
                    <a:lumMod val="75000"/>
                  </a:schemeClr>
                </a:solidFill>
                <a:latin typeface="Calibri" pitchFamily="34" charset="0"/>
                <a:cs typeface="Calibri" pitchFamily="34" charset="0"/>
              </a:rPr>
              <a:t>*Mark Cullen</a:t>
            </a:r>
            <a:br>
              <a:rPr lang="en-US" sz="2000" dirty="0" smtClean="0">
                <a:solidFill>
                  <a:schemeClr val="tx2">
                    <a:lumMod val="75000"/>
                  </a:schemeClr>
                </a:solidFill>
                <a:latin typeface="Calibri" pitchFamily="34" charset="0"/>
                <a:cs typeface="Calibri" pitchFamily="34" charset="0"/>
              </a:rPr>
            </a:br>
            <a:r>
              <a:rPr lang="en-US" sz="2000" dirty="0" smtClean="0">
                <a:solidFill>
                  <a:schemeClr val="tx2">
                    <a:lumMod val="75000"/>
                  </a:schemeClr>
                </a:solidFill>
                <a:latin typeface="Calibri" pitchFamily="34" charset="0"/>
                <a:cs typeface="Calibri" pitchFamily="34" charset="0"/>
              </a:rPr>
              <a:t>*Elena </a:t>
            </a:r>
            <a:r>
              <a:rPr lang="en-US" sz="2000" dirty="0" err="1" smtClean="0">
                <a:solidFill>
                  <a:schemeClr val="tx2">
                    <a:lumMod val="75000"/>
                  </a:schemeClr>
                </a:solidFill>
                <a:latin typeface="Calibri" pitchFamily="34" charset="0"/>
                <a:cs typeface="Calibri" pitchFamily="34" charset="0"/>
              </a:rPr>
              <a:t>Mishatkina</a:t>
            </a:r>
            <a:endParaRPr lang="en-US" sz="2000" dirty="0" smtClean="0">
              <a:solidFill>
                <a:schemeClr val="tx2">
                  <a:lumMod val="75000"/>
                </a:schemeClr>
              </a:solidFill>
              <a:latin typeface="Calibri" pitchFamily="34" charset="0"/>
              <a:cs typeface="Calibri" pitchFamily="34" charset="0"/>
            </a:endParaRPr>
          </a:p>
        </p:txBody>
      </p:sp>
      <p:sp>
        <p:nvSpPr>
          <p:cNvPr id="4" name="Rectangle 3"/>
          <p:cNvSpPr/>
          <p:nvPr/>
        </p:nvSpPr>
        <p:spPr>
          <a:xfrm>
            <a:off x="-228600" y="228600"/>
            <a:ext cx="8458200" cy="1569660"/>
          </a:xfrm>
          <a:prstGeom prst="rect">
            <a:avLst/>
          </a:prstGeom>
          <a:noFill/>
        </p:spPr>
        <p:txBody>
          <a:bodyPr wrap="square" lIns="91440" tIns="45720" rIns="91440" bIns="45720">
            <a:spAutoFit/>
          </a:bodyPr>
          <a:lstStyle/>
          <a:p>
            <a:pPr algn="ctr"/>
            <a:r>
              <a:rPr lang="en-US" sz="4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MY IDENTITY </a:t>
            </a:r>
          </a:p>
          <a:p>
            <a:pPr algn="ctr"/>
            <a:r>
              <a:rPr lang="en-US" sz="4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NATIONAL MONUMENTS</a:t>
            </a:r>
            <a:endParaRPr lang="en-US" sz="48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5" name="Title 1"/>
          <p:cNvSpPr txBox="1">
            <a:spLocks/>
          </p:cNvSpPr>
          <p:nvPr/>
        </p:nvSpPr>
        <p:spPr>
          <a:xfrm>
            <a:off x="228600" y="4724400"/>
            <a:ext cx="3733800" cy="1702160"/>
          </a:xfrm>
          <a:prstGeom prst="rect">
            <a:avLst/>
          </a:prstGeom>
        </p:spPr>
        <p:txBody>
          <a:bodyPr vert="horz" lIns="91440" tIns="45720" rIns="91440" bIns="45720" rtlCol="0" anchor="b">
            <a:normAutofit fontScale="92500" lnSpcReduction="20000"/>
          </a:bodyPr>
          <a:lstStyle/>
          <a:p>
            <a:pPr marL="457200" lvl="0" indent="-457200">
              <a:spcBef>
                <a:spcPct val="0"/>
              </a:spcBef>
            </a:pPr>
            <a:r>
              <a:rPr kumimoji="0" lang="en-US" sz="2000" b="1" i="0" u="none" strike="noStrike" kern="1200" cap="none" spc="0" normalizeH="0" baseline="0" noProof="0" dirty="0" smtClean="0">
                <a:ln>
                  <a:noFill/>
                </a:ln>
                <a:solidFill>
                  <a:schemeClr val="tx2">
                    <a:lumMod val="75000"/>
                  </a:schemeClr>
                </a:solidFill>
                <a:effectLst/>
                <a:uLnTx/>
                <a:uFillTx/>
                <a:latin typeface="+mj-lt"/>
                <a:ea typeface="+mj-ea"/>
                <a:cs typeface="+mj-cs"/>
              </a:rPr>
              <a:t>Sponsoring Schools:</a:t>
            </a:r>
            <a:br>
              <a:rPr kumimoji="0" lang="en-US" sz="2000" b="1" i="0" u="none" strike="noStrike" kern="1200" cap="none" spc="0" normalizeH="0" baseline="0" noProof="0" dirty="0" smtClean="0">
                <a:ln>
                  <a:noFill/>
                </a:ln>
                <a:solidFill>
                  <a:schemeClr val="tx2">
                    <a:lumMod val="75000"/>
                  </a:schemeClr>
                </a:solidFill>
                <a:effectLst/>
                <a:uLnTx/>
                <a:uFillTx/>
                <a:latin typeface="+mj-lt"/>
                <a:ea typeface="+mj-ea"/>
                <a:cs typeface="+mj-cs"/>
              </a:rPr>
            </a:br>
            <a:r>
              <a:rPr kumimoji="0" lang="en-US" sz="2200" b="1" i="0" u="none" strike="noStrike" kern="1200" cap="none" spc="0" normalizeH="0" baseline="0" noProof="0" dirty="0" smtClean="0">
                <a:ln>
                  <a:noFill/>
                </a:ln>
                <a:solidFill>
                  <a:schemeClr val="tx2">
                    <a:lumMod val="75000"/>
                  </a:schemeClr>
                </a:solidFill>
                <a:effectLst/>
                <a:uLnTx/>
                <a:uFillTx/>
                <a:latin typeface="+mj-lt"/>
                <a:ea typeface="+mj-ea"/>
                <a:cs typeface="+mj-cs"/>
              </a:rPr>
              <a:t>*</a:t>
            </a:r>
            <a:r>
              <a:rPr kumimoji="0" lang="en-US" sz="2200" b="0" i="0" u="none" strike="noStrike" kern="1200" cap="none" spc="0" normalizeH="0" baseline="0" noProof="0" dirty="0" smtClean="0">
                <a:ln>
                  <a:noFill/>
                </a:ln>
                <a:solidFill>
                  <a:schemeClr val="tx2">
                    <a:lumMod val="75000"/>
                  </a:schemeClr>
                </a:solidFill>
                <a:effectLst/>
                <a:uLnTx/>
                <a:uFillTx/>
                <a:latin typeface="Calibri" pitchFamily="34" charset="0"/>
                <a:ea typeface="+mj-ea"/>
                <a:cs typeface="Calibri" pitchFamily="34" charset="0"/>
              </a:rPr>
              <a:t>THE EDUCATORS Islamabad, Pakistan</a:t>
            </a:r>
            <a:br>
              <a:rPr kumimoji="0" lang="en-US" sz="2200" b="0" i="0" u="none" strike="noStrike" kern="1200" cap="none" spc="0" normalizeH="0" baseline="0" noProof="0" dirty="0" smtClean="0">
                <a:ln>
                  <a:noFill/>
                </a:ln>
                <a:solidFill>
                  <a:schemeClr val="tx2">
                    <a:lumMod val="75000"/>
                  </a:schemeClr>
                </a:solidFill>
                <a:effectLst/>
                <a:uLnTx/>
                <a:uFillTx/>
                <a:latin typeface="Calibri" pitchFamily="34" charset="0"/>
                <a:ea typeface="+mj-ea"/>
                <a:cs typeface="Calibri" pitchFamily="34" charset="0"/>
              </a:rPr>
            </a:br>
            <a:r>
              <a:rPr kumimoji="0" lang="en-US" sz="2200" b="0" i="0" u="none" strike="noStrike" kern="1200" cap="none" spc="0" normalizeH="0" baseline="0" noProof="0" dirty="0" smtClean="0">
                <a:ln>
                  <a:noFill/>
                </a:ln>
                <a:solidFill>
                  <a:schemeClr val="tx2">
                    <a:lumMod val="75000"/>
                  </a:schemeClr>
                </a:solidFill>
                <a:effectLst/>
                <a:uLnTx/>
                <a:uFillTx/>
                <a:latin typeface="Calibri" pitchFamily="34" charset="0"/>
                <a:ea typeface="+mj-ea"/>
                <a:cs typeface="Calibri" pitchFamily="34" charset="0"/>
              </a:rPr>
              <a:t>*</a:t>
            </a:r>
            <a:r>
              <a:rPr lang="en-US" sz="2200" dirty="0" smtClean="0">
                <a:latin typeface="Calibri" pitchFamily="34" charset="0"/>
                <a:cs typeface="Calibri" pitchFamily="34" charset="0"/>
              </a:rPr>
              <a:t>University Prep, Seattle, WA, US</a:t>
            </a:r>
            <a:r>
              <a:rPr kumimoji="0" lang="en-US" sz="2200" b="0" i="0" u="none" strike="noStrike" kern="1200" cap="none" spc="0" normalizeH="0" baseline="0" noProof="0" dirty="0" smtClean="0">
                <a:ln>
                  <a:noFill/>
                </a:ln>
                <a:solidFill>
                  <a:schemeClr val="tx2">
                    <a:lumMod val="75000"/>
                  </a:schemeClr>
                </a:solidFill>
                <a:effectLst/>
                <a:uLnTx/>
                <a:uFillTx/>
                <a:latin typeface="Calibri" pitchFamily="34" charset="0"/>
                <a:ea typeface="+mj-ea"/>
                <a:cs typeface="Calibri" pitchFamily="34" charset="0"/>
              </a:rPr>
              <a:t/>
            </a:r>
            <a:br>
              <a:rPr kumimoji="0" lang="en-US" sz="2200" b="0" i="0" u="none" strike="noStrike" kern="1200" cap="none" spc="0" normalizeH="0" baseline="0" noProof="0" dirty="0" smtClean="0">
                <a:ln>
                  <a:noFill/>
                </a:ln>
                <a:solidFill>
                  <a:schemeClr val="tx2">
                    <a:lumMod val="75000"/>
                  </a:schemeClr>
                </a:solidFill>
                <a:effectLst/>
                <a:uLnTx/>
                <a:uFillTx/>
                <a:latin typeface="Calibri" pitchFamily="34" charset="0"/>
                <a:ea typeface="+mj-ea"/>
                <a:cs typeface="Calibri" pitchFamily="34" charset="0"/>
              </a:rPr>
            </a:br>
            <a:r>
              <a:rPr kumimoji="0" lang="en-US" sz="2200" b="0" i="0" u="none" strike="noStrike" kern="1200" cap="none" spc="0" normalizeH="0" baseline="0" noProof="0" dirty="0" smtClean="0">
                <a:ln>
                  <a:noFill/>
                </a:ln>
                <a:solidFill>
                  <a:schemeClr val="tx2">
                    <a:lumMod val="75000"/>
                  </a:schemeClr>
                </a:solidFill>
                <a:effectLst/>
                <a:uLnTx/>
                <a:uFillTx/>
                <a:latin typeface="Calibri" pitchFamily="34" charset="0"/>
                <a:ea typeface="+mj-ea"/>
                <a:cs typeface="Calibri" pitchFamily="34" charset="0"/>
              </a:rPr>
              <a:t>*</a:t>
            </a:r>
            <a:r>
              <a:rPr lang="en-US" sz="2200" dirty="0" smtClean="0">
                <a:latin typeface="Calibri" pitchFamily="34" charset="0"/>
                <a:cs typeface="Calibri" pitchFamily="34" charset="0"/>
              </a:rPr>
              <a:t>Lyceum 6, Tambov Russia</a:t>
            </a:r>
            <a:endParaRPr kumimoji="0" lang="en-US" sz="2200" b="0" i="0" u="none" strike="noStrike" kern="1200" cap="none" spc="0" normalizeH="0" baseline="0" noProof="0" dirty="0" smtClean="0">
              <a:ln>
                <a:noFill/>
              </a:ln>
              <a:solidFill>
                <a:schemeClr val="tx2">
                  <a:lumMod val="75000"/>
                </a:schemeClr>
              </a:solidFill>
              <a:effectLst/>
              <a:uLnTx/>
              <a:uFillTx/>
              <a:latin typeface="Calibri" pitchFamily="34" charset="0"/>
              <a:ea typeface="+mj-ea"/>
              <a:cs typeface="Calibri" pitchFamily="34" charset="0"/>
            </a:endParaRPr>
          </a:p>
        </p:txBody>
      </p:sp>
      <p:pic>
        <p:nvPicPr>
          <p:cNvPr id="1026" name="Picture 2" descr="http://upload.wikimedia.org/wikipedia/commons/thumb/3/32/Flag_of_Pakistan.svg/1280px-Flag_of_Pakistan.svg.png"/>
          <p:cNvPicPr>
            <a:picLocks noChangeAspect="1" noChangeArrowheads="1"/>
          </p:cNvPicPr>
          <p:nvPr/>
        </p:nvPicPr>
        <p:blipFill>
          <a:blip r:embed="rId2" cstate="print"/>
          <a:srcRect/>
          <a:stretch>
            <a:fillRect/>
          </a:stretch>
        </p:blipFill>
        <p:spPr bwMode="auto">
          <a:xfrm>
            <a:off x="4724399" y="2362200"/>
            <a:ext cx="1600201" cy="10668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irc_mi" descr="http://4.bp.blogspot.com/-pjSNJCzKJJQ/Us0IPSxyYFI/AAAAAAAAArc/mUwUwptxX9s/s1600/russian_flag.gif"/>
          <p:cNvPicPr/>
          <p:nvPr/>
        </p:nvPicPr>
        <p:blipFill>
          <a:blip r:embed="rId3"/>
          <a:srcRect/>
          <a:stretch>
            <a:fillRect/>
          </a:stretch>
        </p:blipFill>
        <p:spPr bwMode="auto">
          <a:xfrm>
            <a:off x="6324600" y="4865427"/>
            <a:ext cx="1801504" cy="11543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38" name="Picture 14" descr="http://images.clipartpanda.com/american-flag-banner-clipart-americanflagrgb.jpg"/>
          <p:cNvPicPr>
            <a:picLocks noChangeAspect="1" noChangeArrowheads="1"/>
          </p:cNvPicPr>
          <p:nvPr/>
        </p:nvPicPr>
        <p:blipFill>
          <a:blip r:embed="rId4" cstate="print"/>
          <a:srcRect l="5769" t="15384" r="1923" b="21154"/>
          <a:stretch>
            <a:fillRect/>
          </a:stretch>
        </p:blipFill>
        <p:spPr bwMode="auto">
          <a:xfrm>
            <a:off x="5410200" y="3581400"/>
            <a:ext cx="1662545" cy="1143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Rectangle 13"/>
          <p:cNvSpPr/>
          <p:nvPr/>
        </p:nvSpPr>
        <p:spPr>
          <a:xfrm>
            <a:off x="914400" y="1676400"/>
            <a:ext cx="6324600" cy="584775"/>
          </a:xfrm>
          <a:prstGeom prst="rect">
            <a:avLst/>
          </a:prstGeom>
          <a:noFill/>
        </p:spPr>
        <p:txBody>
          <a:bodyPr wrap="square" lIns="91440" tIns="45720" rIns="91440" bIns="45720">
            <a:spAutoFit/>
          </a:bodyPr>
          <a:lstStyle/>
          <a:p>
            <a:pPr algn="ctr"/>
            <a:r>
              <a:rPr lang="en-US" sz="3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Places and Perspectives</a:t>
            </a:r>
            <a:endParaRPr lang="en-US" sz="3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800600" y="76200"/>
            <a:ext cx="3276600" cy="1143000"/>
          </a:xfrm>
        </p:spPr>
        <p:txBody>
          <a:bodyPr>
            <a:normAutofit fontScale="90000"/>
          </a:bodyPr>
          <a:lstStyle/>
          <a:p>
            <a:r>
              <a:rPr lang="en-US" b="1" dirty="0">
                <a:latin typeface="Andalus" pitchFamily="18" charset="-78"/>
                <a:cs typeface="Andalus" pitchFamily="18" charset="-78"/>
              </a:rPr>
              <a:t>Tomb Jinnah</a:t>
            </a:r>
            <a:br>
              <a:rPr lang="en-US" b="1" dirty="0">
                <a:latin typeface="Andalus" pitchFamily="18" charset="-78"/>
                <a:cs typeface="Andalus" pitchFamily="18" charset="-78"/>
              </a:rPr>
            </a:br>
            <a:endParaRPr lang="en-US" b="1" dirty="0">
              <a:latin typeface="Andalus" pitchFamily="18" charset="-78"/>
              <a:cs typeface="Andalus" pitchFamily="18" charset="-78"/>
            </a:endParaRP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xmlns="" xmlns:p="http://schemas.openxmlformats.org/presentationml/2006/main" xmlns:r="http://schemas.openxmlformats.org/officeDocument/2006/relationships" xmlns:a="http://schemas.openxmlformats.org/drawingml/2006/main" val="0"/>
              </a:ext>
            </a:extLst>
          </a:blip>
          <a:srcRect/>
          <a:stretch>
            <a:fillRect/>
          </a:stretch>
        </p:blipFill>
        <p:spPr bwMode="auto">
          <a:xfrm>
            <a:off x="1905000" y="2686050"/>
            <a:ext cx="4800600" cy="3600450"/>
          </a:xfrm>
          <a:prstGeom prst="rect">
            <a:avLst/>
          </a:prstGeom>
          <a:noFill/>
          <a:ln>
            <a:noFill/>
          </a:ln>
          <a:effectLst/>
          <a:extLst>
            <a:ext uri="{909E8E84-426E-40DD-AFC4-6F175D3DCCD1}">
              <a14:hiddenFill xmlns:a14="http://schemas.microsoft.com/office/drawing/2010/main" xmlns=""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a14="http://schemas.microsoft.com/office/drawing/2010/main" xmlns=""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a14="http://schemas.microsoft.com/office/drawing/2010/main" xmlns=""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sp>
        <p:nvSpPr>
          <p:cNvPr id="5" name="Content Placeholder 2"/>
          <p:cNvSpPr>
            <a:spLocks noGrp="1"/>
          </p:cNvSpPr>
          <p:nvPr>
            <p:ph idx="1"/>
          </p:nvPr>
        </p:nvSpPr>
        <p:spPr>
          <a:xfrm>
            <a:off x="533400" y="571500"/>
            <a:ext cx="7848600" cy="2400300"/>
          </a:xfrm>
        </p:spPr>
        <p:txBody>
          <a:bodyPr>
            <a:normAutofit/>
          </a:bodyPr>
          <a:lstStyle/>
          <a:p>
            <a:r>
              <a:rPr lang="en-US" b="1" dirty="0" smtClean="0">
                <a:latin typeface="Andalus" pitchFamily="18" charset="-78"/>
                <a:cs typeface="Andalus" pitchFamily="18" charset="-78"/>
              </a:rPr>
              <a:t>Location: </a:t>
            </a:r>
            <a:r>
              <a:rPr lang="en-US" dirty="0" smtClean="0">
                <a:latin typeface="Andalus" pitchFamily="18" charset="-78"/>
                <a:cs typeface="Andalus" pitchFamily="18" charset="-78"/>
              </a:rPr>
              <a:t>Karachi</a:t>
            </a:r>
          </a:p>
          <a:p>
            <a:r>
              <a:rPr lang="en-US" b="1" dirty="0" smtClean="0">
                <a:latin typeface="Andalus" pitchFamily="18" charset="-78"/>
                <a:cs typeface="Andalus" pitchFamily="18" charset="-78"/>
              </a:rPr>
              <a:t>Architect: </a:t>
            </a:r>
            <a:r>
              <a:rPr lang="en-US" dirty="0" err="1">
                <a:latin typeface="Andalus" pitchFamily="18" charset="-78"/>
                <a:cs typeface="Andalus" pitchFamily="18" charset="-78"/>
              </a:rPr>
              <a:t>Yahya</a:t>
            </a:r>
            <a:r>
              <a:rPr lang="en-US" dirty="0">
                <a:latin typeface="Andalus" pitchFamily="18" charset="-78"/>
                <a:cs typeface="Andalus" pitchFamily="18" charset="-78"/>
              </a:rPr>
              <a:t> </a:t>
            </a:r>
            <a:r>
              <a:rPr lang="en-US" dirty="0" smtClean="0">
                <a:latin typeface="Andalus" pitchFamily="18" charset="-78"/>
                <a:cs typeface="Andalus" pitchFamily="18" charset="-78"/>
              </a:rPr>
              <a:t>Merchant</a:t>
            </a:r>
          </a:p>
          <a:p>
            <a:r>
              <a:rPr lang="en-US" b="1" dirty="0" smtClean="0">
                <a:latin typeface="Andalus" pitchFamily="18" charset="-78"/>
                <a:cs typeface="Andalus" pitchFamily="18" charset="-78"/>
              </a:rPr>
              <a:t>Established: </a:t>
            </a:r>
            <a:r>
              <a:rPr lang="en-US" dirty="0" smtClean="0">
                <a:latin typeface="Andalus" pitchFamily="18" charset="-78"/>
                <a:cs typeface="Andalus" pitchFamily="18" charset="-78"/>
              </a:rPr>
              <a:t>June 2, 1970,</a:t>
            </a:r>
          </a:p>
          <a:p>
            <a:r>
              <a:rPr lang="en-US" b="1" dirty="0" smtClean="0">
                <a:latin typeface="Andalus" pitchFamily="18" charset="-78"/>
                <a:cs typeface="Andalus" pitchFamily="18" charset="-78"/>
              </a:rPr>
              <a:t>History: </a:t>
            </a:r>
            <a:r>
              <a:rPr lang="en-US" dirty="0">
                <a:latin typeface="Andalus" pitchFamily="18" charset="-78"/>
                <a:cs typeface="Andalus" pitchFamily="18" charset="-78"/>
              </a:rPr>
              <a:t>The Mausoleum </a:t>
            </a:r>
            <a:r>
              <a:rPr lang="en-US" dirty="0" smtClean="0">
                <a:latin typeface="Andalus" pitchFamily="18" charset="-78"/>
                <a:cs typeface="Andalus" pitchFamily="18" charset="-78"/>
              </a:rPr>
              <a:t>building was built in the memory of Founder of Pakistan.</a:t>
            </a:r>
          </a:p>
        </p:txBody>
      </p:sp>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349951004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609600"/>
            <a:ext cx="7024744" cy="1143000"/>
          </a:xfrm>
        </p:spPr>
        <p:txBody>
          <a:bodyPr>
            <a:normAutofit fontScale="90000"/>
          </a:bodyPr>
          <a:lstStyle/>
          <a:p>
            <a:r>
              <a:rPr lang="en-US" dirty="0" smtClean="0">
                <a:latin typeface="Andalus" pitchFamily="18" charset="-78"/>
                <a:cs typeface="Andalus" pitchFamily="18" charset="-78"/>
              </a:rPr>
              <a:t>Some monuments are well – known all over the world </a:t>
            </a:r>
            <a:endParaRPr lang="ru-RU" dirty="0">
              <a:cs typeface="Andalus" pitchFamily="18" charset="-78"/>
            </a:endParaRPr>
          </a:p>
        </p:txBody>
      </p:sp>
      <p:pic>
        <p:nvPicPr>
          <p:cNvPr id="4" name="Содержимое 3" descr="0_9a4f1_a5ebe2d5_XXXL.jpg"/>
          <p:cNvPicPr>
            <a:picLocks noGrp="1" noChangeAspect="1"/>
          </p:cNvPicPr>
          <p:nvPr>
            <p:ph idx="1"/>
          </p:nvPr>
        </p:nvPicPr>
        <p:blipFill>
          <a:blip r:embed="rId2" cstate="print"/>
          <a:stretch>
            <a:fillRect/>
          </a:stretch>
        </p:blipFill>
        <p:spPr>
          <a:xfrm>
            <a:off x="762000" y="1752600"/>
            <a:ext cx="3393412" cy="4525963"/>
          </a:xfrm>
        </p:spPr>
      </p:pic>
      <p:sp>
        <p:nvSpPr>
          <p:cNvPr id="5" name="TextBox 4"/>
          <p:cNvSpPr txBox="1"/>
          <p:nvPr/>
        </p:nvSpPr>
        <p:spPr>
          <a:xfrm>
            <a:off x="4427984" y="2204864"/>
            <a:ext cx="3600400" cy="2246769"/>
          </a:xfrm>
          <a:prstGeom prst="rect">
            <a:avLst/>
          </a:prstGeom>
          <a:noFill/>
        </p:spPr>
        <p:txBody>
          <a:bodyPr wrap="square" rtlCol="0">
            <a:spAutoFit/>
          </a:bodyPr>
          <a:lstStyle/>
          <a:p>
            <a:r>
              <a:rPr lang="en-US" sz="2000" dirty="0" smtClean="0">
                <a:latin typeface="Andalus" pitchFamily="18" charset="-78"/>
                <a:cs typeface="Andalus" pitchFamily="18" charset="-78"/>
              </a:rPr>
              <a:t>Saint Basil's Cathedral. The building is  now a museum. The building is shaped as a flame of a </a:t>
            </a:r>
            <a:r>
              <a:rPr lang="en-US" sz="2000" dirty="0" smtClean="0">
                <a:latin typeface="Andalus" pitchFamily="18" charset="-78"/>
                <a:cs typeface="Andalus" pitchFamily="18" charset="-78"/>
                <a:hlinkClick r:id="rId3" tooltip="Bonfire"/>
              </a:rPr>
              <a:t>bonfire</a:t>
            </a:r>
            <a:r>
              <a:rPr lang="en-US" sz="2000" dirty="0" smtClean="0">
                <a:latin typeface="Andalus" pitchFamily="18" charset="-78"/>
                <a:cs typeface="Andalus" pitchFamily="18" charset="-78"/>
              </a:rPr>
              <a:t> rising into the sky,</a:t>
            </a:r>
            <a:r>
              <a:rPr lang="en-US" sz="2000" baseline="30000" dirty="0" smtClean="0">
                <a:latin typeface="Andalus" pitchFamily="18" charset="-78"/>
                <a:cs typeface="Andalus" pitchFamily="18" charset="-78"/>
              </a:rPr>
              <a:t>[</a:t>
            </a:r>
            <a:r>
              <a:rPr lang="en-US" sz="2000" dirty="0" smtClean="0">
                <a:latin typeface="Andalus" pitchFamily="18" charset="-78"/>
                <a:cs typeface="Andalus" pitchFamily="18" charset="-78"/>
              </a:rPr>
              <a:t> a design that has no analogues in </a:t>
            </a:r>
            <a:r>
              <a:rPr lang="en-US" sz="2000" dirty="0" smtClean="0">
                <a:latin typeface="Andalus" pitchFamily="18" charset="-78"/>
                <a:cs typeface="Andalus" pitchFamily="18" charset="-78"/>
                <a:hlinkClick r:id="rId4" tooltip="Russian architecture"/>
              </a:rPr>
              <a:t>Russian architecture</a:t>
            </a:r>
            <a:r>
              <a:rPr lang="en-US" sz="2000" dirty="0" smtClean="0">
                <a:latin typeface="Andalus" pitchFamily="18" charset="-78"/>
                <a:cs typeface="Andalus" pitchFamily="18" charset="-78"/>
              </a:rPr>
              <a:t>..  </a:t>
            </a:r>
          </a:p>
          <a:p>
            <a:endParaRPr lang="en-US" sz="2000" dirty="0">
              <a:latin typeface="Andalus" pitchFamily="18" charset="-78"/>
              <a:cs typeface="Andalus" pitchFamily="18" charset="-78"/>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1000" y="304800"/>
            <a:ext cx="8229600" cy="778098"/>
          </a:xfrm>
        </p:spPr>
        <p:txBody>
          <a:bodyPr>
            <a:normAutofit/>
          </a:bodyPr>
          <a:lstStyle/>
          <a:p>
            <a:r>
              <a:rPr lang="en-US" sz="3600" dirty="0" smtClean="0">
                <a:latin typeface="Andalus" pitchFamily="18" charset="-78"/>
                <a:cs typeface="Andalus" pitchFamily="18" charset="-78"/>
              </a:rPr>
              <a:t>Moscow underground</a:t>
            </a:r>
            <a:endParaRPr lang="ru-RU" sz="3600" dirty="0">
              <a:cs typeface="Andalus" pitchFamily="18" charset="-78"/>
            </a:endParaRPr>
          </a:p>
        </p:txBody>
      </p:sp>
      <p:sp>
        <p:nvSpPr>
          <p:cNvPr id="3" name="Содержимое 2"/>
          <p:cNvSpPr>
            <a:spLocks noGrp="1"/>
          </p:cNvSpPr>
          <p:nvPr>
            <p:ph idx="1"/>
          </p:nvPr>
        </p:nvSpPr>
        <p:spPr>
          <a:xfrm>
            <a:off x="457200" y="1052737"/>
            <a:ext cx="8229600" cy="776064"/>
          </a:xfrm>
        </p:spPr>
        <p:txBody>
          <a:bodyPr/>
          <a:lstStyle/>
          <a:p>
            <a:r>
              <a:rPr lang="en-US" sz="1800" dirty="0" smtClean="0">
                <a:latin typeface="Andalus" pitchFamily="18" charset="-78"/>
                <a:cs typeface="Andalus" pitchFamily="18" charset="-78"/>
              </a:rPr>
              <a:t>It is the most beautiful metro, and each station reminds of some facts from the history of Russia</a:t>
            </a:r>
          </a:p>
          <a:p>
            <a:endParaRPr lang="ru-RU" dirty="0">
              <a:cs typeface="Andalus" pitchFamily="18" charset="-78"/>
            </a:endParaRPr>
          </a:p>
        </p:txBody>
      </p:sp>
      <p:pic>
        <p:nvPicPr>
          <p:cNvPr id="4" name="Рисунок 3" descr="2gKJm9iWfC84nXmQO7g9Mhj5HFCcx6.jpg"/>
          <p:cNvPicPr>
            <a:picLocks noChangeAspect="1"/>
          </p:cNvPicPr>
          <p:nvPr/>
        </p:nvPicPr>
        <p:blipFill>
          <a:blip r:embed="rId2" cstate="print"/>
          <a:stretch>
            <a:fillRect/>
          </a:stretch>
        </p:blipFill>
        <p:spPr>
          <a:xfrm>
            <a:off x="762000" y="1905000"/>
            <a:ext cx="3167105" cy="2133600"/>
          </a:xfrm>
          <a:prstGeom prst="rect">
            <a:avLst/>
          </a:prstGeom>
        </p:spPr>
      </p:pic>
      <p:pic>
        <p:nvPicPr>
          <p:cNvPr id="5" name="Рисунок 4" descr="repphoto_943_9064[1].jpg"/>
          <p:cNvPicPr>
            <a:picLocks noChangeAspect="1"/>
          </p:cNvPicPr>
          <p:nvPr/>
        </p:nvPicPr>
        <p:blipFill>
          <a:blip r:embed="rId3" cstate="print"/>
          <a:stretch>
            <a:fillRect/>
          </a:stretch>
        </p:blipFill>
        <p:spPr>
          <a:xfrm>
            <a:off x="5334001" y="1861050"/>
            <a:ext cx="2971800" cy="2047597"/>
          </a:xfrm>
          <a:prstGeom prst="rect">
            <a:avLst/>
          </a:prstGeom>
        </p:spPr>
      </p:pic>
      <p:pic>
        <p:nvPicPr>
          <p:cNvPr id="6" name="Рисунок 5" descr="tour_img-206027-48.jpg"/>
          <p:cNvPicPr>
            <a:picLocks noChangeAspect="1"/>
          </p:cNvPicPr>
          <p:nvPr/>
        </p:nvPicPr>
        <p:blipFill>
          <a:blip r:embed="rId4" cstate="print"/>
          <a:stretch>
            <a:fillRect/>
          </a:stretch>
        </p:blipFill>
        <p:spPr>
          <a:xfrm>
            <a:off x="838200" y="4267200"/>
            <a:ext cx="3124200" cy="1981200"/>
          </a:xfrm>
          <a:prstGeom prst="rect">
            <a:avLst/>
          </a:prstGeom>
        </p:spPr>
      </p:pic>
      <p:pic>
        <p:nvPicPr>
          <p:cNvPr id="7" name="Рисунок 6" descr="wpILzNH--uQ.jpg"/>
          <p:cNvPicPr>
            <a:picLocks noChangeAspect="1"/>
          </p:cNvPicPr>
          <p:nvPr/>
        </p:nvPicPr>
        <p:blipFill>
          <a:blip r:embed="rId5" cstate="print"/>
          <a:stretch>
            <a:fillRect/>
          </a:stretch>
        </p:blipFill>
        <p:spPr>
          <a:xfrm>
            <a:off x="5410200" y="4038600"/>
            <a:ext cx="3048000" cy="2209800"/>
          </a:xfrm>
          <a:prstGeom prst="rect">
            <a:avLst/>
          </a:prstGeom>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1752600"/>
            <a:ext cx="8229600" cy="1570186"/>
          </a:xfrm>
        </p:spPr>
        <p:txBody>
          <a:bodyPr>
            <a:noAutofit/>
          </a:bodyPr>
          <a:lstStyle/>
          <a:p>
            <a:pPr algn="ct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latin typeface="Andalus" pitchFamily="18" charset="-78"/>
                <a:cs typeface="Andalus" pitchFamily="18" charset="-78"/>
              </a:rPr>
              <a:t/>
            </a:r>
            <a:br>
              <a:rPr lang="en-US" sz="2400" dirty="0" smtClean="0">
                <a:latin typeface="Andalus" pitchFamily="18" charset="-78"/>
                <a:cs typeface="Andalus" pitchFamily="18" charset="-78"/>
              </a:rPr>
            </a:br>
            <a:r>
              <a:rPr lang="en-US" sz="2400" dirty="0" smtClean="0">
                <a:latin typeface="Andalus" pitchFamily="18" charset="-78"/>
                <a:cs typeface="Andalus" pitchFamily="18" charset="-78"/>
              </a:rPr>
              <a:t>Our country is huge and some questions are difficult to answer..</a:t>
            </a:r>
            <a:br>
              <a:rPr lang="en-US" sz="2400" dirty="0" smtClean="0">
                <a:latin typeface="Andalus" pitchFamily="18" charset="-78"/>
                <a:cs typeface="Andalus" pitchFamily="18" charset="-78"/>
              </a:rPr>
            </a:br>
            <a:r>
              <a:rPr lang="en-US" sz="2400" dirty="0" smtClean="0">
                <a:latin typeface="Andalus" pitchFamily="18" charset="-78"/>
                <a:cs typeface="Andalus" pitchFamily="18" charset="-78"/>
              </a:rPr>
              <a:t>It is impossible to tell a story of each one  but each of them is amazing and interesting to see. Welcome to Russia!</a:t>
            </a:r>
            <a:endParaRPr lang="ru-RU" sz="2400" dirty="0">
              <a:cs typeface="Andalus" pitchFamily="18" charset="-78"/>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210146"/>
          </a:xfrm>
        </p:spPr>
        <p:txBody>
          <a:bodyPr>
            <a:normAutofit fontScale="90000"/>
          </a:bodyPr>
          <a:lstStyle/>
          <a:p>
            <a:r>
              <a:rPr lang="en-US" dirty="0" smtClean="0">
                <a:latin typeface="Andalus" pitchFamily="18" charset="-78"/>
                <a:cs typeface="Andalus" pitchFamily="18" charset="-78"/>
                <a:hlinkClick r:id="rId2"/>
              </a:rPr>
              <a:t>Funny Monuments</a:t>
            </a:r>
            <a:r>
              <a:rPr lang="en-US" dirty="0" smtClean="0">
                <a:latin typeface="Andalus" pitchFamily="18" charset="-78"/>
                <a:cs typeface="Andalus" pitchFamily="18" charset="-78"/>
              </a:rPr>
              <a:t> </a:t>
            </a:r>
            <a:r>
              <a:rPr lang="en-US" dirty="0" smtClean="0"/>
              <a:t/>
            </a:r>
            <a:br>
              <a:rPr lang="en-US" dirty="0" smtClean="0"/>
            </a:br>
            <a:endParaRPr lang="ru-RU" dirty="0"/>
          </a:p>
        </p:txBody>
      </p:sp>
      <p:sp>
        <p:nvSpPr>
          <p:cNvPr id="3" name="Содержимое 2"/>
          <p:cNvSpPr>
            <a:spLocks noGrp="1"/>
          </p:cNvSpPr>
          <p:nvPr>
            <p:ph idx="1"/>
          </p:nvPr>
        </p:nvSpPr>
        <p:spPr>
          <a:xfrm>
            <a:off x="457200" y="1196752"/>
            <a:ext cx="8229600" cy="4929411"/>
          </a:xfrm>
        </p:spPr>
        <p:txBody>
          <a:bodyPr/>
          <a:lstStyle/>
          <a:p>
            <a:r>
              <a:rPr lang="en-US" sz="1600" dirty="0" smtClean="0">
                <a:latin typeface="Andalus" pitchFamily="18" charset="-78"/>
                <a:cs typeface="Andalus" pitchFamily="18" charset="-78"/>
              </a:rPr>
              <a:t>Funny monuments are created to cheer a person up. Some of them remind of some sayings or habits, some illustrate proverbs</a:t>
            </a:r>
            <a:r>
              <a:rPr lang="en-US" dirty="0" smtClean="0">
                <a:latin typeface="Andalus" pitchFamily="18" charset="-78"/>
                <a:cs typeface="Andalus" pitchFamily="18" charset="-78"/>
              </a:rPr>
              <a:t>.</a:t>
            </a:r>
          </a:p>
          <a:p>
            <a:endParaRPr lang="ru-RU" dirty="0">
              <a:cs typeface="Andalus" pitchFamily="18" charset="-78"/>
            </a:endParaRPr>
          </a:p>
        </p:txBody>
      </p:sp>
      <p:pic>
        <p:nvPicPr>
          <p:cNvPr id="4" name="Рисунок 3" descr="pamyatn_35.jpg"/>
          <p:cNvPicPr>
            <a:picLocks noChangeAspect="1"/>
          </p:cNvPicPr>
          <p:nvPr/>
        </p:nvPicPr>
        <p:blipFill>
          <a:blip r:embed="rId3" cstate="print"/>
          <a:stretch>
            <a:fillRect/>
          </a:stretch>
        </p:blipFill>
        <p:spPr>
          <a:xfrm>
            <a:off x="685800" y="2286000"/>
            <a:ext cx="2343471" cy="2182303"/>
          </a:xfrm>
          <a:prstGeom prst="rect">
            <a:avLst/>
          </a:prstGeom>
        </p:spPr>
      </p:pic>
      <p:sp>
        <p:nvSpPr>
          <p:cNvPr id="5" name="TextBox 4"/>
          <p:cNvSpPr txBox="1"/>
          <p:nvPr/>
        </p:nvSpPr>
        <p:spPr>
          <a:xfrm>
            <a:off x="685800" y="4572000"/>
            <a:ext cx="2232248" cy="369332"/>
          </a:xfrm>
          <a:prstGeom prst="rect">
            <a:avLst/>
          </a:prstGeom>
          <a:noFill/>
        </p:spPr>
        <p:txBody>
          <a:bodyPr wrap="square" rtlCol="0">
            <a:spAutoFit/>
          </a:bodyPr>
          <a:lstStyle/>
          <a:p>
            <a:pPr algn="ctr"/>
            <a:r>
              <a:rPr lang="en-US" dirty="0" smtClean="0">
                <a:latin typeface="Andalus" pitchFamily="18" charset="-78"/>
                <a:cs typeface="Andalus" pitchFamily="18" charset="-78"/>
              </a:rPr>
              <a:t>Let the ducklings go. </a:t>
            </a:r>
            <a:endParaRPr lang="ru-RU" dirty="0">
              <a:cs typeface="Andalus" pitchFamily="18" charset="-78"/>
            </a:endParaRPr>
          </a:p>
        </p:txBody>
      </p:sp>
      <p:pic>
        <p:nvPicPr>
          <p:cNvPr id="6" name="Рисунок 5" descr="pamyatn_02.jpg"/>
          <p:cNvPicPr>
            <a:picLocks noChangeAspect="1"/>
          </p:cNvPicPr>
          <p:nvPr/>
        </p:nvPicPr>
        <p:blipFill>
          <a:blip r:embed="rId4" cstate="print"/>
          <a:stretch>
            <a:fillRect/>
          </a:stretch>
        </p:blipFill>
        <p:spPr>
          <a:xfrm>
            <a:off x="3275856" y="2060848"/>
            <a:ext cx="2232248" cy="2372303"/>
          </a:xfrm>
          <a:prstGeom prst="rect">
            <a:avLst/>
          </a:prstGeom>
        </p:spPr>
      </p:pic>
      <p:sp>
        <p:nvSpPr>
          <p:cNvPr id="8" name="TextBox 7"/>
          <p:cNvSpPr txBox="1"/>
          <p:nvPr/>
        </p:nvSpPr>
        <p:spPr>
          <a:xfrm>
            <a:off x="3059832" y="4437112"/>
            <a:ext cx="2664296" cy="646331"/>
          </a:xfrm>
          <a:prstGeom prst="rect">
            <a:avLst/>
          </a:prstGeom>
          <a:noFill/>
        </p:spPr>
        <p:txBody>
          <a:bodyPr wrap="square" rtlCol="0">
            <a:spAutoFit/>
          </a:bodyPr>
          <a:lstStyle/>
          <a:p>
            <a:pPr algn="ctr"/>
            <a:r>
              <a:rPr lang="en-US" dirty="0" smtClean="0">
                <a:latin typeface="Andalus" pitchFamily="18" charset="-78"/>
                <a:cs typeface="Andalus" pitchFamily="18" charset="-78"/>
              </a:rPr>
              <a:t>Do not destroy the branch you are sitting on!</a:t>
            </a:r>
            <a:endParaRPr lang="ru-RU" dirty="0">
              <a:cs typeface="Andalus" pitchFamily="18" charset="-78"/>
            </a:endParaRPr>
          </a:p>
        </p:txBody>
      </p:sp>
      <p:pic>
        <p:nvPicPr>
          <p:cNvPr id="9" name="Рисунок 8" descr="p35.jpg"/>
          <p:cNvPicPr>
            <a:picLocks noChangeAspect="1"/>
          </p:cNvPicPr>
          <p:nvPr/>
        </p:nvPicPr>
        <p:blipFill>
          <a:blip r:embed="rId5" cstate="print"/>
          <a:stretch>
            <a:fillRect/>
          </a:stretch>
        </p:blipFill>
        <p:spPr>
          <a:xfrm>
            <a:off x="5867400" y="1981200"/>
            <a:ext cx="2363755" cy="1772816"/>
          </a:xfrm>
          <a:prstGeom prst="rect">
            <a:avLst/>
          </a:prstGeom>
        </p:spPr>
      </p:pic>
      <p:sp>
        <p:nvSpPr>
          <p:cNvPr id="10" name="TextBox 9"/>
          <p:cNvSpPr txBox="1"/>
          <p:nvPr/>
        </p:nvSpPr>
        <p:spPr>
          <a:xfrm>
            <a:off x="6096000" y="3733800"/>
            <a:ext cx="2232248" cy="369332"/>
          </a:xfrm>
          <a:prstGeom prst="rect">
            <a:avLst/>
          </a:prstGeom>
          <a:noFill/>
        </p:spPr>
        <p:txBody>
          <a:bodyPr wrap="square" rtlCol="0">
            <a:spAutoFit/>
          </a:bodyPr>
          <a:lstStyle/>
          <a:p>
            <a:pPr algn="ctr"/>
            <a:r>
              <a:rPr lang="en-US" dirty="0" smtClean="0">
                <a:latin typeface="Andalus" pitchFamily="18" charset="-78"/>
                <a:cs typeface="Andalus" pitchFamily="18" charset="-78"/>
              </a:rPr>
              <a:t>Lost purse</a:t>
            </a:r>
            <a:endParaRPr lang="ru-RU" dirty="0">
              <a:cs typeface="Andalus" pitchFamily="18" charset="-78"/>
            </a:endParaRPr>
          </a:p>
        </p:txBody>
      </p:sp>
      <p:pic>
        <p:nvPicPr>
          <p:cNvPr id="11" name="Рисунок 10" descr="afn.jpg"/>
          <p:cNvPicPr>
            <a:picLocks noChangeAspect="1"/>
          </p:cNvPicPr>
          <p:nvPr/>
        </p:nvPicPr>
        <p:blipFill>
          <a:blip r:embed="rId6" cstate="print"/>
          <a:stretch>
            <a:fillRect/>
          </a:stretch>
        </p:blipFill>
        <p:spPr>
          <a:xfrm>
            <a:off x="5868144" y="4221088"/>
            <a:ext cx="2097021" cy="1572766"/>
          </a:xfrm>
          <a:prstGeom prst="rect">
            <a:avLst/>
          </a:prstGeom>
        </p:spPr>
      </p:pic>
      <p:sp>
        <p:nvSpPr>
          <p:cNvPr id="12" name="TextBox 11"/>
          <p:cNvSpPr txBox="1"/>
          <p:nvPr/>
        </p:nvSpPr>
        <p:spPr>
          <a:xfrm>
            <a:off x="6019800" y="5867400"/>
            <a:ext cx="1828800" cy="369332"/>
          </a:xfrm>
          <a:prstGeom prst="rect">
            <a:avLst/>
          </a:prstGeom>
          <a:noFill/>
        </p:spPr>
        <p:txBody>
          <a:bodyPr wrap="square" rtlCol="0">
            <a:spAutoFit/>
          </a:bodyPr>
          <a:lstStyle/>
          <a:p>
            <a:pPr algn="ctr"/>
            <a:r>
              <a:rPr lang="en-US" dirty="0" smtClean="0">
                <a:latin typeface="Andalus" pitchFamily="18" charset="-78"/>
                <a:cs typeface="Andalus" pitchFamily="18" charset="-78"/>
              </a:rPr>
              <a:t>A plumber</a:t>
            </a:r>
            <a:endParaRPr lang="ru-RU" dirty="0">
              <a:cs typeface="Andalus" pitchFamily="18" charset="-78"/>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533400"/>
            <a:ext cx="7024744" cy="914400"/>
          </a:xfrm>
        </p:spPr>
        <p:txBody>
          <a:bodyPr/>
          <a:lstStyle/>
          <a:p>
            <a:r>
              <a:rPr lang="en-US" dirty="0" smtClean="0">
                <a:latin typeface="Andalus" pitchFamily="18" charset="-78"/>
                <a:cs typeface="Andalus" pitchFamily="18" charset="-78"/>
              </a:rPr>
              <a:t>Nature Monuments</a:t>
            </a:r>
            <a:endParaRPr lang="ru-RU" dirty="0">
              <a:cs typeface="Andalus" pitchFamily="18" charset="-78"/>
            </a:endParaRPr>
          </a:p>
        </p:txBody>
      </p:sp>
      <p:pic>
        <p:nvPicPr>
          <p:cNvPr id="4" name="Содержимое 3" descr="5325661.jpg"/>
          <p:cNvPicPr>
            <a:picLocks noGrp="1" noChangeAspect="1"/>
          </p:cNvPicPr>
          <p:nvPr>
            <p:ph idx="1"/>
          </p:nvPr>
        </p:nvPicPr>
        <p:blipFill>
          <a:blip r:embed="rId2" cstate="print"/>
          <a:stretch>
            <a:fillRect/>
          </a:stretch>
        </p:blipFill>
        <p:spPr>
          <a:xfrm>
            <a:off x="1475656" y="1883709"/>
            <a:ext cx="5458544" cy="3128376"/>
          </a:xfrm>
        </p:spPr>
      </p:pic>
      <p:sp>
        <p:nvSpPr>
          <p:cNvPr id="5" name="TextBox 4"/>
          <p:cNvSpPr txBox="1"/>
          <p:nvPr/>
        </p:nvSpPr>
        <p:spPr>
          <a:xfrm>
            <a:off x="1187624" y="5301208"/>
            <a:ext cx="6737176" cy="646331"/>
          </a:xfrm>
          <a:prstGeom prst="rect">
            <a:avLst/>
          </a:prstGeom>
          <a:noFill/>
        </p:spPr>
        <p:txBody>
          <a:bodyPr wrap="square" rtlCol="0">
            <a:spAutoFit/>
          </a:bodyPr>
          <a:lstStyle/>
          <a:p>
            <a:r>
              <a:rPr lang="en-US" dirty="0" smtClean="0">
                <a:latin typeface="Andalus" pitchFamily="18" charset="-78"/>
                <a:cs typeface="Andalus" pitchFamily="18" charset="-78"/>
              </a:rPr>
              <a:t>There are 7 monuments standing on the plateau, they are 34 </a:t>
            </a:r>
            <a:r>
              <a:rPr lang="en-US" dirty="0" err="1" smtClean="0">
                <a:latin typeface="Andalus" pitchFamily="18" charset="-78"/>
                <a:cs typeface="Andalus" pitchFamily="18" charset="-78"/>
              </a:rPr>
              <a:t>metres</a:t>
            </a:r>
            <a:r>
              <a:rPr lang="en-US" dirty="0" smtClean="0">
                <a:latin typeface="Andalus" pitchFamily="18" charset="-78"/>
                <a:cs typeface="Andalus" pitchFamily="18" charset="-78"/>
              </a:rPr>
              <a:t> high, they used to be mountains.</a:t>
            </a:r>
            <a:endParaRPr lang="ru-RU" dirty="0">
              <a:cs typeface="Andalus" pitchFamily="18" charset="-78"/>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457200"/>
            <a:ext cx="4419600" cy="1143000"/>
          </a:xfrm>
        </p:spPr>
        <p:txBody>
          <a:bodyPr/>
          <a:lstStyle/>
          <a:p>
            <a:r>
              <a:rPr lang="en-US" dirty="0" smtClean="0">
                <a:latin typeface="Andalus" pitchFamily="18" charset="-78"/>
                <a:cs typeface="Andalus" pitchFamily="18" charset="-78"/>
              </a:rPr>
              <a:t>Stone Mushrooms</a:t>
            </a:r>
            <a:endParaRPr lang="ru-RU" dirty="0">
              <a:cs typeface="Andalus" pitchFamily="18" charset="-78"/>
            </a:endParaRPr>
          </a:p>
        </p:txBody>
      </p:sp>
      <p:pic>
        <p:nvPicPr>
          <p:cNvPr id="4" name="Содержимое 3" descr="5325720.jpg"/>
          <p:cNvPicPr>
            <a:picLocks noGrp="1" noChangeAspect="1"/>
          </p:cNvPicPr>
          <p:nvPr>
            <p:ph idx="1"/>
          </p:nvPr>
        </p:nvPicPr>
        <p:blipFill>
          <a:blip r:embed="rId2" cstate="print"/>
          <a:stretch>
            <a:fillRect/>
          </a:stretch>
        </p:blipFill>
        <p:spPr>
          <a:xfrm>
            <a:off x="1295401" y="1820863"/>
            <a:ext cx="5943600" cy="4457700"/>
          </a:xfrm>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3400" y="685800"/>
            <a:ext cx="4290510" cy="875264"/>
          </a:xfrm>
        </p:spPr>
        <p:txBody>
          <a:bodyPr/>
          <a:lstStyle/>
          <a:p>
            <a:r>
              <a:rPr lang="en-US" dirty="0" smtClean="0">
                <a:latin typeface="Andalus" pitchFamily="18" charset="-78"/>
                <a:cs typeface="Andalus" pitchFamily="18" charset="-78"/>
              </a:rPr>
              <a:t>A Valley Of Geysers</a:t>
            </a:r>
            <a:endParaRPr lang="ru-RU" dirty="0">
              <a:cs typeface="Andalus" pitchFamily="18" charset="-78"/>
            </a:endParaRPr>
          </a:p>
        </p:txBody>
      </p:sp>
      <p:pic>
        <p:nvPicPr>
          <p:cNvPr id="4" name="Содержимое 3" descr="5325676.jpg"/>
          <p:cNvPicPr>
            <a:picLocks noGrp="1" noChangeAspect="1"/>
          </p:cNvPicPr>
          <p:nvPr>
            <p:ph idx="1"/>
          </p:nvPr>
        </p:nvPicPr>
        <p:blipFill>
          <a:blip r:embed="rId2" cstate="print"/>
          <a:stretch>
            <a:fillRect/>
          </a:stretch>
        </p:blipFill>
        <p:spPr>
          <a:xfrm>
            <a:off x="1371600" y="1774449"/>
            <a:ext cx="5943600" cy="4530462"/>
          </a:xfrm>
        </p:spPr>
      </p:pic>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Lena Columns</a:t>
            </a:r>
            <a:endParaRPr lang="ru-RU" dirty="0"/>
          </a:p>
        </p:txBody>
      </p:sp>
      <p:pic>
        <p:nvPicPr>
          <p:cNvPr id="4" name="Содержимое 3" descr="5325668.jpg"/>
          <p:cNvPicPr>
            <a:picLocks noGrp="1" noChangeAspect="1"/>
          </p:cNvPicPr>
          <p:nvPr>
            <p:ph idx="1"/>
          </p:nvPr>
        </p:nvPicPr>
        <p:blipFill>
          <a:blip r:embed="rId2" cstate="print"/>
          <a:stretch>
            <a:fillRect/>
          </a:stretch>
        </p:blipFill>
        <p:spPr>
          <a:xfrm>
            <a:off x="1763688" y="2276872"/>
            <a:ext cx="5619750" cy="3743325"/>
          </a:xfrm>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381000"/>
            <a:ext cx="4114800" cy="762000"/>
          </a:xfrm>
        </p:spPr>
        <p:txBody>
          <a:bodyPr/>
          <a:lstStyle/>
          <a:p>
            <a:r>
              <a:rPr lang="en-US" dirty="0" smtClean="0">
                <a:latin typeface="Andalus" pitchFamily="18" charset="-78"/>
                <a:cs typeface="Andalus" pitchFamily="18" charset="-78"/>
              </a:rPr>
              <a:t>The </a:t>
            </a:r>
            <a:r>
              <a:rPr lang="en-US" dirty="0" err="1" smtClean="0">
                <a:latin typeface="Andalus" pitchFamily="18" charset="-78"/>
                <a:cs typeface="Andalus" pitchFamily="18" charset="-78"/>
              </a:rPr>
              <a:t>Orda</a:t>
            </a:r>
            <a:r>
              <a:rPr lang="en-US" dirty="0" smtClean="0">
                <a:latin typeface="Andalus" pitchFamily="18" charset="-78"/>
                <a:cs typeface="Andalus" pitchFamily="18" charset="-78"/>
              </a:rPr>
              <a:t> Cave</a:t>
            </a:r>
            <a:endParaRPr lang="ru-RU" dirty="0">
              <a:cs typeface="Andalus" pitchFamily="18" charset="-78"/>
            </a:endParaRPr>
          </a:p>
        </p:txBody>
      </p:sp>
      <p:pic>
        <p:nvPicPr>
          <p:cNvPr id="4" name="Содержимое 3" descr="5325649.jpg"/>
          <p:cNvPicPr>
            <a:picLocks noGrp="1" noChangeAspect="1"/>
          </p:cNvPicPr>
          <p:nvPr>
            <p:ph idx="1"/>
          </p:nvPr>
        </p:nvPicPr>
        <p:blipFill>
          <a:blip r:embed="rId2" cstate="print"/>
          <a:stretch>
            <a:fillRect/>
          </a:stretch>
        </p:blipFill>
        <p:spPr>
          <a:xfrm>
            <a:off x="1219200" y="1447800"/>
            <a:ext cx="5943600" cy="3939218"/>
          </a:xfrm>
        </p:spPr>
      </p:pic>
      <p:sp>
        <p:nvSpPr>
          <p:cNvPr id="5" name="TextBox 4"/>
          <p:cNvSpPr txBox="1"/>
          <p:nvPr/>
        </p:nvSpPr>
        <p:spPr>
          <a:xfrm>
            <a:off x="1219200" y="5638800"/>
            <a:ext cx="6768752" cy="646331"/>
          </a:xfrm>
          <a:prstGeom prst="rect">
            <a:avLst/>
          </a:prstGeom>
          <a:noFill/>
        </p:spPr>
        <p:txBody>
          <a:bodyPr wrap="square" rtlCol="0">
            <a:spAutoFit/>
          </a:bodyPr>
          <a:lstStyle/>
          <a:p>
            <a:r>
              <a:rPr lang="en-US" dirty="0" smtClean="0">
                <a:latin typeface="Andalus" pitchFamily="18" charset="-78"/>
                <a:cs typeface="Andalus" pitchFamily="18" charset="-78"/>
              </a:rPr>
              <a:t>The cave is full of rock structures, the water is so clear that divers can see over 45 </a:t>
            </a:r>
            <a:r>
              <a:rPr lang="en-US" dirty="0" err="1" smtClean="0">
                <a:latin typeface="Andalus" pitchFamily="18" charset="-78"/>
                <a:cs typeface="Andalus" pitchFamily="18" charset="-78"/>
              </a:rPr>
              <a:t>metres</a:t>
            </a:r>
            <a:r>
              <a:rPr lang="en-US" dirty="0" smtClean="0">
                <a:latin typeface="Andalus" pitchFamily="18" charset="-78"/>
                <a:cs typeface="Andalus" pitchFamily="18" charset="-78"/>
              </a:rPr>
              <a:t> ahead </a:t>
            </a:r>
            <a:endParaRPr lang="ru-RU" dirty="0">
              <a:cs typeface="Andalus" pitchFamily="18" charset="-78"/>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762000"/>
            <a:ext cx="4876800" cy="914400"/>
          </a:xfrm>
        </p:spPr>
        <p:txBody>
          <a:bodyPr>
            <a:normAutofit/>
          </a:bodyPr>
          <a:lstStyle/>
          <a:p>
            <a:r>
              <a:rPr lang="en-US" dirty="0" smtClean="0">
                <a:latin typeface="Andalus" pitchFamily="18" charset="-78"/>
                <a:cs typeface="Andalus" pitchFamily="18" charset="-78"/>
              </a:rPr>
              <a:t>Tourists Attraction</a:t>
            </a:r>
            <a:endParaRPr lang="ru-RU" dirty="0">
              <a:cs typeface="Andalus" pitchFamily="18" charset="-78"/>
            </a:endParaRPr>
          </a:p>
        </p:txBody>
      </p:sp>
      <p:sp>
        <p:nvSpPr>
          <p:cNvPr id="3" name="Содержимое 2"/>
          <p:cNvSpPr>
            <a:spLocks noGrp="1"/>
          </p:cNvSpPr>
          <p:nvPr>
            <p:ph idx="1"/>
          </p:nvPr>
        </p:nvSpPr>
        <p:spPr>
          <a:xfrm>
            <a:off x="990600" y="1828800"/>
            <a:ext cx="6777317" cy="3508977"/>
          </a:xfrm>
        </p:spPr>
        <p:txBody>
          <a:bodyPr>
            <a:normAutofit/>
          </a:bodyPr>
          <a:lstStyle/>
          <a:p>
            <a:r>
              <a:rPr lang="en-US" sz="2000" dirty="0" smtClean="0">
                <a:latin typeface="Andalus" pitchFamily="18" charset="-78"/>
                <a:cs typeface="Andalus" pitchFamily="18" charset="-78"/>
              </a:rPr>
              <a:t>Monuments in Moscow, St Petersburg are the main tourist attractions, but also unique ancient churches in </a:t>
            </a:r>
            <a:r>
              <a:rPr lang="en-US" sz="2000" dirty="0" err="1" smtClean="0">
                <a:latin typeface="Andalus" pitchFamily="18" charset="-78"/>
                <a:cs typeface="Andalus" pitchFamily="18" charset="-78"/>
              </a:rPr>
              <a:t>Kizhi</a:t>
            </a:r>
            <a:r>
              <a:rPr lang="en-US" sz="2000" dirty="0" smtClean="0">
                <a:latin typeface="Andalus" pitchFamily="18" charset="-78"/>
                <a:cs typeface="Andalus" pitchFamily="18" charset="-78"/>
              </a:rPr>
              <a:t>, lake Baikal, caves in Ural mountains and more others attract tourists from all over the world. Walking along the Red Square in Moscow you can hear a lot of different languages spoken.</a:t>
            </a:r>
          </a:p>
          <a:p>
            <a:r>
              <a:rPr lang="en-US" sz="2000" dirty="0" smtClean="0">
                <a:latin typeface="Andalus" pitchFamily="18" charset="-78"/>
                <a:cs typeface="Andalus" pitchFamily="18" charset="-78"/>
              </a:rPr>
              <a:t>Russian people go to different parts of Russia and the world such as Turkey, Egypt, Italy, Sweden, Czech  Republic, Germany, Greece, China, the USA, France and many others.</a:t>
            </a:r>
            <a:endParaRPr lang="ru-RU" sz="2000" dirty="0">
              <a:cs typeface="Andalus" pitchFamily="18" charset="-78"/>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265616" y="490621"/>
            <a:ext cx="2156910" cy="648736"/>
          </a:xfrm>
        </p:spPr>
        <p:txBody>
          <a:bodyPr>
            <a:normAutofit fontScale="90000"/>
          </a:bodyPr>
          <a:lstStyle/>
          <a:p>
            <a:r>
              <a:rPr lang="en-US" b="1" dirty="0" err="1">
                <a:latin typeface="Andalus" pitchFamily="18" charset="-78"/>
                <a:cs typeface="Andalus" pitchFamily="18" charset="-78"/>
              </a:rPr>
              <a:t>Makli</a:t>
            </a:r>
            <a:r>
              <a:rPr lang="en-US" b="1" dirty="0">
                <a:latin typeface="Andalus" pitchFamily="18" charset="-78"/>
                <a:cs typeface="Andalus" pitchFamily="18" charset="-78"/>
              </a:rPr>
              <a:t> </a:t>
            </a:r>
            <a:r>
              <a:rPr lang="en-US" b="1" dirty="0" smtClean="0">
                <a:latin typeface="Andalus" pitchFamily="18" charset="-78"/>
                <a:cs typeface="Andalus" pitchFamily="18" charset="-78"/>
              </a:rPr>
              <a:t>Hill</a:t>
            </a:r>
            <a:br>
              <a:rPr lang="en-US" b="1" dirty="0" smtClean="0">
                <a:latin typeface="Andalus" pitchFamily="18" charset="-78"/>
                <a:cs typeface="Andalus" pitchFamily="18" charset="-78"/>
              </a:rPr>
            </a:br>
            <a:endParaRPr lang="en-US" b="1" dirty="0">
              <a:latin typeface="Andalus" pitchFamily="18" charset="-78"/>
              <a:cs typeface="Andalus" pitchFamily="18" charset="-78"/>
            </a:endParaRPr>
          </a:p>
        </p:txBody>
      </p:sp>
      <p:pic>
        <p:nvPicPr>
          <p:cNvPr id="8195" name="Picture 3"/>
          <p:cNvPicPr>
            <a:picLocks noChangeAspect="1" noChangeArrowheads="1"/>
          </p:cNvPicPr>
          <p:nvPr/>
        </p:nvPicPr>
        <p:blipFill>
          <a:blip r:embed="rId2" cstate="print">
            <a:extLst>
              <a:ext uri="{28A0092B-C50C-407E-A947-70E740481C1C}">
                <a14:useLocalDpi xmlns:a14="http://schemas.microsoft.com/office/drawing/2010/main" xmlns="" xmlns:p="http://schemas.openxmlformats.org/presentationml/2006/main" xmlns:r="http://schemas.openxmlformats.org/officeDocument/2006/relationships" xmlns:a="http://schemas.openxmlformats.org/drawingml/2006/main" val="0"/>
              </a:ext>
            </a:extLst>
          </a:blip>
          <a:srcRect/>
          <a:stretch>
            <a:fillRect/>
          </a:stretch>
        </p:blipFill>
        <p:spPr bwMode="auto">
          <a:xfrm>
            <a:off x="5029200" y="838200"/>
            <a:ext cx="3451411" cy="2588558"/>
          </a:xfrm>
          <a:prstGeom prst="rect">
            <a:avLst/>
          </a:prstGeom>
          <a:noFill/>
          <a:ln>
            <a:noFill/>
          </a:ln>
          <a:effectLst/>
          <a:extLst>
            <a:ext uri="{909E8E84-426E-40DD-AFC4-6F175D3DCCD1}">
              <a14:hiddenFill xmlns:a14="http://schemas.microsoft.com/office/drawing/2010/main" xmlns=""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a14="http://schemas.microsoft.com/office/drawing/2010/main" xmlns=""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a14="http://schemas.microsoft.com/office/drawing/2010/main" xmlns=""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3">
            <a:extLst>
              <a:ext uri="{28A0092B-C50C-407E-A947-70E740481C1C}">
                <a14:useLocalDpi xmlns:a14="http://schemas.microsoft.com/office/drawing/2010/main" xmlns="" xmlns:p="http://schemas.openxmlformats.org/presentationml/2006/main" xmlns:r="http://schemas.openxmlformats.org/officeDocument/2006/relationships" xmlns:a="http://schemas.openxmlformats.org/drawingml/2006/main" val="0"/>
              </a:ext>
            </a:extLst>
          </a:blip>
          <a:srcRect/>
          <a:stretch>
            <a:fillRect/>
          </a:stretch>
        </p:blipFill>
        <p:spPr bwMode="auto">
          <a:xfrm>
            <a:off x="4549589" y="3589378"/>
            <a:ext cx="4061012" cy="2681288"/>
          </a:xfrm>
          <a:prstGeom prst="rect">
            <a:avLst/>
          </a:prstGeom>
          <a:noFill/>
          <a:ln>
            <a:noFill/>
          </a:ln>
          <a:effectLst/>
          <a:extLst>
            <a:ext uri="{909E8E84-426E-40DD-AFC4-6F175D3DCCD1}">
              <a14:hiddenFill xmlns:a14="http://schemas.microsoft.com/office/drawing/2010/main" xmlns=""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a14="http://schemas.microsoft.com/office/drawing/2010/main" xmlns=""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a14="http://schemas.microsoft.com/office/drawing/2010/main" xmlns=""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sp>
        <p:nvSpPr>
          <p:cNvPr id="7" name="Content Placeholder 2"/>
          <p:cNvSpPr>
            <a:spLocks noGrp="1"/>
          </p:cNvSpPr>
          <p:nvPr>
            <p:ph idx="1"/>
          </p:nvPr>
        </p:nvSpPr>
        <p:spPr>
          <a:xfrm>
            <a:off x="762000" y="609600"/>
            <a:ext cx="3957917" cy="5715000"/>
          </a:xfrm>
        </p:spPr>
        <p:txBody>
          <a:bodyPr>
            <a:normAutofit fontScale="85000" lnSpcReduction="10000"/>
          </a:bodyPr>
          <a:lstStyle/>
          <a:p>
            <a:r>
              <a:rPr lang="en-US" dirty="0" smtClean="0">
                <a:latin typeface="Andalus" pitchFamily="18" charset="-78"/>
                <a:cs typeface="Andalus" pitchFamily="18" charset="-78"/>
              </a:rPr>
              <a:t>Location: </a:t>
            </a:r>
            <a:r>
              <a:rPr lang="en-US" dirty="0" err="1" smtClean="0">
                <a:latin typeface="Andalus" pitchFamily="18" charset="-78"/>
                <a:cs typeface="Andalus" pitchFamily="18" charset="-78"/>
              </a:rPr>
              <a:t>Thatta</a:t>
            </a:r>
            <a:endParaRPr lang="en-US" dirty="0" smtClean="0">
              <a:latin typeface="Andalus" pitchFamily="18" charset="-78"/>
              <a:cs typeface="Andalus" pitchFamily="18" charset="-78"/>
            </a:endParaRPr>
          </a:p>
          <a:p>
            <a:r>
              <a:rPr lang="en-US" dirty="0" smtClean="0">
                <a:latin typeface="Andalus" pitchFamily="18" charset="-78"/>
                <a:cs typeface="Andalus" pitchFamily="18" charset="-78"/>
              </a:rPr>
              <a:t>Official Name: </a:t>
            </a:r>
            <a:r>
              <a:rPr lang="en-US" dirty="0">
                <a:latin typeface="Andalus" pitchFamily="18" charset="-78"/>
                <a:cs typeface="Andalus" pitchFamily="18" charset="-78"/>
              </a:rPr>
              <a:t>Historical Monuments at </a:t>
            </a:r>
            <a:r>
              <a:rPr lang="en-US" dirty="0" err="1">
                <a:latin typeface="Andalus" pitchFamily="18" charset="-78"/>
                <a:cs typeface="Andalus" pitchFamily="18" charset="-78"/>
              </a:rPr>
              <a:t>Makli</a:t>
            </a:r>
            <a:r>
              <a:rPr lang="en-US" dirty="0">
                <a:latin typeface="Andalus" pitchFamily="18" charset="-78"/>
                <a:cs typeface="Andalus" pitchFamily="18" charset="-78"/>
              </a:rPr>
              <a:t>, </a:t>
            </a:r>
            <a:r>
              <a:rPr lang="en-US" dirty="0" err="1" smtClean="0">
                <a:latin typeface="Andalus" pitchFamily="18" charset="-78"/>
                <a:cs typeface="Andalus" pitchFamily="18" charset="-78"/>
              </a:rPr>
              <a:t>Thatta</a:t>
            </a:r>
            <a:endParaRPr lang="en-US" dirty="0" smtClean="0">
              <a:latin typeface="Andalus" pitchFamily="18" charset="-78"/>
              <a:cs typeface="Andalus" pitchFamily="18" charset="-78"/>
            </a:endParaRPr>
          </a:p>
          <a:p>
            <a:r>
              <a:rPr lang="en-US" dirty="0" smtClean="0">
                <a:latin typeface="Andalus" pitchFamily="18" charset="-78"/>
                <a:cs typeface="Andalus" pitchFamily="18" charset="-78"/>
              </a:rPr>
              <a:t>Common Name: </a:t>
            </a:r>
            <a:r>
              <a:rPr lang="en-US" dirty="0" err="1" smtClean="0">
                <a:latin typeface="Andalus" pitchFamily="18" charset="-78"/>
                <a:cs typeface="Andalus" pitchFamily="18" charset="-78"/>
              </a:rPr>
              <a:t>Makli</a:t>
            </a:r>
            <a:r>
              <a:rPr lang="en-US" dirty="0" smtClean="0">
                <a:latin typeface="Andalus" pitchFamily="18" charset="-78"/>
                <a:cs typeface="Andalus" pitchFamily="18" charset="-78"/>
              </a:rPr>
              <a:t> Grave yard</a:t>
            </a:r>
          </a:p>
          <a:p>
            <a:r>
              <a:rPr lang="en-US" dirty="0" smtClean="0">
                <a:latin typeface="Andalus" pitchFamily="18" charset="-78"/>
                <a:cs typeface="Andalus" pitchFamily="18" charset="-78"/>
              </a:rPr>
              <a:t>Construction: </a:t>
            </a:r>
            <a:r>
              <a:rPr lang="en-US" dirty="0">
                <a:latin typeface="Andalus" pitchFamily="18" charset="-78"/>
                <a:cs typeface="Andalus" pitchFamily="18" charset="-78"/>
              </a:rPr>
              <a:t>The impressive royal mausoleums are divided into two major groups, those </a:t>
            </a:r>
            <a:r>
              <a:rPr lang="en-US" dirty="0" smtClean="0">
                <a:latin typeface="Andalus" pitchFamily="18" charset="-78"/>
                <a:cs typeface="Andalus" pitchFamily="18" charset="-78"/>
              </a:rPr>
              <a:t>from the</a:t>
            </a:r>
            <a:r>
              <a:rPr lang="en-US" dirty="0">
                <a:latin typeface="Andalus" pitchFamily="18" charset="-78"/>
                <a:cs typeface="Andalus" pitchFamily="18" charset="-78"/>
              </a:rPr>
              <a:t> Samma (1352–1520) and from the Tarkhan (1556–1592) period</a:t>
            </a:r>
            <a:r>
              <a:rPr lang="en-US" dirty="0" smtClean="0">
                <a:latin typeface="Andalus" pitchFamily="18" charset="-78"/>
                <a:cs typeface="Andalus" pitchFamily="18" charset="-78"/>
              </a:rPr>
              <a:t>.</a:t>
            </a:r>
          </a:p>
          <a:p>
            <a:r>
              <a:rPr lang="en-US" dirty="0">
                <a:latin typeface="Andalus" pitchFamily="18" charset="-78"/>
                <a:cs typeface="Andalus" pitchFamily="18" charset="-78"/>
              </a:rPr>
              <a:t>Today, </a:t>
            </a:r>
            <a:r>
              <a:rPr lang="en-US" dirty="0" err="1">
                <a:latin typeface="Andalus" pitchFamily="18" charset="-78"/>
                <a:cs typeface="Andalus" pitchFamily="18" charset="-78"/>
              </a:rPr>
              <a:t>Makli</a:t>
            </a:r>
            <a:r>
              <a:rPr lang="en-US" dirty="0">
                <a:latin typeface="Andalus" pitchFamily="18" charset="-78"/>
                <a:cs typeface="Andalus" pitchFamily="18" charset="-78"/>
              </a:rPr>
              <a:t> Hill is a United Nations Educational, Scientific and Cultural Organization (UNESCO) World Heritage Site that is visited by both pilgrims and tourists, but in strong need of conservation and maintenance. </a:t>
            </a:r>
            <a:endParaRPr lang="en-US" dirty="0" smtClean="0">
              <a:latin typeface="Andalus" pitchFamily="18" charset="-78"/>
              <a:cs typeface="Andalus" pitchFamily="18" charset="-78"/>
            </a:endParaRPr>
          </a:p>
        </p:txBody>
      </p:sp>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289206945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latin typeface="Andalus" pitchFamily="18" charset="-78"/>
                <a:cs typeface="Andalus" pitchFamily="18" charset="-78"/>
              </a:rPr>
              <a:t>Authors</a:t>
            </a:r>
            <a:endParaRPr lang="ru-RU" dirty="0">
              <a:cs typeface="Andalus" pitchFamily="18" charset="-78"/>
            </a:endParaRPr>
          </a:p>
        </p:txBody>
      </p:sp>
      <p:sp>
        <p:nvSpPr>
          <p:cNvPr id="3" name="Содержимое 2"/>
          <p:cNvSpPr>
            <a:spLocks noGrp="1"/>
          </p:cNvSpPr>
          <p:nvPr>
            <p:ph idx="1"/>
          </p:nvPr>
        </p:nvSpPr>
        <p:spPr>
          <a:xfrm>
            <a:off x="1043492" y="2323653"/>
            <a:ext cx="6777317" cy="1486348"/>
          </a:xfrm>
        </p:spPr>
        <p:txBody>
          <a:bodyPr/>
          <a:lstStyle/>
          <a:p>
            <a:r>
              <a:rPr lang="en-US" dirty="0" smtClean="0">
                <a:latin typeface="Andalus" pitchFamily="18" charset="-78"/>
                <a:cs typeface="Andalus" pitchFamily="18" charset="-78"/>
              </a:rPr>
              <a:t>Anton, </a:t>
            </a:r>
            <a:r>
              <a:rPr lang="en-US" dirty="0" err="1" smtClean="0">
                <a:latin typeface="Andalus" pitchFamily="18" charset="-78"/>
                <a:cs typeface="Andalus" pitchFamily="18" charset="-78"/>
              </a:rPr>
              <a:t>Vlad</a:t>
            </a:r>
            <a:r>
              <a:rPr lang="en-US" dirty="0" smtClean="0">
                <a:latin typeface="Andalus" pitchFamily="18" charset="-78"/>
                <a:cs typeface="Andalus" pitchFamily="18" charset="-78"/>
              </a:rPr>
              <a:t>, </a:t>
            </a:r>
            <a:r>
              <a:rPr lang="en-US" dirty="0" err="1" smtClean="0">
                <a:latin typeface="Andalus" pitchFamily="18" charset="-78"/>
                <a:cs typeface="Andalus" pitchFamily="18" charset="-78"/>
              </a:rPr>
              <a:t>Gleb</a:t>
            </a:r>
            <a:r>
              <a:rPr lang="en-US" dirty="0" smtClean="0">
                <a:latin typeface="Andalus" pitchFamily="18" charset="-78"/>
                <a:cs typeface="Andalus" pitchFamily="18" charset="-78"/>
              </a:rPr>
              <a:t>, Julia, Dmitry, Liza, Elena, </a:t>
            </a:r>
            <a:r>
              <a:rPr lang="en-US" dirty="0" err="1" smtClean="0">
                <a:latin typeface="Andalus" pitchFamily="18" charset="-78"/>
                <a:cs typeface="Andalus" pitchFamily="18" charset="-78"/>
              </a:rPr>
              <a:t>Ilya</a:t>
            </a:r>
            <a:r>
              <a:rPr lang="en-US" dirty="0" smtClean="0">
                <a:latin typeface="Andalus" pitchFamily="18" charset="-78"/>
                <a:cs typeface="Andalus" pitchFamily="18" charset="-78"/>
              </a:rPr>
              <a:t>, </a:t>
            </a:r>
            <a:r>
              <a:rPr lang="en-US" dirty="0" err="1" smtClean="0">
                <a:latin typeface="Andalus" pitchFamily="18" charset="-78"/>
                <a:cs typeface="Andalus" pitchFamily="18" charset="-78"/>
              </a:rPr>
              <a:t>Katya</a:t>
            </a:r>
            <a:r>
              <a:rPr lang="en-US" dirty="0" smtClean="0">
                <a:latin typeface="Andalus" pitchFamily="18" charset="-78"/>
                <a:cs typeface="Andalus" pitchFamily="18" charset="-78"/>
              </a:rPr>
              <a:t>, Maria, Vladimir, Kristina, Sergey, </a:t>
            </a:r>
            <a:r>
              <a:rPr lang="en-US" dirty="0" err="1" smtClean="0">
                <a:latin typeface="Andalus" pitchFamily="18" charset="-78"/>
                <a:cs typeface="Andalus" pitchFamily="18" charset="-78"/>
              </a:rPr>
              <a:t>Daria</a:t>
            </a:r>
            <a:r>
              <a:rPr lang="en-US" dirty="0" smtClean="0">
                <a:latin typeface="Andalus" pitchFamily="18" charset="-78"/>
                <a:cs typeface="Andalus" pitchFamily="18" charset="-78"/>
              </a:rPr>
              <a:t>, Irina, Irina Ch., </a:t>
            </a:r>
            <a:r>
              <a:rPr lang="en-US" dirty="0" err="1" smtClean="0">
                <a:latin typeface="Andalus" pitchFamily="18" charset="-78"/>
                <a:cs typeface="Andalus" pitchFamily="18" charset="-78"/>
              </a:rPr>
              <a:t>Dima</a:t>
            </a:r>
            <a:r>
              <a:rPr lang="en-US" dirty="0" smtClean="0">
                <a:latin typeface="Andalus" pitchFamily="18" charset="-78"/>
                <a:cs typeface="Andalus" pitchFamily="18" charset="-78"/>
              </a:rPr>
              <a:t> S.</a:t>
            </a:r>
            <a:endParaRPr lang="ru-RU" dirty="0">
              <a:cs typeface="Andalus" pitchFamily="18" charset="-78"/>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3400" y="457200"/>
            <a:ext cx="8229600" cy="418058"/>
          </a:xfrm>
        </p:spPr>
        <p:txBody>
          <a:bodyPr>
            <a:normAutofit fontScale="90000"/>
          </a:bodyPr>
          <a:lstStyle/>
          <a:p>
            <a:r>
              <a:rPr lang="en-US" dirty="0" smtClean="0">
                <a:latin typeface="Andalus" pitchFamily="18" charset="-78"/>
                <a:cs typeface="Andalus" pitchFamily="18" charset="-78"/>
              </a:rPr>
              <a:t>Links</a:t>
            </a:r>
            <a:endParaRPr lang="ru-RU" dirty="0">
              <a:cs typeface="Andalus" pitchFamily="18" charset="-78"/>
            </a:endParaRPr>
          </a:p>
        </p:txBody>
      </p:sp>
      <p:sp>
        <p:nvSpPr>
          <p:cNvPr id="3" name="Объект 2"/>
          <p:cNvSpPr>
            <a:spLocks noGrp="1"/>
          </p:cNvSpPr>
          <p:nvPr>
            <p:ph idx="1"/>
          </p:nvPr>
        </p:nvSpPr>
        <p:spPr>
          <a:xfrm>
            <a:off x="838200" y="914400"/>
            <a:ext cx="7585541" cy="5544616"/>
          </a:xfrm>
        </p:spPr>
        <p:txBody>
          <a:bodyPr>
            <a:normAutofit fontScale="77500" lnSpcReduction="20000"/>
          </a:bodyPr>
          <a:lstStyle/>
          <a:p>
            <a:r>
              <a:rPr lang="en-US" sz="1000" dirty="0">
                <a:latin typeface="Andalus" pitchFamily="18" charset="-78"/>
                <a:cs typeface="Andalus" pitchFamily="18" charset="-78"/>
              </a:rPr>
              <a:t>https://yandex.ru/images/</a:t>
            </a:r>
            <a:r>
              <a:rPr lang="en-US" sz="1000" dirty="0" err="1">
                <a:latin typeface="Andalus" pitchFamily="18" charset="-78"/>
                <a:cs typeface="Andalus" pitchFamily="18" charset="-78"/>
              </a:rPr>
              <a:t>search?img_url</a:t>
            </a:r>
            <a:r>
              <a:rPr lang="en-US" sz="1000" dirty="0">
                <a:latin typeface="Andalus" pitchFamily="18" charset="-78"/>
                <a:cs typeface="Andalus" pitchFamily="18" charset="-78"/>
              </a:rPr>
              <a:t>=http%3A%2F%2Fwww.dergavin.ru%2Fcms.ashx%3Freq%3DImage%26%26imageid%3D2a13cebd-2106-4b0c-98c6-1a34651eaa11%26key%3D..&amp;uinfo=sw-1366-sh-768-ww-1349-wh-667-pd-1-wp-16x9_1366x768&amp;_=1429461476558&amp;suggest_reqid=891879591142635932214762790200972&amp;viewport=</a:t>
            </a:r>
            <a:r>
              <a:rPr lang="en-US" sz="1000" dirty="0" err="1">
                <a:latin typeface="Andalus" pitchFamily="18" charset="-78"/>
                <a:cs typeface="Andalus" pitchFamily="18" charset="-78"/>
              </a:rPr>
              <a:t>wide&amp;text</a:t>
            </a:r>
            <a:r>
              <a:rPr lang="en-US" sz="1000" dirty="0">
                <a:latin typeface="Andalus" pitchFamily="18" charset="-78"/>
                <a:cs typeface="Andalus" pitchFamily="18" charset="-78"/>
              </a:rPr>
              <a:t>=%</a:t>
            </a:r>
            <a:r>
              <a:rPr lang="en-US" sz="1000" dirty="0" smtClean="0">
                <a:latin typeface="Andalus" pitchFamily="18" charset="-78"/>
                <a:cs typeface="Andalus" pitchFamily="18" charset="-78"/>
              </a:rPr>
              <a:t>D0%BF%D0%B0%D0%BC%D1%8F%D1%82%D0%BD%D0%B8%D0%BA%20%D0%B4%D0%B5%D1%80%D0%B6%D0%B0%D0%B2%D0%B8%D0%BD%D1%83%20%D0%B2%20%D1%82%D0%B0%D0%BC%D0%B1%D0%BE%D0%B2%D0%B5%20&amp;pos=0&amp;rpt=</a:t>
            </a:r>
            <a:r>
              <a:rPr lang="en-US" sz="1000" dirty="0" err="1" smtClean="0">
                <a:latin typeface="Andalus" pitchFamily="18" charset="-78"/>
                <a:cs typeface="Andalus" pitchFamily="18" charset="-78"/>
              </a:rPr>
              <a:t>simage</a:t>
            </a:r>
            <a:r>
              <a:rPr lang="en-US" sz="1000" dirty="0" smtClean="0">
                <a:latin typeface="Andalus" pitchFamily="18" charset="-78"/>
                <a:cs typeface="Andalus" pitchFamily="18" charset="-78"/>
              </a:rPr>
              <a:t> – Derzhavin Monument</a:t>
            </a:r>
          </a:p>
          <a:p>
            <a:r>
              <a:rPr lang="en-US" sz="1000" dirty="0">
                <a:latin typeface="Andalus" pitchFamily="18" charset="-78"/>
                <a:cs typeface="Andalus" pitchFamily="18" charset="-78"/>
              </a:rPr>
              <a:t>https://yandex.ru/images/search?img_url=http%3A%2F%2Ftambovgrad.ru%2Fmodules%2Fphoto%2Fimages%2F23.jpg&amp;uinfo=sw-1366-sh-768-ww-1349-wh-667-pd-1-wp-16x9_1366x768&amp;_=1429461476558&amp;suggest_reqid=891879591142635932214762790200972&amp;viewport=wide&amp;text=%</a:t>
            </a:r>
            <a:r>
              <a:rPr lang="en-US" sz="1000" dirty="0" smtClean="0">
                <a:latin typeface="Andalus" pitchFamily="18" charset="-78"/>
                <a:cs typeface="Andalus" pitchFamily="18" charset="-78"/>
              </a:rPr>
              <a:t>D0%BF%D0%B0%D0%BC%D1%8F%D1%82%D0%BD%D0%B8%D0%BA%20%D0%B4%D0%B5%D1%80%D0%B6%D0%B0%D0%B2%D0%B8%D0%BD%D1%83%20%D0%B2%20%D1%82%D0%B0%D0%BC%D0%B1%D0%BE%D0%B2%D0%B5%20&amp;pos=4&amp;rpt=simage&amp;pin=1  -  </a:t>
            </a:r>
            <a:r>
              <a:rPr lang="en-US" sz="1000" dirty="0">
                <a:latin typeface="Andalus" pitchFamily="18" charset="-78"/>
                <a:cs typeface="Andalus" pitchFamily="18" charset="-78"/>
              </a:rPr>
              <a:t>Derzhavin </a:t>
            </a:r>
            <a:r>
              <a:rPr lang="en-US" sz="1000" dirty="0" smtClean="0">
                <a:latin typeface="Andalus" pitchFamily="18" charset="-78"/>
                <a:cs typeface="Andalus" pitchFamily="18" charset="-78"/>
              </a:rPr>
              <a:t>Monument (2)</a:t>
            </a:r>
          </a:p>
          <a:p>
            <a:r>
              <a:rPr lang="en-US" sz="1000" dirty="0">
                <a:latin typeface="Andalus" pitchFamily="18" charset="-78"/>
                <a:cs typeface="Andalus" pitchFamily="18" charset="-78"/>
              </a:rPr>
              <a:t>https://yandex.ru/images/search?img_url=http%3A%2F%2Frating-news.ru%2Fimage_cache%2F15%2F2015%2F02%2F05%2F10a5c%2Fgallery_promo20945899.jpg&amp;uinfo=sw-1366-sh-768-ww-1349-wh-667-pd-1-wp-16x9_1366x768&amp;text=%</a:t>
            </a:r>
            <a:r>
              <a:rPr lang="en-US" sz="1000" dirty="0" smtClean="0">
                <a:latin typeface="Andalus" pitchFamily="18" charset="-78"/>
                <a:cs typeface="Andalus" pitchFamily="18" charset="-78"/>
              </a:rPr>
              <a:t>D0%B2%D0%B5%D1%87%D0%BD%D1%8B%D0%B9%20%D0%BE%D0%B3%D0%BE%D0%BD%D1%8C%20%D1%82%D0%B0%D0%BC%D0%B1%D0%BE%D0%B2&amp;redircnt=1429466012.1&amp;noreask=1&amp;pos=3&amp;rpt=simage&amp;lr=13&amp;pin=1 – Eternal Flame</a:t>
            </a:r>
          </a:p>
          <a:p>
            <a:endParaRPr lang="en-US" sz="1000" dirty="0" smtClean="0">
              <a:latin typeface="Andalus" pitchFamily="18" charset="-78"/>
              <a:cs typeface="Andalus" pitchFamily="18" charset="-78"/>
            </a:endParaRPr>
          </a:p>
          <a:p>
            <a:r>
              <a:rPr lang="en-US" sz="1000" dirty="0">
                <a:latin typeface="Andalus" pitchFamily="18" charset="-78"/>
                <a:cs typeface="Andalus" pitchFamily="18" charset="-78"/>
                <a:hlinkClick r:id="rId2"/>
              </a:rPr>
              <a:t>http://</a:t>
            </a:r>
            <a:r>
              <a:rPr lang="en-US" sz="1000" dirty="0" smtClean="0">
                <a:latin typeface="Andalus" pitchFamily="18" charset="-78"/>
                <a:cs typeface="Andalus" pitchFamily="18" charset="-78"/>
                <a:hlinkClick r:id="rId2"/>
              </a:rPr>
              <a:t>tambovia.ru/sobornaya.html</a:t>
            </a:r>
            <a:r>
              <a:rPr lang="en-US" sz="1000" dirty="0" smtClean="0">
                <a:latin typeface="Andalus" pitchFamily="18" charset="-78"/>
                <a:cs typeface="Andalus" pitchFamily="18" charset="-78"/>
              </a:rPr>
              <a:t> - eternal flame (2)</a:t>
            </a:r>
          </a:p>
          <a:p>
            <a:r>
              <a:rPr lang="en-US" sz="1000" dirty="0" smtClean="0">
                <a:latin typeface="Andalus" pitchFamily="18" charset="-78"/>
                <a:cs typeface="Andalus" pitchFamily="18" charset="-78"/>
                <a:hlinkClick r:id="rId3"/>
              </a:rPr>
              <a:t>http://www.2do2go.ru/uploads/full/3034bf564ae3a4aabaecb46b38c5fe42_w960_h2048.jpg</a:t>
            </a:r>
            <a:endParaRPr lang="en-US" sz="1000" dirty="0" smtClean="0">
              <a:latin typeface="Andalus" pitchFamily="18" charset="-78"/>
              <a:cs typeface="Andalus" pitchFamily="18" charset="-78"/>
            </a:endParaRPr>
          </a:p>
          <a:p>
            <a:r>
              <a:rPr lang="en-US" sz="1000" dirty="0" smtClean="0">
                <a:solidFill>
                  <a:schemeClr val="tx1"/>
                </a:solidFill>
                <a:latin typeface="Andalus" pitchFamily="18" charset="-78"/>
                <a:cs typeface="Andalus" pitchFamily="18" charset="-78"/>
              </a:rPr>
              <a:t>http://cpacibodedu.ru//uploads/posts/2014-02/9580509759dcba26cccb8d8dd1f1dee5.jpg</a:t>
            </a:r>
            <a:endParaRPr lang="ru-RU" sz="1000" dirty="0" smtClean="0">
              <a:solidFill>
                <a:schemeClr val="tx1"/>
              </a:solidFill>
              <a:cs typeface="Andalus" pitchFamily="18" charset="-78"/>
            </a:endParaRPr>
          </a:p>
          <a:p>
            <a:endParaRPr lang="en-US" sz="1000" dirty="0" smtClean="0">
              <a:latin typeface="Andalus" pitchFamily="18" charset="-78"/>
              <a:cs typeface="Andalus" pitchFamily="18" charset="-78"/>
            </a:endParaRPr>
          </a:p>
          <a:p>
            <a:r>
              <a:rPr lang="en-US" sz="1000" dirty="0" smtClean="0">
                <a:latin typeface="Andalus" pitchFamily="18" charset="-78"/>
                <a:cs typeface="Andalus" pitchFamily="18" charset="-78"/>
                <a:hlinkClick r:id="rId4"/>
              </a:rPr>
              <a:t>http://niskgd.ru/mix/p35/125549888.jpg</a:t>
            </a:r>
            <a:endParaRPr lang="en-US" sz="1000" dirty="0" smtClean="0">
              <a:latin typeface="Andalus" pitchFamily="18" charset="-78"/>
              <a:cs typeface="Andalus" pitchFamily="18" charset="-78"/>
            </a:endParaRPr>
          </a:p>
          <a:p>
            <a:r>
              <a:rPr lang="en-US" sz="1000" dirty="0" smtClean="0">
                <a:latin typeface="Andalus" pitchFamily="18" charset="-78"/>
                <a:cs typeface="Andalus" pitchFamily="18" charset="-78"/>
                <a:hlinkClick r:id="rId5"/>
              </a:rPr>
              <a:t>http://Tochka-na-Karte.ru/photo/Tambov/3097-Pamjatnik-Sergeju-Rahmanin</a:t>
            </a:r>
            <a:endParaRPr lang="en-US" sz="1000" dirty="0" smtClean="0">
              <a:latin typeface="Andalus" pitchFamily="18" charset="-78"/>
              <a:cs typeface="Andalus" pitchFamily="18" charset="-78"/>
            </a:endParaRPr>
          </a:p>
          <a:p>
            <a:endParaRPr lang="ru-RU" sz="1000" dirty="0" smtClean="0">
              <a:cs typeface="Andalus" pitchFamily="18" charset="-78"/>
            </a:endParaRPr>
          </a:p>
          <a:p>
            <a:r>
              <a:rPr lang="ru-RU" sz="1000" u="sng" dirty="0" smtClean="0">
                <a:cs typeface="Andalus" pitchFamily="18" charset="-78"/>
                <a:hlinkClick r:id="rId6"/>
              </a:rPr>
              <a:t>http://img-fotki.yandex.ru/get/16153/12966475.19a/0_c4f61_623cad_orig.jpg</a:t>
            </a:r>
            <a:endParaRPr lang="ru-RU" sz="1000" dirty="0" smtClean="0">
              <a:cs typeface="Andalus" pitchFamily="18" charset="-78"/>
            </a:endParaRPr>
          </a:p>
          <a:p>
            <a:r>
              <a:rPr lang="ru-RU" sz="1000" u="sng" dirty="0" smtClean="0">
                <a:cs typeface="Andalus" pitchFamily="18" charset="-78"/>
                <a:hlinkClick r:id="rId7"/>
              </a:rPr>
              <a:t>http://mtdata.ru/u27/photo15B7/20034958657-0/original.jpg</a:t>
            </a:r>
            <a:endParaRPr lang="ru-RU" sz="1000" dirty="0" smtClean="0">
              <a:cs typeface="Andalus" pitchFamily="18" charset="-78"/>
            </a:endParaRPr>
          </a:p>
          <a:p>
            <a:r>
              <a:rPr lang="ru-RU" sz="1000" u="sng" dirty="0" smtClean="0">
                <a:cs typeface="Andalus" pitchFamily="18" charset="-78"/>
                <a:hlinkClick r:id="rId8"/>
              </a:rPr>
              <a:t>http://www.msktambov.ru/wp-content/uploads/skiv/2014/10/0_e9d58_b9bf4f50_XXL.jpg</a:t>
            </a:r>
            <a:endParaRPr lang="ru-RU" sz="1000" dirty="0" smtClean="0">
              <a:cs typeface="Andalus" pitchFamily="18" charset="-78"/>
            </a:endParaRPr>
          </a:p>
          <a:p>
            <a:r>
              <a:rPr lang="ru-RU" sz="1000" u="sng" dirty="0" smtClean="0">
                <a:cs typeface="Andalus" pitchFamily="18" charset="-78"/>
                <a:hlinkClick r:id="rId9"/>
              </a:rPr>
              <a:t>http://img-fotki.yandex.ru/get/6417/122263170.1d/0_9a4f1_a5ebe2d5_XXXL.jpg</a:t>
            </a:r>
            <a:endParaRPr lang="ru-RU" sz="1000" dirty="0" smtClean="0">
              <a:cs typeface="Andalus" pitchFamily="18" charset="-78"/>
            </a:endParaRPr>
          </a:p>
          <a:p>
            <a:r>
              <a:rPr lang="en-US" sz="1400" dirty="0" smtClean="0">
                <a:latin typeface="Andalus" pitchFamily="18" charset="-78"/>
                <a:cs typeface="Andalus" pitchFamily="18" charset="-78"/>
                <a:hlinkClick r:id="rId10"/>
              </a:rPr>
              <a:t>http://im3.asset.yvimg.kz/userimages/nizami/2gKJm9iWfC84nXmQO7g9Mhj5HFCcx6.jpg</a:t>
            </a:r>
            <a:endParaRPr lang="en-US" sz="1400" dirty="0" smtClean="0">
              <a:latin typeface="Andalus" pitchFamily="18" charset="-78"/>
              <a:cs typeface="Andalus" pitchFamily="18" charset="-78"/>
            </a:endParaRPr>
          </a:p>
          <a:p>
            <a:r>
              <a:rPr lang="en-US" sz="1400" dirty="0" smtClean="0">
                <a:latin typeface="Andalus" pitchFamily="18" charset="-78"/>
                <a:cs typeface="Andalus" pitchFamily="18" charset="-78"/>
                <a:hlinkClick r:id="rId11"/>
              </a:rPr>
              <a:t>http://cdn2.getyourguide.com/img/tour_img-206027-48.jpg</a:t>
            </a:r>
            <a:endParaRPr lang="en-US" sz="1400" dirty="0" smtClean="0">
              <a:latin typeface="Andalus" pitchFamily="18" charset="-78"/>
              <a:cs typeface="Andalus" pitchFamily="18" charset="-78"/>
            </a:endParaRPr>
          </a:p>
          <a:p>
            <a:r>
              <a:rPr lang="en-US" sz="1400" dirty="0" smtClean="0">
                <a:latin typeface="Andalus" pitchFamily="18" charset="-78"/>
                <a:cs typeface="Andalus" pitchFamily="18" charset="-78"/>
                <a:hlinkClick r:id="rId12"/>
              </a:rPr>
              <a:t>http://cs312324.vk.me/v312324586/573c/wpILzNH--uQ.jpg</a:t>
            </a:r>
            <a:endParaRPr lang="en-US" sz="1400" dirty="0" smtClean="0">
              <a:latin typeface="Andalus" pitchFamily="18" charset="-78"/>
              <a:cs typeface="Andalus" pitchFamily="18" charset="-78"/>
            </a:endParaRPr>
          </a:p>
          <a:p>
            <a:endParaRPr lang="en-US" sz="1400" dirty="0" smtClean="0">
              <a:latin typeface="Andalus" pitchFamily="18" charset="-78"/>
              <a:cs typeface="Andalus" pitchFamily="18" charset="-78"/>
            </a:endParaRPr>
          </a:p>
          <a:p>
            <a:r>
              <a:rPr lang="en-US" sz="1400" dirty="0" smtClean="0">
                <a:latin typeface="Andalus" pitchFamily="18" charset="-78"/>
                <a:cs typeface="Andalus" pitchFamily="18" charset="-78"/>
              </a:rPr>
              <a:t>http://s00.yaplakal.com/pics/pics_original/6/7/6/5325676.jpg</a:t>
            </a:r>
          </a:p>
          <a:p>
            <a:r>
              <a:rPr lang="en-US" sz="1400" dirty="0" smtClean="0">
                <a:latin typeface="Andalus" pitchFamily="18" charset="-78"/>
                <a:cs typeface="Andalus" pitchFamily="18" charset="-78"/>
              </a:rPr>
              <a:t>http://s00.yaplakal.com/pics/pics_original/8/6/6/5325668.jpg</a:t>
            </a:r>
          </a:p>
          <a:p>
            <a:r>
              <a:rPr lang="en-US" sz="1400" dirty="0" smtClean="0">
                <a:latin typeface="Andalus" pitchFamily="18" charset="-78"/>
                <a:cs typeface="Andalus" pitchFamily="18" charset="-78"/>
              </a:rPr>
              <a:t>http://www.archdesignfoto.com/wp-content/uploads/2009/02/p35.jpg</a:t>
            </a:r>
          </a:p>
          <a:p>
            <a:r>
              <a:rPr lang="en-US" sz="1400" dirty="0" smtClean="0">
                <a:latin typeface="Andalus" pitchFamily="18" charset="-78"/>
                <a:cs typeface="Andalus" pitchFamily="18" charset="-78"/>
              </a:rPr>
              <a:t>http://in-te-res.ru/wp-content/uploads/2009/05/afn.jpg</a:t>
            </a:r>
          </a:p>
          <a:p>
            <a:r>
              <a:rPr lang="en-US" sz="1400" dirty="0" smtClean="0">
                <a:latin typeface="Andalus" pitchFamily="18" charset="-78"/>
                <a:cs typeface="Andalus" pitchFamily="18" charset="-78"/>
              </a:rPr>
              <a:t>http://ru.fishki.net/picsw/042009/28/pamyatn/pamyatn_35.jpg</a:t>
            </a:r>
          </a:p>
          <a:p>
            <a:r>
              <a:rPr lang="en-US" sz="1400" dirty="0" smtClean="0">
                <a:latin typeface="Andalus" pitchFamily="18" charset="-78"/>
                <a:cs typeface="Andalus" pitchFamily="18" charset="-78"/>
                <a:hlinkClick r:id="rId13"/>
              </a:rPr>
              <a:t>http://i.moskovia2010.ru/u/33/a39024e0d211e2bb4c9eff816c674f/-/repphoto_943_9064%5B1%5D.jpg</a:t>
            </a:r>
            <a:endParaRPr lang="en-US" sz="1400" dirty="0" smtClean="0">
              <a:latin typeface="Andalus" pitchFamily="18" charset="-78"/>
              <a:cs typeface="Andalus" pitchFamily="18" charset="-78"/>
            </a:endParaRPr>
          </a:p>
          <a:p>
            <a:r>
              <a:rPr lang="en-US" sz="1400" dirty="0" smtClean="0">
                <a:latin typeface="Andalus" pitchFamily="18" charset="-78"/>
                <a:cs typeface="Andalus" pitchFamily="18" charset="-78"/>
                <a:hlinkClick r:id="rId14"/>
              </a:rPr>
              <a:t>http://ru.fishki.net/picsw/042009/28/pamyatn/pamyatn_02.jpg</a:t>
            </a:r>
            <a:endParaRPr lang="en-US" sz="1400" dirty="0" smtClean="0">
              <a:latin typeface="Andalus" pitchFamily="18" charset="-78"/>
              <a:cs typeface="Andalus" pitchFamily="18" charset="-78"/>
            </a:endParaRPr>
          </a:p>
          <a:p>
            <a:r>
              <a:rPr lang="en-US" sz="1400" dirty="0" smtClean="0">
                <a:latin typeface="Andalus" pitchFamily="18" charset="-78"/>
                <a:cs typeface="Andalus" pitchFamily="18" charset="-78"/>
                <a:hlinkClick r:id="rId15"/>
              </a:rPr>
              <a:t>http://s00.yaplakal.com/pics/pics_original/9/4/6/5325649.jpg</a:t>
            </a:r>
            <a:endParaRPr lang="en-US" sz="1400" dirty="0" smtClean="0">
              <a:latin typeface="Andalus" pitchFamily="18" charset="-78"/>
              <a:cs typeface="Andalus" pitchFamily="18" charset="-78"/>
            </a:endParaRPr>
          </a:p>
          <a:p>
            <a:r>
              <a:rPr lang="en-US" sz="1400" dirty="0" smtClean="0">
                <a:latin typeface="Andalus" pitchFamily="18" charset="-78"/>
                <a:cs typeface="Andalus" pitchFamily="18" charset="-78"/>
                <a:hlinkClick r:id="rId16"/>
              </a:rPr>
              <a:t>http://s00.yaplakal.com/pics/pics_original/1/6/6/5325661.jpg</a:t>
            </a:r>
            <a:endParaRPr lang="en-US" sz="1400" dirty="0" smtClean="0">
              <a:latin typeface="Andalus" pitchFamily="18" charset="-78"/>
              <a:cs typeface="Andalus" pitchFamily="18" charset="-78"/>
            </a:endParaRPr>
          </a:p>
          <a:p>
            <a:r>
              <a:rPr lang="en-US" sz="1400" dirty="0" smtClean="0">
                <a:latin typeface="Andalus" pitchFamily="18" charset="-78"/>
                <a:cs typeface="Andalus" pitchFamily="18" charset="-78"/>
              </a:rPr>
              <a:t>http://s00.yaplakal.com/pics/pics_original/0/2/7/5325720.jpg</a:t>
            </a:r>
          </a:p>
          <a:p>
            <a:endParaRPr lang="en-US" sz="1400" dirty="0" smtClean="0">
              <a:latin typeface="Andalus" pitchFamily="18" charset="-78"/>
              <a:cs typeface="Andalus" pitchFamily="18" charset="-78"/>
            </a:endParaRPr>
          </a:p>
          <a:p>
            <a:endParaRPr lang="en-US" sz="1400" dirty="0" smtClean="0">
              <a:latin typeface="Andalus" pitchFamily="18" charset="-78"/>
              <a:cs typeface="Andalus" pitchFamily="18" charset="-78"/>
            </a:endParaRPr>
          </a:p>
          <a:p>
            <a:endParaRPr lang="en-US" sz="1400" dirty="0" smtClean="0">
              <a:latin typeface="Andalus" pitchFamily="18" charset="-78"/>
              <a:cs typeface="Andalus" pitchFamily="18" charset="-78"/>
            </a:endParaRPr>
          </a:p>
          <a:p>
            <a:endParaRPr lang="en-US" sz="1400" dirty="0" smtClean="0">
              <a:latin typeface="Andalus" pitchFamily="18" charset="-78"/>
              <a:cs typeface="Andalus" pitchFamily="18" charset="-78"/>
            </a:endParaRPr>
          </a:p>
          <a:p>
            <a:endParaRPr lang="en-US" sz="1400" dirty="0" smtClean="0">
              <a:latin typeface="Andalus" pitchFamily="18" charset="-78"/>
              <a:cs typeface="Andalus" pitchFamily="18" charset="-78"/>
            </a:endParaRPr>
          </a:p>
          <a:p>
            <a:endParaRPr lang="ru-RU" sz="1300" dirty="0">
              <a:cs typeface="Andalus" pitchFamily="18" charset="-78"/>
            </a:endParaRPr>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255662143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2057400" y="1676400"/>
            <a:ext cx="4935238" cy="2800767"/>
          </a:xfrm>
          <a:prstGeom prst="rect">
            <a:avLst/>
          </a:prstGeom>
          <a:noFill/>
        </p:spPr>
        <p:txBody>
          <a:bodyPr wrap="square" lIns="91440" tIns="45720" rIns="91440" bIns="45720">
            <a:spAutoFit/>
          </a:bodyPr>
          <a:lstStyle/>
          <a:p>
            <a:pPr algn="ctr"/>
            <a:r>
              <a:rPr lang="en-US" sz="8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THANK YOU</a:t>
            </a:r>
            <a:endParaRPr lang="en-US" sz="88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701090" y="-152400"/>
            <a:ext cx="3680910" cy="722864"/>
          </a:xfrm>
        </p:spPr>
        <p:txBody>
          <a:bodyPr>
            <a:normAutofit/>
          </a:bodyPr>
          <a:lstStyle/>
          <a:p>
            <a:r>
              <a:rPr lang="en-US" dirty="0" err="1" smtClean="0">
                <a:latin typeface="Andalus" pitchFamily="18" charset="-78"/>
                <a:cs typeface="Andalus" pitchFamily="18" charset="-78"/>
              </a:rPr>
              <a:t>Mohenjo</a:t>
            </a:r>
            <a:r>
              <a:rPr lang="en-US" dirty="0" smtClean="0">
                <a:latin typeface="Andalus" pitchFamily="18" charset="-78"/>
                <a:cs typeface="Andalus" pitchFamily="18" charset="-78"/>
              </a:rPr>
              <a:t> </a:t>
            </a:r>
            <a:r>
              <a:rPr lang="en-US" dirty="0" err="1" smtClean="0">
                <a:latin typeface="Andalus" pitchFamily="18" charset="-78"/>
                <a:cs typeface="Andalus" pitchFamily="18" charset="-78"/>
              </a:rPr>
              <a:t>Daro</a:t>
            </a:r>
            <a:endParaRPr lang="en-US" dirty="0">
              <a:latin typeface="Andalus" pitchFamily="18" charset="-78"/>
              <a:cs typeface="Andalus" pitchFamily="18" charset="-78"/>
            </a:endParaRP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xmlns="" xmlns:p="http://schemas.openxmlformats.org/presentationml/2006/main" xmlns:r="http://schemas.openxmlformats.org/officeDocument/2006/relationships" xmlns:a="http://schemas.openxmlformats.org/drawingml/2006/main" val="0"/>
              </a:ext>
            </a:extLst>
          </a:blip>
          <a:srcRect/>
          <a:stretch>
            <a:fillRect/>
          </a:stretch>
        </p:blipFill>
        <p:spPr bwMode="auto">
          <a:xfrm>
            <a:off x="609600" y="686344"/>
            <a:ext cx="7847874" cy="5866856"/>
          </a:xfrm>
          <a:prstGeom prst="rect">
            <a:avLst/>
          </a:prstGeom>
          <a:noFill/>
          <a:ln>
            <a:noFill/>
          </a:ln>
          <a:effectLst/>
          <a:extLst>
            <a:ext uri="{909E8E84-426E-40DD-AFC4-6F175D3DCCD1}">
              <a14:hiddenFill xmlns:a14="http://schemas.microsoft.com/office/drawing/2010/main" xmlns=""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a14="http://schemas.microsoft.com/office/drawing/2010/main" xmlns=""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a14="http://schemas.microsoft.com/office/drawing/2010/main" xmlns=""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5027024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043492" y="1066800"/>
            <a:ext cx="6777317" cy="4765829"/>
          </a:xfrm>
        </p:spPr>
        <p:txBody>
          <a:bodyPr>
            <a:normAutofit fontScale="92500" lnSpcReduction="10000"/>
          </a:bodyPr>
          <a:lstStyle/>
          <a:p>
            <a:r>
              <a:rPr lang="en-US" dirty="0" err="1" smtClean="0">
                <a:latin typeface="Andalus" pitchFamily="18" charset="-78"/>
                <a:cs typeface="Andalus" pitchFamily="18" charset="-78"/>
              </a:rPr>
              <a:t>Mohenjo</a:t>
            </a:r>
            <a:r>
              <a:rPr lang="en-US" dirty="0" smtClean="0">
                <a:latin typeface="Andalus" pitchFamily="18" charset="-78"/>
                <a:cs typeface="Andalus" pitchFamily="18" charset="-78"/>
              </a:rPr>
              <a:t> </a:t>
            </a:r>
            <a:r>
              <a:rPr lang="en-US" dirty="0" err="1" smtClean="0">
                <a:latin typeface="Andalus" pitchFamily="18" charset="-78"/>
                <a:cs typeface="Andalus" pitchFamily="18" charset="-78"/>
              </a:rPr>
              <a:t>daro</a:t>
            </a:r>
            <a:r>
              <a:rPr lang="en-US" dirty="0" smtClean="0">
                <a:latin typeface="Andalus" pitchFamily="18" charset="-78"/>
                <a:cs typeface="Andalus" pitchFamily="18" charset="-78"/>
              </a:rPr>
              <a:t> (</a:t>
            </a:r>
            <a:r>
              <a:rPr lang="en-US" i="1" dirty="0">
                <a:latin typeface="Andalus" pitchFamily="18" charset="-78"/>
                <a:cs typeface="Andalus" pitchFamily="18" charset="-78"/>
              </a:rPr>
              <a:t>Mound of the </a:t>
            </a:r>
            <a:r>
              <a:rPr lang="en-US" i="1" dirty="0" smtClean="0">
                <a:latin typeface="Andalus" pitchFamily="18" charset="-78"/>
                <a:cs typeface="Andalus" pitchFamily="18" charset="-78"/>
              </a:rPr>
              <a:t>Dead)</a:t>
            </a:r>
            <a:r>
              <a:rPr lang="en-US" dirty="0">
                <a:latin typeface="Andalus" pitchFamily="18" charset="-78"/>
                <a:cs typeface="Andalus" pitchFamily="18" charset="-78"/>
              </a:rPr>
              <a:t> is an archeological site in the province of Sindh, Pakistan. </a:t>
            </a:r>
            <a:endParaRPr lang="en-US" dirty="0" smtClean="0">
              <a:latin typeface="Andalus" pitchFamily="18" charset="-78"/>
              <a:cs typeface="Andalus" pitchFamily="18" charset="-78"/>
            </a:endParaRPr>
          </a:p>
          <a:p>
            <a:r>
              <a:rPr lang="en-US" dirty="0" smtClean="0">
                <a:latin typeface="Andalus" pitchFamily="18" charset="-78"/>
                <a:cs typeface="Andalus" pitchFamily="18" charset="-78"/>
              </a:rPr>
              <a:t>Built </a:t>
            </a:r>
            <a:r>
              <a:rPr lang="en-US" dirty="0">
                <a:latin typeface="Andalus" pitchFamily="18" charset="-78"/>
                <a:cs typeface="Andalus" pitchFamily="18" charset="-78"/>
              </a:rPr>
              <a:t>around2600 BCE, </a:t>
            </a:r>
            <a:endParaRPr lang="en-US" dirty="0" smtClean="0">
              <a:latin typeface="Andalus" pitchFamily="18" charset="-78"/>
              <a:cs typeface="Andalus" pitchFamily="18" charset="-78"/>
            </a:endParaRPr>
          </a:p>
          <a:p>
            <a:r>
              <a:rPr lang="en-US" dirty="0" smtClean="0">
                <a:latin typeface="Andalus" pitchFamily="18" charset="-78"/>
                <a:cs typeface="Andalus" pitchFamily="18" charset="-78"/>
              </a:rPr>
              <a:t>it </a:t>
            </a:r>
            <a:r>
              <a:rPr lang="en-US" dirty="0">
                <a:latin typeface="Andalus" pitchFamily="18" charset="-78"/>
                <a:cs typeface="Andalus" pitchFamily="18" charset="-78"/>
              </a:rPr>
              <a:t>was one of the largest settlements of the ancient Indus Valley Civilization, and one of the world's earliest major urban settlements, contemporaneous with the civilizations of ancient Egypt, Mesopotamia, Crete, and Norte Chico . </a:t>
            </a:r>
            <a:endParaRPr lang="en-US" dirty="0" smtClean="0">
              <a:latin typeface="Andalus" pitchFamily="18" charset="-78"/>
              <a:cs typeface="Andalus" pitchFamily="18" charset="-78"/>
            </a:endParaRPr>
          </a:p>
          <a:p>
            <a:r>
              <a:rPr lang="en-US" dirty="0" smtClean="0">
                <a:latin typeface="Andalus" pitchFamily="18" charset="-78"/>
                <a:cs typeface="Andalus" pitchFamily="18" charset="-78"/>
              </a:rPr>
              <a:t>Mohenjo-daro </a:t>
            </a:r>
            <a:r>
              <a:rPr lang="en-US" dirty="0">
                <a:latin typeface="Andalus" pitchFamily="18" charset="-78"/>
                <a:cs typeface="Andalus" pitchFamily="18" charset="-78"/>
              </a:rPr>
              <a:t>was abandoned in the 19th century BCE, and was not rediscovered until 1922. </a:t>
            </a:r>
            <a:endParaRPr lang="en-US" dirty="0" smtClean="0">
              <a:latin typeface="Andalus" pitchFamily="18" charset="-78"/>
              <a:cs typeface="Andalus" pitchFamily="18" charset="-78"/>
            </a:endParaRPr>
          </a:p>
          <a:p>
            <a:r>
              <a:rPr lang="en-US" dirty="0" smtClean="0">
                <a:latin typeface="Andalus" pitchFamily="18" charset="-78"/>
                <a:cs typeface="Andalus" pitchFamily="18" charset="-78"/>
              </a:rPr>
              <a:t>Significant </a:t>
            </a:r>
            <a:r>
              <a:rPr lang="en-US" dirty="0">
                <a:latin typeface="Andalus" pitchFamily="18" charset="-78"/>
                <a:cs typeface="Andalus" pitchFamily="18" charset="-78"/>
              </a:rPr>
              <a:t>excavation has since been conducted at the site of the city, which was designated a UNESCO World Heritage Site in 1980.</a:t>
            </a:r>
          </a:p>
        </p:txBody>
      </p:sp>
      <p:sp>
        <p:nvSpPr>
          <p:cNvPr id="5" name="Title 1"/>
          <p:cNvSpPr>
            <a:spLocks noGrp="1"/>
          </p:cNvSpPr>
          <p:nvPr>
            <p:ph type="title"/>
          </p:nvPr>
        </p:nvSpPr>
        <p:spPr>
          <a:xfrm>
            <a:off x="4648200" y="-76200"/>
            <a:ext cx="3680910" cy="722864"/>
          </a:xfrm>
        </p:spPr>
        <p:txBody>
          <a:bodyPr>
            <a:normAutofit/>
          </a:bodyPr>
          <a:lstStyle/>
          <a:p>
            <a:r>
              <a:rPr lang="en-US" dirty="0" err="1" smtClean="0">
                <a:latin typeface="Andalus" pitchFamily="18" charset="-78"/>
                <a:cs typeface="Andalus" pitchFamily="18" charset="-78"/>
              </a:rPr>
              <a:t>Mohenjo</a:t>
            </a:r>
            <a:r>
              <a:rPr lang="en-US" dirty="0" smtClean="0">
                <a:latin typeface="Andalus" pitchFamily="18" charset="-78"/>
                <a:cs typeface="Andalus" pitchFamily="18" charset="-78"/>
              </a:rPr>
              <a:t> </a:t>
            </a:r>
            <a:r>
              <a:rPr lang="en-US" dirty="0" err="1" smtClean="0">
                <a:latin typeface="Andalus" pitchFamily="18" charset="-78"/>
                <a:cs typeface="Andalus" pitchFamily="18" charset="-78"/>
              </a:rPr>
              <a:t>Daro</a:t>
            </a:r>
            <a:endParaRPr lang="en-US" dirty="0">
              <a:latin typeface="Andalus" pitchFamily="18" charset="-78"/>
              <a:cs typeface="Andalus" pitchFamily="18" charset="-78"/>
            </a:endParaRPr>
          </a:p>
        </p:txBody>
      </p:sp>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11495403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410200" y="418064"/>
            <a:ext cx="2356935" cy="724936"/>
          </a:xfrm>
        </p:spPr>
        <p:txBody>
          <a:bodyPr>
            <a:normAutofit fontScale="90000"/>
          </a:bodyPr>
          <a:lstStyle/>
          <a:p>
            <a:r>
              <a:rPr lang="en-US" dirty="0">
                <a:latin typeface="Andalus" pitchFamily="18" charset="-78"/>
                <a:cs typeface="Andalus" pitchFamily="18" charset="-78"/>
              </a:rPr>
              <a:t>Harappa</a:t>
            </a:r>
            <a:br>
              <a:rPr lang="en-US" dirty="0">
                <a:latin typeface="Andalus" pitchFamily="18" charset="-78"/>
                <a:cs typeface="Andalus" pitchFamily="18" charset="-78"/>
              </a:rPr>
            </a:br>
            <a:endParaRPr lang="en-US" dirty="0">
              <a:latin typeface="Andalus" pitchFamily="18" charset="-78"/>
              <a:cs typeface="Andalus" pitchFamily="18" charset="-78"/>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xmlns="" xmlns:p="http://schemas.openxmlformats.org/presentationml/2006/main" xmlns:r="http://schemas.openxmlformats.org/officeDocument/2006/relationships" xmlns:a="http://schemas.openxmlformats.org/drawingml/2006/main" val="0"/>
              </a:ext>
            </a:extLst>
          </a:blip>
          <a:srcRect/>
          <a:stretch>
            <a:fillRect/>
          </a:stretch>
        </p:blipFill>
        <p:spPr bwMode="auto">
          <a:xfrm>
            <a:off x="1768798" y="1371600"/>
            <a:ext cx="5663220" cy="3518276"/>
          </a:xfrm>
          <a:prstGeom prst="rect">
            <a:avLst/>
          </a:prstGeom>
          <a:noFill/>
          <a:ln>
            <a:noFill/>
          </a:ln>
          <a:effectLst/>
          <a:extLst>
            <a:ext uri="{909E8E84-426E-40DD-AFC4-6F175D3DCCD1}">
              <a14:hiddenFill xmlns:a14="http://schemas.microsoft.com/office/drawing/2010/main" xmlns=""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a14="http://schemas.microsoft.com/office/drawing/2010/main" xmlns=""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a14="http://schemas.microsoft.com/office/drawing/2010/main" xmlns=""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xmlns="" xmlns:p="http://schemas.openxmlformats.org/presentationml/2006/main" xmlns:r="http://schemas.openxmlformats.org/officeDocument/2006/relationships" xmlns:a="http://schemas.openxmlformats.org/drawingml/2006/main" val="0"/>
              </a:ext>
            </a:extLst>
          </a:blip>
          <a:srcRect/>
          <a:stretch>
            <a:fillRect/>
          </a:stretch>
        </p:blipFill>
        <p:spPr bwMode="auto">
          <a:xfrm>
            <a:off x="533400" y="532406"/>
            <a:ext cx="2514600" cy="1888156"/>
          </a:xfrm>
          <a:prstGeom prst="rect">
            <a:avLst/>
          </a:prstGeom>
          <a:noFill/>
          <a:ln>
            <a:noFill/>
          </a:ln>
          <a:effectLst/>
          <a:extLst>
            <a:ext uri="{909E8E84-426E-40DD-AFC4-6F175D3DCCD1}">
              <a14:hiddenFill xmlns:a14="http://schemas.microsoft.com/office/drawing/2010/main" xmlns=""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a14="http://schemas.microsoft.com/office/drawing/2010/main" xmlns=""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a14="http://schemas.microsoft.com/office/drawing/2010/main" xmlns=""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xmlns="" xmlns:p="http://schemas.openxmlformats.org/presentationml/2006/main" xmlns:r="http://schemas.openxmlformats.org/officeDocument/2006/relationships" xmlns:a="http://schemas.openxmlformats.org/drawingml/2006/main" val="0"/>
              </a:ext>
            </a:extLst>
          </a:blip>
          <a:srcRect/>
          <a:stretch>
            <a:fillRect/>
          </a:stretch>
        </p:blipFill>
        <p:spPr bwMode="auto">
          <a:xfrm>
            <a:off x="5958840" y="4267200"/>
            <a:ext cx="2766060" cy="2200275"/>
          </a:xfrm>
          <a:prstGeom prst="rect">
            <a:avLst/>
          </a:prstGeom>
          <a:noFill/>
          <a:ln>
            <a:noFill/>
          </a:ln>
          <a:effectLst/>
          <a:extLst>
            <a:ext uri="{909E8E84-426E-40DD-AFC4-6F175D3DCCD1}">
              <a14:hiddenFill xmlns:a14="http://schemas.microsoft.com/office/drawing/2010/main" xmlns=""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a14="http://schemas.microsoft.com/office/drawing/2010/main" xmlns=""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a14="http://schemas.microsoft.com/office/drawing/2010/main" xmlns=""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13105659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3492" y="1066800"/>
            <a:ext cx="6777317" cy="4765829"/>
          </a:xfrm>
        </p:spPr>
        <p:txBody>
          <a:bodyPr/>
          <a:lstStyle/>
          <a:p>
            <a:r>
              <a:rPr lang="en-US" dirty="0" smtClean="0">
                <a:latin typeface="Andalus" pitchFamily="18" charset="-78"/>
                <a:cs typeface="Andalus" pitchFamily="18" charset="-78"/>
              </a:rPr>
              <a:t>The</a:t>
            </a:r>
            <a:r>
              <a:rPr lang="en-US" dirty="0">
                <a:latin typeface="Andalus" pitchFamily="18" charset="-78"/>
                <a:cs typeface="Andalus" pitchFamily="18" charset="-78"/>
              </a:rPr>
              <a:t> Indus Valley Civilization (also known as the </a:t>
            </a:r>
            <a:r>
              <a:rPr lang="en-US" dirty="0" err="1">
                <a:latin typeface="Andalus" pitchFamily="18" charset="-78"/>
                <a:cs typeface="Andalus" pitchFamily="18" charset="-78"/>
              </a:rPr>
              <a:t>Harappan</a:t>
            </a:r>
            <a:r>
              <a:rPr lang="en-US" dirty="0">
                <a:latin typeface="Andalus" pitchFamily="18" charset="-78"/>
                <a:cs typeface="Andalus" pitchFamily="18" charset="-78"/>
              </a:rPr>
              <a:t> culture) has its earliest roots in cultures such as that </a:t>
            </a:r>
            <a:r>
              <a:rPr lang="en-US" dirty="0" smtClean="0">
                <a:latin typeface="Andalus" pitchFamily="18" charset="-78"/>
                <a:cs typeface="Andalus" pitchFamily="18" charset="-78"/>
              </a:rPr>
              <a:t>of Mehrgarh</a:t>
            </a:r>
            <a:r>
              <a:rPr lang="en-US" dirty="0">
                <a:latin typeface="Andalus" pitchFamily="18" charset="-78"/>
                <a:cs typeface="Andalus" pitchFamily="18" charset="-78"/>
              </a:rPr>
              <a:t>, approximately 6000 BCE. </a:t>
            </a:r>
            <a:endParaRPr lang="en-US" dirty="0" smtClean="0">
              <a:latin typeface="Andalus" pitchFamily="18" charset="-78"/>
              <a:cs typeface="Andalus" pitchFamily="18" charset="-78"/>
            </a:endParaRPr>
          </a:p>
          <a:p>
            <a:r>
              <a:rPr lang="en-US" dirty="0" smtClean="0">
                <a:latin typeface="Andalus" pitchFamily="18" charset="-78"/>
                <a:cs typeface="Andalus" pitchFamily="18" charset="-78"/>
              </a:rPr>
              <a:t>The </a:t>
            </a:r>
            <a:r>
              <a:rPr lang="en-US" dirty="0">
                <a:latin typeface="Andalus" pitchFamily="18" charset="-78"/>
                <a:cs typeface="Andalus" pitchFamily="18" charset="-78"/>
              </a:rPr>
              <a:t>two greatest cities, Mohenjo-daro and Harappa, emerged circa 2600 BCE along the Indus River valley in Punjab and </a:t>
            </a:r>
            <a:r>
              <a:rPr lang="en-US" dirty="0" smtClean="0">
                <a:latin typeface="Andalus" pitchFamily="18" charset="-78"/>
                <a:cs typeface="Andalus" pitchFamily="18" charset="-78"/>
              </a:rPr>
              <a:t>Sindh</a:t>
            </a:r>
          </a:p>
          <a:p>
            <a:r>
              <a:rPr lang="en-US" dirty="0">
                <a:latin typeface="Andalus" pitchFamily="18" charset="-78"/>
                <a:cs typeface="Andalus" pitchFamily="18" charset="-78"/>
              </a:rPr>
              <a:t>rediscovered in the 1920s </a:t>
            </a:r>
            <a:endParaRPr lang="en-US" dirty="0" smtClean="0">
              <a:latin typeface="Andalus" pitchFamily="18" charset="-78"/>
              <a:cs typeface="Andalus" pitchFamily="18" charset="-78"/>
            </a:endParaRPr>
          </a:p>
          <a:p>
            <a:endParaRPr lang="en-US" dirty="0">
              <a:latin typeface="Andalus" pitchFamily="18" charset="-78"/>
              <a:cs typeface="Andalus" pitchFamily="18" charset="-78"/>
            </a:endParaRPr>
          </a:p>
        </p:txBody>
      </p:sp>
      <p:sp>
        <p:nvSpPr>
          <p:cNvPr id="4" name="Title 1"/>
          <p:cNvSpPr>
            <a:spLocks noGrp="1"/>
          </p:cNvSpPr>
          <p:nvPr>
            <p:ph type="title"/>
          </p:nvPr>
        </p:nvSpPr>
        <p:spPr>
          <a:xfrm>
            <a:off x="5410200" y="418064"/>
            <a:ext cx="2356935" cy="724936"/>
          </a:xfrm>
        </p:spPr>
        <p:txBody>
          <a:bodyPr>
            <a:normAutofit fontScale="90000"/>
          </a:bodyPr>
          <a:lstStyle/>
          <a:p>
            <a:r>
              <a:rPr lang="en-US" dirty="0" smtClean="0">
                <a:latin typeface="Andalus" pitchFamily="18" charset="-78"/>
                <a:cs typeface="Andalus" pitchFamily="18" charset="-78"/>
              </a:rPr>
              <a:t>Harappa</a:t>
            </a:r>
            <a:r>
              <a:rPr lang="en-US" dirty="0">
                <a:latin typeface="Andalus" pitchFamily="18" charset="-78"/>
                <a:cs typeface="Andalus" pitchFamily="18" charset="-78"/>
              </a:rPr>
              <a:t/>
            </a:r>
            <a:br>
              <a:rPr lang="en-US" dirty="0">
                <a:latin typeface="Andalus" pitchFamily="18" charset="-78"/>
                <a:cs typeface="Andalus" pitchFamily="18" charset="-78"/>
              </a:rPr>
            </a:br>
            <a:endParaRPr lang="en-US" dirty="0">
              <a:latin typeface="Andalus" pitchFamily="18" charset="-78"/>
              <a:cs typeface="Andalus" pitchFamily="18" charset="-78"/>
            </a:endParaRPr>
          </a:p>
        </p:txBody>
      </p:sp>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21359373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sz="half" idx="4294967295"/>
          </p:nvPr>
        </p:nvSpPr>
        <p:spPr>
          <a:xfrm>
            <a:off x="381000" y="685800"/>
            <a:ext cx="4267200" cy="4525963"/>
          </a:xfrm>
          <a:prstGeom prst="rect">
            <a:avLst/>
          </a:prstGeom>
        </p:spPr>
        <p:txBody>
          <a:bodyPr>
            <a:normAutofit lnSpcReduction="10000"/>
          </a:bodyPr>
          <a:lstStyle/>
          <a:p>
            <a:r>
              <a:rPr lang="en-US" sz="2000" dirty="0" err="1" smtClean="0">
                <a:latin typeface="Andalus" pitchFamily="18" charset="-78"/>
                <a:cs typeface="Andalus" pitchFamily="18" charset="-78"/>
              </a:rPr>
              <a:t>Badshahi</a:t>
            </a:r>
            <a:r>
              <a:rPr lang="en-US" sz="2000" dirty="0" smtClean="0">
                <a:latin typeface="Andalus" pitchFamily="18" charset="-78"/>
                <a:cs typeface="Andalus" pitchFamily="18" charset="-78"/>
              </a:rPr>
              <a:t> mosque is one of the few significant architectural monuments built during Emperor Aurangzeb's long rule from 1658 to 1707. It is presently the fifth largest mosque in the world and was indisputably the largest mosque in the world from 1673 to 1986 when the Faisal Mosque was constructed in Islamabad. Although it was built late in the Mughal era in a period of relative decline, its beauty, elegance, and scale epitomize Mughal cultural achievement like no other monument in Lahore.</a:t>
            </a:r>
            <a:endParaRPr lang="en-US" sz="2000" dirty="0">
              <a:latin typeface="Andalus" pitchFamily="18" charset="-78"/>
              <a:cs typeface="Andalus" pitchFamily="18" charset="-78"/>
            </a:endParaRPr>
          </a:p>
        </p:txBody>
      </p:sp>
      <p:pic>
        <p:nvPicPr>
          <p:cNvPr id="5" name="Content Placeholder 3" descr="badshahi_mosque_rizwan_dar.jpg"/>
          <p:cNvPicPr>
            <a:picLocks noGrp="1" noChangeAspect="1"/>
          </p:cNvPicPr>
          <p:nvPr>
            <p:ph sz="half" idx="4294967295"/>
          </p:nvPr>
        </p:nvPicPr>
        <p:blipFill>
          <a:blip r:embed="rId2"/>
          <a:stretch>
            <a:fillRect/>
          </a:stretch>
        </p:blipFill>
        <p:spPr>
          <a:xfrm>
            <a:off x="4419600" y="3657600"/>
            <a:ext cx="3975543" cy="2678228"/>
          </a:xfrm>
          <a:prstGeom prst="rect">
            <a:avLst/>
          </a:prstGeom>
        </p:spPr>
      </p:pic>
      <p:sp>
        <p:nvSpPr>
          <p:cNvPr id="4" name="Title 3"/>
          <p:cNvSpPr>
            <a:spLocks noGrp="1"/>
          </p:cNvSpPr>
          <p:nvPr>
            <p:ph type="title"/>
          </p:nvPr>
        </p:nvSpPr>
        <p:spPr>
          <a:xfrm>
            <a:off x="4495800" y="152400"/>
            <a:ext cx="3657600" cy="457200"/>
          </a:xfrm>
        </p:spPr>
        <p:txBody>
          <a:bodyPr>
            <a:noAutofit/>
          </a:bodyPr>
          <a:lstStyle/>
          <a:p>
            <a:pPr algn="ctr"/>
            <a:r>
              <a:rPr lang="en-US" sz="3200" b="1" dirty="0" err="1" smtClean="0">
                <a:latin typeface="Andalus" pitchFamily="18" charset="-78"/>
                <a:cs typeface="Andalus" pitchFamily="18" charset="-78"/>
              </a:rPr>
              <a:t>Badshahi</a:t>
            </a:r>
            <a:r>
              <a:rPr lang="en-US" sz="3200" b="1" dirty="0" smtClean="0">
                <a:latin typeface="Andalus" pitchFamily="18" charset="-78"/>
                <a:cs typeface="Andalus" pitchFamily="18" charset="-78"/>
              </a:rPr>
              <a:t> Mosque</a:t>
            </a:r>
            <a:endParaRPr lang="en-US" sz="3200" b="1" dirty="0">
              <a:latin typeface="Andalus" pitchFamily="18" charset="-78"/>
              <a:cs typeface="Andalus" pitchFamily="18" charset="-78"/>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sz="half" idx="4294967295"/>
          </p:nvPr>
        </p:nvSpPr>
        <p:spPr>
          <a:xfrm>
            <a:off x="457200" y="1676400"/>
            <a:ext cx="4038600" cy="4635691"/>
          </a:xfrm>
          <a:prstGeom prst="rect">
            <a:avLst/>
          </a:prstGeom>
        </p:spPr>
        <p:txBody>
          <a:bodyPr/>
          <a:lstStyle/>
          <a:p>
            <a:r>
              <a:rPr lang="en-US" sz="2000" dirty="0" smtClean="0">
                <a:latin typeface="Andalus" pitchFamily="18" charset="-78"/>
                <a:cs typeface="Andalus" pitchFamily="18" charset="-78"/>
              </a:rPr>
              <a:t>Completed in 1986, the </a:t>
            </a:r>
            <a:r>
              <a:rPr lang="en-US" sz="2000" b="1" dirty="0" smtClean="0">
                <a:latin typeface="Andalus" pitchFamily="18" charset="-78"/>
                <a:cs typeface="Andalus" pitchFamily="18" charset="-78"/>
              </a:rPr>
              <a:t>Faisal Mosque</a:t>
            </a:r>
            <a:r>
              <a:rPr lang="en-US" sz="2000" dirty="0" smtClean="0">
                <a:latin typeface="Andalus" pitchFamily="18" charset="-78"/>
                <a:cs typeface="Andalus" pitchFamily="18" charset="-78"/>
              </a:rPr>
              <a:t> (also known as </a:t>
            </a:r>
            <a:r>
              <a:rPr lang="en-US" sz="2000" b="1" dirty="0" smtClean="0">
                <a:latin typeface="Andalus" pitchFamily="18" charset="-78"/>
                <a:cs typeface="Andalus" pitchFamily="18" charset="-78"/>
              </a:rPr>
              <a:t>Shah Faisal </a:t>
            </a:r>
            <a:r>
              <a:rPr lang="en-US" sz="2000" b="1" dirty="0" err="1" smtClean="0">
                <a:latin typeface="Andalus" pitchFamily="18" charset="-78"/>
                <a:cs typeface="Andalus" pitchFamily="18" charset="-78"/>
              </a:rPr>
              <a:t>Masjid</a:t>
            </a:r>
            <a:r>
              <a:rPr lang="en-US" sz="2000" dirty="0" smtClean="0">
                <a:latin typeface="Andalus" pitchFamily="18" charset="-78"/>
                <a:cs typeface="Andalus" pitchFamily="18" charset="-78"/>
              </a:rPr>
              <a:t>) is an exceptionally large and unique mosque in Islamabad. Designed by a Turkish architect who won an international competition for the honor, Faisal Mosque is shaped like a desert Bedouin's tent and functions as the national mosque of Pakistan.</a:t>
            </a:r>
            <a:endParaRPr lang="en-US" sz="2000" dirty="0">
              <a:latin typeface="Andalus" pitchFamily="18" charset="-78"/>
              <a:cs typeface="Andalus" pitchFamily="18" charset="-78"/>
            </a:endParaRPr>
          </a:p>
        </p:txBody>
      </p:sp>
      <p:pic>
        <p:nvPicPr>
          <p:cNvPr id="5" name="Content Placeholder 4" descr="4979819.jpg"/>
          <p:cNvPicPr>
            <a:picLocks noGrp="1" noChangeAspect="1"/>
          </p:cNvPicPr>
          <p:nvPr>
            <p:ph sz="half" idx="4294967295"/>
          </p:nvPr>
        </p:nvPicPr>
        <p:blipFill>
          <a:blip r:embed="rId2" cstate="print"/>
          <a:stretch>
            <a:fillRect/>
          </a:stretch>
        </p:blipFill>
        <p:spPr>
          <a:xfrm>
            <a:off x="4495800" y="1752600"/>
            <a:ext cx="4114800" cy="2607763"/>
          </a:xfrm>
          <a:prstGeom prst="rect">
            <a:avLst/>
          </a:prstGeom>
        </p:spPr>
      </p:pic>
      <p:sp>
        <p:nvSpPr>
          <p:cNvPr id="4" name="Title 3"/>
          <p:cNvSpPr>
            <a:spLocks noGrp="1"/>
          </p:cNvSpPr>
          <p:nvPr>
            <p:ph type="title"/>
          </p:nvPr>
        </p:nvSpPr>
        <p:spPr>
          <a:xfrm>
            <a:off x="4648200" y="0"/>
            <a:ext cx="3352800" cy="609600"/>
          </a:xfrm>
        </p:spPr>
        <p:txBody>
          <a:bodyPr>
            <a:normAutofit/>
          </a:bodyPr>
          <a:lstStyle/>
          <a:p>
            <a:pPr algn="ctr"/>
            <a:r>
              <a:rPr lang="en-US" sz="3200" b="1" dirty="0" smtClean="0">
                <a:latin typeface="Andalus" pitchFamily="18" charset="-78"/>
                <a:cs typeface="Andalus" pitchFamily="18" charset="-78"/>
              </a:rPr>
              <a:t>Faisal Mosque</a:t>
            </a:r>
            <a:endParaRPr lang="en-US" sz="3200" b="1" dirty="0">
              <a:latin typeface="Andalus" pitchFamily="18" charset="-78"/>
              <a:cs typeface="Andalus" pitchFamily="18" charset="-78"/>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Content Placeholder 5"/>
          <p:cNvSpPr>
            <a:spLocks noGrp="1"/>
          </p:cNvSpPr>
          <p:nvPr>
            <p:ph sz="half" idx="4294967295"/>
          </p:nvPr>
        </p:nvSpPr>
        <p:spPr>
          <a:xfrm>
            <a:off x="457200" y="1481328"/>
            <a:ext cx="4038600" cy="4525963"/>
          </a:xfrm>
          <a:prstGeom prst="rect">
            <a:avLst/>
          </a:prstGeom>
        </p:spPr>
        <p:txBody>
          <a:bodyPr/>
          <a:lstStyle/>
          <a:p>
            <a:r>
              <a:rPr lang="en-US" b="1" dirty="0" smtClean="0">
                <a:latin typeface="Andalus" pitchFamily="18" charset="-78"/>
                <a:cs typeface="Andalus" pitchFamily="18" charset="-78"/>
              </a:rPr>
              <a:t>St. Patrick’s Cathedral</a:t>
            </a:r>
            <a:r>
              <a:rPr lang="en-US" dirty="0" smtClean="0">
                <a:latin typeface="Andalus" pitchFamily="18" charset="-78"/>
                <a:cs typeface="Andalus" pitchFamily="18" charset="-78"/>
              </a:rPr>
              <a:t>, the seat of the Roman Catholic Archdiocese of Karachi, is situated on </a:t>
            </a:r>
            <a:r>
              <a:rPr lang="en-US" dirty="0" err="1" smtClean="0">
                <a:latin typeface="Andalus" pitchFamily="18" charset="-78"/>
                <a:cs typeface="Andalus" pitchFamily="18" charset="-78"/>
              </a:rPr>
              <a:t>Shahrah</a:t>
            </a:r>
            <a:r>
              <a:rPr lang="en-US" dirty="0" smtClean="0">
                <a:latin typeface="Andalus" pitchFamily="18" charset="-78"/>
                <a:cs typeface="Andalus" pitchFamily="18" charset="-78"/>
              </a:rPr>
              <a:t>-e-Iraq, formerly known as Clarke Street, located near the Empress Market in Karachi, Pakistan.</a:t>
            </a:r>
            <a:endParaRPr lang="en-US" dirty="0">
              <a:latin typeface="Andalus" pitchFamily="18" charset="-78"/>
              <a:cs typeface="Andalus" pitchFamily="18" charset="-78"/>
            </a:endParaRPr>
          </a:p>
        </p:txBody>
      </p:sp>
      <p:pic>
        <p:nvPicPr>
          <p:cNvPr id="8" name="Content Placeholder 7" descr="800px-Karachi_St._Patricks_Cathedral.jpg"/>
          <p:cNvPicPr>
            <a:picLocks noGrp="1" noChangeAspect="1"/>
          </p:cNvPicPr>
          <p:nvPr>
            <p:ph sz="half" idx="4294967295"/>
          </p:nvPr>
        </p:nvPicPr>
        <p:blipFill>
          <a:blip r:embed="rId2"/>
          <a:stretch>
            <a:fillRect/>
          </a:stretch>
        </p:blipFill>
        <p:spPr>
          <a:xfrm>
            <a:off x="4419600" y="3494532"/>
            <a:ext cx="4038600" cy="2887599"/>
          </a:xfrm>
          <a:prstGeom prst="rect">
            <a:avLst/>
          </a:prstGeom>
        </p:spPr>
      </p:pic>
      <p:sp>
        <p:nvSpPr>
          <p:cNvPr id="5" name="Title 4"/>
          <p:cNvSpPr>
            <a:spLocks noGrp="1"/>
          </p:cNvSpPr>
          <p:nvPr>
            <p:ph type="title"/>
          </p:nvPr>
        </p:nvSpPr>
        <p:spPr>
          <a:xfrm>
            <a:off x="609600" y="914400"/>
            <a:ext cx="7024744" cy="533400"/>
          </a:xfrm>
        </p:spPr>
        <p:txBody>
          <a:bodyPr>
            <a:noAutofit/>
          </a:bodyPr>
          <a:lstStyle/>
          <a:p>
            <a:pPr algn="ctr"/>
            <a:r>
              <a:rPr lang="en-US" sz="2800" b="1" dirty="0" smtClean="0">
                <a:latin typeface="Andalus" pitchFamily="18" charset="-78"/>
                <a:cs typeface="Andalus" pitchFamily="18" charset="-78"/>
              </a:rPr>
              <a:t>Saint Patrick's Cathedral Church, Karachi</a:t>
            </a:r>
            <a:endParaRPr lang="en-US" sz="2800" b="1" dirty="0">
              <a:latin typeface="Andalus" pitchFamily="18" charset="-78"/>
              <a:cs typeface="Andalus" pitchFamily="18" charset="-78"/>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Content Placeholder 5"/>
          <p:cNvSpPr>
            <a:spLocks noGrp="1"/>
          </p:cNvSpPr>
          <p:nvPr>
            <p:ph sz="half" idx="4294967295"/>
          </p:nvPr>
        </p:nvSpPr>
        <p:spPr>
          <a:xfrm>
            <a:off x="457200" y="1481328"/>
            <a:ext cx="7620000" cy="4525963"/>
          </a:xfrm>
          <a:prstGeom prst="rect">
            <a:avLst/>
          </a:prstGeom>
        </p:spPr>
        <p:txBody>
          <a:bodyPr>
            <a:normAutofit lnSpcReduction="10000"/>
          </a:bodyPr>
          <a:lstStyle/>
          <a:p>
            <a:r>
              <a:rPr lang="en-US" b="1" dirty="0" smtClean="0">
                <a:latin typeface="Andalus" pitchFamily="18" charset="-78"/>
                <a:cs typeface="Andalus" pitchFamily="18" charset="-78"/>
              </a:rPr>
              <a:t>History: </a:t>
            </a:r>
            <a:r>
              <a:rPr lang="en-US" dirty="0" smtClean="0">
                <a:latin typeface="Andalus" pitchFamily="18" charset="-78"/>
                <a:cs typeface="Andalus" pitchFamily="18" charset="-78"/>
              </a:rPr>
              <a:t>The first church in Sindh was initially built on the grounds of this cathedral in 1845, and was called St. Patrick’s Church. It was in April 1881 that the present cathedral was opened, since the Christian community grew in number, and the need for a larger place of worship became apparent. The Pakistan Post Office issued special commemorative stamps on the occasion. Pope John Paul I sent special greetings and blessings on the occasion.</a:t>
            </a:r>
          </a:p>
          <a:p>
            <a:r>
              <a:rPr lang="en-US" dirty="0" smtClean="0">
                <a:latin typeface="Andalus" pitchFamily="18" charset="-78"/>
                <a:cs typeface="Andalus" pitchFamily="18" charset="-78"/>
              </a:rPr>
              <a:t>In November 1991 the cathedral was visited by Mother Teresa of Calcutta. Cardinal Joseph Cordeiro of Karachi also spoke on the occasion.</a:t>
            </a:r>
          </a:p>
          <a:p>
            <a:pPr>
              <a:buNone/>
            </a:pPr>
            <a:endParaRPr lang="en-US" dirty="0">
              <a:latin typeface="Andalus" pitchFamily="18" charset="-78"/>
              <a:cs typeface="Andalus" pitchFamily="18" charset="-78"/>
            </a:endParaRPr>
          </a:p>
        </p:txBody>
      </p:sp>
      <p:sp>
        <p:nvSpPr>
          <p:cNvPr id="5" name="Title 4"/>
          <p:cNvSpPr>
            <a:spLocks noGrp="1"/>
          </p:cNvSpPr>
          <p:nvPr>
            <p:ph type="title"/>
          </p:nvPr>
        </p:nvSpPr>
        <p:spPr>
          <a:xfrm>
            <a:off x="609600" y="838200"/>
            <a:ext cx="7024744" cy="533400"/>
          </a:xfrm>
        </p:spPr>
        <p:txBody>
          <a:bodyPr>
            <a:noAutofit/>
          </a:bodyPr>
          <a:lstStyle/>
          <a:p>
            <a:pPr algn="ctr"/>
            <a:r>
              <a:rPr lang="en-US" sz="2800" b="1" dirty="0" smtClean="0">
                <a:latin typeface="Andalus" pitchFamily="18" charset="-78"/>
                <a:cs typeface="Andalus" pitchFamily="18" charset="-78"/>
              </a:rPr>
              <a:t>Saint Patrick's Cathedral Church, Karachi</a:t>
            </a:r>
            <a:endParaRPr lang="en-US" sz="2800" b="1" dirty="0">
              <a:latin typeface="Andalus" pitchFamily="18" charset="-78"/>
              <a:cs typeface="Andalus" pitchFamily="18" charset="-78"/>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txBox="1">
            <a:spLocks/>
          </p:cNvSpPr>
          <p:nvPr/>
        </p:nvSpPr>
        <p:spPr>
          <a:xfrm>
            <a:off x="4648202" y="0"/>
            <a:ext cx="3733797" cy="6096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accent1"/>
                </a:solidFill>
                <a:effectLst/>
                <a:uLnTx/>
                <a:uFillTx/>
                <a:latin typeface="+mj-lt"/>
                <a:ea typeface="+mj-ea"/>
                <a:cs typeface="+mj-cs"/>
              </a:rPr>
              <a:t>Goal</a:t>
            </a:r>
            <a:r>
              <a:rPr kumimoji="0" lang="en-US" sz="2800" b="0" i="0" u="none" strike="noStrike" kern="1200" cap="none" spc="0" normalizeH="0" noProof="0" dirty="0" smtClean="0">
                <a:ln>
                  <a:noFill/>
                </a:ln>
                <a:solidFill>
                  <a:schemeClr val="accent1"/>
                </a:solidFill>
                <a:effectLst/>
                <a:uLnTx/>
                <a:uFillTx/>
                <a:latin typeface="+mj-lt"/>
                <a:ea typeface="+mj-ea"/>
                <a:cs typeface="+mj-cs"/>
              </a:rPr>
              <a:t> of the Project</a:t>
            </a:r>
            <a:endParaRPr kumimoji="0" lang="en-US" sz="3600" b="0" i="0" u="none" strike="noStrike" kern="1200" cap="none" spc="0" normalizeH="0" baseline="0" noProof="0" dirty="0">
              <a:ln>
                <a:noFill/>
              </a:ln>
              <a:solidFill>
                <a:schemeClr val="accent1"/>
              </a:solidFill>
              <a:effectLst/>
              <a:uLnTx/>
              <a:uFillTx/>
              <a:latin typeface="+mj-lt"/>
              <a:ea typeface="+mj-ea"/>
              <a:cs typeface="+mj-cs"/>
            </a:endParaRPr>
          </a:p>
        </p:txBody>
      </p:sp>
      <p:sp>
        <p:nvSpPr>
          <p:cNvPr id="3" name="Rectangle 2"/>
          <p:cNvSpPr/>
          <p:nvPr/>
        </p:nvSpPr>
        <p:spPr>
          <a:xfrm>
            <a:off x="838200" y="1981200"/>
            <a:ext cx="7391400" cy="1815882"/>
          </a:xfrm>
          <a:prstGeom prst="rect">
            <a:avLst/>
          </a:prstGeom>
        </p:spPr>
        <p:txBody>
          <a:bodyPr wrap="square">
            <a:spAutoFit/>
          </a:bodyPr>
          <a:lstStyle/>
          <a:p>
            <a:pPr algn="ctr"/>
            <a:r>
              <a:rPr lang="en-US" sz="2800" dirty="0" smtClean="0"/>
              <a:t>To enable students to identify and analyze national monuments and buildings to discover how they represent their country, ideas and institutions.</a:t>
            </a:r>
            <a:endParaRPr lang="en-US" sz="2800" dirty="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sz="half" idx="4294967295"/>
          </p:nvPr>
        </p:nvSpPr>
        <p:spPr>
          <a:xfrm>
            <a:off x="457200" y="1481328"/>
            <a:ext cx="4038600" cy="4525963"/>
          </a:xfrm>
          <a:prstGeom prst="rect">
            <a:avLst/>
          </a:prstGeom>
        </p:spPr>
        <p:txBody>
          <a:bodyPr/>
          <a:lstStyle/>
          <a:p>
            <a:r>
              <a:rPr lang="en-US" dirty="0" smtClean="0">
                <a:latin typeface="Andalus" pitchFamily="18" charset="-78"/>
                <a:cs typeface="Andalus" pitchFamily="18" charset="-78"/>
              </a:rPr>
              <a:t>Hindu temple</a:t>
            </a:r>
          </a:p>
          <a:p>
            <a:r>
              <a:rPr lang="en-US" dirty="0" smtClean="0">
                <a:latin typeface="Andalus" pitchFamily="18" charset="-78"/>
                <a:cs typeface="Andalus" pitchFamily="18" charset="-78"/>
              </a:rPr>
              <a:t>Situated in </a:t>
            </a:r>
            <a:r>
              <a:rPr lang="en-US" dirty="0" err="1" smtClean="0">
                <a:latin typeface="Andalus" pitchFamily="18" charset="-78"/>
                <a:cs typeface="Andalus" pitchFamily="18" charset="-78"/>
              </a:rPr>
              <a:t>Chakwal</a:t>
            </a:r>
            <a:endParaRPr lang="en-US" dirty="0" smtClean="0">
              <a:latin typeface="Andalus" pitchFamily="18" charset="-78"/>
              <a:cs typeface="Andalus" pitchFamily="18" charset="-78"/>
            </a:endParaRPr>
          </a:p>
          <a:p>
            <a:r>
              <a:rPr lang="en-US" dirty="0" smtClean="0">
                <a:latin typeface="Andalus" pitchFamily="18" charset="-78"/>
                <a:cs typeface="Andalus" pitchFamily="18" charset="-78"/>
              </a:rPr>
              <a:t>900 years old Temple</a:t>
            </a:r>
          </a:p>
          <a:p>
            <a:r>
              <a:rPr lang="en-US" dirty="0" smtClean="0">
                <a:latin typeface="Andalus" pitchFamily="18" charset="-78"/>
                <a:cs typeface="Andalus" pitchFamily="18" charset="-78"/>
              </a:rPr>
              <a:t>Built during the reign of Hindu kings</a:t>
            </a:r>
          </a:p>
          <a:p>
            <a:endParaRPr lang="en-US" dirty="0">
              <a:latin typeface="Andalus" pitchFamily="18" charset="-78"/>
              <a:cs typeface="Andalus" pitchFamily="18" charset="-78"/>
            </a:endParaRPr>
          </a:p>
        </p:txBody>
      </p:sp>
      <p:pic>
        <p:nvPicPr>
          <p:cNvPr id="5" name="Content Placeholder 3" descr="kataspanorama1b.jpg"/>
          <p:cNvPicPr>
            <a:picLocks noGrp="1" noChangeAspect="1"/>
          </p:cNvPicPr>
          <p:nvPr>
            <p:ph sz="half" idx="4294967295"/>
          </p:nvPr>
        </p:nvPicPr>
        <p:blipFill>
          <a:blip r:embed="rId2"/>
          <a:stretch>
            <a:fillRect/>
          </a:stretch>
        </p:blipFill>
        <p:spPr>
          <a:xfrm>
            <a:off x="3048000" y="3429000"/>
            <a:ext cx="5562600" cy="2924339"/>
          </a:xfrm>
          <a:prstGeom prst="rect">
            <a:avLst/>
          </a:prstGeom>
        </p:spPr>
      </p:pic>
      <p:sp>
        <p:nvSpPr>
          <p:cNvPr id="4" name="Title 3"/>
          <p:cNvSpPr>
            <a:spLocks noGrp="1"/>
          </p:cNvSpPr>
          <p:nvPr>
            <p:ph type="title"/>
          </p:nvPr>
        </p:nvSpPr>
        <p:spPr>
          <a:xfrm>
            <a:off x="4648200" y="0"/>
            <a:ext cx="3581400" cy="609600"/>
          </a:xfrm>
        </p:spPr>
        <p:txBody>
          <a:bodyPr>
            <a:normAutofit/>
          </a:bodyPr>
          <a:lstStyle/>
          <a:p>
            <a:pPr algn="ctr"/>
            <a:r>
              <a:rPr lang="en-US" sz="3200" b="1" dirty="0" err="1" smtClean="0">
                <a:latin typeface="Andalus" pitchFamily="18" charset="-78"/>
                <a:cs typeface="Andalus" pitchFamily="18" charset="-78"/>
              </a:rPr>
              <a:t>Katas</a:t>
            </a:r>
            <a:r>
              <a:rPr lang="en-US" sz="3200" b="1" dirty="0" smtClean="0">
                <a:latin typeface="Andalus" pitchFamily="18" charset="-78"/>
                <a:cs typeface="Andalus" pitchFamily="18" charset="-78"/>
              </a:rPr>
              <a:t> Raj Temple</a:t>
            </a:r>
            <a:endParaRPr lang="en-US" sz="3200" b="1" dirty="0">
              <a:latin typeface="Andalus" pitchFamily="18" charset="-78"/>
              <a:cs typeface="Andalus" pitchFamily="18" charset="-78"/>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sz="half" idx="4294967295"/>
          </p:nvPr>
        </p:nvSpPr>
        <p:spPr>
          <a:xfrm>
            <a:off x="457200" y="1481328"/>
            <a:ext cx="4038600" cy="4525963"/>
          </a:xfrm>
          <a:prstGeom prst="rect">
            <a:avLst/>
          </a:prstGeom>
        </p:spPr>
        <p:txBody>
          <a:bodyPr/>
          <a:lstStyle/>
          <a:p>
            <a:endParaRPr lang="en-US" dirty="0" smtClean="0">
              <a:latin typeface="Andalus" pitchFamily="18" charset="-78"/>
              <a:cs typeface="Andalus" pitchFamily="18" charset="-78"/>
            </a:endParaRPr>
          </a:p>
          <a:p>
            <a:r>
              <a:rPr lang="en-US" sz="2000" b="1" dirty="0" smtClean="0">
                <a:latin typeface="Andalus" pitchFamily="18" charset="-78"/>
                <a:cs typeface="Andalus" pitchFamily="18" charset="-78"/>
              </a:rPr>
              <a:t>Gurdwara Nankana Sahib</a:t>
            </a:r>
            <a:r>
              <a:rPr lang="en-US" sz="2000" dirty="0" smtClean="0">
                <a:latin typeface="Andalus" pitchFamily="18" charset="-78"/>
                <a:cs typeface="Andalus" pitchFamily="18" charset="-78"/>
              </a:rPr>
              <a:t> is a prominent gurdwara in Sikhism, built by Maharaja </a:t>
            </a:r>
            <a:r>
              <a:rPr lang="en-US" sz="2000" dirty="0" err="1" smtClean="0">
                <a:latin typeface="Andalus" pitchFamily="18" charset="-78"/>
                <a:cs typeface="Andalus" pitchFamily="18" charset="-78"/>
              </a:rPr>
              <a:t>Ranjit</a:t>
            </a:r>
            <a:r>
              <a:rPr lang="en-US" sz="2000" dirty="0" smtClean="0">
                <a:latin typeface="Andalus" pitchFamily="18" charset="-78"/>
                <a:cs typeface="Andalus" pitchFamily="18" charset="-78"/>
              </a:rPr>
              <a:t> Singh in the 19th century to mark the birthplace of the founder of Sikhism, Guru Nanak Dev. It is situated on the site of his parental home in </a:t>
            </a:r>
            <a:r>
              <a:rPr lang="en-US" sz="2000" dirty="0" err="1" smtClean="0">
                <a:latin typeface="Andalus" pitchFamily="18" charset="-78"/>
                <a:cs typeface="Andalus" pitchFamily="18" charset="-78"/>
              </a:rPr>
              <a:t>Rāi</a:t>
            </a:r>
            <a:r>
              <a:rPr lang="en-US" sz="2000" dirty="0" smtClean="0">
                <a:latin typeface="Andalus" pitchFamily="18" charset="-78"/>
                <a:cs typeface="Andalus" pitchFamily="18" charset="-78"/>
              </a:rPr>
              <a:t> </a:t>
            </a:r>
            <a:r>
              <a:rPr lang="en-US" sz="2000" dirty="0" err="1" smtClean="0">
                <a:latin typeface="Andalus" pitchFamily="18" charset="-78"/>
                <a:cs typeface="Andalus" pitchFamily="18" charset="-78"/>
              </a:rPr>
              <a:t>Bhoi</a:t>
            </a:r>
            <a:r>
              <a:rPr lang="en-US" sz="2000" dirty="0" smtClean="0">
                <a:latin typeface="Andalus" pitchFamily="18" charset="-78"/>
                <a:cs typeface="Andalus" pitchFamily="18" charset="-78"/>
              </a:rPr>
              <a:t> </a:t>
            </a:r>
            <a:r>
              <a:rPr lang="en-US" sz="2000" dirty="0" err="1" smtClean="0">
                <a:latin typeface="Andalus" pitchFamily="18" charset="-78"/>
                <a:cs typeface="Andalus" pitchFamily="18" charset="-78"/>
              </a:rPr>
              <a:t>Kī</a:t>
            </a:r>
            <a:r>
              <a:rPr lang="en-US" sz="2000" dirty="0" smtClean="0">
                <a:latin typeface="Andalus" pitchFamily="18" charset="-78"/>
                <a:cs typeface="Andalus" pitchFamily="18" charset="-78"/>
              </a:rPr>
              <a:t> </a:t>
            </a:r>
            <a:r>
              <a:rPr lang="en-US" sz="2000" dirty="0" err="1" smtClean="0">
                <a:latin typeface="Andalus" pitchFamily="18" charset="-78"/>
                <a:cs typeface="Andalus" pitchFamily="18" charset="-78"/>
              </a:rPr>
              <a:t>Talvaṇḍī</a:t>
            </a:r>
            <a:r>
              <a:rPr lang="en-US" sz="2000" dirty="0" smtClean="0">
                <a:latin typeface="Andalus" pitchFamily="18" charset="-78"/>
                <a:cs typeface="Andalus" pitchFamily="18" charset="-78"/>
              </a:rPr>
              <a:t>, now called Nankana Sahib, near Lahore, Punjab, Pakistan.</a:t>
            </a:r>
          </a:p>
          <a:p>
            <a:endParaRPr lang="en-US" sz="2000" dirty="0">
              <a:latin typeface="Andalus" pitchFamily="18" charset="-78"/>
              <a:cs typeface="Andalus" pitchFamily="18" charset="-78"/>
            </a:endParaRPr>
          </a:p>
        </p:txBody>
      </p:sp>
      <p:pic>
        <p:nvPicPr>
          <p:cNvPr id="5" name="Content Placeholder 7" descr="Nankana_Sahib.JPG"/>
          <p:cNvPicPr>
            <a:picLocks noGrp="1" noChangeAspect="1"/>
          </p:cNvPicPr>
          <p:nvPr>
            <p:ph sz="half" idx="4294967295"/>
          </p:nvPr>
        </p:nvPicPr>
        <p:blipFill>
          <a:blip r:embed="rId2" cstate="print"/>
          <a:stretch>
            <a:fillRect/>
          </a:stretch>
        </p:blipFill>
        <p:spPr>
          <a:xfrm>
            <a:off x="4572000" y="3886200"/>
            <a:ext cx="3962400" cy="2389150"/>
          </a:xfrm>
          <a:prstGeom prst="rect">
            <a:avLst/>
          </a:prstGeom>
        </p:spPr>
      </p:pic>
      <p:sp>
        <p:nvSpPr>
          <p:cNvPr id="4" name="Title 3"/>
          <p:cNvSpPr>
            <a:spLocks noGrp="1"/>
          </p:cNvSpPr>
          <p:nvPr>
            <p:ph type="title"/>
          </p:nvPr>
        </p:nvSpPr>
        <p:spPr>
          <a:xfrm>
            <a:off x="762000" y="762000"/>
            <a:ext cx="7024744" cy="762000"/>
          </a:xfrm>
        </p:spPr>
        <p:txBody>
          <a:bodyPr>
            <a:normAutofit/>
          </a:bodyPr>
          <a:lstStyle/>
          <a:p>
            <a:pPr algn="ctr"/>
            <a:r>
              <a:rPr lang="en-US" sz="3200" dirty="0" smtClean="0">
                <a:latin typeface="Andalus" pitchFamily="18" charset="-78"/>
                <a:cs typeface="Andalus" pitchFamily="18" charset="-78"/>
              </a:rPr>
              <a:t>Gurdwara </a:t>
            </a:r>
            <a:r>
              <a:rPr lang="en-US" sz="3200" dirty="0" err="1" smtClean="0">
                <a:latin typeface="Andalus" pitchFamily="18" charset="-78"/>
                <a:cs typeface="Andalus" pitchFamily="18" charset="-78"/>
              </a:rPr>
              <a:t>Janam</a:t>
            </a:r>
            <a:r>
              <a:rPr lang="en-US" sz="3200" dirty="0" smtClean="0">
                <a:latin typeface="Andalus" pitchFamily="18" charset="-78"/>
                <a:cs typeface="Andalus" pitchFamily="18" charset="-78"/>
              </a:rPr>
              <a:t> </a:t>
            </a:r>
            <a:r>
              <a:rPr lang="en-US" sz="3200" dirty="0" err="1" smtClean="0">
                <a:latin typeface="Andalus" pitchFamily="18" charset="-78"/>
                <a:cs typeface="Andalus" pitchFamily="18" charset="-78"/>
              </a:rPr>
              <a:t>Astan</a:t>
            </a:r>
            <a:r>
              <a:rPr lang="en-US" sz="3200" dirty="0" smtClean="0">
                <a:latin typeface="Andalus" pitchFamily="18" charset="-78"/>
                <a:cs typeface="Andalus" pitchFamily="18" charset="-78"/>
              </a:rPr>
              <a:t> Nankana Sahib</a:t>
            </a:r>
            <a:endParaRPr lang="en-US" sz="3200" dirty="0">
              <a:latin typeface="Andalus" pitchFamily="18" charset="-78"/>
              <a:cs typeface="Andalus" pitchFamily="18" charset="-78"/>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Content Placeholder 5"/>
          <p:cNvSpPr>
            <a:spLocks noGrp="1"/>
          </p:cNvSpPr>
          <p:nvPr>
            <p:ph sz="half" idx="4294967295"/>
          </p:nvPr>
        </p:nvSpPr>
        <p:spPr>
          <a:xfrm>
            <a:off x="304800" y="685800"/>
            <a:ext cx="3962400" cy="4525963"/>
          </a:xfrm>
          <a:prstGeom prst="rect">
            <a:avLst/>
          </a:prstGeom>
        </p:spPr>
        <p:txBody>
          <a:bodyPr>
            <a:normAutofit fontScale="92500"/>
          </a:bodyPr>
          <a:lstStyle/>
          <a:p>
            <a:r>
              <a:rPr lang="en-US" sz="2000" dirty="0" smtClean="0">
                <a:latin typeface="Andalus" pitchFamily="18" charset="-78"/>
                <a:cs typeface="Andalus" pitchFamily="18" charset="-78"/>
              </a:rPr>
              <a:t>The </a:t>
            </a:r>
            <a:r>
              <a:rPr lang="en-US" sz="2000" b="1" dirty="0" smtClean="0">
                <a:latin typeface="Andalus" pitchFamily="18" charset="-78"/>
                <a:cs typeface="Andalus" pitchFamily="18" charset="-78"/>
              </a:rPr>
              <a:t>Lahore Fort</a:t>
            </a:r>
            <a:r>
              <a:rPr lang="en-US" sz="2000" dirty="0" smtClean="0">
                <a:latin typeface="Andalus" pitchFamily="18" charset="-78"/>
                <a:cs typeface="Andalus" pitchFamily="18" charset="-78"/>
              </a:rPr>
              <a:t>, locally referred to as </a:t>
            </a:r>
            <a:r>
              <a:rPr lang="en-US" sz="2000" b="1" dirty="0" err="1" smtClean="0">
                <a:latin typeface="Andalus" pitchFamily="18" charset="-78"/>
                <a:cs typeface="Andalus" pitchFamily="18" charset="-78"/>
              </a:rPr>
              <a:t>Shahi</a:t>
            </a:r>
            <a:r>
              <a:rPr lang="en-US" sz="2000" b="1" dirty="0" smtClean="0">
                <a:latin typeface="Andalus" pitchFamily="18" charset="-78"/>
                <a:cs typeface="Andalus" pitchFamily="18" charset="-78"/>
              </a:rPr>
              <a:t> </a:t>
            </a:r>
            <a:r>
              <a:rPr lang="en-US" sz="2000" b="1" dirty="0" err="1" smtClean="0">
                <a:latin typeface="Andalus" pitchFamily="18" charset="-78"/>
                <a:cs typeface="Andalus" pitchFamily="18" charset="-78"/>
              </a:rPr>
              <a:t>Qila</a:t>
            </a:r>
            <a:r>
              <a:rPr lang="en-US" sz="2000" dirty="0" smtClean="0">
                <a:latin typeface="Andalus" pitchFamily="18" charset="-78"/>
                <a:cs typeface="Andalus" pitchFamily="18" charset="-78"/>
              </a:rPr>
              <a:t> is a citadel in the city of Lahore, Punjab, Pakistan. It is located in the northwestern corner of the Walled City of Lahore in Iqbal Park, which is one of the largest urban parks in Pakistan. The trapezoidal composition is spread over 20 hectares.</a:t>
            </a:r>
          </a:p>
          <a:p>
            <a:r>
              <a:rPr lang="en-US" sz="2000" dirty="0" smtClean="0">
                <a:latin typeface="Andalus" pitchFamily="18" charset="-78"/>
                <a:cs typeface="Andalus" pitchFamily="18" charset="-78"/>
              </a:rPr>
              <a:t>The existing base structure of the Fort  was built during the reign of Mughal Emperor Akbar between 1556–1605 and was regularly upgraded by subsequent Mughal, Sikh and British rulers.</a:t>
            </a:r>
          </a:p>
          <a:p>
            <a:endParaRPr lang="en-US" sz="2000" dirty="0">
              <a:latin typeface="Andalus" pitchFamily="18" charset="-78"/>
              <a:cs typeface="Andalus" pitchFamily="18" charset="-78"/>
            </a:endParaRPr>
          </a:p>
        </p:txBody>
      </p:sp>
      <p:sp>
        <p:nvSpPr>
          <p:cNvPr id="3" name="Title 2"/>
          <p:cNvSpPr>
            <a:spLocks noGrp="1"/>
          </p:cNvSpPr>
          <p:nvPr>
            <p:ph type="title"/>
          </p:nvPr>
        </p:nvSpPr>
        <p:spPr>
          <a:xfrm>
            <a:off x="4800600" y="-152400"/>
            <a:ext cx="2895600" cy="762000"/>
          </a:xfrm>
        </p:spPr>
        <p:txBody>
          <a:bodyPr>
            <a:normAutofit/>
          </a:bodyPr>
          <a:lstStyle/>
          <a:p>
            <a:pPr algn="ctr"/>
            <a:r>
              <a:rPr lang="en-US" sz="3200" b="1" dirty="0" smtClean="0">
                <a:latin typeface="Andalus" pitchFamily="18" charset="-78"/>
                <a:cs typeface="Andalus" pitchFamily="18" charset="-78"/>
              </a:rPr>
              <a:t>Lahore Fort</a:t>
            </a:r>
            <a:endParaRPr lang="en-US" sz="3200" b="1" dirty="0">
              <a:latin typeface="Andalus" pitchFamily="18" charset="-78"/>
              <a:cs typeface="Andalus" pitchFamily="18" charset="-78"/>
            </a:endParaRPr>
          </a:p>
        </p:txBody>
      </p:sp>
      <p:pic>
        <p:nvPicPr>
          <p:cNvPr id="5" name="Picture 4" descr="Lahore_Fort_view_from_Baradari.jpg"/>
          <p:cNvPicPr>
            <a:picLocks noChangeAspect="1"/>
          </p:cNvPicPr>
          <p:nvPr/>
        </p:nvPicPr>
        <p:blipFill>
          <a:blip r:embed="rId2" cstate="print"/>
          <a:stretch>
            <a:fillRect/>
          </a:stretch>
        </p:blipFill>
        <p:spPr>
          <a:xfrm>
            <a:off x="4267200" y="3457448"/>
            <a:ext cx="4343400" cy="2982468"/>
          </a:xfrm>
          <a:prstGeom prst="rect">
            <a:avLst/>
          </a:prstGeom>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sz="half" idx="4294967295"/>
          </p:nvPr>
        </p:nvSpPr>
        <p:spPr>
          <a:xfrm>
            <a:off x="304800" y="609600"/>
            <a:ext cx="4038600" cy="4525963"/>
          </a:xfrm>
          <a:prstGeom prst="rect">
            <a:avLst/>
          </a:prstGeom>
        </p:spPr>
        <p:txBody>
          <a:bodyPr>
            <a:normAutofit lnSpcReduction="10000"/>
          </a:bodyPr>
          <a:lstStyle/>
          <a:p>
            <a:r>
              <a:rPr lang="en-US" sz="2000" b="1" dirty="0" err="1" smtClean="0">
                <a:latin typeface="Andalus" pitchFamily="18" charset="-78"/>
                <a:cs typeface="Andalus" pitchFamily="18" charset="-78"/>
              </a:rPr>
              <a:t>Derawar</a:t>
            </a:r>
            <a:r>
              <a:rPr lang="en-US" sz="2000" b="1" dirty="0" smtClean="0">
                <a:latin typeface="Andalus" pitchFamily="18" charset="-78"/>
                <a:cs typeface="Andalus" pitchFamily="18" charset="-78"/>
              </a:rPr>
              <a:t> Fort</a:t>
            </a:r>
            <a:r>
              <a:rPr lang="en-US" sz="2000" dirty="0" smtClean="0">
                <a:latin typeface="Andalus" pitchFamily="18" charset="-78"/>
                <a:cs typeface="Andalus" pitchFamily="18" charset="-78"/>
              </a:rPr>
              <a:t> is a large square fortress in </a:t>
            </a:r>
            <a:r>
              <a:rPr lang="en-US" sz="2000" dirty="0" err="1" smtClean="0">
                <a:latin typeface="Andalus" pitchFamily="18" charset="-78"/>
                <a:cs typeface="Andalus" pitchFamily="18" charset="-78"/>
              </a:rPr>
              <a:t>Derawar</a:t>
            </a:r>
            <a:r>
              <a:rPr lang="en-US" sz="2000" dirty="0" smtClean="0">
                <a:latin typeface="Andalus" pitchFamily="18" charset="-78"/>
                <a:cs typeface="Andalus" pitchFamily="18" charset="-78"/>
              </a:rPr>
              <a:t> Fort in Bahawalpur, Punjab, Pakistan. The forty bastions of </a:t>
            </a:r>
            <a:r>
              <a:rPr lang="en-US" sz="2000" dirty="0" err="1" smtClean="0">
                <a:latin typeface="Andalus" pitchFamily="18" charset="-78"/>
                <a:cs typeface="Andalus" pitchFamily="18" charset="-78"/>
              </a:rPr>
              <a:t>Derawar</a:t>
            </a:r>
            <a:r>
              <a:rPr lang="en-US" sz="2000" dirty="0" smtClean="0">
                <a:latin typeface="Andalus" pitchFamily="18" charset="-78"/>
                <a:cs typeface="Andalus" pitchFamily="18" charset="-78"/>
              </a:rPr>
              <a:t> are visible for many miles in Cholistan Desert. The walls have a circumference of 1500 </a:t>
            </a:r>
            <a:r>
              <a:rPr lang="en-US" sz="2000" dirty="0" err="1" smtClean="0">
                <a:latin typeface="Andalus" pitchFamily="18" charset="-78"/>
                <a:cs typeface="Andalus" pitchFamily="18" charset="-78"/>
              </a:rPr>
              <a:t>metres</a:t>
            </a:r>
            <a:r>
              <a:rPr lang="en-US" sz="2000" dirty="0" smtClean="0">
                <a:latin typeface="Andalus" pitchFamily="18" charset="-78"/>
                <a:cs typeface="Andalus" pitchFamily="18" charset="-78"/>
              </a:rPr>
              <a:t> and stand up to thirty </a:t>
            </a:r>
            <a:r>
              <a:rPr lang="en-US" sz="2000" dirty="0" err="1" smtClean="0">
                <a:latin typeface="Andalus" pitchFamily="18" charset="-78"/>
                <a:cs typeface="Andalus" pitchFamily="18" charset="-78"/>
              </a:rPr>
              <a:t>metres</a:t>
            </a:r>
            <a:r>
              <a:rPr lang="en-US" sz="2000" dirty="0" smtClean="0">
                <a:latin typeface="Andalus" pitchFamily="18" charset="-78"/>
                <a:cs typeface="Andalus" pitchFamily="18" charset="-78"/>
              </a:rPr>
              <a:t> high.</a:t>
            </a:r>
          </a:p>
          <a:p>
            <a:r>
              <a:rPr lang="en-US" sz="2000" dirty="0" smtClean="0">
                <a:latin typeface="Andalus" pitchFamily="18" charset="-78"/>
                <a:cs typeface="Andalus" pitchFamily="18" charset="-78"/>
              </a:rPr>
              <a:t>The fort was built by Hindu Rajput, Bhati of Jaisalmer. It remained in the hands of the Rajput Bhati royal family of Jaisalmer until captured by the Nawabs of Bahawalpur in 1733.</a:t>
            </a:r>
          </a:p>
          <a:p>
            <a:endParaRPr lang="en-US" sz="2000" dirty="0">
              <a:latin typeface="Andalus" pitchFamily="18" charset="-78"/>
              <a:cs typeface="Andalus" pitchFamily="18" charset="-78"/>
            </a:endParaRPr>
          </a:p>
        </p:txBody>
      </p:sp>
      <p:pic>
        <p:nvPicPr>
          <p:cNvPr id="5" name="Content Placeholder 3" descr="Derawar - Derawar Fort - 2010 - 03.jpg"/>
          <p:cNvPicPr>
            <a:picLocks noGrp="1" noChangeAspect="1"/>
          </p:cNvPicPr>
          <p:nvPr>
            <p:ph sz="half" idx="4294967295"/>
          </p:nvPr>
        </p:nvPicPr>
        <p:blipFill>
          <a:blip r:embed="rId2"/>
          <a:stretch>
            <a:fillRect/>
          </a:stretch>
        </p:blipFill>
        <p:spPr>
          <a:xfrm>
            <a:off x="4218548" y="3048000"/>
            <a:ext cx="4315852" cy="3250630"/>
          </a:xfrm>
          <a:prstGeom prst="rect">
            <a:avLst/>
          </a:prstGeom>
        </p:spPr>
      </p:pic>
      <p:sp>
        <p:nvSpPr>
          <p:cNvPr id="4" name="Title 3"/>
          <p:cNvSpPr>
            <a:spLocks noGrp="1"/>
          </p:cNvSpPr>
          <p:nvPr>
            <p:ph type="title"/>
          </p:nvPr>
        </p:nvSpPr>
        <p:spPr>
          <a:xfrm>
            <a:off x="4876800" y="76200"/>
            <a:ext cx="2842710" cy="494264"/>
          </a:xfrm>
        </p:spPr>
        <p:txBody>
          <a:bodyPr>
            <a:noAutofit/>
          </a:bodyPr>
          <a:lstStyle/>
          <a:p>
            <a:pPr algn="ctr"/>
            <a:r>
              <a:rPr lang="en-US" sz="3200" b="1" dirty="0" err="1" smtClean="0">
                <a:latin typeface="Andalus" pitchFamily="18" charset="-78"/>
                <a:cs typeface="Andalus" pitchFamily="18" charset="-78"/>
              </a:rPr>
              <a:t>Derawar</a:t>
            </a:r>
            <a:r>
              <a:rPr lang="en-US" sz="3200" b="1" dirty="0" smtClean="0">
                <a:latin typeface="Andalus" pitchFamily="18" charset="-78"/>
                <a:cs typeface="Andalus" pitchFamily="18" charset="-78"/>
              </a:rPr>
              <a:t> Fort</a:t>
            </a:r>
            <a:endParaRPr lang="en-US" sz="3200" b="1" dirty="0">
              <a:latin typeface="Andalus" pitchFamily="18" charset="-78"/>
              <a:cs typeface="Andalus" pitchFamily="18" charset="-78"/>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sz="half" idx="4294967295"/>
          </p:nvPr>
        </p:nvSpPr>
        <p:spPr>
          <a:xfrm>
            <a:off x="457200" y="1066800"/>
            <a:ext cx="4038600" cy="4525963"/>
          </a:xfrm>
          <a:prstGeom prst="rect">
            <a:avLst/>
          </a:prstGeom>
        </p:spPr>
        <p:txBody>
          <a:bodyPr/>
          <a:lstStyle/>
          <a:p>
            <a:r>
              <a:rPr lang="en-US" dirty="0" smtClean="0">
                <a:latin typeface="Andalus" pitchFamily="18" charset="-78"/>
                <a:cs typeface="Andalus" pitchFamily="18" charset="-78"/>
              </a:rPr>
              <a:t>Hyderabad</a:t>
            </a:r>
          </a:p>
          <a:p>
            <a:r>
              <a:rPr lang="en-US" dirty="0" smtClean="0">
                <a:latin typeface="Andalus" pitchFamily="18" charset="-78"/>
                <a:cs typeface="Andalus" pitchFamily="18" charset="-78"/>
              </a:rPr>
              <a:t>836 A.D</a:t>
            </a:r>
          </a:p>
          <a:p>
            <a:r>
              <a:rPr lang="en-US" dirty="0" err="1" smtClean="0">
                <a:latin typeface="Andalus" pitchFamily="18" charset="-78"/>
                <a:cs typeface="Andalus" pitchFamily="18" charset="-78"/>
              </a:rPr>
              <a:t>Imran</a:t>
            </a:r>
            <a:r>
              <a:rPr lang="en-US" dirty="0" smtClean="0">
                <a:latin typeface="Andalus" pitchFamily="18" charset="-78"/>
                <a:cs typeface="Andalus" pitchFamily="18" charset="-78"/>
              </a:rPr>
              <a:t> bin </a:t>
            </a:r>
            <a:r>
              <a:rPr lang="en-US" dirty="0" err="1" smtClean="0">
                <a:latin typeface="Andalus" pitchFamily="18" charset="-78"/>
                <a:cs typeface="Andalus" pitchFamily="18" charset="-78"/>
              </a:rPr>
              <a:t>musa</a:t>
            </a:r>
            <a:endParaRPr lang="en-US" dirty="0" smtClean="0">
              <a:latin typeface="Andalus" pitchFamily="18" charset="-78"/>
              <a:cs typeface="Andalus" pitchFamily="18" charset="-78"/>
            </a:endParaRPr>
          </a:p>
          <a:p>
            <a:r>
              <a:rPr lang="en-US" dirty="0" smtClean="0">
                <a:latin typeface="Andalus" pitchFamily="18" charset="-78"/>
                <a:cs typeface="Andalus" pitchFamily="18" charset="-78"/>
              </a:rPr>
              <a:t>Constructed with gypsum and lime cut sandstone</a:t>
            </a:r>
            <a:endParaRPr lang="en-US" dirty="0">
              <a:latin typeface="Andalus" pitchFamily="18" charset="-78"/>
              <a:cs typeface="Andalus" pitchFamily="18" charset="-78"/>
            </a:endParaRPr>
          </a:p>
        </p:txBody>
      </p:sp>
      <p:pic>
        <p:nvPicPr>
          <p:cNvPr id="5" name="Content Placeholder 4" descr="800px-Ranikot_Fort_07a.jpg"/>
          <p:cNvPicPr>
            <a:picLocks noGrp="1" noChangeAspect="1"/>
          </p:cNvPicPr>
          <p:nvPr>
            <p:ph sz="half" idx="4294967295"/>
          </p:nvPr>
        </p:nvPicPr>
        <p:blipFill>
          <a:blip r:embed="rId2"/>
          <a:stretch>
            <a:fillRect/>
          </a:stretch>
        </p:blipFill>
        <p:spPr>
          <a:xfrm>
            <a:off x="3733800" y="3276600"/>
            <a:ext cx="4432062" cy="2958402"/>
          </a:xfrm>
          <a:prstGeom prst="rect">
            <a:avLst/>
          </a:prstGeom>
        </p:spPr>
      </p:pic>
      <p:sp>
        <p:nvSpPr>
          <p:cNvPr id="4" name="Title 3"/>
          <p:cNvSpPr>
            <a:spLocks noGrp="1"/>
          </p:cNvSpPr>
          <p:nvPr>
            <p:ph type="title"/>
          </p:nvPr>
        </p:nvSpPr>
        <p:spPr>
          <a:xfrm>
            <a:off x="5029200" y="0"/>
            <a:ext cx="2614110" cy="570464"/>
          </a:xfrm>
        </p:spPr>
        <p:txBody>
          <a:bodyPr>
            <a:noAutofit/>
          </a:bodyPr>
          <a:lstStyle/>
          <a:p>
            <a:r>
              <a:rPr lang="en-US" sz="3200" b="1" dirty="0" err="1" smtClean="0">
                <a:latin typeface="Andalus" pitchFamily="18" charset="-78"/>
                <a:cs typeface="Andalus" pitchFamily="18" charset="-78"/>
              </a:rPr>
              <a:t>Rani</a:t>
            </a:r>
            <a:r>
              <a:rPr lang="en-US" sz="3200" b="1" dirty="0" smtClean="0">
                <a:latin typeface="Andalus" pitchFamily="18" charset="-78"/>
                <a:cs typeface="Andalus" pitchFamily="18" charset="-78"/>
              </a:rPr>
              <a:t> </a:t>
            </a:r>
            <a:r>
              <a:rPr lang="en-US" sz="3200" b="1" dirty="0" err="1" smtClean="0">
                <a:latin typeface="Andalus" pitchFamily="18" charset="-78"/>
                <a:cs typeface="Andalus" pitchFamily="18" charset="-78"/>
              </a:rPr>
              <a:t>Kot</a:t>
            </a:r>
            <a:r>
              <a:rPr lang="en-US" sz="3200" b="1" dirty="0" smtClean="0">
                <a:latin typeface="Andalus" pitchFamily="18" charset="-78"/>
                <a:cs typeface="Andalus" pitchFamily="18" charset="-78"/>
              </a:rPr>
              <a:t> Fort</a:t>
            </a:r>
            <a:endParaRPr lang="en-US" sz="3200" b="1" dirty="0">
              <a:latin typeface="Andalus" pitchFamily="18" charset="-78"/>
              <a:cs typeface="Andalus" pitchFamily="18" charset="-78"/>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sz="half" idx="4294967295"/>
          </p:nvPr>
        </p:nvSpPr>
        <p:spPr>
          <a:xfrm>
            <a:off x="381000" y="685800"/>
            <a:ext cx="4038600" cy="4525963"/>
          </a:xfrm>
          <a:prstGeom prst="rect">
            <a:avLst/>
          </a:prstGeom>
        </p:spPr>
        <p:txBody>
          <a:bodyPr>
            <a:normAutofit fontScale="92500" lnSpcReduction="10000"/>
          </a:bodyPr>
          <a:lstStyle/>
          <a:p>
            <a:r>
              <a:rPr lang="en-US" sz="2000" dirty="0" smtClean="0">
                <a:latin typeface="Andalus" pitchFamily="18" charset="-78"/>
                <a:cs typeface="Andalus" pitchFamily="18" charset="-78"/>
              </a:rPr>
              <a:t>The </a:t>
            </a:r>
            <a:r>
              <a:rPr lang="en-US" sz="2000" b="1" dirty="0" err="1" smtClean="0">
                <a:latin typeface="Andalus" pitchFamily="18" charset="-78"/>
                <a:cs typeface="Andalus" pitchFamily="18" charset="-78"/>
              </a:rPr>
              <a:t>Bab</a:t>
            </a:r>
            <a:r>
              <a:rPr lang="en-US" sz="2000" b="1" dirty="0" smtClean="0">
                <a:latin typeface="Andalus" pitchFamily="18" charset="-78"/>
                <a:cs typeface="Andalus" pitchFamily="18" charset="-78"/>
              </a:rPr>
              <a:t>-e-Pakistan</a:t>
            </a:r>
            <a:r>
              <a:rPr lang="en-US" sz="2000" dirty="0" smtClean="0">
                <a:latin typeface="Andalus" pitchFamily="18" charset="-78"/>
                <a:cs typeface="Andalus" pitchFamily="18" charset="-78"/>
              </a:rPr>
              <a:t> </a:t>
            </a:r>
            <a:r>
              <a:rPr lang="en-US" sz="2000" i="1" dirty="0" smtClean="0">
                <a:latin typeface="Andalus" pitchFamily="18" charset="-78"/>
                <a:cs typeface="Andalus" pitchFamily="18" charset="-78"/>
              </a:rPr>
              <a:t>Gateway of Pakistan </a:t>
            </a:r>
            <a:r>
              <a:rPr lang="en-US" sz="2000" dirty="0" smtClean="0">
                <a:latin typeface="Andalus" pitchFamily="18" charset="-78"/>
                <a:cs typeface="Andalus" pitchFamily="18" charset="-78"/>
              </a:rPr>
              <a:t>is a national monument in Lahore, Punjab, Pakistan which is being built on the site of one of the major Muslim refugee camps which operated in the aftermath of independence of Pakistan.</a:t>
            </a:r>
            <a:r>
              <a:rPr lang="en-US" sz="2000" baseline="30000" dirty="0" smtClean="0">
                <a:latin typeface="Andalus" pitchFamily="18" charset="-78"/>
                <a:cs typeface="Andalus" pitchFamily="18" charset="-78"/>
              </a:rPr>
              <a:t> </a:t>
            </a:r>
            <a:r>
              <a:rPr lang="en-US" sz="2000" dirty="0" smtClean="0">
                <a:latin typeface="Andalus" pitchFamily="18" charset="-78"/>
                <a:cs typeface="Andalus" pitchFamily="18" charset="-78"/>
              </a:rPr>
              <a:t>The memorial was proposed in 1985, by the late Governor </a:t>
            </a:r>
            <a:r>
              <a:rPr lang="en-US" sz="2000" dirty="0" err="1" smtClean="0">
                <a:latin typeface="Andalus" pitchFamily="18" charset="-78"/>
                <a:cs typeface="Andalus" pitchFamily="18" charset="-78"/>
              </a:rPr>
              <a:t>Ghulam</a:t>
            </a:r>
            <a:r>
              <a:rPr lang="en-US" sz="2000" dirty="0" smtClean="0">
                <a:latin typeface="Andalus" pitchFamily="18" charset="-78"/>
                <a:cs typeface="Andalus" pitchFamily="18" charset="-78"/>
              </a:rPr>
              <a:t> Jilani Khan, and was approved immediately by the President Muhammad Zia-</a:t>
            </a:r>
            <a:r>
              <a:rPr lang="en-US" sz="2000" dirty="0" err="1" smtClean="0">
                <a:latin typeface="Andalus" pitchFamily="18" charset="-78"/>
                <a:cs typeface="Andalus" pitchFamily="18" charset="-78"/>
              </a:rPr>
              <a:t>ul</a:t>
            </a:r>
            <a:r>
              <a:rPr lang="en-US" sz="2000" dirty="0" smtClean="0">
                <a:latin typeface="Andalus" pitchFamily="18" charset="-78"/>
                <a:cs typeface="Andalus" pitchFamily="18" charset="-78"/>
              </a:rPr>
              <a:t>-</a:t>
            </a:r>
            <a:r>
              <a:rPr lang="en-US" sz="2000" dirty="0" err="1" smtClean="0">
                <a:latin typeface="Andalus" pitchFamily="18" charset="-78"/>
                <a:cs typeface="Andalus" pitchFamily="18" charset="-78"/>
              </a:rPr>
              <a:t>Haq</a:t>
            </a:r>
            <a:r>
              <a:rPr lang="en-US" sz="2000" dirty="0" smtClean="0">
                <a:latin typeface="Andalus" pitchFamily="18" charset="-78"/>
                <a:cs typeface="Andalus" pitchFamily="18" charset="-78"/>
              </a:rPr>
              <a:t>. The monument is designed by a Lahore-based architect </a:t>
            </a:r>
            <a:r>
              <a:rPr lang="en-US" sz="2000" dirty="0" err="1" smtClean="0">
                <a:latin typeface="Andalus" pitchFamily="18" charset="-78"/>
                <a:cs typeface="Andalus" pitchFamily="18" charset="-78"/>
              </a:rPr>
              <a:t>Amjad</a:t>
            </a:r>
            <a:r>
              <a:rPr lang="en-US" sz="2000" dirty="0" smtClean="0">
                <a:latin typeface="Andalus" pitchFamily="18" charset="-78"/>
                <a:cs typeface="Andalus" pitchFamily="18" charset="-78"/>
              </a:rPr>
              <a:t> </a:t>
            </a:r>
            <a:r>
              <a:rPr lang="en-US" sz="2000" dirty="0" err="1" smtClean="0">
                <a:latin typeface="Andalus" pitchFamily="18" charset="-78"/>
                <a:cs typeface="Andalus" pitchFamily="18" charset="-78"/>
              </a:rPr>
              <a:t>Mukhtar</a:t>
            </a:r>
            <a:r>
              <a:rPr lang="en-US" sz="2000" dirty="0" smtClean="0">
                <a:latin typeface="Andalus" pitchFamily="18" charset="-78"/>
                <a:cs typeface="Andalus" pitchFamily="18" charset="-78"/>
              </a:rPr>
              <a:t>, who is a graduate from National College of Arts, Lahore.</a:t>
            </a:r>
            <a:endParaRPr lang="en-US" sz="2000" dirty="0">
              <a:latin typeface="Andalus" pitchFamily="18" charset="-78"/>
              <a:cs typeface="Andalus" pitchFamily="18" charset="-78"/>
            </a:endParaRPr>
          </a:p>
        </p:txBody>
      </p:sp>
      <p:sp>
        <p:nvSpPr>
          <p:cNvPr id="4" name="Title 3"/>
          <p:cNvSpPr>
            <a:spLocks noGrp="1"/>
          </p:cNvSpPr>
          <p:nvPr>
            <p:ph type="title"/>
          </p:nvPr>
        </p:nvSpPr>
        <p:spPr>
          <a:xfrm>
            <a:off x="4800600" y="0"/>
            <a:ext cx="3223710" cy="646664"/>
          </a:xfrm>
        </p:spPr>
        <p:txBody>
          <a:bodyPr>
            <a:normAutofit/>
          </a:bodyPr>
          <a:lstStyle/>
          <a:p>
            <a:pPr algn="ctr"/>
            <a:r>
              <a:rPr lang="en-US" sz="3200" b="1" dirty="0" err="1" smtClean="0">
                <a:latin typeface="Andalus" pitchFamily="18" charset="-78"/>
                <a:cs typeface="Andalus" pitchFamily="18" charset="-78"/>
              </a:rPr>
              <a:t>Bab</a:t>
            </a:r>
            <a:r>
              <a:rPr lang="en-US" sz="3200" b="1" dirty="0" smtClean="0">
                <a:latin typeface="Andalus" pitchFamily="18" charset="-78"/>
                <a:cs typeface="Andalus" pitchFamily="18" charset="-78"/>
              </a:rPr>
              <a:t>-e-</a:t>
            </a:r>
            <a:r>
              <a:rPr lang="en-US" sz="3200" b="1" dirty="0" err="1" smtClean="0">
                <a:latin typeface="Andalus" pitchFamily="18" charset="-78"/>
                <a:cs typeface="Andalus" pitchFamily="18" charset="-78"/>
              </a:rPr>
              <a:t>Azadi</a:t>
            </a:r>
            <a:endParaRPr lang="en-US" sz="3200" b="1" dirty="0">
              <a:latin typeface="Andalus" pitchFamily="18" charset="-78"/>
              <a:cs typeface="Andalus" pitchFamily="18" charset="-78"/>
            </a:endParaRPr>
          </a:p>
        </p:txBody>
      </p:sp>
      <p:pic>
        <p:nvPicPr>
          <p:cNvPr id="3074" name="Picture 2" descr="https://c2.staticflickr.com/2/1221/1055015678_48ac515224.jpg"/>
          <p:cNvPicPr>
            <a:picLocks noChangeAspect="1" noChangeArrowheads="1"/>
          </p:cNvPicPr>
          <p:nvPr/>
        </p:nvPicPr>
        <p:blipFill>
          <a:blip r:embed="rId2"/>
          <a:srcRect/>
          <a:stretch>
            <a:fillRect/>
          </a:stretch>
        </p:blipFill>
        <p:spPr bwMode="auto">
          <a:xfrm>
            <a:off x="4461256" y="2971800"/>
            <a:ext cx="3844544" cy="3134140"/>
          </a:xfrm>
          <a:prstGeom prst="rect">
            <a:avLst/>
          </a:prstGeom>
          <a:noFill/>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sz="half" idx="4294967295"/>
          </p:nvPr>
        </p:nvSpPr>
        <p:spPr>
          <a:xfrm>
            <a:off x="457200" y="1481328"/>
            <a:ext cx="4038600" cy="4525963"/>
          </a:xfrm>
          <a:prstGeom prst="rect">
            <a:avLst/>
          </a:prstGeom>
        </p:spPr>
        <p:txBody>
          <a:bodyPr/>
          <a:lstStyle/>
          <a:p>
            <a:r>
              <a:rPr lang="en-US" dirty="0" err="1" smtClean="0">
                <a:latin typeface="Andalus" pitchFamily="18" charset="-78"/>
                <a:cs typeface="Andalus" pitchFamily="18" charset="-78"/>
              </a:rPr>
              <a:t>Gandhāra</a:t>
            </a:r>
            <a:r>
              <a:rPr lang="en-US" dirty="0" smtClean="0">
                <a:latin typeface="Andalus" pitchFamily="18" charset="-78"/>
                <a:cs typeface="Andalus" pitchFamily="18" charset="-78"/>
              </a:rPr>
              <a:t> was an ancient kingdom of Peshawar extending to the Swat valley, and </a:t>
            </a:r>
            <a:r>
              <a:rPr lang="en-US" dirty="0" err="1" smtClean="0">
                <a:latin typeface="Andalus" pitchFamily="18" charset="-78"/>
                <a:cs typeface="Andalus" pitchFamily="18" charset="-78"/>
              </a:rPr>
              <a:t>potohar</a:t>
            </a:r>
            <a:r>
              <a:rPr lang="en-US" dirty="0" smtClean="0">
                <a:latin typeface="Andalus" pitchFamily="18" charset="-78"/>
                <a:cs typeface="Andalus" pitchFamily="18" charset="-78"/>
              </a:rPr>
              <a:t> plateau regions of Pakistan as well as the </a:t>
            </a:r>
            <a:r>
              <a:rPr lang="en-US" dirty="0" err="1" smtClean="0">
                <a:latin typeface="Andalus" pitchFamily="18" charset="-78"/>
                <a:cs typeface="Andalus" pitchFamily="18" charset="-78"/>
              </a:rPr>
              <a:t>Jalalabad</a:t>
            </a:r>
            <a:r>
              <a:rPr lang="en-US" dirty="0" smtClean="0">
                <a:latin typeface="Andalus" pitchFamily="18" charset="-78"/>
                <a:cs typeface="Andalus" pitchFamily="18" charset="-78"/>
              </a:rPr>
              <a:t> district of northeastern Afghanistan.</a:t>
            </a:r>
            <a:endParaRPr lang="en-US" dirty="0">
              <a:latin typeface="Andalus" pitchFamily="18" charset="-78"/>
              <a:cs typeface="Andalus" pitchFamily="18" charset="-78"/>
            </a:endParaRPr>
          </a:p>
        </p:txBody>
      </p:sp>
      <p:pic>
        <p:nvPicPr>
          <p:cNvPr id="6" name="Content Placeholder 5" descr="361px-Gandhara_Buddha_(tnm).jpeg"/>
          <p:cNvPicPr>
            <a:picLocks noGrp="1" noChangeAspect="1"/>
          </p:cNvPicPr>
          <p:nvPr>
            <p:ph sz="half" idx="4294967295"/>
          </p:nvPr>
        </p:nvPicPr>
        <p:blipFill>
          <a:blip r:embed="rId2"/>
          <a:stretch>
            <a:fillRect/>
          </a:stretch>
        </p:blipFill>
        <p:spPr>
          <a:xfrm>
            <a:off x="5301386" y="1481138"/>
            <a:ext cx="2732228" cy="4525962"/>
          </a:xfrm>
          <a:prstGeom prst="rect">
            <a:avLst/>
          </a:prstGeom>
        </p:spPr>
      </p:pic>
      <p:sp>
        <p:nvSpPr>
          <p:cNvPr id="3" name="Title 2"/>
          <p:cNvSpPr>
            <a:spLocks noGrp="1"/>
          </p:cNvSpPr>
          <p:nvPr>
            <p:ph type="title"/>
          </p:nvPr>
        </p:nvSpPr>
        <p:spPr>
          <a:xfrm>
            <a:off x="5105400" y="0"/>
            <a:ext cx="2690310" cy="1143000"/>
          </a:xfrm>
        </p:spPr>
        <p:txBody>
          <a:bodyPr>
            <a:normAutofit/>
          </a:bodyPr>
          <a:lstStyle/>
          <a:p>
            <a:r>
              <a:rPr lang="en-US" sz="3200" dirty="0" err="1" smtClean="0">
                <a:latin typeface="Andalus" pitchFamily="18" charset="-78"/>
                <a:cs typeface="Andalus" pitchFamily="18" charset="-78"/>
              </a:rPr>
              <a:t>Gandhara</a:t>
            </a:r>
            <a:r>
              <a:rPr lang="en-US" sz="3200" dirty="0" smtClean="0">
                <a:latin typeface="Andalus" pitchFamily="18" charset="-78"/>
                <a:cs typeface="Andalus" pitchFamily="18" charset="-78"/>
              </a:rPr>
              <a:t/>
            </a:r>
            <a:br>
              <a:rPr lang="en-US" sz="3200" dirty="0" smtClean="0">
                <a:latin typeface="Andalus" pitchFamily="18" charset="-78"/>
                <a:cs typeface="Andalus" pitchFamily="18" charset="-78"/>
              </a:rPr>
            </a:br>
            <a:endParaRPr lang="en-US" sz="3200" dirty="0">
              <a:latin typeface="Andalus" pitchFamily="18" charset="-78"/>
              <a:cs typeface="Andalus" pitchFamily="18" charset="-78"/>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6866" name="Picture 2" descr="http://heritage.gov.pk/Gandhara/Gandhara_Archi-2.jpg"/>
          <p:cNvPicPr>
            <a:picLocks noChangeAspect="1" noChangeArrowheads="1"/>
          </p:cNvPicPr>
          <p:nvPr/>
        </p:nvPicPr>
        <p:blipFill>
          <a:blip r:embed="rId2"/>
          <a:srcRect/>
          <a:stretch>
            <a:fillRect/>
          </a:stretch>
        </p:blipFill>
        <p:spPr bwMode="auto">
          <a:xfrm>
            <a:off x="4125342" y="685801"/>
            <a:ext cx="4501495" cy="3048000"/>
          </a:xfrm>
          <a:prstGeom prst="rect">
            <a:avLst/>
          </a:prstGeom>
          <a:noFill/>
        </p:spPr>
      </p:pic>
      <p:pic>
        <p:nvPicPr>
          <p:cNvPr id="36868" name="Picture 4" descr="http://www.gandharatrails.com/images/destinations/07%20Swat%20Buddhist%20Butkara%20Ruines.jpg"/>
          <p:cNvPicPr>
            <a:picLocks noChangeAspect="1" noChangeArrowheads="1"/>
          </p:cNvPicPr>
          <p:nvPr/>
        </p:nvPicPr>
        <p:blipFill>
          <a:blip r:embed="rId3"/>
          <a:srcRect/>
          <a:stretch>
            <a:fillRect/>
          </a:stretch>
        </p:blipFill>
        <p:spPr bwMode="auto">
          <a:xfrm>
            <a:off x="533400" y="3581400"/>
            <a:ext cx="4694675" cy="2895600"/>
          </a:xfrm>
          <a:prstGeom prst="rect">
            <a:avLst/>
          </a:prstGeom>
          <a:noFill/>
        </p:spPr>
      </p:pic>
      <p:sp>
        <p:nvSpPr>
          <p:cNvPr id="4" name="Rectangle 3"/>
          <p:cNvSpPr/>
          <p:nvPr/>
        </p:nvSpPr>
        <p:spPr>
          <a:xfrm>
            <a:off x="4876800" y="76200"/>
            <a:ext cx="2819400" cy="584775"/>
          </a:xfrm>
          <a:prstGeom prst="rect">
            <a:avLst/>
          </a:prstGeom>
        </p:spPr>
        <p:txBody>
          <a:bodyPr wrap="square">
            <a:spAutoFit/>
          </a:bodyPr>
          <a:lstStyle/>
          <a:p>
            <a:pPr algn="ctr">
              <a:spcBef>
                <a:spcPct val="0"/>
              </a:spcBef>
            </a:pPr>
            <a:r>
              <a:rPr lang="en-US" sz="3200" b="1" dirty="0" err="1" smtClean="0">
                <a:solidFill>
                  <a:schemeClr val="accent1"/>
                </a:solidFill>
                <a:latin typeface="Andalus" pitchFamily="18" charset="-78"/>
                <a:ea typeface="+mj-ea"/>
                <a:cs typeface="Andalus" pitchFamily="18" charset="-78"/>
              </a:rPr>
              <a:t>Gandhara</a:t>
            </a:r>
            <a:endParaRPr lang="en-US" sz="3200" b="1" dirty="0" smtClean="0">
              <a:solidFill>
                <a:schemeClr val="accent1"/>
              </a:solidFill>
              <a:latin typeface="Andalus" pitchFamily="18" charset="-78"/>
              <a:ea typeface="+mj-ea"/>
              <a:cs typeface="Andalus" pitchFamily="18" charset="-78"/>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http://i.dawn.com/primary/2014/10/544b7710a0c62.jpg?r=992484440"/>
          <p:cNvPicPr>
            <a:picLocks noGrp="1"/>
          </p:cNvPicPr>
          <p:nvPr>
            <p:ph idx="1"/>
          </p:nvPr>
        </p:nvPicPr>
        <p:blipFill>
          <a:blip r:embed="rId2" cstate="print"/>
          <a:stretch>
            <a:fillRect/>
          </a:stretch>
        </p:blipFill>
        <p:spPr bwMode="auto">
          <a:xfrm>
            <a:off x="800365" y="1481138"/>
            <a:ext cx="7543270" cy="4525962"/>
          </a:xfrm>
          <a:prstGeom prst="rect">
            <a:avLst/>
          </a:prstGeom>
          <a:noFill/>
          <a:ln w="9525">
            <a:noFill/>
            <a:miter lim="800000"/>
            <a:headEnd/>
            <a:tailEnd/>
          </a:ln>
        </p:spPr>
      </p:pic>
      <p:sp>
        <p:nvSpPr>
          <p:cNvPr id="2" name="Title 1"/>
          <p:cNvSpPr>
            <a:spLocks noGrp="1"/>
          </p:cNvSpPr>
          <p:nvPr>
            <p:ph type="title"/>
          </p:nvPr>
        </p:nvSpPr>
        <p:spPr>
          <a:xfrm>
            <a:off x="1066800" y="533400"/>
            <a:ext cx="7024744" cy="838200"/>
          </a:xfrm>
        </p:spPr>
        <p:txBody>
          <a:bodyPr>
            <a:normAutofit/>
          </a:bodyPr>
          <a:lstStyle/>
          <a:p>
            <a:r>
              <a:rPr lang="en-US" b="1" dirty="0" smtClean="0">
                <a:latin typeface="Andalus" pitchFamily="18" charset="-78"/>
                <a:cs typeface="Andalus" pitchFamily="18" charset="-78"/>
              </a:rPr>
              <a:t>           </a:t>
            </a:r>
            <a:r>
              <a:rPr lang="en-US" sz="3600" b="1" dirty="0" smtClean="0">
                <a:effectLst/>
                <a:latin typeface="Andalus" pitchFamily="18" charset="-78"/>
                <a:cs typeface="Andalus" pitchFamily="18" charset="-78"/>
              </a:rPr>
              <a:t>Tomb of Jahangir </a:t>
            </a:r>
            <a:endParaRPr lang="en-US" sz="3600" b="1" dirty="0">
              <a:effectLst/>
              <a:latin typeface="Andalus" pitchFamily="18" charset="-78"/>
              <a:cs typeface="Andalus" pitchFamily="18" charset="-78"/>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4953000"/>
          </a:xfrm>
        </p:spPr>
        <p:txBody>
          <a:bodyPr>
            <a:normAutofit fontScale="85000" lnSpcReduction="10000"/>
          </a:bodyPr>
          <a:lstStyle/>
          <a:p>
            <a:pPr algn="just"/>
            <a:r>
              <a:rPr lang="en-US" dirty="0" smtClean="0">
                <a:latin typeface="Andalus" pitchFamily="18" charset="-78"/>
                <a:cs typeface="Andalus" pitchFamily="18" charset="-78"/>
              </a:rPr>
              <a:t>The </a:t>
            </a:r>
            <a:r>
              <a:rPr lang="en-US" dirty="0">
                <a:latin typeface="Andalus" pitchFamily="18" charset="-78"/>
                <a:cs typeface="Andalus" pitchFamily="18" charset="-78"/>
              </a:rPr>
              <a:t>Tomb of </a:t>
            </a:r>
            <a:r>
              <a:rPr lang="en-US" dirty="0" smtClean="0">
                <a:latin typeface="Andalus" pitchFamily="18" charset="-78"/>
                <a:cs typeface="Andalus" pitchFamily="18" charset="-78"/>
              </a:rPr>
              <a:t>Jahangir is </a:t>
            </a:r>
            <a:r>
              <a:rPr lang="en-US" dirty="0" err="1" smtClean="0">
                <a:latin typeface="Andalus" pitchFamily="18" charset="-78"/>
                <a:cs typeface="Andalus" pitchFamily="18" charset="-78"/>
              </a:rPr>
              <a:t>amausoleum</a:t>
            </a:r>
            <a:r>
              <a:rPr lang="en-US" dirty="0" smtClean="0">
                <a:latin typeface="Andalus" pitchFamily="18" charset="-78"/>
                <a:cs typeface="Andalus" pitchFamily="18" charset="-78"/>
              </a:rPr>
              <a:t> </a:t>
            </a:r>
            <a:r>
              <a:rPr lang="en-US" dirty="0">
                <a:latin typeface="Andalus" pitchFamily="18" charset="-78"/>
                <a:cs typeface="Andalus" pitchFamily="18" charset="-78"/>
              </a:rPr>
              <a:t>built for Emperor </a:t>
            </a:r>
            <a:r>
              <a:rPr lang="en-US" dirty="0" smtClean="0">
                <a:latin typeface="Andalus" pitchFamily="18" charset="-78"/>
                <a:cs typeface="Andalus" pitchFamily="18" charset="-78"/>
              </a:rPr>
              <a:t>Jahangir who after </a:t>
            </a:r>
            <a:r>
              <a:rPr lang="en-US" dirty="0">
                <a:latin typeface="Andalus" pitchFamily="18" charset="-78"/>
                <a:cs typeface="Andalus" pitchFamily="18" charset="-78"/>
              </a:rPr>
              <a:t>his death at </a:t>
            </a:r>
            <a:r>
              <a:rPr lang="en-US" dirty="0" err="1">
                <a:latin typeface="Andalus" pitchFamily="18" charset="-78"/>
                <a:cs typeface="Andalus" pitchFamily="18" charset="-78"/>
              </a:rPr>
              <a:t>Rajauri</a:t>
            </a:r>
            <a:r>
              <a:rPr lang="en-US" dirty="0">
                <a:latin typeface="Andalus" pitchFamily="18" charset="-78"/>
                <a:cs typeface="Andalus" pitchFamily="18" charset="-78"/>
              </a:rPr>
              <a:t> in </a:t>
            </a:r>
            <a:r>
              <a:rPr lang="en-US" dirty="0" smtClean="0">
                <a:latin typeface="Andalus" pitchFamily="18" charset="-78"/>
                <a:cs typeface="Andalus" pitchFamily="18" charset="-78"/>
              </a:rPr>
              <a:t>1627,was </a:t>
            </a:r>
            <a:r>
              <a:rPr lang="en-US" dirty="0">
                <a:latin typeface="Andalus" pitchFamily="18" charset="-78"/>
                <a:cs typeface="Andalus" pitchFamily="18" charset="-78"/>
              </a:rPr>
              <a:t>buried on the banks of the River Ravi in the large walled garden of Empress </a:t>
            </a:r>
            <a:r>
              <a:rPr lang="en-US" dirty="0" err="1">
                <a:latin typeface="Andalus" pitchFamily="18" charset="-78"/>
                <a:cs typeface="Andalus" pitchFamily="18" charset="-78"/>
              </a:rPr>
              <a:t>Nur</a:t>
            </a:r>
            <a:r>
              <a:rPr lang="en-US" dirty="0">
                <a:latin typeface="Andalus" pitchFamily="18" charset="-78"/>
                <a:cs typeface="Andalus" pitchFamily="18" charset="-78"/>
              </a:rPr>
              <a:t> Jahan  and this tomb was </a:t>
            </a:r>
            <a:endParaRPr lang="en-US" dirty="0" smtClean="0">
              <a:latin typeface="Andalus" pitchFamily="18" charset="-78"/>
              <a:cs typeface="Andalus" pitchFamily="18" charset="-78"/>
            </a:endParaRPr>
          </a:p>
          <a:p>
            <a:pPr algn="just"/>
            <a:endParaRPr lang="en-US" dirty="0" smtClean="0">
              <a:latin typeface="Andalus" pitchFamily="18" charset="-78"/>
              <a:cs typeface="Andalus" pitchFamily="18" charset="-78"/>
            </a:endParaRPr>
          </a:p>
          <a:p>
            <a:pPr algn="just"/>
            <a:r>
              <a:rPr lang="en-US" dirty="0" smtClean="0">
                <a:latin typeface="Andalus" pitchFamily="18" charset="-78"/>
                <a:cs typeface="Andalus" pitchFamily="18" charset="-78"/>
              </a:rPr>
              <a:t>Built </a:t>
            </a:r>
            <a:r>
              <a:rPr lang="en-US" dirty="0">
                <a:latin typeface="Andalus" pitchFamily="18" charset="-78"/>
                <a:cs typeface="Andalus" pitchFamily="18" charset="-78"/>
              </a:rPr>
              <a:t>and completed by Emperor Shah Jahan in 1637 AD, at the cost of ten </a:t>
            </a:r>
            <a:r>
              <a:rPr lang="en-US" dirty="0" err="1">
                <a:latin typeface="Andalus" pitchFamily="18" charset="-78"/>
                <a:cs typeface="Andalus" pitchFamily="18" charset="-78"/>
              </a:rPr>
              <a:t>Lakhs</a:t>
            </a:r>
            <a:r>
              <a:rPr lang="en-US" dirty="0">
                <a:latin typeface="Andalus" pitchFamily="18" charset="-78"/>
                <a:cs typeface="Andalus" pitchFamily="18" charset="-78"/>
              </a:rPr>
              <a:t> </a:t>
            </a:r>
            <a:r>
              <a:rPr lang="en-US" dirty="0" err="1" smtClean="0">
                <a:latin typeface="Andalus" pitchFamily="18" charset="-78"/>
                <a:cs typeface="Andalus" pitchFamily="18" charset="-78"/>
              </a:rPr>
              <a:t>Rupees,the</a:t>
            </a:r>
            <a:r>
              <a:rPr lang="en-US" dirty="0" smtClean="0">
                <a:latin typeface="Andalus" pitchFamily="18" charset="-78"/>
                <a:cs typeface="Andalus" pitchFamily="18" charset="-78"/>
              </a:rPr>
              <a:t> </a:t>
            </a:r>
            <a:r>
              <a:rPr lang="en-US" dirty="0">
                <a:latin typeface="Andalus" pitchFamily="18" charset="-78"/>
                <a:cs typeface="Andalus" pitchFamily="18" charset="-78"/>
              </a:rPr>
              <a:t>tomb, along with the adjacent </a:t>
            </a:r>
            <a:r>
              <a:rPr lang="en-US" dirty="0" err="1">
                <a:latin typeface="Andalus" pitchFamily="18" charset="-78"/>
                <a:cs typeface="Andalus" pitchFamily="18" charset="-78"/>
              </a:rPr>
              <a:t>Akbari</a:t>
            </a:r>
            <a:r>
              <a:rPr lang="en-US" dirty="0">
                <a:latin typeface="Andalus" pitchFamily="18" charset="-78"/>
                <a:cs typeface="Andalus" pitchFamily="18" charset="-78"/>
              </a:rPr>
              <a:t> </a:t>
            </a:r>
            <a:r>
              <a:rPr lang="en-US" dirty="0" err="1">
                <a:latin typeface="Andalus" pitchFamily="18" charset="-78"/>
                <a:cs typeface="Andalus" pitchFamily="18" charset="-78"/>
              </a:rPr>
              <a:t>Sarai</a:t>
            </a:r>
            <a:r>
              <a:rPr lang="en-US" dirty="0">
                <a:latin typeface="Andalus" pitchFamily="18" charset="-78"/>
                <a:cs typeface="Andalus" pitchFamily="18" charset="-78"/>
              </a:rPr>
              <a:t> and the tomb of </a:t>
            </a:r>
            <a:r>
              <a:rPr lang="en-US" dirty="0" err="1">
                <a:latin typeface="Andalus" pitchFamily="18" charset="-78"/>
                <a:cs typeface="Andalus" pitchFamily="18" charset="-78"/>
              </a:rPr>
              <a:t>Asif</a:t>
            </a:r>
            <a:r>
              <a:rPr lang="en-US" dirty="0">
                <a:latin typeface="Andalus" pitchFamily="18" charset="-78"/>
                <a:cs typeface="Andalus" pitchFamily="18" charset="-78"/>
              </a:rPr>
              <a:t> Khan, is on the tentative list as a UNESCO World Heritage Site</a:t>
            </a:r>
            <a:r>
              <a:rPr lang="en-US" dirty="0" smtClean="0">
                <a:latin typeface="Andalus" pitchFamily="18" charset="-78"/>
                <a:cs typeface="Andalus" pitchFamily="18" charset="-78"/>
              </a:rPr>
              <a:t>.</a:t>
            </a:r>
          </a:p>
          <a:p>
            <a:pPr algn="just">
              <a:buNone/>
            </a:pPr>
            <a:r>
              <a:rPr lang="en-US" dirty="0" smtClean="0">
                <a:latin typeface="Andalus" pitchFamily="18" charset="-78"/>
                <a:cs typeface="Andalus" pitchFamily="18" charset="-78"/>
              </a:rPr>
              <a:t> </a:t>
            </a:r>
          </a:p>
          <a:p>
            <a:pPr algn="just"/>
            <a:r>
              <a:rPr lang="en-US" dirty="0" smtClean="0">
                <a:latin typeface="Andalus" pitchFamily="18" charset="-78"/>
                <a:cs typeface="Andalus" pitchFamily="18" charset="-78"/>
              </a:rPr>
              <a:t>The </a:t>
            </a:r>
            <a:r>
              <a:rPr lang="en-US" dirty="0">
                <a:latin typeface="Andalus" pitchFamily="18" charset="-78"/>
                <a:cs typeface="Andalus" pitchFamily="18" charset="-78"/>
              </a:rPr>
              <a:t>interior of the mausoleum is an elevated sarcophagus of white marble, the sides of which are wrought with flowers of mosaic in the same elegant style as the tombs in the </a:t>
            </a:r>
            <a:r>
              <a:rPr lang="en-US" dirty="0" err="1">
                <a:latin typeface="Andalus" pitchFamily="18" charset="-78"/>
                <a:cs typeface="Andalus" pitchFamily="18" charset="-78"/>
              </a:rPr>
              <a:t>Taj</a:t>
            </a:r>
            <a:r>
              <a:rPr lang="en-US" dirty="0">
                <a:latin typeface="Andalus" pitchFamily="18" charset="-78"/>
                <a:cs typeface="Andalus" pitchFamily="18" charset="-78"/>
              </a:rPr>
              <a:t> </a:t>
            </a:r>
            <a:r>
              <a:rPr lang="en-US" dirty="0" err="1">
                <a:latin typeface="Andalus" pitchFamily="18" charset="-78"/>
                <a:cs typeface="Andalus" pitchFamily="18" charset="-78"/>
              </a:rPr>
              <a:t>Mahal</a:t>
            </a:r>
            <a:r>
              <a:rPr lang="en-US" dirty="0">
                <a:latin typeface="Andalus" pitchFamily="18" charset="-78"/>
                <a:cs typeface="Andalus" pitchFamily="18" charset="-78"/>
              </a:rPr>
              <a:t> at Agra, India</a:t>
            </a:r>
            <a:r>
              <a:rPr lang="en-US" dirty="0" smtClean="0">
                <a:latin typeface="Andalus" pitchFamily="18" charset="-78"/>
                <a:cs typeface="Andalus" pitchFamily="18" charset="-78"/>
              </a:rPr>
              <a:t>.</a:t>
            </a:r>
          </a:p>
          <a:p>
            <a:pPr algn="just"/>
            <a:endParaRPr lang="en-US" dirty="0" smtClean="0">
              <a:latin typeface="Andalus" pitchFamily="18" charset="-78"/>
              <a:cs typeface="Andalus" pitchFamily="18" charset="-78"/>
            </a:endParaRPr>
          </a:p>
          <a:p>
            <a:pPr algn="just"/>
            <a:r>
              <a:rPr lang="en-US" dirty="0" smtClean="0">
                <a:latin typeface="Andalus" pitchFamily="18" charset="-78"/>
                <a:cs typeface="Andalus" pitchFamily="18" charset="-78"/>
              </a:rPr>
              <a:t>On </a:t>
            </a:r>
            <a:r>
              <a:rPr lang="en-US" dirty="0">
                <a:latin typeface="Andalus" pitchFamily="18" charset="-78"/>
                <a:cs typeface="Andalus" pitchFamily="18" charset="-78"/>
              </a:rPr>
              <a:t>two sides of the sarcophagus the ninety-nine attributes of God are inlaid in black. </a:t>
            </a:r>
            <a:r>
              <a:rPr lang="en-US" dirty="0" smtClean="0">
                <a:latin typeface="Andalus" pitchFamily="18" charset="-78"/>
                <a:cs typeface="Andalus" pitchFamily="18" charset="-78"/>
              </a:rPr>
              <a:t>Carved </a:t>
            </a:r>
            <a:r>
              <a:rPr lang="en-US" dirty="0" err="1" smtClean="0">
                <a:latin typeface="Andalus" pitchFamily="18" charset="-78"/>
                <a:cs typeface="Andalus" pitchFamily="18" charset="-78"/>
              </a:rPr>
              <a:t>Jali</a:t>
            </a:r>
            <a:r>
              <a:rPr lang="en-US" dirty="0" smtClean="0">
                <a:latin typeface="Andalus" pitchFamily="18" charset="-78"/>
                <a:cs typeface="Andalus" pitchFamily="18" charset="-78"/>
              </a:rPr>
              <a:t> </a:t>
            </a:r>
            <a:r>
              <a:rPr lang="en-US" dirty="0">
                <a:latin typeface="Andalus" pitchFamily="18" charset="-78"/>
                <a:cs typeface="Andalus" pitchFamily="18" charset="-78"/>
              </a:rPr>
              <a:t>screens admit light in various patterns facing toward Mecca. </a:t>
            </a:r>
            <a:r>
              <a:rPr lang="en-US" b="1" dirty="0">
                <a:latin typeface="Andalus" pitchFamily="18" charset="-78"/>
                <a:cs typeface="Andalus" pitchFamily="18" charset="-78"/>
              </a:rPr>
              <a:t> </a:t>
            </a:r>
            <a:endParaRPr lang="en-US" dirty="0">
              <a:latin typeface="Andalus" pitchFamily="18" charset="-78"/>
              <a:cs typeface="Andalus" pitchFamily="18" charset="-78"/>
            </a:endParaRPr>
          </a:p>
        </p:txBody>
      </p:sp>
      <p:sp>
        <p:nvSpPr>
          <p:cNvPr id="2" name="Title 1"/>
          <p:cNvSpPr>
            <a:spLocks noGrp="1"/>
          </p:cNvSpPr>
          <p:nvPr>
            <p:ph type="title"/>
          </p:nvPr>
        </p:nvSpPr>
        <p:spPr>
          <a:xfrm>
            <a:off x="3657600" y="0"/>
            <a:ext cx="4876800" cy="685800"/>
          </a:xfrm>
        </p:spPr>
        <p:txBody>
          <a:bodyPr>
            <a:normAutofit fontScale="90000"/>
          </a:bodyPr>
          <a:lstStyle/>
          <a:p>
            <a:r>
              <a:rPr lang="en-US" b="1" dirty="0" smtClean="0">
                <a:latin typeface="Andalus" pitchFamily="18" charset="-78"/>
                <a:cs typeface="Andalus" pitchFamily="18" charset="-78"/>
              </a:rPr>
              <a:t>           </a:t>
            </a:r>
            <a:r>
              <a:rPr lang="en-US" sz="3600" b="1" dirty="0" smtClean="0">
                <a:effectLst/>
                <a:latin typeface="Andalus" pitchFamily="18" charset="-78"/>
                <a:cs typeface="Andalus" pitchFamily="18" charset="-78"/>
              </a:rPr>
              <a:t>Tomb of Jahangir</a:t>
            </a:r>
            <a:endParaRPr lang="en-US" sz="3600" b="1" dirty="0">
              <a:effectLst/>
              <a:latin typeface="Andalus" pitchFamily="18" charset="-78"/>
              <a:cs typeface="Andalus" pitchFamily="18" charset="-78"/>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txBox="1">
            <a:spLocks/>
          </p:cNvSpPr>
          <p:nvPr/>
        </p:nvSpPr>
        <p:spPr>
          <a:xfrm>
            <a:off x="4648202" y="0"/>
            <a:ext cx="3733797" cy="6096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chemeClr val="accent1"/>
                </a:solidFill>
                <a:effectLst/>
                <a:uLnTx/>
                <a:uFillTx/>
                <a:latin typeface="+mj-lt"/>
                <a:ea typeface="+mj-ea"/>
                <a:cs typeface="+mj-cs"/>
              </a:rPr>
              <a:t>Questions</a:t>
            </a:r>
            <a:endParaRPr kumimoji="0" lang="en-US" sz="3600" b="1" i="0" u="none" strike="noStrike" kern="1200" cap="none" spc="0" normalizeH="0" baseline="0" noProof="0" dirty="0">
              <a:ln>
                <a:noFill/>
              </a:ln>
              <a:solidFill>
                <a:schemeClr val="accent1"/>
              </a:solidFill>
              <a:effectLst/>
              <a:uLnTx/>
              <a:uFillTx/>
              <a:latin typeface="+mj-lt"/>
              <a:ea typeface="+mj-ea"/>
              <a:cs typeface="+mj-cs"/>
            </a:endParaRPr>
          </a:p>
        </p:txBody>
      </p:sp>
      <p:sp>
        <p:nvSpPr>
          <p:cNvPr id="3" name="Rectangle 2"/>
          <p:cNvSpPr/>
          <p:nvPr/>
        </p:nvSpPr>
        <p:spPr>
          <a:xfrm>
            <a:off x="838200" y="1143000"/>
            <a:ext cx="7391400" cy="4708981"/>
          </a:xfrm>
          <a:prstGeom prst="rect">
            <a:avLst/>
          </a:prstGeom>
        </p:spPr>
        <p:txBody>
          <a:bodyPr wrap="square">
            <a:spAutoFit/>
          </a:bodyPr>
          <a:lstStyle/>
          <a:p>
            <a:pPr marL="457200" indent="-457200">
              <a:buFont typeface="+mj-lt"/>
              <a:buAutoNum type="arabicPeriod"/>
            </a:pPr>
            <a:r>
              <a:rPr lang="en-US" sz="2000" dirty="0" smtClean="0">
                <a:latin typeface="Andalus" pitchFamily="18" charset="-78"/>
                <a:cs typeface="Andalus" pitchFamily="18" charset="-78"/>
              </a:rPr>
              <a:t>What are monuments?</a:t>
            </a:r>
          </a:p>
          <a:p>
            <a:pPr marL="457200" indent="-457200">
              <a:buFont typeface="+mj-lt"/>
              <a:buAutoNum type="arabicPeriod"/>
            </a:pPr>
            <a:r>
              <a:rPr lang="en-US" sz="2000" dirty="0" smtClean="0">
                <a:latin typeface="Andalus" pitchFamily="18" charset="-78"/>
                <a:cs typeface="Andalus" pitchFamily="18" charset="-78"/>
              </a:rPr>
              <a:t>Why monuments are important for a country?</a:t>
            </a:r>
          </a:p>
          <a:p>
            <a:pPr marL="457200" indent="-457200">
              <a:buFont typeface="+mj-lt"/>
              <a:buAutoNum type="arabicPeriod"/>
            </a:pPr>
            <a:r>
              <a:rPr lang="en-US" sz="2000" dirty="0" smtClean="0">
                <a:latin typeface="Andalus" pitchFamily="18" charset="-78"/>
                <a:cs typeface="Andalus" pitchFamily="18" charset="-78"/>
              </a:rPr>
              <a:t>How the monuments represent a country? </a:t>
            </a:r>
          </a:p>
          <a:p>
            <a:pPr marL="457200" indent="-457200">
              <a:buFont typeface="+mj-lt"/>
              <a:buAutoNum type="arabicPeriod"/>
            </a:pPr>
            <a:r>
              <a:rPr lang="en-US" sz="2000" dirty="0" smtClean="0">
                <a:latin typeface="Andalus" pitchFamily="18" charset="-78"/>
                <a:cs typeface="Andalus" pitchFamily="18" charset="-78"/>
              </a:rPr>
              <a:t>How many monuments are in your country?</a:t>
            </a:r>
          </a:p>
          <a:p>
            <a:pPr marL="457200" indent="-457200">
              <a:buFont typeface="+mj-lt"/>
              <a:buAutoNum type="arabicPeriod"/>
            </a:pPr>
            <a:r>
              <a:rPr lang="en-US" sz="2000" dirty="0" smtClean="0">
                <a:latin typeface="Andalus" pitchFamily="18" charset="-78"/>
                <a:cs typeface="Andalus" pitchFamily="18" charset="-78"/>
              </a:rPr>
              <a:t>Investigate origin and history of each Monument.</a:t>
            </a:r>
          </a:p>
          <a:p>
            <a:pPr marL="457200" indent="-457200">
              <a:buFont typeface="+mj-lt"/>
              <a:buAutoNum type="arabicPeriod"/>
            </a:pPr>
            <a:r>
              <a:rPr lang="en-US" sz="2000" dirty="0" smtClean="0">
                <a:latin typeface="Andalus" pitchFamily="18" charset="-78"/>
                <a:cs typeface="Andalus" pitchFamily="18" charset="-78"/>
              </a:rPr>
              <a:t>Which monuments in your country are the oldest and most important referring to their past history?</a:t>
            </a:r>
          </a:p>
          <a:p>
            <a:pPr marL="457200" indent="-457200">
              <a:buFont typeface="+mj-lt"/>
              <a:buAutoNum type="arabicPeriod"/>
            </a:pPr>
            <a:r>
              <a:rPr lang="en-US" sz="2000" dirty="0" smtClean="0">
                <a:latin typeface="Andalus" pitchFamily="18" charset="-78"/>
                <a:cs typeface="Andalus" pitchFamily="18" charset="-78"/>
              </a:rPr>
              <a:t>How old is the most ancient one?</a:t>
            </a:r>
          </a:p>
          <a:p>
            <a:pPr marL="457200" indent="-457200">
              <a:buFont typeface="+mj-lt"/>
              <a:buAutoNum type="arabicPeriod"/>
            </a:pPr>
            <a:r>
              <a:rPr lang="en-US" sz="2000" dirty="0" smtClean="0">
                <a:latin typeface="Andalus" pitchFamily="18" charset="-78"/>
                <a:cs typeface="Andalus" pitchFamily="18" charset="-78"/>
              </a:rPr>
              <a:t>Which are the latest monuments build in your country?</a:t>
            </a:r>
          </a:p>
          <a:p>
            <a:pPr marL="457200" indent="-457200">
              <a:buFont typeface="+mj-lt"/>
              <a:buAutoNum type="arabicPeriod"/>
            </a:pPr>
            <a:r>
              <a:rPr lang="en-US" sz="2000" dirty="0" smtClean="0">
                <a:latin typeface="Andalus" pitchFamily="18" charset="-78"/>
                <a:cs typeface="Andalus" pitchFamily="18" charset="-78"/>
              </a:rPr>
              <a:t>Which monuments have you visited yet?</a:t>
            </a:r>
          </a:p>
          <a:p>
            <a:pPr marL="457200" indent="-457200">
              <a:buFont typeface="+mj-lt"/>
              <a:buAutoNum type="arabicPeriod"/>
            </a:pPr>
            <a:r>
              <a:rPr lang="en-US" sz="2000" dirty="0" smtClean="0">
                <a:latin typeface="Andalus" pitchFamily="18" charset="-78"/>
                <a:cs typeface="Andalus" pitchFamily="18" charset="-78"/>
              </a:rPr>
              <a:t>Which type of architecture is used and who designed it?</a:t>
            </a:r>
          </a:p>
          <a:p>
            <a:pPr marL="457200" indent="-457200">
              <a:buFont typeface="+mj-lt"/>
              <a:buAutoNum type="arabicPeriod"/>
            </a:pPr>
            <a:r>
              <a:rPr lang="en-US" sz="2000" dirty="0" smtClean="0">
                <a:latin typeface="Andalus" pitchFamily="18" charset="-78"/>
                <a:cs typeface="Andalus" pitchFamily="18" charset="-78"/>
              </a:rPr>
              <a:t>Which monuments are tourists’ attractions?</a:t>
            </a:r>
          </a:p>
          <a:p>
            <a:pPr marL="457200" indent="-457200">
              <a:buFont typeface="+mj-lt"/>
              <a:buAutoNum type="arabicPeriod"/>
            </a:pPr>
            <a:r>
              <a:rPr lang="en-US" sz="2000" dirty="0" smtClean="0">
                <a:latin typeface="Andalus" pitchFamily="18" charset="-78"/>
                <a:cs typeface="Andalus" pitchFamily="18" charset="-78"/>
              </a:rPr>
              <a:t>To what extent people in your country are interested in visiting historical places with tourism attraction?</a:t>
            </a:r>
          </a:p>
          <a:p>
            <a:pPr marL="457200" indent="-457200">
              <a:buFont typeface="+mj-lt"/>
              <a:buAutoNum type="arabicPeriod"/>
            </a:pPr>
            <a:r>
              <a:rPr lang="en-US" sz="2000" dirty="0" smtClean="0">
                <a:latin typeface="Andalus" pitchFamily="18" charset="-78"/>
                <a:cs typeface="Andalus" pitchFamily="18" charset="-78"/>
              </a:rPr>
              <a:t>From what countries do the tourists come?</a:t>
            </a:r>
            <a:endParaRPr lang="en-US" sz="2000" dirty="0">
              <a:latin typeface="Andalus" pitchFamily="18" charset="-78"/>
              <a:cs typeface="Andalus" pitchFamily="18" charset="-78"/>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http://i.dawn.com/primary/2014/10/544b77100a940.jpg?r=205013142"/>
          <p:cNvPicPr>
            <a:picLocks noGrp="1"/>
          </p:cNvPicPr>
          <p:nvPr>
            <p:ph idx="1"/>
          </p:nvPr>
        </p:nvPicPr>
        <p:blipFill>
          <a:blip r:embed="rId2" cstate="print"/>
          <a:stretch>
            <a:fillRect/>
          </a:stretch>
        </p:blipFill>
        <p:spPr bwMode="auto">
          <a:xfrm>
            <a:off x="800365" y="1481138"/>
            <a:ext cx="7543270" cy="4525962"/>
          </a:xfrm>
          <a:prstGeom prst="rect">
            <a:avLst/>
          </a:prstGeom>
          <a:noFill/>
          <a:ln w="9525">
            <a:noFill/>
            <a:miter lim="800000"/>
            <a:headEnd/>
            <a:tailEnd/>
          </a:ln>
        </p:spPr>
      </p:pic>
      <p:sp>
        <p:nvSpPr>
          <p:cNvPr id="2" name="Title 1"/>
          <p:cNvSpPr>
            <a:spLocks noGrp="1"/>
          </p:cNvSpPr>
          <p:nvPr>
            <p:ph type="title"/>
          </p:nvPr>
        </p:nvSpPr>
        <p:spPr>
          <a:xfrm>
            <a:off x="914400" y="228600"/>
            <a:ext cx="7024744" cy="1143000"/>
          </a:xfrm>
        </p:spPr>
        <p:txBody>
          <a:bodyPr>
            <a:normAutofit/>
          </a:bodyPr>
          <a:lstStyle/>
          <a:p>
            <a:r>
              <a:rPr lang="en-US" dirty="0" smtClean="0">
                <a:latin typeface="Andalus" pitchFamily="18" charset="-78"/>
                <a:cs typeface="Andalus" pitchFamily="18" charset="-78"/>
              </a:rPr>
              <a:t>    </a:t>
            </a:r>
            <a:r>
              <a:rPr lang="en-US" sz="3600" b="1" dirty="0" smtClean="0">
                <a:effectLst/>
                <a:latin typeface="Andalus" pitchFamily="18" charset="-78"/>
                <a:cs typeface="Andalus" pitchFamily="18" charset="-78"/>
              </a:rPr>
              <a:t>Tomb of Dai </a:t>
            </a:r>
            <a:r>
              <a:rPr lang="en-US" sz="3600" b="1" dirty="0" err="1" smtClean="0">
                <a:effectLst/>
                <a:latin typeface="Andalus" pitchFamily="18" charset="-78"/>
                <a:cs typeface="Andalus" pitchFamily="18" charset="-78"/>
              </a:rPr>
              <a:t>Anga</a:t>
            </a:r>
            <a:r>
              <a:rPr lang="en-US" sz="3600" b="1" dirty="0" smtClean="0">
                <a:effectLst/>
                <a:latin typeface="Andalus" pitchFamily="18" charset="-78"/>
                <a:cs typeface="Andalus" pitchFamily="18" charset="-78"/>
              </a:rPr>
              <a:t>-Lahore</a:t>
            </a:r>
            <a:endParaRPr lang="en-US" sz="3600" b="1" dirty="0">
              <a:effectLst/>
              <a:latin typeface="Andalus" pitchFamily="18" charset="-78"/>
              <a:cs typeface="Andalus" pitchFamily="18" charset="-78"/>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200"/>
            <a:ext cx="7024744" cy="914400"/>
          </a:xfrm>
        </p:spPr>
        <p:txBody>
          <a:bodyPr>
            <a:normAutofit/>
          </a:bodyPr>
          <a:lstStyle/>
          <a:p>
            <a:r>
              <a:rPr lang="en-US" dirty="0" smtClean="0">
                <a:latin typeface="Andalus" pitchFamily="18" charset="-78"/>
                <a:cs typeface="Andalus" pitchFamily="18" charset="-78"/>
              </a:rPr>
              <a:t>    </a:t>
            </a:r>
            <a:r>
              <a:rPr lang="en-US" sz="3600" b="1" dirty="0" smtClean="0">
                <a:effectLst/>
                <a:latin typeface="Andalus" pitchFamily="18" charset="-78"/>
                <a:cs typeface="Andalus" pitchFamily="18" charset="-78"/>
              </a:rPr>
              <a:t>Tomb of Dai </a:t>
            </a:r>
            <a:r>
              <a:rPr lang="en-US" sz="3600" b="1" dirty="0" err="1" smtClean="0">
                <a:effectLst/>
                <a:latin typeface="Andalus" pitchFamily="18" charset="-78"/>
                <a:cs typeface="Andalus" pitchFamily="18" charset="-78"/>
              </a:rPr>
              <a:t>Anga</a:t>
            </a:r>
            <a:r>
              <a:rPr lang="en-US" sz="3600" b="1" dirty="0" smtClean="0">
                <a:effectLst/>
                <a:latin typeface="Andalus" pitchFamily="18" charset="-78"/>
                <a:cs typeface="Andalus" pitchFamily="18" charset="-78"/>
              </a:rPr>
              <a:t>-Lahore</a:t>
            </a:r>
            <a:endParaRPr lang="en-US" sz="3600" b="1" dirty="0">
              <a:effectLst/>
              <a:latin typeface="Andalus" pitchFamily="18" charset="-78"/>
              <a:cs typeface="Andalus" pitchFamily="18" charset="-78"/>
            </a:endParaRPr>
          </a:p>
        </p:txBody>
      </p:sp>
      <p:pic>
        <p:nvPicPr>
          <p:cNvPr id="37890" name="Picture 2" descr="http://upload.wikimedia.org/wikipedia/commons/6/61/Dai_Anga_Tomb_Lahore.jpg"/>
          <p:cNvPicPr>
            <a:picLocks noChangeAspect="1" noChangeArrowheads="1"/>
          </p:cNvPicPr>
          <p:nvPr/>
        </p:nvPicPr>
        <p:blipFill>
          <a:blip r:embed="rId2"/>
          <a:srcRect/>
          <a:stretch>
            <a:fillRect/>
          </a:stretch>
        </p:blipFill>
        <p:spPr bwMode="auto">
          <a:xfrm>
            <a:off x="2133600" y="1371600"/>
            <a:ext cx="4495800" cy="5029200"/>
          </a:xfrm>
          <a:prstGeom prst="rect">
            <a:avLst/>
          </a:prstGeom>
          <a:noFill/>
        </p:spPr>
      </p:pic>
    </p:spTree>
  </p:cSld>
  <p:clrMapOvr>
    <a:masterClrMapping/>
  </p:clrMapOvr>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229600" cy="4953000"/>
          </a:xfrm>
        </p:spPr>
        <p:txBody>
          <a:bodyPr>
            <a:normAutofit fontScale="92500" lnSpcReduction="10000"/>
          </a:bodyPr>
          <a:lstStyle/>
          <a:p>
            <a:r>
              <a:rPr lang="en-US" dirty="0">
                <a:latin typeface="Andalus" pitchFamily="18" charset="-78"/>
                <a:cs typeface="Andalus" pitchFamily="18" charset="-78"/>
              </a:rPr>
              <a:t>Tomb of Dai </a:t>
            </a:r>
            <a:r>
              <a:rPr lang="en-US" dirty="0" err="1">
                <a:latin typeface="Andalus" pitchFamily="18" charset="-78"/>
                <a:cs typeface="Andalus" pitchFamily="18" charset="-78"/>
              </a:rPr>
              <a:t>Anga</a:t>
            </a:r>
            <a:r>
              <a:rPr lang="en-US" dirty="0">
                <a:latin typeface="Andalus" pitchFamily="18" charset="-78"/>
                <a:cs typeface="Andalus" pitchFamily="18" charset="-78"/>
              </a:rPr>
              <a:t> along with the </a:t>
            </a:r>
            <a:r>
              <a:rPr lang="en-US" dirty="0" err="1" smtClean="0">
                <a:latin typeface="Andalus" pitchFamily="18" charset="-78"/>
                <a:cs typeface="Andalus" pitchFamily="18" charset="-78"/>
              </a:rPr>
              <a:t>mosque,situated</a:t>
            </a:r>
            <a:r>
              <a:rPr lang="en-US" dirty="0" smtClean="0">
                <a:latin typeface="Andalus" pitchFamily="18" charset="-78"/>
                <a:cs typeface="Andalus" pitchFamily="18" charset="-78"/>
              </a:rPr>
              <a:t> </a:t>
            </a:r>
            <a:r>
              <a:rPr lang="en-US" dirty="0">
                <a:latin typeface="Andalus" pitchFamily="18" charset="-78"/>
                <a:cs typeface="Andalus" pitchFamily="18" charset="-78"/>
              </a:rPr>
              <a:t>near the railway station of </a:t>
            </a:r>
            <a:r>
              <a:rPr lang="en-US" dirty="0" smtClean="0">
                <a:latin typeface="Andalus" pitchFamily="18" charset="-78"/>
                <a:cs typeface="Andalus" pitchFamily="18" charset="-78"/>
              </a:rPr>
              <a:t>Lahore was built by </a:t>
            </a:r>
            <a:r>
              <a:rPr lang="en-US" dirty="0" err="1" smtClean="0">
                <a:latin typeface="Andalus" pitchFamily="18" charset="-78"/>
                <a:cs typeface="Andalus" pitchFamily="18" charset="-78"/>
              </a:rPr>
              <a:t>Zeb</a:t>
            </a:r>
            <a:r>
              <a:rPr lang="en-US" dirty="0" smtClean="0">
                <a:latin typeface="Andalus" pitchFamily="18" charset="-78"/>
                <a:cs typeface="Andalus" pitchFamily="18" charset="-78"/>
              </a:rPr>
              <a:t> </a:t>
            </a:r>
            <a:r>
              <a:rPr lang="en-US" dirty="0">
                <a:latin typeface="Andalus" pitchFamily="18" charset="-78"/>
                <a:cs typeface="Andalus" pitchFamily="18" charset="-78"/>
              </a:rPr>
              <a:t>Un </a:t>
            </a:r>
            <a:r>
              <a:rPr lang="en-US" dirty="0" err="1">
                <a:latin typeface="Andalus" pitchFamily="18" charset="-78"/>
                <a:cs typeface="Andalus" pitchFamily="18" charset="-78"/>
              </a:rPr>
              <a:t>Nisa</a:t>
            </a:r>
            <a:r>
              <a:rPr lang="en-US" dirty="0">
                <a:latin typeface="Andalus" pitchFamily="18" charset="-78"/>
                <a:cs typeface="Andalus" pitchFamily="18" charset="-78"/>
              </a:rPr>
              <a:t> aka Dai </a:t>
            </a:r>
            <a:r>
              <a:rPr lang="en-US" dirty="0" err="1">
                <a:latin typeface="Andalus" pitchFamily="18" charset="-78"/>
                <a:cs typeface="Andalus" pitchFamily="18" charset="-78"/>
              </a:rPr>
              <a:t>Anga,a</a:t>
            </a:r>
            <a:r>
              <a:rPr lang="en-US" dirty="0">
                <a:latin typeface="Andalus" pitchFamily="18" charset="-78"/>
                <a:cs typeface="Andalus" pitchFamily="18" charset="-78"/>
              </a:rPr>
              <a:t> wet nurse of Mughal King Shah </a:t>
            </a:r>
            <a:r>
              <a:rPr lang="en-US" dirty="0" err="1">
                <a:latin typeface="Andalus" pitchFamily="18" charset="-78"/>
                <a:cs typeface="Andalus" pitchFamily="18" charset="-78"/>
              </a:rPr>
              <a:t>Jehan</a:t>
            </a:r>
            <a:r>
              <a:rPr lang="en-US" dirty="0">
                <a:latin typeface="Andalus" pitchFamily="18" charset="-78"/>
                <a:cs typeface="Andalus" pitchFamily="18" charset="-78"/>
              </a:rPr>
              <a:t> and well respected in the royal </a:t>
            </a:r>
            <a:r>
              <a:rPr lang="en-US" dirty="0" smtClean="0">
                <a:latin typeface="Andalus" pitchFamily="18" charset="-78"/>
                <a:cs typeface="Andalus" pitchFamily="18" charset="-78"/>
              </a:rPr>
              <a:t>family </a:t>
            </a:r>
            <a:r>
              <a:rPr lang="en-US" dirty="0">
                <a:latin typeface="Andalus" pitchFamily="18" charset="-78"/>
                <a:cs typeface="Andalus" pitchFamily="18" charset="-78"/>
              </a:rPr>
              <a:t>in 1635 AD, before she went to perform Hajj</a:t>
            </a:r>
            <a:r>
              <a:rPr lang="en-US" dirty="0" smtClean="0">
                <a:latin typeface="Andalus" pitchFamily="18" charset="-78"/>
                <a:cs typeface="Andalus" pitchFamily="18" charset="-78"/>
              </a:rPr>
              <a:t>.</a:t>
            </a:r>
          </a:p>
          <a:p>
            <a:pPr>
              <a:buNone/>
            </a:pPr>
            <a:r>
              <a:rPr lang="en-US" dirty="0" smtClean="0">
                <a:latin typeface="Andalus" pitchFamily="18" charset="-78"/>
                <a:cs typeface="Andalus" pitchFamily="18" charset="-78"/>
              </a:rPr>
              <a:t> </a:t>
            </a:r>
          </a:p>
          <a:p>
            <a:r>
              <a:rPr lang="en-US" dirty="0" smtClean="0">
                <a:latin typeface="Andalus" pitchFamily="18" charset="-78"/>
                <a:cs typeface="Andalus" pitchFamily="18" charset="-78"/>
              </a:rPr>
              <a:t>Her </a:t>
            </a:r>
            <a:r>
              <a:rPr lang="en-US" dirty="0">
                <a:latin typeface="Andalus" pitchFamily="18" charset="-78"/>
                <a:cs typeface="Andalus" pitchFamily="18" charset="-78"/>
              </a:rPr>
              <a:t>family was closely associated with the Mughal Empire. </a:t>
            </a:r>
            <a:r>
              <a:rPr lang="en-US" dirty="0" smtClean="0">
                <a:latin typeface="Andalus" pitchFamily="18" charset="-78"/>
                <a:cs typeface="Andalus" pitchFamily="18" charset="-78"/>
              </a:rPr>
              <a:t>Her </a:t>
            </a:r>
            <a:r>
              <a:rPr lang="en-US" dirty="0">
                <a:latin typeface="Andalus" pitchFamily="18" charset="-78"/>
                <a:cs typeface="Andalus" pitchFamily="18" charset="-78"/>
              </a:rPr>
              <a:t>husband </a:t>
            </a:r>
            <a:r>
              <a:rPr lang="en-US" dirty="0" err="1">
                <a:latin typeface="Andalus" pitchFamily="18" charset="-78"/>
                <a:cs typeface="Andalus" pitchFamily="18" charset="-78"/>
              </a:rPr>
              <a:t>Murad</a:t>
            </a:r>
            <a:r>
              <a:rPr lang="en-US" dirty="0">
                <a:latin typeface="Andalus" pitchFamily="18" charset="-78"/>
                <a:cs typeface="Andalus" pitchFamily="18" charset="-78"/>
              </a:rPr>
              <a:t> Khan served Emperor Jahangir as Magistrate of Bikaner, and her son Muhammad Rashid Khan, was the best archers in the kingdom, and died fighting in the service of Shah </a:t>
            </a:r>
            <a:r>
              <a:rPr lang="en-US" dirty="0" err="1">
                <a:latin typeface="Andalus" pitchFamily="18" charset="-78"/>
                <a:cs typeface="Andalus" pitchFamily="18" charset="-78"/>
              </a:rPr>
              <a:t>Jahan's</a:t>
            </a:r>
            <a:r>
              <a:rPr lang="en-US" dirty="0">
                <a:latin typeface="Andalus" pitchFamily="18" charset="-78"/>
                <a:cs typeface="Andalus" pitchFamily="18" charset="-78"/>
              </a:rPr>
              <a:t> eldest son </a:t>
            </a:r>
            <a:r>
              <a:rPr lang="en-US" dirty="0" err="1">
                <a:latin typeface="Andalus" pitchFamily="18" charset="-78"/>
                <a:cs typeface="Andalus" pitchFamily="18" charset="-78"/>
              </a:rPr>
              <a:t>Dara</a:t>
            </a:r>
            <a:r>
              <a:rPr lang="en-US" dirty="0">
                <a:latin typeface="Andalus" pitchFamily="18" charset="-78"/>
                <a:cs typeface="Andalus" pitchFamily="18" charset="-78"/>
              </a:rPr>
              <a:t> </a:t>
            </a:r>
            <a:r>
              <a:rPr lang="en-US" dirty="0" err="1" smtClean="0">
                <a:latin typeface="Andalus" pitchFamily="18" charset="-78"/>
                <a:cs typeface="Andalus" pitchFamily="18" charset="-78"/>
              </a:rPr>
              <a:t>Shikoh</a:t>
            </a:r>
            <a:r>
              <a:rPr lang="en-US" dirty="0" smtClean="0">
                <a:latin typeface="Andalus" pitchFamily="18" charset="-78"/>
                <a:cs typeface="Andalus" pitchFamily="18" charset="-78"/>
              </a:rPr>
              <a:t>.</a:t>
            </a:r>
          </a:p>
          <a:p>
            <a:pPr>
              <a:buNone/>
            </a:pPr>
            <a:endParaRPr lang="en-US" dirty="0" smtClean="0">
              <a:latin typeface="Andalus" pitchFamily="18" charset="-78"/>
              <a:cs typeface="Andalus" pitchFamily="18" charset="-78"/>
            </a:endParaRPr>
          </a:p>
          <a:p>
            <a:r>
              <a:rPr lang="en-US" dirty="0" smtClean="0">
                <a:latin typeface="Andalus" pitchFamily="18" charset="-78"/>
                <a:cs typeface="Andalus" pitchFamily="18" charset="-78"/>
              </a:rPr>
              <a:t>The </a:t>
            </a:r>
            <a:r>
              <a:rPr lang="en-US" dirty="0">
                <a:latin typeface="Andalus" pitchFamily="18" charset="-78"/>
                <a:cs typeface="Andalus" pitchFamily="18" charset="-78"/>
              </a:rPr>
              <a:t>exterior of the mosque has been embellished with fine tile work similar to that seen at the mosque of </a:t>
            </a:r>
            <a:r>
              <a:rPr lang="en-US" dirty="0" err="1">
                <a:latin typeface="Andalus" pitchFamily="18" charset="-78"/>
                <a:cs typeface="Andalus" pitchFamily="18" charset="-78"/>
              </a:rPr>
              <a:t>Wazir</a:t>
            </a:r>
            <a:r>
              <a:rPr lang="en-US" dirty="0">
                <a:latin typeface="Andalus" pitchFamily="18" charset="-78"/>
                <a:cs typeface="Andalus" pitchFamily="18" charset="-78"/>
              </a:rPr>
              <a:t> Khan in </a:t>
            </a:r>
            <a:r>
              <a:rPr lang="en-US" dirty="0" smtClean="0">
                <a:latin typeface="Andalus" pitchFamily="18" charset="-78"/>
                <a:cs typeface="Andalus" pitchFamily="18" charset="-78"/>
              </a:rPr>
              <a:t>Lahore. The </a:t>
            </a:r>
            <a:r>
              <a:rPr lang="en-US" dirty="0">
                <a:latin typeface="Andalus" pitchFamily="18" charset="-78"/>
                <a:cs typeface="Andalus" pitchFamily="18" charset="-78"/>
              </a:rPr>
              <a:t>interior also displayed fine frescoes previously; unfortunately these have largely been replaced by cheap modern ceramic tiles.</a:t>
            </a:r>
          </a:p>
        </p:txBody>
      </p:sp>
      <p:sp>
        <p:nvSpPr>
          <p:cNvPr id="2" name="Title 1"/>
          <p:cNvSpPr>
            <a:spLocks noGrp="1"/>
          </p:cNvSpPr>
          <p:nvPr>
            <p:ph type="title"/>
          </p:nvPr>
        </p:nvSpPr>
        <p:spPr>
          <a:xfrm>
            <a:off x="457200" y="152400"/>
            <a:ext cx="8229600" cy="1143000"/>
          </a:xfrm>
        </p:spPr>
        <p:txBody>
          <a:bodyPr/>
          <a:lstStyle/>
          <a:p>
            <a:r>
              <a:rPr lang="en-US" dirty="0" smtClean="0">
                <a:latin typeface="Andalus" pitchFamily="18" charset="-78"/>
                <a:cs typeface="Andalus" pitchFamily="18" charset="-78"/>
              </a:rPr>
              <a:t>    </a:t>
            </a:r>
            <a:r>
              <a:rPr lang="en-US" sz="3600" b="1" dirty="0" smtClean="0">
                <a:effectLst/>
                <a:latin typeface="Andalus" pitchFamily="18" charset="-78"/>
                <a:cs typeface="Andalus" pitchFamily="18" charset="-78"/>
              </a:rPr>
              <a:t>Tomb of Dai </a:t>
            </a:r>
            <a:r>
              <a:rPr lang="en-US" sz="3600" b="1" dirty="0" err="1" smtClean="0">
                <a:effectLst/>
                <a:latin typeface="Andalus" pitchFamily="18" charset="-78"/>
                <a:cs typeface="Andalus" pitchFamily="18" charset="-78"/>
              </a:rPr>
              <a:t>Anga</a:t>
            </a:r>
            <a:r>
              <a:rPr lang="en-US" sz="3600" b="1" dirty="0" smtClean="0">
                <a:effectLst/>
                <a:latin typeface="Andalus" pitchFamily="18" charset="-78"/>
                <a:cs typeface="Andalus" pitchFamily="18" charset="-78"/>
              </a:rPr>
              <a:t>-Lahore</a:t>
            </a:r>
            <a:endParaRPr lang="en-US" sz="3600" b="1" dirty="0">
              <a:effectLst/>
              <a:latin typeface="Andalus" pitchFamily="18" charset="-78"/>
              <a:cs typeface="Andalus" pitchFamily="18" charset="-78"/>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http://i.dawn.com/primary/2014/10/544b770fe99fd.jpg?r=225286769"/>
          <p:cNvPicPr>
            <a:picLocks noGrp="1"/>
          </p:cNvPicPr>
          <p:nvPr>
            <p:ph idx="1"/>
          </p:nvPr>
        </p:nvPicPr>
        <p:blipFill>
          <a:blip r:embed="rId2" cstate="print"/>
          <a:stretch>
            <a:fillRect/>
          </a:stretch>
        </p:blipFill>
        <p:spPr bwMode="auto">
          <a:xfrm>
            <a:off x="685800" y="1524000"/>
            <a:ext cx="7848600" cy="4648200"/>
          </a:xfrm>
          <a:prstGeom prst="rect">
            <a:avLst/>
          </a:prstGeom>
          <a:noFill/>
          <a:ln w="9525">
            <a:noFill/>
            <a:miter lim="800000"/>
            <a:headEnd/>
            <a:tailEnd/>
          </a:ln>
        </p:spPr>
      </p:pic>
      <p:sp>
        <p:nvSpPr>
          <p:cNvPr id="2" name="Title 1"/>
          <p:cNvSpPr>
            <a:spLocks noGrp="1"/>
          </p:cNvSpPr>
          <p:nvPr>
            <p:ph type="title"/>
          </p:nvPr>
        </p:nvSpPr>
        <p:spPr>
          <a:xfrm>
            <a:off x="609600" y="609600"/>
            <a:ext cx="7405744" cy="838200"/>
          </a:xfrm>
        </p:spPr>
        <p:txBody>
          <a:bodyPr>
            <a:normAutofit/>
          </a:bodyPr>
          <a:lstStyle/>
          <a:p>
            <a:r>
              <a:rPr lang="en-US" b="1" dirty="0" smtClean="0">
                <a:effectLst/>
                <a:latin typeface="Andalus" pitchFamily="18" charset="-78"/>
                <a:cs typeface="Andalus" pitchFamily="18" charset="-78"/>
              </a:rPr>
              <a:t>  Tomb of </a:t>
            </a:r>
            <a:r>
              <a:rPr lang="en-US" b="1" dirty="0" err="1" smtClean="0">
                <a:effectLst/>
                <a:latin typeface="Andalus" pitchFamily="18" charset="-78"/>
                <a:cs typeface="Andalus" pitchFamily="18" charset="-78"/>
              </a:rPr>
              <a:t>Bibi</a:t>
            </a:r>
            <a:r>
              <a:rPr lang="en-US" b="1" dirty="0" smtClean="0">
                <a:effectLst/>
                <a:latin typeface="Andalus" pitchFamily="18" charset="-78"/>
                <a:cs typeface="Andalus" pitchFamily="18" charset="-78"/>
              </a:rPr>
              <a:t> </a:t>
            </a:r>
            <a:r>
              <a:rPr lang="en-US" b="1" dirty="0" err="1" smtClean="0">
                <a:effectLst/>
                <a:latin typeface="Andalus" pitchFamily="18" charset="-78"/>
                <a:cs typeface="Andalus" pitchFamily="18" charset="-78"/>
              </a:rPr>
              <a:t>Jawindi-Uch</a:t>
            </a:r>
            <a:r>
              <a:rPr lang="en-US" b="1" dirty="0" smtClean="0">
                <a:effectLst/>
                <a:latin typeface="Andalus" pitchFamily="18" charset="-78"/>
                <a:cs typeface="Andalus" pitchFamily="18" charset="-78"/>
              </a:rPr>
              <a:t> Sharif</a:t>
            </a:r>
            <a:endParaRPr lang="en-US" sz="2700" b="1" dirty="0">
              <a:effectLst/>
              <a:latin typeface="Andalus" pitchFamily="18" charset="-78"/>
              <a:cs typeface="Andalus" pitchFamily="18" charset="-78"/>
            </a:endParaRPr>
          </a:p>
        </p:txBody>
      </p:sp>
    </p:spTree>
  </p:cSld>
  <p:clrMapOvr>
    <a:masterClrMapping/>
  </p:clrMapOvr>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5105400"/>
          </a:xfrm>
        </p:spPr>
        <p:txBody>
          <a:bodyPr>
            <a:normAutofit fontScale="85000" lnSpcReduction="20000"/>
          </a:bodyPr>
          <a:lstStyle/>
          <a:p>
            <a:r>
              <a:rPr lang="en-US" sz="2400" dirty="0">
                <a:latin typeface="Andalus" pitchFamily="18" charset="-78"/>
                <a:cs typeface="Andalus" pitchFamily="18" charset="-78"/>
              </a:rPr>
              <a:t>The Tomb of </a:t>
            </a:r>
            <a:r>
              <a:rPr lang="en-US" sz="2400" dirty="0" err="1">
                <a:latin typeface="Andalus" pitchFamily="18" charset="-78"/>
                <a:cs typeface="Andalus" pitchFamily="18" charset="-78"/>
              </a:rPr>
              <a:t>Bibi</a:t>
            </a:r>
            <a:r>
              <a:rPr lang="en-US" sz="2400" dirty="0">
                <a:latin typeface="Andalus" pitchFamily="18" charset="-78"/>
                <a:cs typeface="Andalus" pitchFamily="18" charset="-78"/>
              </a:rPr>
              <a:t> </a:t>
            </a:r>
            <a:r>
              <a:rPr lang="en-US" sz="2400" dirty="0" err="1">
                <a:latin typeface="Andalus" pitchFamily="18" charset="-78"/>
                <a:cs typeface="Andalus" pitchFamily="18" charset="-78"/>
              </a:rPr>
              <a:t>Jawindi</a:t>
            </a:r>
            <a:r>
              <a:rPr lang="en-US" sz="2400" dirty="0">
                <a:latin typeface="Andalus" pitchFamily="18" charset="-78"/>
                <a:cs typeface="Andalus" pitchFamily="18" charset="-78"/>
              </a:rPr>
              <a:t> is one of the five monuments in </a:t>
            </a:r>
            <a:r>
              <a:rPr lang="en-US" sz="2400" dirty="0" err="1">
                <a:latin typeface="Andalus" pitchFamily="18" charset="-78"/>
                <a:cs typeface="Andalus" pitchFamily="18" charset="-78"/>
              </a:rPr>
              <a:t>Uch</a:t>
            </a:r>
            <a:r>
              <a:rPr lang="en-US" sz="2400" dirty="0">
                <a:latin typeface="Andalus" pitchFamily="18" charset="-78"/>
                <a:cs typeface="Andalus" pitchFamily="18" charset="-78"/>
              </a:rPr>
              <a:t> Sharif, Punjab, Pakistan which are on the tentative list of the UNESCO World Heritage Sites</a:t>
            </a:r>
            <a:r>
              <a:rPr lang="en-US" sz="2400" dirty="0" smtClean="0">
                <a:latin typeface="Andalus" pitchFamily="18" charset="-78"/>
                <a:cs typeface="Andalus" pitchFamily="18" charset="-78"/>
              </a:rPr>
              <a:t>.</a:t>
            </a:r>
          </a:p>
          <a:p>
            <a:pPr>
              <a:buNone/>
            </a:pPr>
            <a:r>
              <a:rPr lang="en-US" sz="2400" dirty="0" smtClean="0">
                <a:latin typeface="Andalus" pitchFamily="18" charset="-78"/>
                <a:cs typeface="Andalus" pitchFamily="18" charset="-78"/>
              </a:rPr>
              <a:t> </a:t>
            </a:r>
          </a:p>
          <a:p>
            <a:r>
              <a:rPr lang="en-US" sz="2400" dirty="0" smtClean="0">
                <a:latin typeface="Andalus" pitchFamily="18" charset="-78"/>
                <a:cs typeface="Andalus" pitchFamily="18" charset="-78"/>
              </a:rPr>
              <a:t>The </a:t>
            </a:r>
            <a:r>
              <a:rPr lang="en-US" sz="2400" dirty="0">
                <a:latin typeface="Andalus" pitchFamily="18" charset="-78"/>
                <a:cs typeface="Andalus" pitchFamily="18" charset="-78"/>
              </a:rPr>
              <a:t>shrine was built in 1493 by an Iranian prince, </a:t>
            </a:r>
            <a:r>
              <a:rPr lang="en-US" sz="2400" dirty="0" err="1">
                <a:latin typeface="Andalus" pitchFamily="18" charset="-78"/>
                <a:cs typeface="Andalus" pitchFamily="18" charset="-78"/>
              </a:rPr>
              <a:t>Dilshad,for</a:t>
            </a:r>
            <a:r>
              <a:rPr lang="en-US" sz="2400" dirty="0">
                <a:latin typeface="Andalus" pitchFamily="18" charset="-78"/>
                <a:cs typeface="Andalus" pitchFamily="18" charset="-78"/>
              </a:rPr>
              <a:t> </a:t>
            </a:r>
            <a:r>
              <a:rPr lang="en-US" sz="2400" dirty="0" err="1">
                <a:latin typeface="Andalus" pitchFamily="18" charset="-78"/>
                <a:cs typeface="Andalus" pitchFamily="18" charset="-78"/>
              </a:rPr>
              <a:t>Bibi</a:t>
            </a:r>
            <a:r>
              <a:rPr lang="en-US" sz="2400" dirty="0">
                <a:latin typeface="Andalus" pitchFamily="18" charset="-78"/>
                <a:cs typeface="Andalus" pitchFamily="18" charset="-78"/>
              </a:rPr>
              <a:t> </a:t>
            </a:r>
            <a:r>
              <a:rPr lang="en-US" sz="2400" dirty="0" err="1">
                <a:latin typeface="Andalus" pitchFamily="18" charset="-78"/>
                <a:cs typeface="Andalus" pitchFamily="18" charset="-78"/>
              </a:rPr>
              <a:t>Jawindi</a:t>
            </a:r>
            <a:r>
              <a:rPr lang="en-US" sz="2400" dirty="0">
                <a:latin typeface="Andalus" pitchFamily="18" charset="-78"/>
                <a:cs typeface="Andalus" pitchFamily="18" charset="-78"/>
              </a:rPr>
              <a:t> who was the great granddaughter of </a:t>
            </a:r>
            <a:r>
              <a:rPr lang="en-US" sz="2400" dirty="0" err="1">
                <a:latin typeface="Andalus" pitchFamily="18" charset="-78"/>
                <a:cs typeface="Andalus" pitchFamily="18" charset="-78"/>
              </a:rPr>
              <a:t>Jahaniyan</a:t>
            </a:r>
            <a:r>
              <a:rPr lang="en-US" sz="2400" dirty="0">
                <a:latin typeface="Andalus" pitchFamily="18" charset="-78"/>
                <a:cs typeface="Andalus" pitchFamily="18" charset="-78"/>
              </a:rPr>
              <a:t> </a:t>
            </a:r>
            <a:r>
              <a:rPr lang="en-US" sz="2400" dirty="0" err="1">
                <a:latin typeface="Andalus" pitchFamily="18" charset="-78"/>
                <a:cs typeface="Andalus" pitchFamily="18" charset="-78"/>
              </a:rPr>
              <a:t>Jahangasht</a:t>
            </a:r>
            <a:r>
              <a:rPr lang="en-US" sz="2400" dirty="0">
                <a:latin typeface="Andalus" pitchFamily="18" charset="-78"/>
                <a:cs typeface="Andalus" pitchFamily="18" charset="-78"/>
              </a:rPr>
              <a:t>, a famous Sufi saint. The site is located in the south-west corner of </a:t>
            </a:r>
            <a:r>
              <a:rPr lang="en-US" sz="2400" dirty="0" err="1">
                <a:latin typeface="Andalus" pitchFamily="18" charset="-78"/>
                <a:cs typeface="Andalus" pitchFamily="18" charset="-78"/>
              </a:rPr>
              <a:t>Uch</a:t>
            </a:r>
            <a:r>
              <a:rPr lang="en-US" sz="2400" dirty="0">
                <a:latin typeface="Andalus" pitchFamily="18" charset="-78"/>
                <a:cs typeface="Andalus" pitchFamily="18" charset="-78"/>
              </a:rPr>
              <a:t>, a historical city founded by Alexander the Macedonian. </a:t>
            </a:r>
            <a:endParaRPr lang="en-US" sz="2400" dirty="0" smtClean="0">
              <a:latin typeface="Andalus" pitchFamily="18" charset="-78"/>
              <a:cs typeface="Andalus" pitchFamily="18" charset="-78"/>
            </a:endParaRPr>
          </a:p>
          <a:p>
            <a:endParaRPr lang="en-US" sz="2400" dirty="0" smtClean="0">
              <a:latin typeface="Andalus" pitchFamily="18" charset="-78"/>
              <a:cs typeface="Andalus" pitchFamily="18" charset="-78"/>
            </a:endParaRPr>
          </a:p>
          <a:p>
            <a:r>
              <a:rPr lang="en-US" sz="2400" dirty="0" smtClean="0">
                <a:latin typeface="Andalus" pitchFamily="18" charset="-78"/>
                <a:cs typeface="Andalus" pitchFamily="18" charset="-78"/>
              </a:rPr>
              <a:t>The </a:t>
            </a:r>
            <a:r>
              <a:rPr lang="en-US" sz="2400" dirty="0">
                <a:latin typeface="Andalus" pitchFamily="18" charset="-78"/>
                <a:cs typeface="Andalus" pitchFamily="18" charset="-78"/>
              </a:rPr>
              <a:t>tomb of </a:t>
            </a:r>
            <a:r>
              <a:rPr lang="en-US" sz="2400" dirty="0" err="1">
                <a:latin typeface="Andalus" pitchFamily="18" charset="-78"/>
                <a:cs typeface="Andalus" pitchFamily="18" charset="-78"/>
              </a:rPr>
              <a:t>Bibi</a:t>
            </a:r>
            <a:r>
              <a:rPr lang="en-US" sz="2400" dirty="0">
                <a:latin typeface="Andalus" pitchFamily="18" charset="-78"/>
                <a:cs typeface="Andalus" pitchFamily="18" charset="-78"/>
              </a:rPr>
              <a:t> </a:t>
            </a:r>
            <a:r>
              <a:rPr lang="en-US" sz="2400" dirty="0" err="1">
                <a:latin typeface="Andalus" pitchFamily="18" charset="-78"/>
                <a:cs typeface="Andalus" pitchFamily="18" charset="-78"/>
              </a:rPr>
              <a:t>Jawindi</a:t>
            </a:r>
            <a:r>
              <a:rPr lang="en-US" sz="2400" dirty="0">
                <a:latin typeface="Andalus" pitchFamily="18" charset="-78"/>
                <a:cs typeface="Andalus" pitchFamily="18" charset="-78"/>
              </a:rPr>
              <a:t> is an important site for visitors and is considered one of the most ornate monuments in </a:t>
            </a:r>
            <a:r>
              <a:rPr lang="en-US" sz="2400" dirty="0" err="1">
                <a:latin typeface="Andalus" pitchFamily="18" charset="-78"/>
                <a:cs typeface="Andalus" pitchFamily="18" charset="-78"/>
              </a:rPr>
              <a:t>Uch</a:t>
            </a:r>
            <a:r>
              <a:rPr lang="en-US" sz="2400" dirty="0">
                <a:latin typeface="Andalus" pitchFamily="18" charset="-78"/>
                <a:cs typeface="Andalus" pitchFamily="18" charset="-78"/>
              </a:rPr>
              <a:t>. </a:t>
            </a:r>
            <a:r>
              <a:rPr lang="en-US" sz="2400" dirty="0" smtClean="0">
                <a:latin typeface="Andalus" pitchFamily="18" charset="-78"/>
                <a:cs typeface="Andalus" pitchFamily="18" charset="-78"/>
              </a:rPr>
              <a:t>Both </a:t>
            </a:r>
            <a:r>
              <a:rPr lang="en-US" sz="2400" dirty="0">
                <a:latin typeface="Andalus" pitchFamily="18" charset="-78"/>
                <a:cs typeface="Andalus" pitchFamily="18" charset="-78"/>
              </a:rPr>
              <a:t>the interior and exterior of the building are richly decorated with Islamic scriptures, carved timber, and bright blue and white mosaic tiles known as faience</a:t>
            </a:r>
            <a:r>
              <a:rPr lang="en-US" sz="2400" dirty="0" smtClean="0">
                <a:latin typeface="Andalus" pitchFamily="18" charset="-78"/>
                <a:cs typeface="Andalus" pitchFamily="18" charset="-78"/>
              </a:rPr>
              <a:t>.</a:t>
            </a:r>
          </a:p>
          <a:p>
            <a:pPr>
              <a:buNone/>
            </a:pPr>
            <a:r>
              <a:rPr lang="en-US" sz="2400" dirty="0" smtClean="0">
                <a:latin typeface="Andalus" pitchFamily="18" charset="-78"/>
                <a:cs typeface="Andalus" pitchFamily="18" charset="-78"/>
              </a:rPr>
              <a:t> </a:t>
            </a:r>
          </a:p>
          <a:p>
            <a:r>
              <a:rPr lang="en-US" sz="2400" dirty="0" smtClean="0">
                <a:latin typeface="Andalus" pitchFamily="18" charset="-78"/>
                <a:cs typeface="Andalus" pitchFamily="18" charset="-78"/>
              </a:rPr>
              <a:t>Over </a:t>
            </a:r>
            <a:r>
              <a:rPr lang="en-US" sz="2400" dirty="0">
                <a:latin typeface="Andalus" pitchFamily="18" charset="-78"/>
                <a:cs typeface="Andalus" pitchFamily="18" charset="-78"/>
              </a:rPr>
              <a:t>the centuries, the tomb was badly disintegrated due to environmental conditions and during torrential floods in 1817, half of the structure washed </a:t>
            </a:r>
            <a:r>
              <a:rPr lang="en-US" sz="2400" dirty="0" smtClean="0">
                <a:latin typeface="Andalus" pitchFamily="18" charset="-78"/>
                <a:cs typeface="Andalus" pitchFamily="18" charset="-78"/>
              </a:rPr>
              <a:t>away. Today </a:t>
            </a:r>
            <a:r>
              <a:rPr lang="en-US" sz="2400" dirty="0">
                <a:latin typeface="Andalus" pitchFamily="18" charset="-78"/>
                <a:cs typeface="Andalus" pitchFamily="18" charset="-78"/>
              </a:rPr>
              <a:t>only the remaining half of the structure is still standing. </a:t>
            </a:r>
          </a:p>
        </p:txBody>
      </p:sp>
      <p:sp>
        <p:nvSpPr>
          <p:cNvPr id="2" name="Title 1"/>
          <p:cNvSpPr>
            <a:spLocks noGrp="1"/>
          </p:cNvSpPr>
          <p:nvPr>
            <p:ph type="title"/>
          </p:nvPr>
        </p:nvSpPr>
        <p:spPr>
          <a:xfrm>
            <a:off x="457200" y="304800"/>
            <a:ext cx="8229600" cy="990600"/>
          </a:xfrm>
        </p:spPr>
        <p:txBody>
          <a:bodyPr>
            <a:normAutofit/>
          </a:bodyPr>
          <a:lstStyle/>
          <a:p>
            <a:r>
              <a:rPr lang="en-US" b="1" dirty="0" smtClean="0">
                <a:latin typeface="Andalus" pitchFamily="18" charset="-78"/>
                <a:cs typeface="Andalus" pitchFamily="18" charset="-78"/>
              </a:rPr>
              <a:t>  </a:t>
            </a:r>
            <a:r>
              <a:rPr lang="en-US" sz="4000" b="1" dirty="0" smtClean="0">
                <a:effectLst/>
                <a:latin typeface="Andalus" pitchFamily="18" charset="-78"/>
                <a:cs typeface="Andalus" pitchFamily="18" charset="-78"/>
              </a:rPr>
              <a:t>Tomb of </a:t>
            </a:r>
            <a:r>
              <a:rPr lang="en-US" sz="4000" b="1" dirty="0" err="1" smtClean="0">
                <a:effectLst/>
                <a:latin typeface="Andalus" pitchFamily="18" charset="-78"/>
                <a:cs typeface="Andalus" pitchFamily="18" charset="-78"/>
              </a:rPr>
              <a:t>Bibi</a:t>
            </a:r>
            <a:r>
              <a:rPr lang="en-US" sz="4000" b="1" dirty="0" smtClean="0">
                <a:effectLst/>
                <a:latin typeface="Andalus" pitchFamily="18" charset="-78"/>
                <a:cs typeface="Andalus" pitchFamily="18" charset="-78"/>
              </a:rPr>
              <a:t> </a:t>
            </a:r>
            <a:r>
              <a:rPr lang="en-US" sz="4000" b="1" dirty="0" err="1" smtClean="0">
                <a:effectLst/>
                <a:latin typeface="Andalus" pitchFamily="18" charset="-78"/>
                <a:cs typeface="Andalus" pitchFamily="18" charset="-78"/>
              </a:rPr>
              <a:t>Jawindi-Uch</a:t>
            </a:r>
            <a:r>
              <a:rPr lang="en-US" sz="4000" b="1" dirty="0" smtClean="0">
                <a:effectLst/>
                <a:latin typeface="Andalus" pitchFamily="18" charset="-78"/>
                <a:cs typeface="Andalus" pitchFamily="18" charset="-78"/>
              </a:rPr>
              <a:t> Sharif</a:t>
            </a:r>
            <a:endParaRPr lang="en-US" sz="4000" b="1" dirty="0">
              <a:effectLst/>
              <a:latin typeface="Andalus" pitchFamily="18" charset="-78"/>
              <a:cs typeface="Andalus" pitchFamily="18" charset="-78"/>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http://i.dawn.com/primary/2014/10/544b77130d50c.jpg?r=1571994695"/>
          <p:cNvPicPr>
            <a:picLocks noGrp="1"/>
          </p:cNvPicPr>
          <p:nvPr>
            <p:ph idx="1"/>
          </p:nvPr>
        </p:nvPicPr>
        <p:blipFill>
          <a:blip r:embed="rId2" cstate="print"/>
          <a:stretch>
            <a:fillRect/>
          </a:stretch>
        </p:blipFill>
        <p:spPr bwMode="auto">
          <a:xfrm>
            <a:off x="609600" y="1295400"/>
            <a:ext cx="7848600" cy="4800600"/>
          </a:xfrm>
          <a:prstGeom prst="rect">
            <a:avLst/>
          </a:prstGeom>
          <a:noFill/>
          <a:ln w="9525">
            <a:noFill/>
            <a:miter lim="800000"/>
            <a:headEnd/>
            <a:tailEnd/>
          </a:ln>
        </p:spPr>
      </p:pic>
      <p:sp>
        <p:nvSpPr>
          <p:cNvPr id="2" name="Title 1"/>
          <p:cNvSpPr>
            <a:spLocks noGrp="1"/>
          </p:cNvSpPr>
          <p:nvPr>
            <p:ph type="title"/>
          </p:nvPr>
        </p:nvSpPr>
        <p:spPr>
          <a:xfrm>
            <a:off x="1043490" y="457200"/>
            <a:ext cx="7024744" cy="875264"/>
          </a:xfrm>
        </p:spPr>
        <p:txBody>
          <a:bodyPr/>
          <a:lstStyle/>
          <a:p>
            <a:r>
              <a:rPr lang="en-US" b="1" dirty="0" smtClean="0">
                <a:latin typeface="Andalus" pitchFamily="18" charset="-78"/>
                <a:cs typeface="Andalus" pitchFamily="18" charset="-78"/>
              </a:rPr>
              <a:t>    </a:t>
            </a:r>
            <a:r>
              <a:rPr lang="en-US" sz="3600" b="1" dirty="0" err="1" smtClean="0">
                <a:effectLst/>
                <a:latin typeface="Andalus" pitchFamily="18" charset="-78"/>
                <a:cs typeface="Andalus" pitchFamily="18" charset="-78"/>
              </a:rPr>
              <a:t>Masjid</a:t>
            </a:r>
            <a:r>
              <a:rPr lang="en-US" sz="3600" b="1" dirty="0" smtClean="0">
                <a:effectLst/>
                <a:latin typeface="Andalus" pitchFamily="18" charset="-78"/>
                <a:cs typeface="Andalus" pitchFamily="18" charset="-78"/>
              </a:rPr>
              <a:t> </a:t>
            </a:r>
            <a:r>
              <a:rPr lang="en-US" sz="3600" b="1" dirty="0" err="1" smtClean="0">
                <a:effectLst/>
                <a:latin typeface="Andalus" pitchFamily="18" charset="-78"/>
                <a:cs typeface="Andalus" pitchFamily="18" charset="-78"/>
              </a:rPr>
              <a:t>Wazir</a:t>
            </a:r>
            <a:r>
              <a:rPr lang="en-US" sz="3600" b="1" dirty="0" smtClean="0">
                <a:effectLst/>
                <a:latin typeface="Andalus" pitchFamily="18" charset="-78"/>
                <a:cs typeface="Andalus" pitchFamily="18" charset="-78"/>
              </a:rPr>
              <a:t> Khan-Lahore</a:t>
            </a:r>
            <a:endParaRPr lang="en-US" sz="3600" b="1" dirty="0">
              <a:effectLst/>
              <a:latin typeface="Andalus" pitchFamily="18" charset="-78"/>
              <a:cs typeface="Andalus" pitchFamily="18" charset="-78"/>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81328"/>
            <a:ext cx="8229600" cy="4919472"/>
          </a:xfrm>
        </p:spPr>
        <p:txBody>
          <a:bodyPr>
            <a:normAutofit fontScale="85000" lnSpcReduction="10000"/>
          </a:bodyPr>
          <a:lstStyle/>
          <a:p>
            <a:r>
              <a:rPr lang="en-US" dirty="0" smtClean="0">
                <a:latin typeface="Andalus" pitchFamily="18" charset="-78"/>
                <a:cs typeface="Andalus" pitchFamily="18" charset="-78"/>
              </a:rPr>
              <a:t>The </a:t>
            </a:r>
            <a:r>
              <a:rPr lang="en-US" dirty="0" err="1" smtClean="0">
                <a:latin typeface="Andalus" pitchFamily="18" charset="-78"/>
                <a:cs typeface="Andalus" pitchFamily="18" charset="-78"/>
              </a:rPr>
              <a:t>Wazir</a:t>
            </a:r>
            <a:r>
              <a:rPr lang="en-US" dirty="0" smtClean="0">
                <a:latin typeface="Andalus" pitchFamily="18" charset="-78"/>
                <a:cs typeface="Andalus" pitchFamily="18" charset="-78"/>
              </a:rPr>
              <a:t> Khan Mosque</a:t>
            </a:r>
            <a:r>
              <a:rPr lang="en-US" b="1" dirty="0" smtClean="0">
                <a:latin typeface="Andalus" pitchFamily="18" charset="-78"/>
                <a:cs typeface="Andalus" pitchFamily="18" charset="-78"/>
              </a:rPr>
              <a:t>,</a:t>
            </a:r>
            <a:r>
              <a:rPr lang="en-US" dirty="0" smtClean="0">
                <a:latin typeface="Andalus" pitchFamily="18" charset="-78"/>
                <a:cs typeface="Andalus" pitchFamily="18" charset="-78"/>
              </a:rPr>
              <a:t> described as 'a mole on the cheek of Lahore' is famous for its extensive faience tile work and was built during the reign of the Mughal Emperor Shah </a:t>
            </a:r>
            <a:r>
              <a:rPr lang="en-US" dirty="0" err="1" smtClean="0">
                <a:latin typeface="Andalus" pitchFamily="18" charset="-78"/>
                <a:cs typeface="Andalus" pitchFamily="18" charset="-78"/>
              </a:rPr>
              <a:t>Jehan</a:t>
            </a:r>
            <a:r>
              <a:rPr lang="en-US" dirty="0" smtClean="0">
                <a:latin typeface="Andalus" pitchFamily="18" charset="-78"/>
                <a:cs typeface="Andalus" pitchFamily="18" charset="-78"/>
              </a:rPr>
              <a:t>.</a:t>
            </a:r>
          </a:p>
          <a:p>
            <a:pPr>
              <a:buNone/>
            </a:pPr>
            <a:endParaRPr lang="en-US" dirty="0" smtClean="0">
              <a:latin typeface="Andalus" pitchFamily="18" charset="-78"/>
              <a:cs typeface="Andalus" pitchFamily="18" charset="-78"/>
            </a:endParaRPr>
          </a:p>
          <a:p>
            <a:r>
              <a:rPr lang="en-US" dirty="0" smtClean="0">
                <a:latin typeface="Andalus" pitchFamily="18" charset="-78"/>
                <a:cs typeface="Andalus" pitchFamily="18" charset="-78"/>
              </a:rPr>
              <a:t>It was built by Hakim </a:t>
            </a:r>
            <a:r>
              <a:rPr lang="en-US" dirty="0" err="1" smtClean="0">
                <a:latin typeface="Andalus" pitchFamily="18" charset="-78"/>
                <a:cs typeface="Andalus" pitchFamily="18" charset="-78"/>
              </a:rPr>
              <a:t>Shaikh</a:t>
            </a:r>
            <a:r>
              <a:rPr lang="en-US" dirty="0" smtClean="0">
                <a:latin typeface="Andalus" pitchFamily="18" charset="-78"/>
                <a:cs typeface="Andalus" pitchFamily="18" charset="-78"/>
              </a:rPr>
              <a:t> </a:t>
            </a:r>
            <a:r>
              <a:rPr lang="en-US" dirty="0" err="1" smtClean="0">
                <a:latin typeface="Andalus" pitchFamily="18" charset="-78"/>
                <a:cs typeface="Andalus" pitchFamily="18" charset="-78"/>
              </a:rPr>
              <a:t>Ilm</a:t>
            </a:r>
            <a:r>
              <a:rPr lang="en-US" dirty="0" smtClean="0">
                <a:latin typeface="Andalus" pitchFamily="18" charset="-78"/>
                <a:cs typeface="Andalus" pitchFamily="18" charset="-78"/>
              </a:rPr>
              <a:t>-</a:t>
            </a:r>
            <a:r>
              <a:rPr lang="en-US" dirty="0" err="1" smtClean="0">
                <a:latin typeface="Andalus" pitchFamily="18" charset="-78"/>
                <a:cs typeface="Andalus" pitchFamily="18" charset="-78"/>
              </a:rPr>
              <a:t>ud</a:t>
            </a:r>
            <a:r>
              <a:rPr lang="en-US" dirty="0" smtClean="0">
                <a:latin typeface="Andalus" pitchFamily="18" charset="-78"/>
                <a:cs typeface="Andalus" pitchFamily="18" charset="-78"/>
              </a:rPr>
              <a:t>-din </a:t>
            </a:r>
            <a:r>
              <a:rPr lang="en-US" dirty="0" err="1" smtClean="0">
                <a:latin typeface="Andalus" pitchFamily="18" charset="-78"/>
                <a:cs typeface="Andalus" pitchFamily="18" charset="-78"/>
              </a:rPr>
              <a:t>Ansari</a:t>
            </a:r>
            <a:r>
              <a:rPr lang="en-US" dirty="0" smtClean="0">
                <a:latin typeface="Andalus" pitchFamily="18" charset="-78"/>
                <a:cs typeface="Andalus" pitchFamily="18" charset="-78"/>
              </a:rPr>
              <a:t>, a native of </a:t>
            </a:r>
            <a:r>
              <a:rPr lang="en-US" dirty="0" err="1" smtClean="0">
                <a:latin typeface="Andalus" pitchFamily="18" charset="-78"/>
                <a:cs typeface="Andalus" pitchFamily="18" charset="-78"/>
              </a:rPr>
              <a:t>Chiniot</a:t>
            </a:r>
            <a:r>
              <a:rPr lang="en-US" dirty="0" smtClean="0">
                <a:latin typeface="Andalus" pitchFamily="18" charset="-78"/>
                <a:cs typeface="Andalus" pitchFamily="18" charset="-78"/>
              </a:rPr>
              <a:t>, who rose to be the court physician to Shah Jahan and a governor of Lahore. He was commonly known as </a:t>
            </a:r>
            <a:r>
              <a:rPr lang="en-US" dirty="0" err="1" smtClean="0">
                <a:latin typeface="Andalus" pitchFamily="18" charset="-78"/>
                <a:cs typeface="Andalus" pitchFamily="18" charset="-78"/>
              </a:rPr>
              <a:t>Wazir</a:t>
            </a:r>
            <a:r>
              <a:rPr lang="en-US" dirty="0" smtClean="0">
                <a:latin typeface="Andalus" pitchFamily="18" charset="-78"/>
                <a:cs typeface="Andalus" pitchFamily="18" charset="-78"/>
              </a:rPr>
              <a:t> Khan, a popular title bestowed upon him (the word </a:t>
            </a:r>
            <a:r>
              <a:rPr lang="en-US" i="1" dirty="0" err="1" smtClean="0">
                <a:latin typeface="Andalus" pitchFamily="18" charset="-78"/>
                <a:cs typeface="Andalus" pitchFamily="18" charset="-78"/>
              </a:rPr>
              <a:t>Wazir</a:t>
            </a:r>
            <a:r>
              <a:rPr lang="en-US" dirty="0" smtClean="0">
                <a:latin typeface="Andalus" pitchFamily="18" charset="-78"/>
                <a:cs typeface="Andalus" pitchFamily="18" charset="-78"/>
              </a:rPr>
              <a:t> means 'minister' in Urdu and Persian).</a:t>
            </a:r>
          </a:p>
          <a:p>
            <a:pPr>
              <a:buNone/>
            </a:pPr>
            <a:endParaRPr lang="en-US" dirty="0" smtClean="0">
              <a:latin typeface="Andalus" pitchFamily="18" charset="-78"/>
              <a:cs typeface="Andalus" pitchFamily="18" charset="-78"/>
            </a:endParaRPr>
          </a:p>
          <a:p>
            <a:r>
              <a:rPr lang="en-US" dirty="0" smtClean="0">
                <a:latin typeface="Andalus" pitchFamily="18" charset="-78"/>
                <a:cs typeface="Andalus" pitchFamily="18" charset="-78"/>
              </a:rPr>
              <a:t>Within the inner courtyard of the mosque lies the subterranean tomb of </a:t>
            </a:r>
            <a:r>
              <a:rPr lang="en-US" dirty="0" err="1" smtClean="0">
                <a:latin typeface="Andalus" pitchFamily="18" charset="-78"/>
                <a:cs typeface="Andalus" pitchFamily="18" charset="-78"/>
              </a:rPr>
              <a:t>Syed</a:t>
            </a:r>
            <a:r>
              <a:rPr lang="en-US" dirty="0" smtClean="0">
                <a:latin typeface="Andalus" pitchFamily="18" charset="-78"/>
                <a:cs typeface="Andalus" pitchFamily="18" charset="-78"/>
              </a:rPr>
              <a:t> Muhammad </a:t>
            </a:r>
            <a:r>
              <a:rPr lang="en-US" dirty="0" err="1" smtClean="0">
                <a:latin typeface="Andalus" pitchFamily="18" charset="-78"/>
                <a:cs typeface="Andalus" pitchFamily="18" charset="-78"/>
              </a:rPr>
              <a:t>Ishaq</a:t>
            </a:r>
            <a:r>
              <a:rPr lang="en-US" dirty="0" smtClean="0">
                <a:latin typeface="Andalus" pitchFamily="18" charset="-78"/>
                <a:cs typeface="Andalus" pitchFamily="18" charset="-78"/>
              </a:rPr>
              <a:t>, known as </a:t>
            </a:r>
            <a:r>
              <a:rPr lang="en-US" dirty="0" err="1" smtClean="0">
                <a:latin typeface="Andalus" pitchFamily="18" charset="-78"/>
                <a:cs typeface="Andalus" pitchFamily="18" charset="-78"/>
              </a:rPr>
              <a:t>Miran</a:t>
            </a:r>
            <a:r>
              <a:rPr lang="en-US" dirty="0" smtClean="0">
                <a:latin typeface="Andalus" pitchFamily="18" charset="-78"/>
                <a:cs typeface="Andalus" pitchFamily="18" charset="-78"/>
              </a:rPr>
              <a:t> </a:t>
            </a:r>
            <a:r>
              <a:rPr lang="en-US" dirty="0" err="1" smtClean="0">
                <a:latin typeface="Andalus" pitchFamily="18" charset="-78"/>
                <a:cs typeface="Andalus" pitchFamily="18" charset="-78"/>
              </a:rPr>
              <a:t>Badshah</a:t>
            </a:r>
            <a:r>
              <a:rPr lang="en-US" dirty="0" smtClean="0">
                <a:latin typeface="Andalus" pitchFamily="18" charset="-78"/>
                <a:cs typeface="Andalus" pitchFamily="18" charset="-78"/>
              </a:rPr>
              <a:t>,</a:t>
            </a:r>
            <a:r>
              <a:rPr lang="en-US" baseline="30000" dirty="0" smtClean="0">
                <a:latin typeface="Andalus" pitchFamily="18" charset="-78"/>
                <a:cs typeface="Andalus" pitchFamily="18" charset="-78"/>
              </a:rPr>
              <a:t> </a:t>
            </a:r>
            <a:r>
              <a:rPr lang="en-US" dirty="0" smtClean="0">
                <a:latin typeface="Andalus" pitchFamily="18" charset="-78"/>
                <a:cs typeface="Andalus" pitchFamily="18" charset="-78"/>
              </a:rPr>
              <a:t>a divine who settled in Lahore during the time of the </a:t>
            </a:r>
            <a:r>
              <a:rPr lang="en-US" dirty="0" err="1" smtClean="0">
                <a:latin typeface="Andalus" pitchFamily="18" charset="-78"/>
                <a:cs typeface="Andalus" pitchFamily="18" charset="-78"/>
              </a:rPr>
              <a:t>Tughluq</a:t>
            </a:r>
            <a:r>
              <a:rPr lang="en-US" dirty="0" smtClean="0">
                <a:latin typeface="Andalus" pitchFamily="18" charset="-78"/>
                <a:cs typeface="Andalus" pitchFamily="18" charset="-78"/>
              </a:rPr>
              <a:t> dynasty. The tomb, therefore, predates the mosque.</a:t>
            </a:r>
          </a:p>
          <a:p>
            <a:pPr>
              <a:buNone/>
            </a:pPr>
            <a:r>
              <a:rPr lang="en-US" dirty="0" smtClean="0">
                <a:latin typeface="Andalus" pitchFamily="18" charset="-78"/>
                <a:cs typeface="Andalus" pitchFamily="18" charset="-78"/>
              </a:rPr>
              <a:t> </a:t>
            </a:r>
          </a:p>
          <a:p>
            <a:r>
              <a:rPr lang="en-US" dirty="0" smtClean="0">
                <a:latin typeface="Andalus" pitchFamily="18" charset="-78"/>
                <a:cs typeface="Andalus" pitchFamily="18" charset="-78"/>
              </a:rPr>
              <a:t>A movie "</a:t>
            </a:r>
            <a:r>
              <a:rPr lang="en-US" dirty="0" err="1" smtClean="0">
                <a:latin typeface="Andalus" pitchFamily="18" charset="-78"/>
                <a:cs typeface="Andalus" pitchFamily="18" charset="-78"/>
              </a:rPr>
              <a:t>Khuda</a:t>
            </a:r>
            <a:r>
              <a:rPr lang="en-US" dirty="0" smtClean="0">
                <a:latin typeface="Andalus" pitchFamily="18" charset="-78"/>
                <a:cs typeface="Andalus" pitchFamily="18" charset="-78"/>
              </a:rPr>
              <a:t> </a:t>
            </a:r>
            <a:r>
              <a:rPr lang="en-US" dirty="0" err="1" smtClean="0">
                <a:latin typeface="Andalus" pitchFamily="18" charset="-78"/>
                <a:cs typeface="Andalus" pitchFamily="18" charset="-78"/>
              </a:rPr>
              <a:t>Ke</a:t>
            </a:r>
            <a:r>
              <a:rPr lang="en-US" dirty="0" smtClean="0">
                <a:latin typeface="Andalus" pitchFamily="18" charset="-78"/>
                <a:cs typeface="Andalus" pitchFamily="18" charset="-78"/>
              </a:rPr>
              <a:t> </a:t>
            </a:r>
            <a:r>
              <a:rPr lang="en-US" dirty="0" err="1" smtClean="0">
                <a:latin typeface="Andalus" pitchFamily="18" charset="-78"/>
                <a:cs typeface="Andalus" pitchFamily="18" charset="-78"/>
              </a:rPr>
              <a:t>Liye</a:t>
            </a:r>
            <a:r>
              <a:rPr lang="en-US" dirty="0" smtClean="0">
                <a:latin typeface="Andalus" pitchFamily="18" charset="-78"/>
                <a:cs typeface="Andalus" pitchFamily="18" charset="-78"/>
              </a:rPr>
              <a:t> (For God Sake)" based on what Islam allows and what people think what Islam allows, was filmed in this very Mosque. </a:t>
            </a:r>
            <a:endParaRPr lang="en-US" dirty="0">
              <a:latin typeface="Andalus" pitchFamily="18" charset="-78"/>
              <a:cs typeface="Andalus" pitchFamily="18" charset="-78"/>
            </a:endParaRPr>
          </a:p>
        </p:txBody>
      </p:sp>
      <p:sp>
        <p:nvSpPr>
          <p:cNvPr id="2" name="Title 1"/>
          <p:cNvSpPr>
            <a:spLocks noGrp="1"/>
          </p:cNvSpPr>
          <p:nvPr>
            <p:ph type="title"/>
          </p:nvPr>
        </p:nvSpPr>
        <p:spPr>
          <a:xfrm>
            <a:off x="1043490" y="228600"/>
            <a:ext cx="7024744" cy="1143000"/>
          </a:xfrm>
        </p:spPr>
        <p:txBody>
          <a:bodyPr/>
          <a:lstStyle/>
          <a:p>
            <a:r>
              <a:rPr lang="en-US" b="1" dirty="0" smtClean="0">
                <a:latin typeface="Andalus" pitchFamily="18" charset="-78"/>
                <a:cs typeface="Andalus" pitchFamily="18" charset="-78"/>
              </a:rPr>
              <a:t>     </a:t>
            </a:r>
            <a:r>
              <a:rPr lang="en-US" sz="3600" b="1" dirty="0" err="1" smtClean="0">
                <a:effectLst/>
                <a:latin typeface="Andalus" pitchFamily="18" charset="-78"/>
                <a:cs typeface="Andalus" pitchFamily="18" charset="-78"/>
              </a:rPr>
              <a:t>Masjid</a:t>
            </a:r>
            <a:r>
              <a:rPr lang="en-US" sz="3600" b="1" dirty="0" smtClean="0">
                <a:effectLst/>
                <a:latin typeface="Andalus" pitchFamily="18" charset="-78"/>
                <a:cs typeface="Andalus" pitchFamily="18" charset="-78"/>
              </a:rPr>
              <a:t> </a:t>
            </a:r>
            <a:r>
              <a:rPr lang="en-US" sz="3600" b="1" dirty="0" err="1" smtClean="0">
                <a:effectLst/>
                <a:latin typeface="Andalus" pitchFamily="18" charset="-78"/>
                <a:cs typeface="Andalus" pitchFamily="18" charset="-78"/>
              </a:rPr>
              <a:t>Wazir</a:t>
            </a:r>
            <a:r>
              <a:rPr lang="en-US" sz="3600" b="1" dirty="0" smtClean="0">
                <a:effectLst/>
                <a:latin typeface="Andalus" pitchFamily="18" charset="-78"/>
                <a:cs typeface="Andalus" pitchFamily="18" charset="-78"/>
              </a:rPr>
              <a:t> Khan-Lahore</a:t>
            </a:r>
            <a:endParaRPr lang="en-US" sz="3600" b="1" dirty="0">
              <a:effectLst/>
              <a:latin typeface="Andalus" pitchFamily="18" charset="-78"/>
              <a:cs typeface="Andalus" pitchFamily="18" charset="-78"/>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http://i.dawn.com/primary/2014/10/544b77131c078.jpg?r=900333040"/>
          <p:cNvPicPr>
            <a:picLocks noGrp="1"/>
          </p:cNvPicPr>
          <p:nvPr>
            <p:ph idx="1"/>
          </p:nvPr>
        </p:nvPicPr>
        <p:blipFill>
          <a:blip r:embed="rId2" cstate="print"/>
          <a:stretch>
            <a:fillRect/>
          </a:stretch>
        </p:blipFill>
        <p:spPr bwMode="auto">
          <a:xfrm>
            <a:off x="609600" y="1600200"/>
            <a:ext cx="8077200" cy="4571999"/>
          </a:xfrm>
          <a:prstGeom prst="rect">
            <a:avLst/>
          </a:prstGeom>
          <a:noFill/>
          <a:ln w="9525">
            <a:noFill/>
            <a:miter lim="800000"/>
            <a:headEnd/>
            <a:tailEnd/>
          </a:ln>
        </p:spPr>
      </p:pic>
      <p:sp>
        <p:nvSpPr>
          <p:cNvPr id="2" name="Title 1"/>
          <p:cNvSpPr>
            <a:spLocks noGrp="1"/>
          </p:cNvSpPr>
          <p:nvPr>
            <p:ph type="title"/>
          </p:nvPr>
        </p:nvSpPr>
        <p:spPr>
          <a:xfrm>
            <a:off x="1043490" y="304800"/>
            <a:ext cx="7024744" cy="1143000"/>
          </a:xfrm>
        </p:spPr>
        <p:txBody>
          <a:bodyPr>
            <a:normAutofit/>
          </a:bodyPr>
          <a:lstStyle/>
          <a:p>
            <a:r>
              <a:rPr lang="en-US" b="1" dirty="0" smtClean="0">
                <a:latin typeface="Andalus" pitchFamily="18" charset="-78"/>
                <a:cs typeface="Andalus" pitchFamily="18" charset="-78"/>
              </a:rPr>
              <a:t>     </a:t>
            </a:r>
            <a:r>
              <a:rPr lang="en-US" sz="3600" b="1" dirty="0" err="1" smtClean="0">
                <a:effectLst/>
                <a:latin typeface="Andalus" pitchFamily="18" charset="-78"/>
                <a:cs typeface="Andalus" pitchFamily="18" charset="-78"/>
              </a:rPr>
              <a:t>Noor</a:t>
            </a:r>
            <a:r>
              <a:rPr lang="en-US" sz="3600" b="1" dirty="0" smtClean="0">
                <a:effectLst/>
                <a:latin typeface="Andalus" pitchFamily="18" charset="-78"/>
                <a:cs typeface="Andalus" pitchFamily="18" charset="-78"/>
              </a:rPr>
              <a:t> </a:t>
            </a:r>
            <a:r>
              <a:rPr lang="en-US" sz="3600" b="1" dirty="0" err="1" smtClean="0">
                <a:effectLst/>
                <a:latin typeface="Andalus" pitchFamily="18" charset="-78"/>
                <a:cs typeface="Andalus" pitchFamily="18" charset="-78"/>
              </a:rPr>
              <a:t>Mahal</a:t>
            </a:r>
            <a:r>
              <a:rPr lang="en-US" sz="3600" b="1" dirty="0" smtClean="0">
                <a:effectLst/>
                <a:latin typeface="Andalus" pitchFamily="18" charset="-78"/>
                <a:cs typeface="Andalus" pitchFamily="18" charset="-78"/>
              </a:rPr>
              <a:t>-Bahawalpur </a:t>
            </a:r>
            <a:endParaRPr lang="en-US" sz="3600" b="1" dirty="0">
              <a:effectLst/>
              <a:latin typeface="Andalus" pitchFamily="18" charset="-78"/>
              <a:cs typeface="Andalus" pitchFamily="18" charset="-78"/>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3492" y="1600200"/>
            <a:ext cx="6777317" cy="4495800"/>
          </a:xfrm>
        </p:spPr>
        <p:txBody>
          <a:bodyPr>
            <a:noAutofit/>
          </a:bodyPr>
          <a:lstStyle/>
          <a:p>
            <a:r>
              <a:rPr lang="en-US" sz="1600" dirty="0" smtClean="0">
                <a:latin typeface="Andalus" pitchFamily="18" charset="-78"/>
                <a:cs typeface="Andalus" pitchFamily="18" charset="-78"/>
              </a:rPr>
              <a:t>Built in 1872 like an Italian chateau on neoclassical lines, </a:t>
            </a:r>
            <a:r>
              <a:rPr lang="en-US" sz="1600" dirty="0" err="1" smtClean="0">
                <a:latin typeface="Andalus" pitchFamily="18" charset="-78"/>
                <a:cs typeface="Andalus" pitchFamily="18" charset="-78"/>
              </a:rPr>
              <a:t>Noor</a:t>
            </a:r>
            <a:r>
              <a:rPr lang="en-US" sz="1600" dirty="0" smtClean="0">
                <a:latin typeface="Andalus" pitchFamily="18" charset="-78"/>
                <a:cs typeface="Andalus" pitchFamily="18" charset="-78"/>
              </a:rPr>
              <a:t> </a:t>
            </a:r>
            <a:r>
              <a:rPr lang="en-US" sz="1600" dirty="0" err="1" smtClean="0">
                <a:latin typeface="Andalus" pitchFamily="18" charset="-78"/>
                <a:cs typeface="Andalus" pitchFamily="18" charset="-78"/>
              </a:rPr>
              <a:t>Mahal</a:t>
            </a:r>
            <a:r>
              <a:rPr lang="en-US" sz="1600" dirty="0" smtClean="0">
                <a:latin typeface="Andalus" pitchFamily="18" charset="-78"/>
                <a:cs typeface="Andalus" pitchFamily="18" charset="-78"/>
              </a:rPr>
              <a:t> (palace) belonged to the </a:t>
            </a:r>
            <a:r>
              <a:rPr lang="en-US" sz="1600" dirty="0" err="1" smtClean="0">
                <a:latin typeface="Andalus" pitchFamily="18" charset="-78"/>
                <a:cs typeface="Andalus" pitchFamily="18" charset="-78"/>
              </a:rPr>
              <a:t>Nawab</a:t>
            </a:r>
            <a:r>
              <a:rPr lang="en-US" sz="1600" dirty="0" smtClean="0">
                <a:latin typeface="Andalus" pitchFamily="18" charset="-78"/>
                <a:cs typeface="Andalus" pitchFamily="18" charset="-78"/>
              </a:rPr>
              <a:t> of Bahawalpur princely state, during British Raj. Mr. </a:t>
            </a:r>
            <a:r>
              <a:rPr lang="en-US" sz="1600" dirty="0" err="1" smtClean="0">
                <a:latin typeface="Andalus" pitchFamily="18" charset="-78"/>
                <a:cs typeface="Andalus" pitchFamily="18" charset="-78"/>
              </a:rPr>
              <a:t>Heennan</a:t>
            </a:r>
            <a:r>
              <a:rPr lang="en-US" sz="1600" dirty="0" smtClean="0">
                <a:latin typeface="Andalus" pitchFamily="18" charset="-78"/>
                <a:cs typeface="Andalus" pitchFamily="18" charset="-78"/>
              </a:rPr>
              <a:t>, an Englishman who was the state engineer, designed the building. </a:t>
            </a:r>
          </a:p>
          <a:p>
            <a:pPr>
              <a:buNone/>
            </a:pPr>
            <a:endParaRPr lang="en-US" sz="1600" dirty="0" smtClean="0">
              <a:latin typeface="Andalus" pitchFamily="18" charset="-78"/>
              <a:cs typeface="Andalus" pitchFamily="18" charset="-78"/>
            </a:endParaRPr>
          </a:p>
          <a:p>
            <a:r>
              <a:rPr lang="en-US" sz="1600" dirty="0" smtClean="0">
                <a:latin typeface="Andalus" pitchFamily="18" charset="-78"/>
                <a:cs typeface="Andalus" pitchFamily="18" charset="-78"/>
              </a:rPr>
              <a:t>The design encompasses features of Corinthian and Islamic styles of architecture with a tinge of sub continental style.</a:t>
            </a:r>
          </a:p>
          <a:p>
            <a:endParaRPr lang="en-US" sz="1600" dirty="0" smtClean="0">
              <a:latin typeface="Andalus" pitchFamily="18" charset="-78"/>
              <a:cs typeface="Andalus" pitchFamily="18" charset="-78"/>
            </a:endParaRPr>
          </a:p>
          <a:p>
            <a:r>
              <a:rPr lang="en-US" sz="1600" dirty="0" smtClean="0">
                <a:latin typeface="Andalus" pitchFamily="18" charset="-78"/>
                <a:cs typeface="Andalus" pitchFamily="18" charset="-78"/>
              </a:rPr>
              <a:t>According to a legend, </a:t>
            </a:r>
            <a:r>
              <a:rPr lang="en-US" sz="1600" dirty="0" err="1" smtClean="0">
                <a:latin typeface="Andalus" pitchFamily="18" charset="-78"/>
                <a:cs typeface="Andalus" pitchFamily="18" charset="-78"/>
              </a:rPr>
              <a:t>Nawab</a:t>
            </a:r>
            <a:r>
              <a:rPr lang="en-US" sz="1600" dirty="0" smtClean="0">
                <a:latin typeface="Andalus" pitchFamily="18" charset="-78"/>
                <a:cs typeface="Andalus" pitchFamily="18" charset="-78"/>
              </a:rPr>
              <a:t> </a:t>
            </a:r>
            <a:r>
              <a:rPr lang="en-US" sz="1600" dirty="0" err="1" smtClean="0">
                <a:latin typeface="Andalus" pitchFamily="18" charset="-78"/>
                <a:cs typeface="Andalus" pitchFamily="18" charset="-78"/>
              </a:rPr>
              <a:t>Sadiq</a:t>
            </a:r>
            <a:r>
              <a:rPr lang="en-US" sz="1600" dirty="0" smtClean="0">
                <a:latin typeface="Andalus" pitchFamily="18" charset="-78"/>
                <a:cs typeface="Andalus" pitchFamily="18" charset="-78"/>
              </a:rPr>
              <a:t> Muhammad Khan IV,  had the palace made for his wife; however, she was only there for one night, as she happened to see the adjoining graveyard from her balcony, and refused to spend another night there, and so it remained unused during his reign.</a:t>
            </a:r>
          </a:p>
          <a:p>
            <a:endParaRPr lang="en-US" sz="1600" dirty="0" smtClean="0">
              <a:latin typeface="Andalus" pitchFamily="18" charset="-78"/>
              <a:cs typeface="Andalus" pitchFamily="18" charset="-78"/>
            </a:endParaRPr>
          </a:p>
          <a:p>
            <a:r>
              <a:rPr lang="en-US" sz="1600" dirty="0" smtClean="0">
                <a:latin typeface="Andalus" pitchFamily="18" charset="-78"/>
                <a:cs typeface="Andalus" pitchFamily="18" charset="-78"/>
              </a:rPr>
              <a:t>The building was declared a “protected monument” in September 2001 by the Government of Pakistan's Department of Archeology, and it is now open for general public.</a:t>
            </a:r>
            <a:endParaRPr lang="en-US" sz="1600" dirty="0">
              <a:latin typeface="Andalus" pitchFamily="18" charset="-78"/>
              <a:cs typeface="Andalus" pitchFamily="18" charset="-78"/>
            </a:endParaRPr>
          </a:p>
        </p:txBody>
      </p:sp>
      <p:sp>
        <p:nvSpPr>
          <p:cNvPr id="2" name="Title 1"/>
          <p:cNvSpPr>
            <a:spLocks noGrp="1"/>
          </p:cNvSpPr>
          <p:nvPr>
            <p:ph type="title"/>
          </p:nvPr>
        </p:nvSpPr>
        <p:spPr>
          <a:xfrm>
            <a:off x="533400" y="381000"/>
            <a:ext cx="7024744" cy="1143000"/>
          </a:xfrm>
        </p:spPr>
        <p:txBody>
          <a:bodyPr>
            <a:normAutofit/>
          </a:bodyPr>
          <a:lstStyle/>
          <a:p>
            <a:r>
              <a:rPr lang="en-US" sz="3600" b="1" dirty="0" smtClean="0">
                <a:effectLst/>
                <a:latin typeface="Andalus" pitchFamily="18" charset="-78"/>
                <a:cs typeface="Andalus" pitchFamily="18" charset="-78"/>
              </a:rPr>
              <a:t>         </a:t>
            </a:r>
            <a:r>
              <a:rPr lang="en-US" sz="3600" b="1" dirty="0" err="1" smtClean="0">
                <a:effectLst/>
                <a:latin typeface="Andalus" pitchFamily="18" charset="-78"/>
                <a:cs typeface="Andalus" pitchFamily="18" charset="-78"/>
              </a:rPr>
              <a:t>Noor</a:t>
            </a:r>
            <a:r>
              <a:rPr lang="en-US" sz="3600" b="1" dirty="0" smtClean="0">
                <a:effectLst/>
                <a:latin typeface="Andalus" pitchFamily="18" charset="-78"/>
                <a:cs typeface="Andalus" pitchFamily="18" charset="-78"/>
              </a:rPr>
              <a:t> </a:t>
            </a:r>
            <a:r>
              <a:rPr lang="en-US" sz="3600" b="1" dirty="0" err="1" smtClean="0">
                <a:effectLst/>
                <a:latin typeface="Andalus" pitchFamily="18" charset="-78"/>
                <a:cs typeface="Andalus" pitchFamily="18" charset="-78"/>
              </a:rPr>
              <a:t>Mahal</a:t>
            </a:r>
            <a:r>
              <a:rPr lang="en-US" sz="3600" b="1" dirty="0" smtClean="0">
                <a:effectLst/>
                <a:latin typeface="Andalus" pitchFamily="18" charset="-78"/>
                <a:cs typeface="Andalus" pitchFamily="18" charset="-78"/>
              </a:rPr>
              <a:t>-Bahawalpur</a:t>
            </a:r>
            <a:endParaRPr lang="en-US" sz="3600" b="1" dirty="0">
              <a:effectLst/>
              <a:latin typeface="Andalus" pitchFamily="18" charset="-78"/>
              <a:cs typeface="Andalus" pitchFamily="18" charset="-78"/>
            </a:endParaRPr>
          </a:p>
        </p:txBody>
      </p:sp>
    </p:spTree>
  </p:cSld>
  <p:clrMapOvr>
    <a:masterClrMapping/>
  </p:clrMapOvr>
  <p:transition/>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http://i.dawn.com/primary/2014/10/544b7714b73d3.jpg?r=1001982167"/>
          <p:cNvPicPr>
            <a:picLocks noGrp="1"/>
          </p:cNvPicPr>
          <p:nvPr>
            <p:ph idx="1"/>
          </p:nvPr>
        </p:nvPicPr>
        <p:blipFill>
          <a:blip r:embed="rId2" cstate="print"/>
          <a:stretch>
            <a:fillRect/>
          </a:stretch>
        </p:blipFill>
        <p:spPr bwMode="auto">
          <a:xfrm>
            <a:off x="685800" y="1447800"/>
            <a:ext cx="8001000" cy="4800600"/>
          </a:xfrm>
          <a:prstGeom prst="rect">
            <a:avLst/>
          </a:prstGeom>
          <a:noFill/>
          <a:ln w="9525">
            <a:noFill/>
            <a:miter lim="800000"/>
            <a:headEnd/>
            <a:tailEnd/>
          </a:ln>
        </p:spPr>
      </p:pic>
      <p:sp>
        <p:nvSpPr>
          <p:cNvPr id="2" name="Title 1"/>
          <p:cNvSpPr>
            <a:spLocks noGrp="1"/>
          </p:cNvSpPr>
          <p:nvPr>
            <p:ph type="title"/>
          </p:nvPr>
        </p:nvSpPr>
        <p:spPr>
          <a:xfrm>
            <a:off x="914400" y="609600"/>
            <a:ext cx="7024744" cy="1143000"/>
          </a:xfrm>
        </p:spPr>
        <p:txBody>
          <a:bodyPr>
            <a:normAutofit/>
          </a:bodyPr>
          <a:lstStyle/>
          <a:p>
            <a:r>
              <a:rPr lang="en-US" sz="3200" b="1" dirty="0" smtClean="0">
                <a:latin typeface="Andalus" pitchFamily="18" charset="-78"/>
                <a:cs typeface="Andalus" pitchFamily="18" charset="-78"/>
              </a:rPr>
              <a:t>         Shah </a:t>
            </a:r>
            <a:r>
              <a:rPr lang="en-US" sz="3200" b="1" dirty="0" err="1" smtClean="0">
                <a:latin typeface="Andalus" pitchFamily="18" charset="-78"/>
                <a:cs typeface="Andalus" pitchFamily="18" charset="-78"/>
              </a:rPr>
              <a:t>Jehan</a:t>
            </a:r>
            <a:r>
              <a:rPr lang="en-US" sz="3200" b="1" dirty="0" smtClean="0">
                <a:latin typeface="Andalus" pitchFamily="18" charset="-78"/>
                <a:cs typeface="Andalus" pitchFamily="18" charset="-78"/>
              </a:rPr>
              <a:t> Mosque-Thatta </a:t>
            </a:r>
            <a:br>
              <a:rPr lang="en-US" sz="3200" b="1" dirty="0" smtClean="0">
                <a:latin typeface="Andalus" pitchFamily="18" charset="-78"/>
                <a:cs typeface="Andalus" pitchFamily="18" charset="-78"/>
              </a:rPr>
            </a:br>
            <a:endParaRPr lang="en-US" sz="3200" b="1" dirty="0">
              <a:latin typeface="Andalus" pitchFamily="18" charset="-78"/>
              <a:cs typeface="Andalus" pitchFamily="18" charset="-78"/>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268" name="Picture 4"/>
          <p:cNvPicPr>
            <a:picLocks noChangeAspect="1" noChangeArrowheads="1"/>
          </p:cNvPicPr>
          <p:nvPr/>
        </p:nvPicPr>
        <p:blipFill>
          <a:blip r:embed="rId2">
            <a:extLst>
              <a:ext uri="{28A0092B-C50C-407E-A947-70E740481C1C}">
                <a14:useLocalDpi xmlns:a14="http://schemas.microsoft.com/office/drawing/2010/main" xmlns="" xmlns:p="http://schemas.openxmlformats.org/presentationml/2006/main" xmlns:r="http://schemas.openxmlformats.org/officeDocument/2006/relationships" xmlns:a="http://schemas.openxmlformats.org/drawingml/2006/main" val="0"/>
              </a:ext>
            </a:extLst>
          </a:blip>
          <a:srcRect/>
          <a:stretch>
            <a:fillRect/>
          </a:stretch>
        </p:blipFill>
        <p:spPr bwMode="auto">
          <a:xfrm>
            <a:off x="4675413" y="2590800"/>
            <a:ext cx="3401786" cy="1905000"/>
          </a:xfrm>
          <a:prstGeom prst="rect">
            <a:avLst/>
          </a:prstGeom>
          <a:noFill/>
          <a:ln>
            <a:noFill/>
          </a:ln>
          <a:effectLst>
            <a:outerShdw dist="35921" dir="2700000" algn="ctr" rotWithShape="0">
              <a:schemeClr val="bg2"/>
            </a:outerShdw>
            <a:reflection blurRad="6350" stA="50000" endA="300" endPos="55500" dist="101600" dir="5400000" sy="-100000" algn="bl" rotWithShape="0"/>
          </a:effectLst>
          <a:extLst>
            <a:ext uri="{909E8E84-426E-40DD-AFC4-6F175D3DCCD1}">
              <a14:hiddenFill xmlns:a14="http://schemas.microsoft.com/office/drawing/2010/main" xmlns=""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a14="http://schemas.microsoft.com/office/drawing/2010/main" xmlns=""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Lst>
        </p:spPr>
      </p:pic>
      <p:sp>
        <p:nvSpPr>
          <p:cNvPr id="4" name="Rectangle 3"/>
          <p:cNvSpPr/>
          <p:nvPr/>
        </p:nvSpPr>
        <p:spPr>
          <a:xfrm>
            <a:off x="-152400" y="304799"/>
            <a:ext cx="8763000" cy="6001643"/>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9600" b="1" cap="all" dirty="0" smtClean="0">
                <a:ln w="0"/>
                <a:gradFill flip="none" rotWithShape="1">
                  <a:gsLst>
                    <a:gs pos="0">
                      <a:schemeClr val="accent1">
                        <a:lumMod val="50000"/>
                      </a:schemeClr>
                    </a:gs>
                    <a:gs pos="50000">
                      <a:schemeClr val="accent1">
                        <a:tint val="44500"/>
                        <a:satMod val="160000"/>
                      </a:schemeClr>
                    </a:gs>
                    <a:gs pos="100000">
                      <a:schemeClr val="accent1">
                        <a:tint val="23500"/>
                        <a:satMod val="160000"/>
                      </a:schemeClr>
                    </a:gs>
                  </a:gsLst>
                  <a:lin ang="0" scaled="1"/>
                  <a:tileRect/>
                </a:gradFill>
                <a:effectLst>
                  <a:reflection blurRad="12700" stA="50000" endPos="50000" dist="5000" dir="5400000" sy="-100000" rotWithShape="0"/>
                </a:effectLst>
              </a:rPr>
              <a:t>Monuments</a:t>
            </a:r>
          </a:p>
          <a:p>
            <a:pPr algn="ctr"/>
            <a:r>
              <a:rPr lang="en-US" sz="9600" b="1" cap="all" spc="0" dirty="0" smtClean="0">
                <a:ln w="0"/>
                <a:gradFill flip="none" rotWithShape="1">
                  <a:gsLst>
                    <a:gs pos="0">
                      <a:schemeClr val="accent1">
                        <a:lumMod val="50000"/>
                      </a:schemeClr>
                    </a:gs>
                    <a:gs pos="50000">
                      <a:schemeClr val="accent1">
                        <a:tint val="44500"/>
                        <a:satMod val="160000"/>
                      </a:schemeClr>
                    </a:gs>
                    <a:gs pos="100000">
                      <a:schemeClr val="accent1">
                        <a:tint val="23500"/>
                        <a:satMod val="160000"/>
                      </a:schemeClr>
                    </a:gs>
                  </a:gsLst>
                  <a:lin ang="10800000" scaled="1"/>
                  <a:tileRect/>
                </a:gradFill>
                <a:effectLst>
                  <a:reflection blurRad="12700" stA="50000" endPos="50000" dist="5000" dir="5400000" sy="-100000" rotWithShape="0"/>
                </a:effectLst>
              </a:rPr>
              <a:t>Of</a:t>
            </a:r>
          </a:p>
          <a:p>
            <a:pPr algn="ctr"/>
            <a:endParaRPr lang="en-US" sz="9600" b="1" cap="all" spc="0" dirty="0" smtClean="0">
              <a:ln w="0"/>
              <a:gradFill flip="none" rotWithShape="1">
                <a:gsLst>
                  <a:gs pos="0">
                    <a:schemeClr val="accent1">
                      <a:lumMod val="50000"/>
                    </a:schemeClr>
                  </a:gs>
                  <a:gs pos="50000">
                    <a:schemeClr val="accent1">
                      <a:tint val="44500"/>
                      <a:satMod val="160000"/>
                    </a:schemeClr>
                  </a:gs>
                  <a:gs pos="100000">
                    <a:schemeClr val="accent1">
                      <a:tint val="23500"/>
                      <a:satMod val="160000"/>
                    </a:schemeClr>
                  </a:gs>
                </a:gsLst>
                <a:lin ang="10800000" scaled="1"/>
                <a:tileRect/>
              </a:gradFill>
              <a:effectLst>
                <a:reflection blurRad="12700" stA="50000" endPos="50000" dist="5000" dir="5400000" sy="-100000" rotWithShape="0"/>
              </a:effectLst>
            </a:endParaRPr>
          </a:p>
          <a:p>
            <a:pPr algn="ctr"/>
            <a:r>
              <a:rPr lang="en-US" sz="9600" b="1" cap="all" dirty="0" smtClean="0">
                <a:ln w="0"/>
                <a:gradFill flip="none" rotWithShape="1">
                  <a:gsLst>
                    <a:gs pos="0">
                      <a:schemeClr val="accent1">
                        <a:lumMod val="50000"/>
                      </a:schemeClr>
                    </a:gs>
                    <a:gs pos="50000">
                      <a:schemeClr val="accent1">
                        <a:tint val="44500"/>
                        <a:satMod val="160000"/>
                      </a:schemeClr>
                    </a:gs>
                    <a:gs pos="100000">
                      <a:schemeClr val="accent1">
                        <a:tint val="23500"/>
                        <a:satMod val="160000"/>
                      </a:schemeClr>
                    </a:gs>
                  </a:gsLst>
                  <a:lin ang="10800000" scaled="1"/>
                  <a:tileRect/>
                </a:gradFill>
                <a:effectLst>
                  <a:reflection blurRad="12700" stA="50000" endPos="50000" dist="5000" dir="5400000" sy="-100000" rotWithShape="0"/>
                </a:effectLst>
              </a:rPr>
              <a:t>pakistan</a:t>
            </a:r>
            <a:endParaRPr lang="en-US" sz="9600" b="1" cap="all" spc="0" dirty="0">
              <a:ln w="0"/>
              <a:gradFill flip="none" rotWithShape="1">
                <a:gsLst>
                  <a:gs pos="0">
                    <a:schemeClr val="accent1">
                      <a:lumMod val="50000"/>
                    </a:schemeClr>
                  </a:gs>
                  <a:gs pos="50000">
                    <a:schemeClr val="accent1">
                      <a:tint val="44500"/>
                      <a:satMod val="160000"/>
                    </a:schemeClr>
                  </a:gs>
                  <a:gs pos="100000">
                    <a:schemeClr val="accent1">
                      <a:tint val="23500"/>
                      <a:satMod val="160000"/>
                    </a:schemeClr>
                  </a:gs>
                </a:gsLst>
                <a:lin ang="10800000" scaled="1"/>
                <a:tileRect/>
              </a:gradFill>
              <a:effectLst>
                <a:reflection blurRad="12700" stA="50000" endPos="50000" dist="5000" dir="5400000" sy="-100000" rotWithShape="0"/>
              </a:effectLst>
            </a:endParaRPr>
          </a:p>
        </p:txBody>
      </p:sp>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26997310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676400"/>
            <a:ext cx="6777317" cy="3508977"/>
          </a:xfrm>
        </p:spPr>
        <p:txBody>
          <a:bodyPr/>
          <a:lstStyle/>
          <a:p>
            <a:pPr algn="just"/>
            <a:r>
              <a:rPr lang="en-US" dirty="0" smtClean="0">
                <a:latin typeface="Andalus" pitchFamily="18" charset="-78"/>
                <a:cs typeface="Andalus" pitchFamily="18" charset="-78"/>
              </a:rPr>
              <a:t>We as a nation, are proud of our cultural heritage and civilization.</a:t>
            </a:r>
          </a:p>
          <a:p>
            <a:pPr algn="just"/>
            <a:r>
              <a:rPr lang="en-US" dirty="0" smtClean="0">
                <a:latin typeface="Andalus" pitchFamily="18" charset="-78"/>
                <a:cs typeface="Andalus" pitchFamily="18" charset="-78"/>
              </a:rPr>
              <a:t>Our beautiful, alluring and ancient historical places attract the foreign visitors from all over the world.</a:t>
            </a:r>
            <a:endParaRPr lang="en-US" dirty="0">
              <a:latin typeface="Andalus" pitchFamily="18" charset="-78"/>
              <a:cs typeface="Andalus" pitchFamily="18" charset="-78"/>
            </a:endParaRPr>
          </a:p>
        </p:txBody>
      </p:sp>
      <p:sp>
        <p:nvSpPr>
          <p:cNvPr id="4" name="Title 3"/>
          <p:cNvSpPr>
            <a:spLocks noGrp="1"/>
          </p:cNvSpPr>
          <p:nvPr>
            <p:ph type="title"/>
          </p:nvPr>
        </p:nvSpPr>
        <p:spPr>
          <a:xfrm>
            <a:off x="4876800" y="-76200"/>
            <a:ext cx="2918910" cy="722864"/>
          </a:xfrm>
        </p:spPr>
        <p:txBody>
          <a:bodyPr>
            <a:normAutofit/>
          </a:bodyPr>
          <a:lstStyle/>
          <a:p>
            <a:r>
              <a:rPr lang="en-US" sz="3600" b="1" dirty="0" smtClean="0">
                <a:latin typeface="Andalus" pitchFamily="18" charset="-78"/>
                <a:cs typeface="Andalus" pitchFamily="18" charset="-78"/>
              </a:rPr>
              <a:t>Conclusion</a:t>
            </a:r>
            <a:endParaRPr lang="en-US" sz="3600" b="1" dirty="0">
              <a:latin typeface="Andalus" pitchFamily="18" charset="-78"/>
              <a:cs typeface="Andalus" pitchFamily="18" charset="-78"/>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371600"/>
            <a:ext cx="6777317" cy="3508977"/>
          </a:xfrm>
        </p:spPr>
        <p:txBody>
          <a:bodyPr/>
          <a:lstStyle/>
          <a:p>
            <a:pPr algn="just"/>
            <a:r>
              <a:rPr lang="en-US" dirty="0" smtClean="0">
                <a:latin typeface="Andalus" pitchFamily="18" charset="-78"/>
                <a:cs typeface="Andalus" pitchFamily="18" charset="-78"/>
              </a:rPr>
              <a:t>When the foreigners visit our historical places:</a:t>
            </a:r>
          </a:p>
          <a:p>
            <a:pPr algn="just"/>
            <a:r>
              <a:rPr lang="en-US" dirty="0" smtClean="0">
                <a:latin typeface="Andalus" pitchFamily="18" charset="-78"/>
                <a:cs typeface="Andalus" pitchFamily="18" charset="-78"/>
              </a:rPr>
              <a:t>We earn foreign exchange.</a:t>
            </a:r>
          </a:p>
          <a:p>
            <a:pPr algn="just"/>
            <a:r>
              <a:rPr lang="en-US" dirty="0" smtClean="0">
                <a:latin typeface="Andalus" pitchFamily="18" charset="-78"/>
                <a:cs typeface="Andalus" pitchFamily="18" charset="-78"/>
              </a:rPr>
              <a:t>We get introduction and cultural identity.</a:t>
            </a:r>
          </a:p>
          <a:p>
            <a:pPr algn="just"/>
            <a:r>
              <a:rPr lang="en-US" dirty="0" smtClean="0">
                <a:latin typeface="Andalus" pitchFamily="18" charset="-78"/>
                <a:cs typeface="Andalus" pitchFamily="18" charset="-78"/>
              </a:rPr>
              <a:t>The world come to know that we are not extremist but we have soft taste and we are well mannered and loveable people. </a:t>
            </a:r>
            <a:endParaRPr lang="en-US" dirty="0">
              <a:latin typeface="Andalus" pitchFamily="18" charset="-78"/>
              <a:cs typeface="Andalus" pitchFamily="18" charset="-78"/>
            </a:endParaRPr>
          </a:p>
        </p:txBody>
      </p:sp>
      <p:sp>
        <p:nvSpPr>
          <p:cNvPr id="3" name="Title 2"/>
          <p:cNvSpPr>
            <a:spLocks noGrp="1"/>
          </p:cNvSpPr>
          <p:nvPr>
            <p:ph type="title"/>
          </p:nvPr>
        </p:nvSpPr>
        <p:spPr>
          <a:xfrm>
            <a:off x="4648200" y="-76200"/>
            <a:ext cx="3505200" cy="685800"/>
          </a:xfrm>
        </p:spPr>
        <p:txBody>
          <a:bodyPr>
            <a:normAutofit fontScale="90000"/>
          </a:bodyPr>
          <a:lstStyle/>
          <a:p>
            <a:r>
              <a:rPr lang="en-US" sz="3600" dirty="0" smtClean="0">
                <a:latin typeface="Andalus" pitchFamily="18" charset="-78"/>
                <a:cs typeface="Andalus" pitchFamily="18" charset="-78"/>
              </a:rPr>
              <a:t>Continue……</a:t>
            </a:r>
            <a:r>
              <a:rPr lang="en-US" dirty="0" smtClean="0">
                <a:latin typeface="Andalus" pitchFamily="18" charset="-78"/>
                <a:cs typeface="Andalus" pitchFamily="18" charset="-78"/>
              </a:rPr>
              <a:t>	</a:t>
            </a:r>
            <a:endParaRPr lang="en-US" dirty="0">
              <a:latin typeface="Andalus" pitchFamily="18" charset="-78"/>
              <a:cs typeface="Andalus" pitchFamily="18" charset="-78"/>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685800" y="609600"/>
            <a:ext cx="8763000" cy="5447645"/>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9600" b="1" spc="50" dirty="0" smtClean="0">
                <a:ln w="11430">
                  <a:solidFill>
                    <a:schemeClr val="tx1">
                      <a:lumMod val="95000"/>
                      <a:lumOff val="5000"/>
                      <a:alpha val="0"/>
                    </a:schemeClr>
                  </a:solidFill>
                </a:ln>
                <a:gradFill>
                  <a:gsLst>
                    <a:gs pos="69000">
                      <a:srgbClr val="FF0000"/>
                    </a:gs>
                    <a:gs pos="84000">
                      <a:srgbClr val="002570">
                        <a:alpha val="85000"/>
                      </a:srgbClr>
                    </a:gs>
                  </a:gsLst>
                  <a:lin ang="16200000" scaled="1"/>
                </a:gradFill>
                <a:effectLst>
                  <a:outerShdw blurRad="76200" dist="50800" dir="5400000" algn="tl" rotWithShape="0">
                    <a:srgbClr val="000000">
                      <a:alpha val="65000"/>
                    </a:srgbClr>
                  </a:outerShdw>
                </a:effectLst>
                <a:latin typeface="Andalus" pitchFamily="18" charset="-78"/>
                <a:cs typeface="Andalus" pitchFamily="18" charset="-78"/>
              </a:rPr>
              <a:t>Monuments</a:t>
            </a:r>
          </a:p>
          <a:p>
            <a:pPr algn="ctr"/>
            <a:r>
              <a:rPr lang="en-US" sz="9600" b="1" spc="50" dirty="0" smtClean="0">
                <a:ln w="11430">
                  <a:solidFill>
                    <a:schemeClr val="tx1">
                      <a:lumMod val="95000"/>
                      <a:lumOff val="5000"/>
                      <a:alpha val="0"/>
                    </a:schemeClr>
                  </a:solidFill>
                </a:ln>
                <a:gradFill>
                  <a:gsLst>
                    <a:gs pos="69000">
                      <a:srgbClr val="FF0000"/>
                    </a:gs>
                    <a:gs pos="84000">
                      <a:srgbClr val="002570">
                        <a:alpha val="85000"/>
                      </a:srgbClr>
                    </a:gs>
                  </a:gsLst>
                  <a:lin ang="16200000" scaled="1"/>
                </a:gradFill>
                <a:effectLst>
                  <a:outerShdw blurRad="76200" dist="50800" dir="5400000" algn="tl" rotWithShape="0">
                    <a:srgbClr val="000000">
                      <a:alpha val="65000"/>
                    </a:srgbClr>
                  </a:outerShdw>
                </a:effectLst>
                <a:latin typeface="Andalus" pitchFamily="18" charset="-78"/>
                <a:cs typeface="Andalus" pitchFamily="18" charset="-78"/>
              </a:rPr>
              <a:t>Of</a:t>
            </a:r>
          </a:p>
          <a:p>
            <a:pPr algn="ctr"/>
            <a:endParaRPr lang="en-US" sz="6000" b="1" spc="50" dirty="0" smtClean="0">
              <a:ln w="11430">
                <a:solidFill>
                  <a:schemeClr val="tx1">
                    <a:lumMod val="95000"/>
                    <a:lumOff val="5000"/>
                    <a:alpha val="0"/>
                  </a:schemeClr>
                </a:solidFill>
              </a:ln>
              <a:gradFill>
                <a:gsLst>
                  <a:gs pos="69000">
                    <a:srgbClr val="FF0000"/>
                  </a:gs>
                  <a:gs pos="84000">
                    <a:srgbClr val="002570">
                      <a:alpha val="85000"/>
                    </a:srgbClr>
                  </a:gs>
                </a:gsLst>
                <a:lin ang="16200000" scaled="1"/>
              </a:gradFill>
              <a:effectLst>
                <a:outerShdw blurRad="76200" dist="50800" dir="5400000" algn="tl" rotWithShape="0">
                  <a:srgbClr val="000000">
                    <a:alpha val="65000"/>
                  </a:srgbClr>
                </a:outerShdw>
              </a:effectLst>
              <a:latin typeface="Andalus" pitchFamily="18" charset="-78"/>
              <a:cs typeface="Andalus" pitchFamily="18" charset="-78"/>
            </a:endParaRPr>
          </a:p>
          <a:p>
            <a:pPr algn="ctr"/>
            <a:r>
              <a:rPr lang="en-US" sz="9600" b="1" spc="50" dirty="0" smtClean="0">
                <a:ln w="11430">
                  <a:solidFill>
                    <a:schemeClr val="tx1">
                      <a:lumMod val="95000"/>
                      <a:lumOff val="5000"/>
                      <a:alpha val="0"/>
                    </a:schemeClr>
                  </a:solidFill>
                </a:ln>
                <a:gradFill>
                  <a:gsLst>
                    <a:gs pos="69000">
                      <a:srgbClr val="FF0000"/>
                    </a:gs>
                    <a:gs pos="84000">
                      <a:srgbClr val="002570">
                        <a:alpha val="85000"/>
                      </a:srgbClr>
                    </a:gs>
                  </a:gsLst>
                  <a:lin ang="16200000" scaled="1"/>
                </a:gradFill>
                <a:effectLst>
                  <a:outerShdw blurRad="76200" dist="50800" dir="5400000" algn="tl" rotWithShape="0">
                    <a:srgbClr val="000000">
                      <a:alpha val="65000"/>
                    </a:srgbClr>
                  </a:outerShdw>
                </a:effectLst>
                <a:latin typeface="Andalus" pitchFamily="18" charset="-78"/>
                <a:cs typeface="Andalus" pitchFamily="18" charset="-78"/>
              </a:rPr>
              <a:t>USA</a:t>
            </a:r>
            <a:endParaRPr lang="en-US" sz="9600" b="1" spc="50" dirty="0">
              <a:ln w="11430">
                <a:solidFill>
                  <a:schemeClr val="tx1">
                    <a:lumMod val="95000"/>
                    <a:lumOff val="5000"/>
                    <a:alpha val="0"/>
                  </a:schemeClr>
                </a:solidFill>
              </a:ln>
              <a:gradFill>
                <a:gsLst>
                  <a:gs pos="69000">
                    <a:srgbClr val="FF0000"/>
                  </a:gs>
                  <a:gs pos="84000">
                    <a:srgbClr val="002570">
                      <a:alpha val="85000"/>
                    </a:srgbClr>
                  </a:gs>
                </a:gsLst>
                <a:lin ang="16200000" scaled="1"/>
              </a:gradFill>
              <a:effectLst>
                <a:outerShdw blurRad="76200" dist="50800" dir="5400000" algn="tl" rotWithShape="0">
                  <a:srgbClr val="000000">
                    <a:alpha val="65000"/>
                  </a:srgbClr>
                </a:outerShdw>
              </a:effectLst>
              <a:latin typeface="Andalus" pitchFamily="18" charset="-78"/>
              <a:cs typeface="Andalus" pitchFamily="18" charset="-78"/>
            </a:endParaRPr>
          </a:p>
        </p:txBody>
      </p:sp>
      <p:pic>
        <p:nvPicPr>
          <p:cNvPr id="5" name="Picture 14" descr="http://images.clipartpanda.com/american-flag-banner-clipart-americanflagrgb.jpg"/>
          <p:cNvPicPr>
            <a:picLocks noChangeAspect="1" noChangeArrowheads="1"/>
          </p:cNvPicPr>
          <p:nvPr/>
        </p:nvPicPr>
        <p:blipFill>
          <a:blip r:embed="rId2" cstate="print"/>
          <a:srcRect l="5769" t="15384" r="1923" b="21154"/>
          <a:stretch>
            <a:fillRect/>
          </a:stretch>
        </p:blipFill>
        <p:spPr bwMode="auto">
          <a:xfrm>
            <a:off x="4953000" y="2514600"/>
            <a:ext cx="2895600" cy="1752600"/>
          </a:xfrm>
          <a:prstGeom prst="rect">
            <a:avLst/>
          </a:prstGeom>
          <a:ln w="38100" cap="sq">
            <a:solidFill>
              <a:srgbClr val="000000"/>
            </a:solidFill>
            <a:prstDash val="solid"/>
            <a:miter lim="800000"/>
          </a:ln>
          <a:effectLst>
            <a:outerShdw blurRad="152400" dist="317500" dir="5400000" sx="90000" sy="-19000" rotWithShape="0">
              <a:prstClr val="black">
                <a:alpha val="15000"/>
              </a:prstClr>
            </a:outerShdw>
            <a:reflection blurRad="6350" stA="50000" endA="295" endPos="92000" dist="101600" dir="5400000" sy="-100000" algn="bl" rotWithShape="0"/>
          </a:effectLst>
        </p:spPr>
      </p:pic>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26997310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8" name="Picture 37"/>
          <p:cNvPicPr/>
          <p:nvPr/>
        </p:nvPicPr>
        <p:blipFill>
          <a:blip r:embed="rId2">
            <a:extLst/>
          </a:blip>
          <a:stretch>
            <a:fillRect/>
          </a:stretch>
        </p:blipFill>
        <p:spPr>
          <a:xfrm>
            <a:off x="4969371" y="1750219"/>
            <a:ext cx="3482579" cy="4429125"/>
          </a:xfrm>
          <a:prstGeom prst="rect">
            <a:avLst/>
          </a:prstGeom>
        </p:spPr>
      </p:pic>
      <p:sp>
        <p:nvSpPr>
          <p:cNvPr id="39" name="Shape 39"/>
          <p:cNvSpPr>
            <a:spLocks noGrp="1"/>
          </p:cNvSpPr>
          <p:nvPr>
            <p:ph type="title"/>
          </p:nvPr>
        </p:nvSpPr>
        <p:spPr>
          <a:xfrm>
            <a:off x="533400" y="685800"/>
            <a:ext cx="7024744" cy="1143000"/>
          </a:xfrm>
          <a:prstGeom prst="rect">
            <a:avLst/>
          </a:prstGeom>
        </p:spPr>
        <p:txBody>
          <a:bodyPr>
            <a:normAutofit fontScale="90000"/>
          </a:bodyPr>
          <a:lstStyle/>
          <a:p>
            <a:pPr lvl="0"/>
            <a:r>
              <a:rPr lang="en-US" sz="3800" dirty="0" smtClean="0">
                <a:solidFill>
                  <a:schemeClr val="bg2">
                    <a:lumMod val="50000"/>
                  </a:schemeClr>
                </a:solidFill>
                <a:latin typeface="Andalus" pitchFamily="18" charset="-78"/>
                <a:cs typeface="Andalus" pitchFamily="18" charset="-78"/>
              </a:rPr>
              <a:t>The Peace Arch</a:t>
            </a:r>
            <a:br>
              <a:rPr lang="en-US" sz="3800" dirty="0" smtClean="0">
                <a:solidFill>
                  <a:schemeClr val="bg2">
                    <a:lumMod val="50000"/>
                  </a:schemeClr>
                </a:solidFill>
                <a:latin typeface="Andalus" pitchFamily="18" charset="-78"/>
                <a:cs typeface="Andalus" pitchFamily="18" charset="-78"/>
              </a:rPr>
            </a:br>
            <a:r>
              <a:rPr lang="en-US" sz="3800" dirty="0" smtClean="0">
                <a:solidFill>
                  <a:schemeClr val="bg2">
                    <a:lumMod val="50000"/>
                  </a:schemeClr>
                </a:solidFill>
                <a:latin typeface="Andalus" pitchFamily="18" charset="-78"/>
                <a:cs typeface="Andalus" pitchFamily="18" charset="-78"/>
              </a:rPr>
              <a:t>By Hayley, Hanna, Ellie, and Aidan</a:t>
            </a:r>
            <a:endParaRPr sz="3800" dirty="0">
              <a:solidFill>
                <a:schemeClr val="bg2">
                  <a:lumMod val="50000"/>
                </a:schemeClr>
              </a:solidFill>
              <a:latin typeface="Andalus" pitchFamily="18" charset="-78"/>
              <a:cs typeface="Andalus" pitchFamily="18" charset="-78"/>
            </a:endParaRPr>
          </a:p>
        </p:txBody>
      </p:sp>
      <p:sp>
        <p:nvSpPr>
          <p:cNvPr id="40" name="Shape 40"/>
          <p:cNvSpPr>
            <a:spLocks noGrp="1"/>
          </p:cNvSpPr>
          <p:nvPr>
            <p:ph type="body" idx="1"/>
          </p:nvPr>
        </p:nvSpPr>
        <p:spPr>
          <a:xfrm>
            <a:off x="533400" y="1981200"/>
            <a:ext cx="4606082" cy="3810000"/>
          </a:xfrm>
          <a:prstGeom prst="rect">
            <a:avLst/>
          </a:prstGeom>
        </p:spPr>
        <p:txBody>
          <a:bodyPr>
            <a:normAutofit fontScale="92500" lnSpcReduction="10000"/>
          </a:bodyPr>
          <a:lstStyle/>
          <a:p>
            <a:pPr marL="0" indent="0" defTabSz="406644">
              <a:spcBef>
                <a:spcPts val="0"/>
              </a:spcBef>
              <a:buClrTx/>
              <a:buSzTx/>
              <a:buNone/>
              <a:defRPr sz="1800">
                <a:solidFill>
                  <a:srgbClr val="000000"/>
                </a:solidFill>
              </a:defRPr>
            </a:pPr>
            <a:r>
              <a:rPr lang="en-US" sz="2500" dirty="0">
                <a:solidFill>
                  <a:schemeClr val="tx2">
                    <a:lumMod val="75000"/>
                  </a:schemeClr>
                </a:solidFill>
                <a:latin typeface="Andalus" pitchFamily="18" charset="-78"/>
                <a:cs typeface="Andalus" pitchFamily="18" charset="-78"/>
              </a:rPr>
              <a:t>T</a:t>
            </a:r>
            <a:r>
              <a:rPr lang="en-US" sz="2500" dirty="0" smtClean="0">
                <a:solidFill>
                  <a:schemeClr val="tx2">
                    <a:lumMod val="75000"/>
                  </a:schemeClr>
                </a:solidFill>
                <a:latin typeface="Andalus" pitchFamily="18" charset="-78"/>
                <a:cs typeface="Andalus" pitchFamily="18" charset="-78"/>
              </a:rPr>
              <a:t>he </a:t>
            </a:r>
            <a:r>
              <a:rPr lang="en-US" sz="2500" dirty="0">
                <a:solidFill>
                  <a:schemeClr val="tx2">
                    <a:lumMod val="75000"/>
                  </a:schemeClr>
                </a:solidFill>
                <a:latin typeface="Andalus" pitchFamily="18" charset="-78"/>
                <a:cs typeface="Andalus" pitchFamily="18" charset="-78"/>
              </a:rPr>
              <a:t>Peace Arch represents 100 years of unity between America and Canada</a:t>
            </a:r>
            <a:r>
              <a:rPr lang="en-US" sz="2500" dirty="0" smtClean="0">
                <a:solidFill>
                  <a:schemeClr val="tx2">
                    <a:lumMod val="75000"/>
                  </a:schemeClr>
                </a:solidFill>
                <a:latin typeface="Andalus" pitchFamily="18" charset="-78"/>
                <a:cs typeface="Andalus" pitchFamily="18" charset="-78"/>
              </a:rPr>
              <a:t>.</a:t>
            </a:r>
          </a:p>
          <a:p>
            <a:pPr marL="0" indent="0" defTabSz="406644">
              <a:spcBef>
                <a:spcPts val="0"/>
              </a:spcBef>
              <a:buClrTx/>
              <a:buSzTx/>
              <a:buNone/>
              <a:defRPr sz="1800">
                <a:solidFill>
                  <a:srgbClr val="000000"/>
                </a:solidFill>
              </a:defRPr>
            </a:pPr>
            <a:r>
              <a:rPr sz="2500" dirty="0" smtClean="0">
                <a:solidFill>
                  <a:schemeClr val="tx2">
                    <a:lumMod val="75000"/>
                  </a:schemeClr>
                </a:solidFill>
                <a:latin typeface="Andalus" pitchFamily="18" charset="-78"/>
                <a:cs typeface="Andalus" pitchFamily="18" charset="-78"/>
              </a:rPr>
              <a:t> </a:t>
            </a:r>
            <a:r>
              <a:rPr lang="en-US" sz="2500" dirty="0" smtClean="0">
                <a:solidFill>
                  <a:schemeClr val="tx2">
                    <a:lumMod val="75000"/>
                  </a:schemeClr>
                </a:solidFill>
                <a:latin typeface="Andalus" pitchFamily="18" charset="-78"/>
                <a:cs typeface="Andalus" pitchFamily="18" charset="-78"/>
              </a:rPr>
              <a:t>In </a:t>
            </a:r>
            <a:r>
              <a:rPr sz="2500" dirty="0" smtClean="0">
                <a:solidFill>
                  <a:schemeClr val="tx2">
                    <a:lumMod val="75000"/>
                  </a:schemeClr>
                </a:solidFill>
                <a:latin typeface="Andalus" pitchFamily="18" charset="-78"/>
                <a:cs typeface="Andalus" pitchFamily="18" charset="-78"/>
              </a:rPr>
              <a:t>1914, </a:t>
            </a:r>
            <a:r>
              <a:rPr sz="2500" dirty="0">
                <a:solidFill>
                  <a:schemeClr val="tx2">
                    <a:lumMod val="75000"/>
                  </a:schemeClr>
                </a:solidFill>
                <a:latin typeface="Andalus" pitchFamily="18" charset="-78"/>
                <a:cs typeface="Andalus" pitchFamily="18" charset="-78"/>
              </a:rPr>
              <a:t>international fundraising efforts were spearheaded by Samuel Hill, and the Peace Arch was opened to the public in 1921. </a:t>
            </a:r>
            <a:endParaRPr lang="en-US" sz="2500" dirty="0" smtClean="0">
              <a:solidFill>
                <a:schemeClr val="tx2">
                  <a:lumMod val="75000"/>
                </a:schemeClr>
              </a:solidFill>
              <a:latin typeface="Andalus" pitchFamily="18" charset="-78"/>
              <a:cs typeface="Andalus" pitchFamily="18" charset="-78"/>
            </a:endParaRPr>
          </a:p>
          <a:p>
            <a:pPr marL="0" indent="0" defTabSz="406644">
              <a:spcBef>
                <a:spcPts val="0"/>
              </a:spcBef>
              <a:buClrTx/>
              <a:buSzTx/>
              <a:buNone/>
              <a:defRPr sz="1800">
                <a:solidFill>
                  <a:srgbClr val="000000"/>
                </a:solidFill>
              </a:defRPr>
            </a:pPr>
            <a:r>
              <a:rPr sz="2500" dirty="0" smtClean="0">
                <a:solidFill>
                  <a:schemeClr val="tx2">
                    <a:lumMod val="75000"/>
                  </a:schemeClr>
                </a:solidFill>
                <a:latin typeface="Andalus" pitchFamily="18" charset="-78"/>
                <a:cs typeface="Andalus" pitchFamily="18" charset="-78"/>
              </a:rPr>
              <a:t>A </a:t>
            </a:r>
            <a:r>
              <a:rPr sz="2500" dirty="0">
                <a:solidFill>
                  <a:schemeClr val="tx2">
                    <a:lumMod val="75000"/>
                  </a:schemeClr>
                </a:solidFill>
                <a:latin typeface="Andalus" pitchFamily="18" charset="-78"/>
                <a:cs typeface="Andalus" pitchFamily="18" charset="-78"/>
              </a:rPr>
              <a:t>monument designed by Harvey Willey Corbett, </a:t>
            </a:r>
            <a:r>
              <a:rPr lang="en-US" sz="2500" dirty="0">
                <a:solidFill>
                  <a:schemeClr val="tx2">
                    <a:lumMod val="75000"/>
                  </a:schemeClr>
                </a:solidFill>
                <a:latin typeface="Andalus" pitchFamily="18" charset="-78"/>
                <a:cs typeface="Andalus" pitchFamily="18" charset="-78"/>
              </a:rPr>
              <a:t>o</a:t>
            </a:r>
            <a:r>
              <a:rPr sz="2500" dirty="0" smtClean="0">
                <a:solidFill>
                  <a:schemeClr val="tx2">
                    <a:lumMod val="75000"/>
                  </a:schemeClr>
                </a:solidFill>
                <a:latin typeface="Andalus" pitchFamily="18" charset="-78"/>
                <a:cs typeface="Andalus" pitchFamily="18" charset="-78"/>
              </a:rPr>
              <a:t>n </a:t>
            </a:r>
            <a:r>
              <a:rPr sz="2500" dirty="0">
                <a:solidFill>
                  <a:schemeClr val="tx2">
                    <a:lumMod val="75000"/>
                  </a:schemeClr>
                </a:solidFill>
                <a:latin typeface="Andalus" pitchFamily="18" charset="-78"/>
                <a:cs typeface="Andalus" pitchFamily="18" charset="-78"/>
              </a:rPr>
              <a:t>the American </a:t>
            </a:r>
            <a:r>
              <a:rPr sz="2500" dirty="0" smtClean="0">
                <a:solidFill>
                  <a:schemeClr val="tx2">
                    <a:lumMod val="75000"/>
                  </a:schemeClr>
                </a:solidFill>
                <a:latin typeface="Andalus" pitchFamily="18" charset="-78"/>
                <a:cs typeface="Andalus" pitchFamily="18" charset="-78"/>
              </a:rPr>
              <a:t>side </a:t>
            </a:r>
            <a:r>
              <a:rPr sz="2500" dirty="0">
                <a:solidFill>
                  <a:schemeClr val="tx2">
                    <a:lumMod val="75000"/>
                  </a:schemeClr>
                </a:solidFill>
                <a:latin typeface="Andalus" pitchFamily="18" charset="-78"/>
                <a:cs typeface="Andalus" pitchFamily="18" charset="-78"/>
              </a:rPr>
              <a:t>there is an inscription that reads, </a:t>
            </a:r>
            <a:r>
              <a:rPr sz="2500" dirty="0" smtClean="0">
                <a:solidFill>
                  <a:schemeClr val="tx2">
                    <a:lumMod val="75000"/>
                  </a:schemeClr>
                </a:solidFill>
                <a:latin typeface="Andalus" pitchFamily="18" charset="-78"/>
                <a:cs typeface="Andalus" pitchFamily="18" charset="-78"/>
              </a:rPr>
              <a:t>"</a:t>
            </a:r>
            <a:r>
              <a:rPr sz="2500" dirty="0">
                <a:solidFill>
                  <a:schemeClr val="tx2">
                    <a:lumMod val="75000"/>
                  </a:schemeClr>
                </a:solidFill>
                <a:latin typeface="Andalus" pitchFamily="18" charset="-78"/>
                <a:cs typeface="Andalus" pitchFamily="18" charset="-78"/>
              </a:rPr>
              <a:t>Children of a Common Mother."</a:t>
            </a:r>
          </a:p>
        </p:txBody>
      </p:sp>
    </p:spTree>
  </p:cSld>
  <p:clrMapOvr>
    <a:masterClrMapping/>
  </p:clrMapOvr>
  <p:transition spd="slow">
    <p:dissolv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iterate>
                                    <p:tmAbs val="0"/>
                                  </p:iterate>
                                  <p:childTnLst>
                                    <p:set>
                                      <p:cBhvr>
                                        <p:cTn id="6" fill="hold"/>
                                        <p:tgtEl>
                                          <p:spTgt spid="38"/>
                                        </p:tgtEl>
                                        <p:attrNameLst>
                                          <p:attrName>style.visibility</p:attrName>
                                        </p:attrNameLst>
                                      </p:cBhvr>
                                      <p:to>
                                        <p:strVal val="visible"/>
                                      </p:to>
                                    </p:set>
                                    <p:anim calcmode="lin" valueType="num">
                                      <p:cBhvr>
                                        <p:cTn id="7" dur="2500" fill="hold"/>
                                        <p:tgtEl>
                                          <p:spTgt spid="38"/>
                                        </p:tgtEl>
                                        <p:attrNameLst>
                                          <p:attrName>ppt_w</p:attrName>
                                        </p:attrNameLst>
                                      </p:cBhvr>
                                      <p:tavLst>
                                        <p:tav tm="0">
                                          <p:val>
                                            <p:fltVal val="0"/>
                                          </p:val>
                                        </p:tav>
                                        <p:tav tm="100000">
                                          <p:val>
                                            <p:strVal val="#ppt_w"/>
                                          </p:val>
                                        </p:tav>
                                      </p:tavLst>
                                    </p:anim>
                                    <p:anim calcmode="lin" valueType="num">
                                      <p:cBhvr>
                                        <p:cTn id="8" dur="2500" fill="hold"/>
                                        <p:tgtEl>
                                          <p:spTgt spid="3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type="lt">
                                    <p:tmAbs val="0"/>
                                  </p:iterate>
                                  <p:childTnLst>
                                    <p:set>
                                      <p:cBhvr>
                                        <p:cTn id="12" fill="hold"/>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advAuto="0"/>
      <p:bldP spid="40" grpId="0" animBg="1" advAuto="0"/>
    </p:bld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2" name="Shape 42"/>
          <p:cNvSpPr>
            <a:spLocks noGrp="1"/>
          </p:cNvSpPr>
          <p:nvPr>
            <p:ph type="title"/>
          </p:nvPr>
        </p:nvSpPr>
        <p:spPr>
          <a:xfrm>
            <a:off x="762000" y="457200"/>
            <a:ext cx="3376110" cy="838200"/>
          </a:xfrm>
          <a:prstGeom prst="rect">
            <a:avLst/>
          </a:prstGeom>
        </p:spPr>
        <p:txBody>
          <a:bodyPr>
            <a:normAutofit/>
          </a:bodyPr>
          <a:lstStyle/>
          <a:p>
            <a:pPr lvl="0">
              <a:defRPr sz="1800">
                <a:solidFill>
                  <a:srgbClr val="000000"/>
                </a:solidFill>
              </a:defRPr>
            </a:pPr>
            <a:r>
              <a:rPr sz="3200" b="1" dirty="0">
                <a:solidFill>
                  <a:schemeClr val="bg2">
                    <a:lumMod val="50000"/>
                  </a:schemeClr>
                </a:solidFill>
                <a:latin typeface="Andalus" pitchFamily="18" charset="-78"/>
                <a:cs typeface="Andalus" pitchFamily="18" charset="-78"/>
              </a:rPr>
              <a:t>Peace Arch Facts</a:t>
            </a:r>
          </a:p>
        </p:txBody>
      </p:sp>
      <p:sp>
        <p:nvSpPr>
          <p:cNvPr id="43" name="Shape 43"/>
          <p:cNvSpPr>
            <a:spLocks noGrp="1"/>
          </p:cNvSpPr>
          <p:nvPr>
            <p:ph type="body" idx="1"/>
          </p:nvPr>
        </p:nvSpPr>
        <p:spPr>
          <a:xfrm>
            <a:off x="533400" y="1752600"/>
            <a:ext cx="4398342" cy="4521601"/>
          </a:xfrm>
          <a:prstGeom prst="rect">
            <a:avLst/>
          </a:prstGeom>
        </p:spPr>
        <p:txBody>
          <a:bodyPr>
            <a:normAutofit/>
          </a:bodyPr>
          <a:lstStyle/>
          <a:p>
            <a:pPr lvl="0">
              <a:spcBef>
                <a:spcPts val="0"/>
              </a:spcBef>
              <a:defRPr sz="1800">
                <a:solidFill>
                  <a:srgbClr val="000000"/>
                </a:solidFill>
              </a:defRPr>
            </a:pPr>
            <a:r>
              <a:rPr dirty="0">
                <a:latin typeface="Andalus" pitchFamily="18" charset="-78"/>
                <a:cs typeface="Andalus" pitchFamily="18" charset="-78"/>
              </a:rPr>
              <a:t>Never closed, the Peace Arch stands in a park on the border of America and Canada, the longest undefended border </a:t>
            </a:r>
            <a:r>
              <a:rPr lang="en-US" dirty="0" smtClean="0">
                <a:latin typeface="Andalus" pitchFamily="18" charset="-78"/>
                <a:cs typeface="Andalus" pitchFamily="18" charset="-78"/>
              </a:rPr>
              <a:t>in the world</a:t>
            </a:r>
            <a:r>
              <a:rPr dirty="0" smtClean="0">
                <a:latin typeface="Andalus" pitchFamily="18" charset="-78"/>
                <a:cs typeface="Andalus" pitchFamily="18" charset="-78"/>
              </a:rPr>
              <a:t>.</a:t>
            </a:r>
            <a:endParaRPr lang="en-US" dirty="0" smtClean="0">
              <a:latin typeface="Andalus" pitchFamily="18" charset="-78"/>
              <a:cs typeface="Andalus" pitchFamily="18" charset="-78"/>
            </a:endParaRPr>
          </a:p>
          <a:p>
            <a:pPr lvl="0">
              <a:spcBef>
                <a:spcPts val="0"/>
              </a:spcBef>
              <a:defRPr sz="1800">
                <a:solidFill>
                  <a:srgbClr val="000000"/>
                </a:solidFill>
              </a:defRPr>
            </a:pPr>
            <a:r>
              <a:rPr lang="en-US" dirty="0" smtClean="0">
                <a:latin typeface="Andalus" pitchFamily="18" charset="-78"/>
                <a:cs typeface="Andalus" pitchFamily="18" charset="-78"/>
              </a:rPr>
              <a:t>The Peace Arch is located in Blaine, Washington.</a:t>
            </a:r>
            <a:endParaRPr dirty="0">
              <a:latin typeface="Andalus" pitchFamily="18" charset="-78"/>
              <a:cs typeface="Andalus" pitchFamily="18" charset="-78"/>
            </a:endParaRPr>
          </a:p>
          <a:p>
            <a:pPr lvl="0">
              <a:spcBef>
                <a:spcPts val="0"/>
              </a:spcBef>
              <a:defRPr sz="1800">
                <a:solidFill>
                  <a:srgbClr val="000000"/>
                </a:solidFill>
              </a:defRPr>
            </a:pPr>
            <a:r>
              <a:rPr dirty="0">
                <a:latin typeface="Andalus" pitchFamily="18" charset="-78"/>
                <a:cs typeface="Andalus" pitchFamily="18" charset="-78"/>
              </a:rPr>
              <a:t>On the Canadian side there is an inscription that reads, "Brethren Dwelling Together in Unity". This represents the fact that both American and Canadian ancestors are from England.</a:t>
            </a:r>
          </a:p>
        </p:txBody>
      </p:sp>
      <p:pic>
        <p:nvPicPr>
          <p:cNvPr id="44" name="Picture 43"/>
          <p:cNvPicPr/>
          <p:nvPr/>
        </p:nvPicPr>
        <p:blipFill>
          <a:blip r:embed="rId2">
            <a:extLst/>
          </a:blip>
          <a:stretch>
            <a:fillRect/>
          </a:stretch>
        </p:blipFill>
        <p:spPr>
          <a:xfrm>
            <a:off x="4876800" y="838200"/>
            <a:ext cx="3700813" cy="5214870"/>
          </a:xfrm>
          <a:prstGeom prst="rect">
            <a:avLst/>
          </a:prstGeom>
        </p:spPr>
      </p:pic>
    </p:spTree>
  </p:cSld>
  <p:clrMapOvr>
    <a:masterClrMapping/>
  </p:clrMapOvr>
  <p:transition spd="slow">
    <p:dissolv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iterate>
                                    <p:tmAbs val="0"/>
                                  </p:iterate>
                                  <p:childTnLst>
                                    <p:set>
                                      <p:cBhvr>
                                        <p:cTn id="6" fill="hold"/>
                                        <p:tgtEl>
                                          <p:spTgt spid="44"/>
                                        </p:tgtEl>
                                        <p:attrNameLst>
                                          <p:attrName>style.visibility</p:attrName>
                                        </p:attrNameLst>
                                      </p:cBhvr>
                                      <p:to>
                                        <p:strVal val="visible"/>
                                      </p:to>
                                    </p:set>
                                    <p:anim calcmode="lin" valueType="num">
                                      <p:cBhvr>
                                        <p:cTn id="7" dur="2500" fill="hold"/>
                                        <p:tgtEl>
                                          <p:spTgt spid="44"/>
                                        </p:tgtEl>
                                        <p:attrNameLst>
                                          <p:attrName>ppt_w</p:attrName>
                                        </p:attrNameLst>
                                      </p:cBhvr>
                                      <p:tavLst>
                                        <p:tav tm="0">
                                          <p:val>
                                            <p:fltVal val="0"/>
                                          </p:val>
                                        </p:tav>
                                        <p:tav tm="100000">
                                          <p:val>
                                            <p:strVal val="#ppt_w"/>
                                          </p:val>
                                        </p:tav>
                                      </p:tavLst>
                                    </p:anim>
                                    <p:anim calcmode="lin" valueType="num">
                                      <p:cBhvr>
                                        <p:cTn id="8" dur="2500" fill="hold"/>
                                        <p:tgtEl>
                                          <p:spTgt spid="4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type="lt">
                                    <p:tmAbs val="0"/>
                                  </p:iterate>
                                  <p:childTnLst>
                                    <p:set>
                                      <p:cBhvr>
                                        <p:cTn id="12" fill="hold"/>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advAuto="0"/>
      <p:bldP spid="44" grpId="0" animBg="1" advAuto="0"/>
    </p:bld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DBF6A65B-629F-49A0-B26D-324183428E5C-L0-001.jpeg"/>
          <p:cNvPicPr/>
          <p:nvPr/>
        </p:nvPicPr>
        <p:blipFill>
          <a:blip r:embed="rId2">
            <a:extLst/>
          </a:blip>
          <a:srcRect t="12500" b="12500"/>
          <a:stretch>
            <a:fillRect/>
          </a:stretch>
        </p:blipFill>
        <p:spPr>
          <a:xfrm>
            <a:off x="0" y="0"/>
            <a:ext cx="9144000" cy="6858000"/>
          </a:xfrm>
          <a:prstGeom prst="rect">
            <a:avLst/>
          </a:prstGeom>
          <a:ln w="12700">
            <a:miter lim="400000"/>
          </a:ln>
        </p:spPr>
      </p:pic>
      <p:sp>
        <p:nvSpPr>
          <p:cNvPr id="5" name="TextBox 4"/>
          <p:cNvSpPr txBox="1"/>
          <p:nvPr/>
        </p:nvSpPr>
        <p:spPr>
          <a:xfrm>
            <a:off x="3301052" y="641752"/>
            <a:ext cx="5461268" cy="121090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ctr" defTabSz="410751" latinLnBrk="1" hangingPunct="0"/>
            <a:r>
              <a:rPr lang="en-US" sz="3800" dirty="0" smtClean="0">
                <a:solidFill>
                  <a:srgbClr val="FFFF00"/>
                </a:solidFill>
                <a:latin typeface="Baskerville"/>
                <a:ea typeface="Baskerville"/>
                <a:cs typeface="Baskerville"/>
                <a:sym typeface="Baskerville"/>
              </a:rPr>
              <a:t>Seattle’s Space Needle</a:t>
            </a:r>
          </a:p>
          <a:p>
            <a:pPr algn="ctr" defTabSz="410751" latinLnBrk="1" hangingPunct="0"/>
            <a:r>
              <a:rPr lang="en-US" dirty="0" smtClean="0">
                <a:solidFill>
                  <a:srgbClr val="FFFF00"/>
                </a:solidFill>
              </a:rPr>
              <a:t>By Jiwoo, Quinn, </a:t>
            </a:r>
          </a:p>
          <a:p>
            <a:pPr algn="ctr" defTabSz="410751" latinLnBrk="1" hangingPunct="0"/>
            <a:r>
              <a:rPr lang="en-US" dirty="0" smtClean="0">
                <a:solidFill>
                  <a:srgbClr val="FFFF00"/>
                </a:solidFill>
              </a:rPr>
              <a:t>and Anvie</a:t>
            </a:r>
            <a:endParaRPr lang="en-US" sz="3000" dirty="0">
              <a:solidFill>
                <a:srgbClr val="FFFF00"/>
              </a:solidFill>
              <a:sym typeface="Baskerville"/>
            </a:endParaRPr>
          </a:p>
        </p:txBody>
      </p:sp>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2905872112"/>
      </p:ext>
    </p:extLst>
  </p:cSld>
  <p:clrMapOvr>
    <a:masterClrMapping/>
  </p:clrMapOvr>
  <p:transition spd="med"/>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867400" y="1219200"/>
            <a:ext cx="2436409" cy="4812515"/>
          </a:xfrm>
          <a:prstGeom prst="rect">
            <a:avLst/>
          </a:prstGeom>
        </p:spPr>
      </p:pic>
      <p:sp>
        <p:nvSpPr>
          <p:cNvPr id="3" name="TextBox 2"/>
          <p:cNvSpPr txBox="1"/>
          <p:nvPr/>
        </p:nvSpPr>
        <p:spPr>
          <a:xfrm>
            <a:off x="838200" y="1295400"/>
            <a:ext cx="3800091" cy="1911579"/>
          </a:xfrm>
          <a:prstGeom prst="rect">
            <a:avLst/>
          </a:prstGeom>
          <a:noFill/>
        </p:spPr>
        <p:txBody>
          <a:bodyPr wrap="square" lIns="64291" tIns="32146" rIns="64291" bIns="32146" rtlCol="0">
            <a:spAutoFit/>
          </a:bodyPr>
          <a:lstStyle/>
          <a:p>
            <a:r>
              <a:rPr lang="en-US" sz="2400" dirty="0">
                <a:latin typeface="Andalus" pitchFamily="18" charset="-78"/>
                <a:cs typeface="Andalus" pitchFamily="18" charset="-78"/>
              </a:rPr>
              <a:t>The Space Needle is an observation tower in Seattle, Washington, a landmark of the Pacific Northwest, and an icon of Seattle. </a:t>
            </a:r>
          </a:p>
        </p:txBody>
      </p:sp>
      <p:sp>
        <p:nvSpPr>
          <p:cNvPr id="4" name="TextBox 3"/>
          <p:cNvSpPr txBox="1"/>
          <p:nvPr/>
        </p:nvSpPr>
        <p:spPr>
          <a:xfrm>
            <a:off x="885623" y="3425663"/>
            <a:ext cx="3897946" cy="2280911"/>
          </a:xfrm>
          <a:prstGeom prst="rect">
            <a:avLst/>
          </a:prstGeom>
          <a:noFill/>
        </p:spPr>
        <p:txBody>
          <a:bodyPr wrap="square" lIns="64291" tIns="32146" rIns="64291" bIns="32146" rtlCol="0">
            <a:spAutoFit/>
          </a:bodyPr>
          <a:lstStyle/>
          <a:p>
            <a:r>
              <a:rPr lang="en-US" sz="2400" dirty="0">
                <a:latin typeface="Andalus" pitchFamily="18" charset="-78"/>
                <a:cs typeface="Andalus" pitchFamily="18" charset="-78"/>
              </a:rPr>
              <a:t>Built in 1961, the Space Needle was given a record-breaking goal of being built in a little over a year, to be featured at the opening of the World’s </a:t>
            </a:r>
            <a:r>
              <a:rPr lang="en-US" sz="2400" dirty="0" smtClean="0">
                <a:latin typeface="Andalus" pitchFamily="18" charset="-78"/>
                <a:cs typeface="Andalus" pitchFamily="18" charset="-78"/>
              </a:rPr>
              <a:t>Fair.</a:t>
            </a:r>
            <a:endParaRPr lang="en-US" sz="2800" dirty="0">
              <a:latin typeface="Andalus" pitchFamily="18" charset="-78"/>
              <a:cs typeface="Andalus" pitchFamily="18" charset="-78"/>
            </a:endParaRPr>
          </a:p>
        </p:txBody>
      </p:sp>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2165400308"/>
      </p:ext>
    </p:extLst>
  </p:cSld>
  <p:clrMapOvr>
    <a:masterClrMapping/>
  </p:clrMapOvr>
  <mc:AlternateContent>
    <mc:Choice xmlns:mc="http://schemas.openxmlformats.org/markup-compatibility/2006" xmlns:p14="http://schemas.microsoft.com/office/powerpoint/2010/main" xmlns="" xmlns:p="http://schemas.openxmlformats.org/presentationml/2006/main" xmlns:r="http://schemas.openxmlformats.org/officeDocument/2006/relationships" xmlns:a="http://schemas.openxmlformats.org/drawingml/2006/main" Requires="p14">
      <p:transition p14:dur="0"/>
    </mc:Choice>
    <mc:Fallback>
      <mp:transition xmlns:mp="http://schemas.microsoft.com/office/mac/powerpoint/2008/mai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5153025" cy="1303734"/>
          </a:xfrm>
        </p:spPr>
        <p:txBody>
          <a:bodyPr>
            <a:noAutofit/>
          </a:bodyPr>
          <a:lstStyle/>
          <a:p>
            <a:r>
              <a:rPr lang="en-US" sz="3200" b="1" dirty="0" smtClean="0">
                <a:solidFill>
                  <a:schemeClr val="bg2">
                    <a:lumMod val="50000"/>
                  </a:schemeClr>
                </a:solidFill>
                <a:latin typeface="Andalus" pitchFamily="18" charset="-78"/>
                <a:cs typeface="Andalus" pitchFamily="18" charset="-78"/>
              </a:rPr>
              <a:t>Space Needle Construction and Structure</a:t>
            </a:r>
            <a:endParaRPr lang="en-US" sz="3200" b="1" dirty="0">
              <a:solidFill>
                <a:schemeClr val="bg2">
                  <a:lumMod val="50000"/>
                </a:schemeClr>
              </a:solidFill>
              <a:latin typeface="Andalus" pitchFamily="18" charset="-78"/>
              <a:cs typeface="Andalus" pitchFamily="18" charset="-78"/>
            </a:endParaRPr>
          </a:p>
        </p:txBody>
      </p:sp>
      <p:sp>
        <p:nvSpPr>
          <p:cNvPr id="3" name="Text Placeholder 2"/>
          <p:cNvSpPr>
            <a:spLocks noGrp="1"/>
          </p:cNvSpPr>
          <p:nvPr>
            <p:ph type="body" idx="1"/>
          </p:nvPr>
        </p:nvSpPr>
        <p:spPr>
          <a:xfrm>
            <a:off x="685800" y="1905000"/>
            <a:ext cx="3857625" cy="4626644"/>
          </a:xfrm>
        </p:spPr>
        <p:txBody>
          <a:bodyPr>
            <a:normAutofit/>
          </a:bodyPr>
          <a:lstStyle/>
          <a:p>
            <a:pPr marL="295264" indent="-295264">
              <a:spcBef>
                <a:spcPts val="0"/>
              </a:spcBef>
              <a:defRPr sz="1800">
                <a:solidFill>
                  <a:srgbClr val="000000"/>
                </a:solidFill>
              </a:defRPr>
            </a:pPr>
            <a:r>
              <a:rPr lang="en-US" sz="2500" dirty="0">
                <a:solidFill>
                  <a:schemeClr val="tx2">
                    <a:lumMod val="75000"/>
                  </a:schemeClr>
                </a:solidFill>
                <a:latin typeface="Andalus" pitchFamily="18" charset="-78"/>
                <a:cs typeface="Andalus" pitchFamily="18" charset="-78"/>
              </a:rPr>
              <a:t>The Space Needle was built in 400 </a:t>
            </a:r>
            <a:r>
              <a:rPr lang="en-US" sz="2500" dirty="0" smtClean="0">
                <a:solidFill>
                  <a:schemeClr val="tx2">
                    <a:lumMod val="75000"/>
                  </a:schemeClr>
                </a:solidFill>
                <a:latin typeface="Andalus" pitchFamily="18" charset="-78"/>
                <a:cs typeface="Andalus" pitchFamily="18" charset="-78"/>
              </a:rPr>
              <a:t>days. At </a:t>
            </a:r>
            <a:r>
              <a:rPr lang="en-US" sz="2500" dirty="0">
                <a:solidFill>
                  <a:schemeClr val="tx2">
                    <a:lumMod val="75000"/>
                  </a:schemeClr>
                </a:solidFill>
                <a:latin typeface="Andalus" pitchFamily="18" charset="-78"/>
                <a:cs typeface="Andalus" pitchFamily="18" charset="-78"/>
              </a:rPr>
              <a:t>the time it was the tallest structure west of the Mississippi River</a:t>
            </a:r>
            <a:r>
              <a:rPr lang="en-US" sz="2500" dirty="0" smtClean="0">
                <a:solidFill>
                  <a:schemeClr val="tx2">
                    <a:lumMod val="75000"/>
                  </a:schemeClr>
                </a:solidFill>
                <a:latin typeface="Andalus" pitchFamily="18" charset="-78"/>
                <a:cs typeface="Andalus" pitchFamily="18" charset="-78"/>
              </a:rPr>
              <a:t>.</a:t>
            </a:r>
          </a:p>
          <a:p>
            <a:pPr marL="295264" indent="-295264">
              <a:spcBef>
                <a:spcPts val="0"/>
              </a:spcBef>
              <a:defRPr sz="1800">
                <a:solidFill>
                  <a:srgbClr val="000000"/>
                </a:solidFill>
              </a:defRPr>
            </a:pPr>
            <a:r>
              <a:rPr lang="en-US" sz="2500" dirty="0" smtClean="0">
                <a:solidFill>
                  <a:schemeClr val="tx2">
                    <a:lumMod val="75000"/>
                  </a:schemeClr>
                </a:solidFill>
                <a:latin typeface="Andalus" pitchFamily="18" charset="-78"/>
                <a:cs typeface="Andalus" pitchFamily="18" charset="-78"/>
              </a:rPr>
              <a:t>It is 184m/605’ tall.</a:t>
            </a:r>
            <a:endParaRPr lang="en-US" sz="2500" dirty="0">
              <a:solidFill>
                <a:schemeClr val="tx2">
                  <a:lumMod val="75000"/>
                </a:schemeClr>
              </a:solidFill>
              <a:latin typeface="Andalus" pitchFamily="18" charset="-78"/>
              <a:cs typeface="Andalus" pitchFamily="18" charset="-78"/>
            </a:endParaRPr>
          </a:p>
          <a:p>
            <a:pPr marL="295264" indent="-295264">
              <a:spcBef>
                <a:spcPts val="0"/>
              </a:spcBef>
              <a:defRPr sz="1800">
                <a:solidFill>
                  <a:srgbClr val="000000"/>
                </a:solidFill>
              </a:defRPr>
            </a:pPr>
            <a:r>
              <a:rPr lang="en-US" sz="2500" dirty="0">
                <a:solidFill>
                  <a:schemeClr val="tx2">
                    <a:lumMod val="75000"/>
                  </a:schemeClr>
                </a:solidFill>
                <a:latin typeface="Andalus" pitchFamily="18" charset="-78"/>
                <a:cs typeface="Andalus" pitchFamily="18" charset="-78"/>
              </a:rPr>
              <a:t>The original blueprints were drawn on a napkin.</a:t>
            </a:r>
          </a:p>
          <a:p>
            <a:pPr marL="295264" indent="-295264">
              <a:spcBef>
                <a:spcPts val="0"/>
              </a:spcBef>
              <a:defRPr sz="1800">
                <a:solidFill>
                  <a:srgbClr val="000000"/>
                </a:solidFill>
              </a:defRPr>
            </a:pPr>
            <a:r>
              <a:rPr lang="en-US" sz="2500" dirty="0">
                <a:solidFill>
                  <a:schemeClr val="tx2">
                    <a:lumMod val="75000"/>
                  </a:schemeClr>
                </a:solidFill>
                <a:latin typeface="Andalus" pitchFamily="18" charset="-78"/>
                <a:cs typeface="Andalus" pitchFamily="18" charset="-78"/>
              </a:rPr>
              <a:t>There are 842 steps from the basement to the observation deck.</a:t>
            </a:r>
          </a:p>
          <a:p>
            <a:pPr>
              <a:spcBef>
                <a:spcPts val="0"/>
              </a:spcBef>
            </a:pPr>
            <a:endParaRPr lang="en-US" dirty="0">
              <a:solidFill>
                <a:schemeClr val="tx2">
                  <a:lumMod val="75000"/>
                </a:schemeClr>
              </a:solidFill>
              <a:latin typeface="Andalus" pitchFamily="18" charset="-78"/>
              <a:cs typeface="Andalus" pitchFamily="18" charset="-78"/>
            </a:endParaRPr>
          </a:p>
        </p:txBody>
      </p:sp>
      <p:pic>
        <p:nvPicPr>
          <p:cNvPr id="5" name="9B42769E-4012-4E63-93E4-F5FD703BAA89-L0-001.jpeg"/>
          <p:cNvPicPr/>
          <p:nvPr/>
        </p:nvPicPr>
        <p:blipFill>
          <a:blip r:embed="rId2">
            <a:extLst/>
          </a:blip>
          <a:srcRect l="10696" t="3077" r="10696" b="3077"/>
          <a:stretch>
            <a:fillRect/>
          </a:stretch>
        </p:blipFill>
        <p:spPr>
          <a:xfrm>
            <a:off x="5257800" y="1524000"/>
            <a:ext cx="2971800" cy="4831556"/>
          </a:xfrm>
          <a:prstGeom prst="rect">
            <a:avLst/>
          </a:prstGeom>
          <a:ln w="12700">
            <a:miter lim="400000"/>
          </a:ln>
        </p:spPr>
      </p:pic>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2314201806"/>
      </p:ext>
    </p:extLst>
  </p:cSld>
  <p:clrMapOvr>
    <a:masterClrMapping/>
  </p:clrMapOvr>
  <p:transition spd="med"/>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838200" y="1524000"/>
            <a:ext cx="7467599" cy="3512017"/>
          </a:xfrm>
          <a:prstGeom prst="rect">
            <a:avLst/>
          </a:prstGeom>
        </p:spPr>
        <p:txBody>
          <a:bodyPr wrap="square" lIns="64291" tIns="32146" rIns="64291" bIns="32146">
            <a:spAutoFit/>
          </a:bodyPr>
          <a:lstStyle/>
          <a:p>
            <a:pPr marL="295264" indent="-295264">
              <a:buFont typeface="Arial" pitchFamily="34" charset="0"/>
              <a:buChar char="•"/>
              <a:defRPr sz="1800">
                <a:solidFill>
                  <a:srgbClr val="000000"/>
                </a:solidFill>
              </a:defRPr>
            </a:pPr>
            <a:r>
              <a:rPr lang="en-US" sz="2800" dirty="0">
                <a:solidFill>
                  <a:schemeClr val="tx2">
                    <a:lumMod val="75000"/>
                  </a:schemeClr>
                </a:solidFill>
                <a:latin typeface="Andalus" pitchFamily="18" charset="-78"/>
                <a:cs typeface="Andalus" pitchFamily="18" charset="-78"/>
              </a:rPr>
              <a:t>The concrete foundation is 30 feet deep.</a:t>
            </a:r>
          </a:p>
          <a:p>
            <a:pPr marL="295264" indent="-295264">
              <a:buFont typeface="Arial" pitchFamily="34" charset="0"/>
              <a:buChar char="•"/>
              <a:defRPr sz="1800">
                <a:solidFill>
                  <a:srgbClr val="000000"/>
                </a:solidFill>
              </a:defRPr>
            </a:pPr>
            <a:r>
              <a:rPr lang="en-US" sz="2800" dirty="0">
                <a:solidFill>
                  <a:schemeClr val="tx2">
                    <a:lumMod val="75000"/>
                  </a:schemeClr>
                </a:solidFill>
                <a:latin typeface="Andalus" pitchFamily="18" charset="-78"/>
                <a:cs typeface="Andalus" pitchFamily="18" charset="-78"/>
              </a:rPr>
              <a:t>The diameter of the </a:t>
            </a:r>
            <a:r>
              <a:rPr lang="en-US" sz="2800" dirty="0" err="1">
                <a:solidFill>
                  <a:schemeClr val="tx2">
                    <a:lumMod val="75000"/>
                  </a:schemeClr>
                </a:solidFill>
                <a:latin typeface="Andalus" pitchFamily="18" charset="-78"/>
                <a:cs typeface="Andalus" pitchFamily="18" charset="-78"/>
              </a:rPr>
              <a:t>SkyCity</a:t>
            </a:r>
            <a:r>
              <a:rPr lang="en-US" sz="2800" dirty="0">
                <a:solidFill>
                  <a:schemeClr val="tx2">
                    <a:lumMod val="75000"/>
                  </a:schemeClr>
                </a:solidFill>
                <a:latin typeface="Andalus" pitchFamily="18" charset="-78"/>
                <a:cs typeface="Andalus" pitchFamily="18" charset="-78"/>
              </a:rPr>
              <a:t> Restaurant is 94.5 feet.</a:t>
            </a:r>
          </a:p>
          <a:p>
            <a:pPr marL="295264" indent="-295264">
              <a:buFont typeface="Arial" pitchFamily="34" charset="0"/>
              <a:buChar char="•"/>
              <a:defRPr sz="1800">
                <a:solidFill>
                  <a:srgbClr val="000000"/>
                </a:solidFill>
              </a:defRPr>
            </a:pPr>
            <a:r>
              <a:rPr lang="en-US" sz="2800" dirty="0">
                <a:solidFill>
                  <a:schemeClr val="tx2">
                    <a:lumMod val="75000"/>
                  </a:schemeClr>
                </a:solidFill>
                <a:latin typeface="Andalus" pitchFamily="18" charset="-78"/>
                <a:cs typeface="Andalus" pitchFamily="18" charset="-78"/>
              </a:rPr>
              <a:t>The original name for the Space Needle was The Space Cage; and the name of the restaurant was The Eye of The </a:t>
            </a:r>
            <a:r>
              <a:rPr lang="en-US" sz="2800" dirty="0" smtClean="0">
                <a:solidFill>
                  <a:schemeClr val="tx2">
                    <a:lumMod val="75000"/>
                  </a:schemeClr>
                </a:solidFill>
                <a:latin typeface="Andalus" pitchFamily="18" charset="-78"/>
                <a:cs typeface="Andalus" pitchFamily="18" charset="-78"/>
              </a:rPr>
              <a:t>Needle.</a:t>
            </a:r>
            <a:endParaRPr lang="en-US" sz="2800" dirty="0">
              <a:solidFill>
                <a:schemeClr val="tx2">
                  <a:lumMod val="75000"/>
                </a:schemeClr>
              </a:solidFill>
              <a:latin typeface="Andalus" pitchFamily="18" charset="-78"/>
              <a:cs typeface="Andalus" pitchFamily="18" charset="-78"/>
            </a:endParaRPr>
          </a:p>
          <a:p>
            <a:pPr marL="295264" indent="-295264">
              <a:buFont typeface="Arial" pitchFamily="34" charset="0"/>
              <a:buChar char="•"/>
              <a:defRPr sz="1800">
                <a:solidFill>
                  <a:srgbClr val="000000"/>
                </a:solidFill>
              </a:defRPr>
            </a:pPr>
            <a:r>
              <a:rPr lang="en-US" sz="2800" dirty="0">
                <a:solidFill>
                  <a:schemeClr val="tx2">
                    <a:lumMod val="75000"/>
                  </a:schemeClr>
                </a:solidFill>
                <a:latin typeface="Andalus" pitchFamily="18" charset="-78"/>
                <a:cs typeface="Andalus" pitchFamily="18" charset="-78"/>
              </a:rPr>
              <a:t>The first Space Needle manager, </a:t>
            </a:r>
            <a:r>
              <a:rPr lang="en-US" sz="2800" dirty="0" err="1">
                <a:solidFill>
                  <a:schemeClr val="tx2">
                    <a:lumMod val="75000"/>
                  </a:schemeClr>
                </a:solidFill>
                <a:latin typeface="Andalus" pitchFamily="18" charset="-78"/>
                <a:cs typeface="Andalus" pitchFamily="18" charset="-78"/>
              </a:rPr>
              <a:t>Hoge</a:t>
            </a:r>
            <a:r>
              <a:rPr lang="en-US" sz="2800" dirty="0">
                <a:solidFill>
                  <a:schemeClr val="tx2">
                    <a:lumMod val="75000"/>
                  </a:schemeClr>
                </a:solidFill>
                <a:latin typeface="Andalus" pitchFamily="18" charset="-78"/>
                <a:cs typeface="Andalus" pitchFamily="18" charset="-78"/>
              </a:rPr>
              <a:t> Sullivan, was afraid of </a:t>
            </a:r>
            <a:r>
              <a:rPr lang="en-US" sz="2800" dirty="0" smtClean="0">
                <a:solidFill>
                  <a:schemeClr val="tx2">
                    <a:lumMod val="75000"/>
                  </a:schemeClr>
                </a:solidFill>
                <a:latin typeface="Andalus" pitchFamily="18" charset="-78"/>
                <a:cs typeface="Andalus" pitchFamily="18" charset="-78"/>
              </a:rPr>
              <a:t>heights!</a:t>
            </a:r>
            <a:endParaRPr lang="en-US" sz="2800" dirty="0">
              <a:solidFill>
                <a:schemeClr val="tx2">
                  <a:lumMod val="75000"/>
                </a:schemeClr>
              </a:solidFill>
              <a:latin typeface="Andalus" pitchFamily="18" charset="-78"/>
              <a:cs typeface="Andalus" pitchFamily="18" charset="-78"/>
            </a:endParaRPr>
          </a:p>
        </p:txBody>
      </p:sp>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2015762311"/>
      </p:ext>
    </p:extLst>
  </p:cSld>
  <p:clrMapOvr>
    <a:masterClrMapping/>
  </p:clrMapOvr>
  <p:transition/>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7886700" cy="994172"/>
          </a:xfrm>
        </p:spPr>
        <p:txBody>
          <a:bodyPr>
            <a:normAutofit/>
          </a:bodyPr>
          <a:lstStyle/>
          <a:p>
            <a:r>
              <a:rPr lang="en-US" dirty="0" smtClean="0">
                <a:latin typeface="Andalus" pitchFamily="18" charset="-78"/>
                <a:cs typeface="Andalus" pitchFamily="18" charset="-78"/>
              </a:rPr>
              <a:t>The Elwha Dam	</a:t>
            </a:r>
            <a:r>
              <a:rPr lang="en-US" sz="1900" dirty="0" smtClean="0">
                <a:latin typeface="Andalus" pitchFamily="18" charset="-78"/>
                <a:cs typeface="Andalus" pitchFamily="18" charset="-78"/>
              </a:rPr>
              <a:t>By </a:t>
            </a:r>
            <a:r>
              <a:rPr lang="en-US" sz="1900" dirty="0">
                <a:latin typeface="Andalus" pitchFamily="18" charset="-78"/>
                <a:cs typeface="Andalus" pitchFamily="18" charset="-78"/>
              </a:rPr>
              <a:t>Ashlyn, Alex, Connor, Jackson</a:t>
            </a:r>
          </a:p>
        </p:txBody>
      </p:sp>
      <p:pic>
        <p:nvPicPr>
          <p:cNvPr id="5" name="Content Placeholder 4"/>
          <p:cNvPicPr>
            <a:picLocks noGrp="1" noChangeAspect="1"/>
          </p:cNvPicPr>
          <p:nvPr>
            <p:ph sz="half" idx="4294967295"/>
          </p:nvPr>
        </p:nvPicPr>
        <p:blipFill>
          <a:blip r:embed="rId3"/>
          <a:stretch>
            <a:fillRect/>
          </a:stretch>
        </p:blipFill>
        <p:spPr>
          <a:xfrm>
            <a:off x="685800" y="1593350"/>
            <a:ext cx="3886200" cy="2461345"/>
          </a:xfrm>
          <a:prstGeom prst="rect">
            <a:avLst/>
          </a:prstGeom>
        </p:spPr>
      </p:pic>
      <p:pic>
        <p:nvPicPr>
          <p:cNvPr id="8" name="Content Placeholder 7"/>
          <p:cNvPicPr>
            <a:picLocks noGrp="1" noChangeAspect="1"/>
          </p:cNvPicPr>
          <p:nvPr>
            <p:ph sz="half" idx="4294967295"/>
          </p:nvPr>
        </p:nvPicPr>
        <p:blipFill>
          <a:blip r:embed="rId4"/>
          <a:stretch>
            <a:fillRect/>
          </a:stretch>
        </p:blipFill>
        <p:spPr>
          <a:xfrm>
            <a:off x="4629150" y="1593350"/>
            <a:ext cx="3886200" cy="2461345"/>
          </a:xfrm>
          <a:prstGeom prst="rect">
            <a:avLst/>
          </a:prstGeom>
        </p:spPr>
      </p:pic>
      <p:sp>
        <p:nvSpPr>
          <p:cNvPr id="10" name="TextBox 9"/>
          <p:cNvSpPr txBox="1"/>
          <p:nvPr/>
        </p:nvSpPr>
        <p:spPr>
          <a:xfrm>
            <a:off x="457200" y="3936823"/>
            <a:ext cx="7829550" cy="634306"/>
          </a:xfrm>
          <a:prstGeom prst="rect">
            <a:avLst/>
          </a:prstGeom>
          <a:noFill/>
        </p:spPr>
        <p:txBody>
          <a:bodyPr wrap="square" lIns="64291" tIns="32146" rIns="64291" bIns="32146" rtlCol="0">
            <a:spAutoFit/>
          </a:bodyPr>
          <a:lstStyle/>
          <a:p>
            <a:endParaRPr lang="en-US" sz="2000" dirty="0"/>
          </a:p>
          <a:p>
            <a:pPr algn="ctr"/>
            <a:r>
              <a:rPr lang="en-US" sz="1700" dirty="0"/>
              <a:t>-</a:t>
            </a:r>
            <a:r>
              <a:rPr lang="en-US" sz="1700" dirty="0">
                <a:latin typeface="Andalus" pitchFamily="18" charset="-78"/>
                <a:cs typeface="Andalus" pitchFamily="18" charset="-78"/>
              </a:rPr>
              <a:t>It was located in Clallam County, Washington.</a:t>
            </a:r>
            <a:endParaRPr lang="es-ES" sz="1700" dirty="0">
              <a:latin typeface="Andalus" pitchFamily="18" charset="-78"/>
              <a:cs typeface="Andalus" pitchFamily="18" charset="-78"/>
            </a:endParaRPr>
          </a:p>
        </p:txBody>
      </p:sp>
      <p:sp>
        <p:nvSpPr>
          <p:cNvPr id="3" name="TextBox 2"/>
          <p:cNvSpPr txBox="1"/>
          <p:nvPr/>
        </p:nvSpPr>
        <p:spPr>
          <a:xfrm>
            <a:off x="152400" y="4495800"/>
            <a:ext cx="8837992" cy="3142685"/>
          </a:xfrm>
          <a:prstGeom prst="rect">
            <a:avLst/>
          </a:prstGeom>
          <a:noFill/>
        </p:spPr>
        <p:txBody>
          <a:bodyPr wrap="square" lIns="64291" tIns="32146" rIns="64291" bIns="32146" rtlCol="0">
            <a:spAutoFit/>
          </a:bodyPr>
          <a:lstStyle/>
          <a:p>
            <a:pPr algn="ctr"/>
            <a:r>
              <a:rPr lang="es-ES" sz="1700" dirty="0">
                <a:latin typeface="Andalus" pitchFamily="18" charset="-78"/>
                <a:cs typeface="Andalus" pitchFamily="18" charset="-78"/>
              </a:rPr>
              <a:t>-The Elwha Dam </a:t>
            </a:r>
            <a:r>
              <a:rPr lang="en-US" sz="1700" dirty="0">
                <a:latin typeface="Andalus" pitchFamily="18" charset="-78"/>
                <a:cs typeface="Andalus" pitchFamily="18" charset="-78"/>
              </a:rPr>
              <a:t>was</a:t>
            </a:r>
            <a:r>
              <a:rPr lang="es-ES" sz="1700" dirty="0">
                <a:latin typeface="Andalus" pitchFamily="18" charset="-78"/>
                <a:cs typeface="Andalus" pitchFamily="18" charset="-78"/>
              </a:rPr>
              <a:t> </a:t>
            </a:r>
            <a:r>
              <a:rPr lang="es-ES" sz="1700" dirty="0" smtClean="0">
                <a:latin typeface="Andalus" pitchFamily="18" charset="-78"/>
                <a:cs typeface="Andalus" pitchFamily="18" charset="-78"/>
              </a:rPr>
              <a:t>built in 1911 and was108</a:t>
            </a:r>
            <a:r>
              <a:rPr lang="en-US" sz="1700" dirty="0" smtClean="0">
                <a:latin typeface="Andalus" pitchFamily="18" charset="-78"/>
                <a:cs typeface="Andalus" pitchFamily="18" charset="-78"/>
              </a:rPr>
              <a:t> </a:t>
            </a:r>
            <a:r>
              <a:rPr lang="en-US" sz="1700" dirty="0">
                <a:latin typeface="Andalus" pitchFamily="18" charset="-78"/>
                <a:cs typeface="Andalus" pitchFamily="18" charset="-78"/>
              </a:rPr>
              <a:t>feet tall</a:t>
            </a:r>
            <a:r>
              <a:rPr lang="es-ES" sz="1700" dirty="0" smtClean="0">
                <a:latin typeface="Andalus" pitchFamily="18" charset="-78"/>
                <a:cs typeface="Andalus" pitchFamily="18" charset="-78"/>
              </a:rPr>
              <a:t>.</a:t>
            </a:r>
            <a:endParaRPr lang="es-ES" sz="1700" dirty="0">
              <a:latin typeface="Andalus" pitchFamily="18" charset="-78"/>
              <a:cs typeface="Andalus" pitchFamily="18" charset="-78"/>
            </a:endParaRPr>
          </a:p>
          <a:p>
            <a:pPr algn="ctr"/>
            <a:r>
              <a:rPr lang="en-US" sz="1700" dirty="0">
                <a:latin typeface="Andalus" pitchFamily="18" charset="-78"/>
                <a:cs typeface="Andalus" pitchFamily="18" charset="-78"/>
              </a:rPr>
              <a:t>-The Elwha Dam was taken down when it was no longer </a:t>
            </a:r>
            <a:r>
              <a:rPr lang="en-US" sz="1700" dirty="0" smtClean="0">
                <a:latin typeface="Andalus" pitchFamily="18" charset="-78"/>
                <a:cs typeface="Andalus" pitchFamily="18" charset="-78"/>
              </a:rPr>
              <a:t>needed to produce electricity.</a:t>
            </a:r>
          </a:p>
          <a:p>
            <a:pPr algn="ctr"/>
            <a:r>
              <a:rPr lang="en-US" sz="1700" dirty="0" smtClean="0">
                <a:latin typeface="Andalus" pitchFamily="18" charset="-78"/>
                <a:cs typeface="Andalus" pitchFamily="18" charset="-78"/>
              </a:rPr>
              <a:t>-The </a:t>
            </a:r>
            <a:r>
              <a:rPr lang="en-US" sz="1700" dirty="0">
                <a:latin typeface="Andalus" pitchFamily="18" charset="-78"/>
                <a:cs typeface="Andalus" pitchFamily="18" charset="-78"/>
              </a:rPr>
              <a:t>demolition started </a:t>
            </a:r>
            <a:r>
              <a:rPr lang="en-US" sz="1700" dirty="0" smtClean="0">
                <a:latin typeface="Andalus" pitchFamily="18" charset="-78"/>
                <a:cs typeface="Andalus" pitchFamily="18" charset="-78"/>
              </a:rPr>
              <a:t>September17, </a:t>
            </a:r>
            <a:r>
              <a:rPr lang="en-US" sz="1700" dirty="0">
                <a:latin typeface="Andalus" pitchFamily="18" charset="-78"/>
                <a:cs typeface="Andalus" pitchFamily="18" charset="-78"/>
              </a:rPr>
              <a:t>2011 and was completed in March </a:t>
            </a:r>
            <a:r>
              <a:rPr lang="en-US" sz="1700" dirty="0" smtClean="0">
                <a:latin typeface="Andalus" pitchFamily="18" charset="-78"/>
                <a:cs typeface="Andalus" pitchFamily="18" charset="-78"/>
              </a:rPr>
              <a:t>2012.</a:t>
            </a:r>
          </a:p>
          <a:p>
            <a:pPr algn="ctr"/>
            <a:r>
              <a:rPr lang="en-US" sz="1700" dirty="0" smtClean="0">
                <a:latin typeface="Andalus" pitchFamily="18" charset="-78"/>
                <a:cs typeface="Andalus" pitchFamily="18" charset="-78"/>
              </a:rPr>
              <a:t>- Now salmon can swim upstream to </a:t>
            </a:r>
            <a:r>
              <a:rPr lang="en-US" sz="1700" b="1" dirty="0" smtClean="0">
                <a:latin typeface="Andalus" pitchFamily="18" charset="-78"/>
                <a:cs typeface="Andalus" pitchFamily="18" charset="-78"/>
              </a:rPr>
              <a:t>their</a:t>
            </a:r>
            <a:r>
              <a:rPr lang="en-US" sz="1700" dirty="0" smtClean="0">
                <a:latin typeface="Andalus" pitchFamily="18" charset="-78"/>
                <a:cs typeface="Andalus" pitchFamily="18" charset="-78"/>
              </a:rPr>
              <a:t> spawning grounds for the first time in 100 years!</a:t>
            </a:r>
          </a:p>
          <a:p>
            <a:endParaRPr lang="en-US" sz="2200" dirty="0">
              <a:latin typeface="Andalus" pitchFamily="18" charset="-78"/>
              <a:cs typeface="Andalus" pitchFamily="18" charset="-78"/>
            </a:endParaRPr>
          </a:p>
          <a:p>
            <a:endParaRPr lang="en-US" sz="2200" dirty="0" smtClean="0">
              <a:latin typeface="Andalus" pitchFamily="18" charset="-78"/>
              <a:cs typeface="Andalus" pitchFamily="18" charset="-78"/>
            </a:endParaRPr>
          </a:p>
          <a:p>
            <a:endParaRPr lang="en-US" sz="2200" dirty="0">
              <a:latin typeface="Andalus" pitchFamily="18" charset="-78"/>
              <a:cs typeface="Andalus" pitchFamily="18" charset="-78"/>
            </a:endParaRPr>
          </a:p>
          <a:p>
            <a:endParaRPr lang="en-US" sz="2200" dirty="0" smtClean="0"/>
          </a:p>
          <a:p>
            <a:endParaRPr lang="en-US" sz="2200" dirty="0"/>
          </a:p>
          <a:p>
            <a:endParaRPr lang="en-US" sz="2200" dirty="0"/>
          </a:p>
        </p:txBody>
      </p:sp>
      <p:sp>
        <p:nvSpPr>
          <p:cNvPr id="4" name="TextBox 3"/>
          <p:cNvSpPr txBox="1"/>
          <p:nvPr/>
        </p:nvSpPr>
        <p:spPr>
          <a:xfrm>
            <a:off x="685800" y="3649821"/>
            <a:ext cx="2381250" cy="388133"/>
          </a:xfrm>
          <a:prstGeom prst="rect">
            <a:avLst/>
          </a:prstGeom>
          <a:noFill/>
        </p:spPr>
        <p:txBody>
          <a:bodyPr wrap="square" lIns="64291" tIns="32146" rIns="64291" bIns="32146" rtlCol="0">
            <a:spAutoFit/>
          </a:bodyPr>
          <a:lstStyle/>
          <a:p>
            <a:r>
              <a:rPr lang="en-US" sz="2100" b="1" dirty="0">
                <a:ln w="6600">
                  <a:solidFill>
                    <a:schemeClr val="accent2"/>
                  </a:solidFill>
                  <a:prstDash val="solid"/>
                </a:ln>
                <a:solidFill>
                  <a:srgbClr val="FFFFFF"/>
                </a:solidFill>
                <a:effectLst>
                  <a:outerShdw dist="38100" dir="2700000" algn="tl" rotWithShape="0">
                    <a:schemeClr val="accent2"/>
                  </a:outerShdw>
                </a:effectLst>
              </a:rPr>
              <a:t>Before</a:t>
            </a:r>
          </a:p>
        </p:txBody>
      </p:sp>
      <p:sp>
        <p:nvSpPr>
          <p:cNvPr id="6" name="TextBox 5"/>
          <p:cNvSpPr txBox="1"/>
          <p:nvPr/>
        </p:nvSpPr>
        <p:spPr>
          <a:xfrm>
            <a:off x="4772025" y="3649821"/>
            <a:ext cx="2381250" cy="388133"/>
          </a:xfrm>
          <a:prstGeom prst="rect">
            <a:avLst/>
          </a:prstGeom>
          <a:noFill/>
        </p:spPr>
        <p:txBody>
          <a:bodyPr wrap="square" lIns="64291" tIns="32146" rIns="64291" bIns="32146" rtlCol="0">
            <a:spAutoFit/>
          </a:bodyPr>
          <a:lstStyle/>
          <a:p>
            <a:r>
              <a:rPr lang="en-US" sz="2100" b="1" dirty="0">
                <a:ln w="6600">
                  <a:solidFill>
                    <a:schemeClr val="accent2"/>
                  </a:solidFill>
                  <a:prstDash val="solid"/>
                </a:ln>
                <a:solidFill>
                  <a:srgbClr val="FFFFFF"/>
                </a:solidFill>
                <a:effectLst>
                  <a:outerShdw dist="38100" dir="2700000" algn="tl" rotWithShape="0">
                    <a:schemeClr val="accent2"/>
                  </a:outerShdw>
                </a:effectLst>
              </a:rPr>
              <a:t>After</a:t>
            </a:r>
            <a:endParaRPr lang="en-US" sz="2100" dirty="0"/>
          </a:p>
        </p:txBody>
      </p:sp>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34506270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2000"/>
            <a:ext cx="7024744" cy="1143000"/>
          </a:xfrm>
        </p:spPr>
        <p:txBody>
          <a:bodyPr/>
          <a:lstStyle/>
          <a:p>
            <a:r>
              <a:rPr lang="en-US" dirty="0" smtClean="0">
                <a:latin typeface="Andalus" pitchFamily="18" charset="-78"/>
                <a:cs typeface="Andalus" pitchFamily="18" charset="-78"/>
              </a:rPr>
              <a:t>What are monuments?</a:t>
            </a:r>
            <a:endParaRPr lang="en-US" dirty="0">
              <a:latin typeface="Andalus" pitchFamily="18" charset="-78"/>
              <a:cs typeface="Andalus" pitchFamily="18" charset="-78"/>
            </a:endParaRPr>
          </a:p>
        </p:txBody>
      </p:sp>
      <p:sp>
        <p:nvSpPr>
          <p:cNvPr id="3" name="Content Placeholder 2"/>
          <p:cNvSpPr>
            <a:spLocks noGrp="1"/>
          </p:cNvSpPr>
          <p:nvPr>
            <p:ph idx="1"/>
          </p:nvPr>
        </p:nvSpPr>
        <p:spPr/>
        <p:txBody>
          <a:bodyPr>
            <a:normAutofit lnSpcReduction="10000"/>
          </a:bodyPr>
          <a:lstStyle/>
          <a:p>
            <a:r>
              <a:rPr lang="en-US" dirty="0">
                <a:latin typeface="Andalus" pitchFamily="18" charset="-78"/>
                <a:cs typeface="Andalus" pitchFamily="18" charset="-78"/>
              </a:rPr>
              <a:t>A </a:t>
            </a:r>
            <a:r>
              <a:rPr lang="en-US" b="1" dirty="0">
                <a:latin typeface="Andalus" pitchFamily="18" charset="-78"/>
                <a:cs typeface="Andalus" pitchFamily="18" charset="-78"/>
              </a:rPr>
              <a:t>monument</a:t>
            </a:r>
            <a:r>
              <a:rPr lang="en-US" dirty="0">
                <a:latin typeface="Andalus" pitchFamily="18" charset="-78"/>
                <a:cs typeface="Andalus" pitchFamily="18" charset="-78"/>
              </a:rPr>
              <a:t> is a type of structure that was explicitly created to commemorate a person or important event, or which has become important to a social group as a part of their remembrance of historic times or cultural heritage, or as an example of historic architecture. The term 'monument' is often applied to buildings or structures that are considered examples of important architectural and/or cultural heritage.</a:t>
            </a:r>
          </a:p>
        </p:txBody>
      </p:sp>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175285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81000"/>
            <a:ext cx="3333424" cy="859968"/>
          </a:xfrm>
        </p:spPr>
        <p:txBody>
          <a:bodyPr>
            <a:normAutofit/>
          </a:bodyPr>
          <a:lstStyle/>
          <a:p>
            <a:r>
              <a:rPr lang="en-US" dirty="0" smtClean="0">
                <a:latin typeface="Andalus" pitchFamily="18" charset="-78"/>
                <a:cs typeface="Andalus" pitchFamily="18" charset="-78"/>
              </a:rPr>
              <a:t>PIKE PLACE MARKET</a:t>
            </a:r>
            <a:endParaRPr lang="en-US" dirty="0">
              <a:latin typeface="Andalus" pitchFamily="18" charset="-78"/>
              <a:cs typeface="Andalus" pitchFamily="18" charset="-78"/>
            </a:endParaRPr>
          </a:p>
        </p:txBody>
      </p:sp>
      <p:sp>
        <p:nvSpPr>
          <p:cNvPr id="3" name="Content Placeholder 2"/>
          <p:cNvSpPr>
            <a:spLocks noGrp="1"/>
          </p:cNvSpPr>
          <p:nvPr>
            <p:ph idx="1"/>
          </p:nvPr>
        </p:nvSpPr>
        <p:spPr>
          <a:xfrm>
            <a:off x="4694013" y="838200"/>
            <a:ext cx="4449987" cy="2413638"/>
          </a:xfrm>
        </p:spPr>
        <p:txBody>
          <a:bodyPr>
            <a:normAutofit fontScale="77500" lnSpcReduction="20000"/>
          </a:bodyPr>
          <a:lstStyle/>
          <a:p>
            <a:r>
              <a:rPr lang="en-US" dirty="0" smtClean="0">
                <a:latin typeface="Andalus" pitchFamily="18" charset="-78"/>
                <a:cs typeface="Andalus" pitchFamily="18" charset="-78"/>
              </a:rPr>
              <a:t>In 1971, Pike Place Market was going to be shut down for condos, but a man named Victor </a:t>
            </a:r>
            <a:r>
              <a:rPr lang="en-US" dirty="0" err="1" smtClean="0">
                <a:latin typeface="Andalus" pitchFamily="18" charset="-78"/>
                <a:cs typeface="Andalus" pitchFamily="18" charset="-78"/>
              </a:rPr>
              <a:t>Steinbrueck</a:t>
            </a:r>
            <a:r>
              <a:rPr lang="en-US" dirty="0">
                <a:latin typeface="Andalus" pitchFamily="18" charset="-78"/>
                <a:cs typeface="Andalus" pitchFamily="18" charset="-78"/>
              </a:rPr>
              <a:t> </a:t>
            </a:r>
            <a:r>
              <a:rPr lang="en-US" dirty="0" smtClean="0">
                <a:latin typeface="Andalus" pitchFamily="18" charset="-78"/>
                <a:cs typeface="Andalus" pitchFamily="18" charset="-78"/>
              </a:rPr>
              <a:t>created a rally called "Save the Market" and raised money to save it. </a:t>
            </a:r>
          </a:p>
          <a:p>
            <a:r>
              <a:rPr lang="en-US" dirty="0">
                <a:latin typeface="Andalus" pitchFamily="18" charset="-78"/>
                <a:cs typeface="Andalus" pitchFamily="18" charset="-78"/>
              </a:rPr>
              <a:t>Over 150 million dollars worth of goods are sold at the market every year.</a:t>
            </a:r>
          </a:p>
          <a:p>
            <a:r>
              <a:rPr lang="en-US" dirty="0">
                <a:latin typeface="Andalus" pitchFamily="18" charset="-78"/>
                <a:cs typeface="Andalus" pitchFamily="18" charset="-78"/>
              </a:rPr>
              <a:t>Over a dozen languages are spoken or written in the market.</a:t>
            </a:r>
          </a:p>
        </p:txBody>
      </p:sp>
      <p:pic>
        <p:nvPicPr>
          <p:cNvPr id="5" name="Picture 4"/>
          <p:cNvPicPr>
            <a:picLocks noChangeAspect="1"/>
          </p:cNvPicPr>
          <p:nvPr/>
        </p:nvPicPr>
        <p:blipFill>
          <a:blip r:embed="rId2" cstate="print"/>
          <a:stretch>
            <a:fillRect/>
          </a:stretch>
        </p:blipFill>
        <p:spPr>
          <a:xfrm>
            <a:off x="4800600" y="3200400"/>
            <a:ext cx="3373000" cy="2322345"/>
          </a:xfrm>
          <a:prstGeom prst="rect">
            <a:avLst/>
          </a:prstGeom>
        </p:spPr>
      </p:pic>
      <p:sp>
        <p:nvSpPr>
          <p:cNvPr id="9" name="TextBox 8"/>
          <p:cNvSpPr txBox="1"/>
          <p:nvPr/>
        </p:nvSpPr>
        <p:spPr>
          <a:xfrm>
            <a:off x="4572000" y="5257800"/>
            <a:ext cx="4122513" cy="1157527"/>
          </a:xfrm>
          <a:prstGeom prst="rect">
            <a:avLst/>
          </a:prstGeom>
          <a:noFill/>
        </p:spPr>
        <p:txBody>
          <a:bodyPr wrap="square" lIns="64291" tIns="32146" rIns="64291" bIns="32146" rtlCol="0">
            <a:spAutoFit/>
          </a:bodyPr>
          <a:lstStyle/>
          <a:p>
            <a:pPr algn="ctr"/>
            <a:r>
              <a:rPr lang="en-US" sz="3100" dirty="0">
                <a:latin typeface="Andalus" pitchFamily="18" charset="-78"/>
                <a:cs typeface="Andalus" pitchFamily="18" charset="-78"/>
              </a:rPr>
              <a:t>   </a:t>
            </a:r>
          </a:p>
          <a:p>
            <a:pPr algn="ctr"/>
            <a:r>
              <a:rPr lang="en-US" sz="2000" dirty="0" smtClean="0">
                <a:latin typeface="Andalus" pitchFamily="18" charset="-78"/>
                <a:cs typeface="Andalus" pitchFamily="18" charset="-78"/>
              </a:rPr>
              <a:t>The Pig is really a piggy bank for </a:t>
            </a:r>
            <a:r>
              <a:rPr lang="en-US" sz="2000" dirty="0">
                <a:latin typeface="Andalus" pitchFamily="18" charset="-78"/>
                <a:cs typeface="Andalus" pitchFamily="18" charset="-78"/>
              </a:rPr>
              <a:t>f</a:t>
            </a:r>
            <a:r>
              <a:rPr lang="en-US" sz="2000" dirty="0" smtClean="0">
                <a:latin typeface="Andalus" pitchFamily="18" charset="-78"/>
                <a:cs typeface="Andalus" pitchFamily="18" charset="-78"/>
              </a:rPr>
              <a:t>undraising for the Market.</a:t>
            </a:r>
            <a:endParaRPr lang="en-US" sz="2000" dirty="0">
              <a:latin typeface="Andalus" pitchFamily="18" charset="-78"/>
              <a:cs typeface="Andalus" pitchFamily="18" charset="-78"/>
            </a:endParaRPr>
          </a:p>
        </p:txBody>
      </p:sp>
      <p:pic>
        <p:nvPicPr>
          <p:cNvPr id="6" name="Picture 5"/>
          <p:cNvPicPr>
            <a:picLocks noChangeAspect="1"/>
          </p:cNvPicPr>
          <p:nvPr/>
        </p:nvPicPr>
        <p:blipFill>
          <a:blip r:embed="rId3"/>
          <a:stretch>
            <a:fillRect/>
          </a:stretch>
        </p:blipFill>
        <p:spPr>
          <a:xfrm>
            <a:off x="1219200" y="1828800"/>
            <a:ext cx="3053780" cy="1826412"/>
          </a:xfrm>
          <a:prstGeom prst="rect">
            <a:avLst/>
          </a:prstGeom>
        </p:spPr>
      </p:pic>
      <p:sp>
        <p:nvSpPr>
          <p:cNvPr id="7" name="TextBox 6"/>
          <p:cNvSpPr txBox="1"/>
          <p:nvPr/>
        </p:nvSpPr>
        <p:spPr>
          <a:xfrm>
            <a:off x="762000" y="3962400"/>
            <a:ext cx="3810000" cy="2480966"/>
          </a:xfrm>
          <a:prstGeom prst="rect">
            <a:avLst/>
          </a:prstGeom>
          <a:noFill/>
        </p:spPr>
        <p:txBody>
          <a:bodyPr wrap="square" lIns="64291" tIns="32146" rIns="64291" bIns="32146" rtlCol="0">
            <a:spAutoFit/>
          </a:bodyPr>
          <a:lstStyle/>
          <a:p>
            <a:pPr marL="214312" indent="-214312">
              <a:buFont typeface="Arial" charset="0"/>
              <a:buChar char="•"/>
            </a:pPr>
            <a:r>
              <a:rPr lang="en-US" dirty="0">
                <a:latin typeface="Andalus" pitchFamily="18" charset="-78"/>
                <a:cs typeface="Andalus" pitchFamily="18" charset="-78"/>
              </a:rPr>
              <a:t>With ten million visitors a year, Pike Place Market is one of the most visited places in Seattle. </a:t>
            </a:r>
            <a:endParaRPr lang="en-US" sz="2800" dirty="0">
              <a:latin typeface="Andalus" pitchFamily="18" charset="-78"/>
              <a:cs typeface="Andalus" pitchFamily="18" charset="-78"/>
            </a:endParaRPr>
          </a:p>
          <a:p>
            <a:pPr marL="214312" indent="-214312">
              <a:buFont typeface="Arial" charset="0"/>
              <a:buChar char="•"/>
            </a:pPr>
            <a:r>
              <a:rPr lang="en-US" dirty="0">
                <a:latin typeface="Andalus" pitchFamily="18" charset="-78"/>
                <a:cs typeface="Andalus" pitchFamily="18" charset="-78"/>
              </a:rPr>
              <a:t>Pike Place Market is a place where there are shops, waterfront restaurants, street performers, and  vendors. </a:t>
            </a:r>
          </a:p>
          <a:p>
            <a:endParaRPr lang="en-US" sz="3100" dirty="0"/>
          </a:p>
        </p:txBody>
      </p:sp>
      <p:sp>
        <p:nvSpPr>
          <p:cNvPr id="8" name="TextBox 7"/>
          <p:cNvSpPr txBox="1"/>
          <p:nvPr/>
        </p:nvSpPr>
        <p:spPr>
          <a:xfrm>
            <a:off x="609600" y="3657600"/>
            <a:ext cx="3921928" cy="495807"/>
          </a:xfrm>
          <a:prstGeom prst="rect">
            <a:avLst/>
          </a:prstGeom>
          <a:noFill/>
        </p:spPr>
        <p:txBody>
          <a:bodyPr wrap="square" lIns="64291" tIns="32146" rIns="64291" bIns="32146" rtlCol="0">
            <a:spAutoFit/>
          </a:bodyPr>
          <a:lstStyle/>
          <a:p>
            <a:pPr algn="ctr"/>
            <a:r>
              <a:rPr lang="en-US" sz="1000" dirty="0">
                <a:latin typeface="Andalus" pitchFamily="18" charset="-78"/>
                <a:cs typeface="Andalus" pitchFamily="18" charset="-78"/>
              </a:rPr>
              <a:t>"City Attractions." </a:t>
            </a:r>
            <a:r>
              <a:rPr lang="en-US" sz="1000" i="1" dirty="0">
                <a:latin typeface="Andalus" pitchFamily="18" charset="-78"/>
                <a:cs typeface="Andalus" pitchFamily="18" charset="-78"/>
              </a:rPr>
              <a:t>Pike Place Market</a:t>
            </a:r>
            <a:r>
              <a:rPr lang="en-US" sz="1000" dirty="0">
                <a:latin typeface="Andalus" pitchFamily="18" charset="-78"/>
                <a:cs typeface="Andalus" pitchFamily="18" charset="-78"/>
              </a:rPr>
              <a:t>. </a:t>
            </a:r>
            <a:r>
              <a:rPr lang="en-US" sz="1000" dirty="0" err="1">
                <a:latin typeface="Andalus" pitchFamily="18" charset="-78"/>
                <a:cs typeface="Andalus" pitchFamily="18" charset="-78"/>
              </a:rPr>
              <a:t>N.p</a:t>
            </a:r>
            <a:r>
              <a:rPr lang="en-US" sz="1000" dirty="0">
                <a:latin typeface="Andalus" pitchFamily="18" charset="-78"/>
                <a:cs typeface="Andalus" pitchFamily="18" charset="-78"/>
              </a:rPr>
              <a:t>., </a:t>
            </a:r>
            <a:r>
              <a:rPr lang="en-US" sz="1000" dirty="0" err="1">
                <a:latin typeface="Andalus" pitchFamily="18" charset="-78"/>
                <a:cs typeface="Andalus" pitchFamily="18" charset="-78"/>
              </a:rPr>
              <a:t>n.d</a:t>
            </a:r>
            <a:r>
              <a:rPr lang="en-US" sz="1000" dirty="0">
                <a:latin typeface="Andalus" pitchFamily="18" charset="-78"/>
                <a:cs typeface="Andalus" pitchFamily="18" charset="-78"/>
              </a:rPr>
              <a:t>. Web. 22 Apr. 2015. &lt;http://www.seattle.gov/TOUR/pikep.htm&gt;.</a:t>
            </a:r>
          </a:p>
          <a:p>
            <a:pPr algn="ctr"/>
            <a:endParaRPr lang="en-US" sz="800" dirty="0"/>
          </a:p>
        </p:txBody>
      </p:sp>
      <p:sp>
        <p:nvSpPr>
          <p:cNvPr id="10" name="TextBox 9"/>
          <p:cNvSpPr txBox="1"/>
          <p:nvPr/>
        </p:nvSpPr>
        <p:spPr>
          <a:xfrm>
            <a:off x="990600" y="1219200"/>
            <a:ext cx="3465486" cy="326530"/>
          </a:xfrm>
          <a:prstGeom prst="rect">
            <a:avLst/>
          </a:prstGeom>
          <a:noFill/>
        </p:spPr>
        <p:txBody>
          <a:bodyPr wrap="square" lIns="64291" tIns="32146" rIns="64291" bIns="32146" rtlCol="0">
            <a:spAutoFit/>
          </a:bodyPr>
          <a:lstStyle/>
          <a:p>
            <a:r>
              <a:rPr lang="en-US" sz="1700" dirty="0">
                <a:latin typeface="Andalus" pitchFamily="18" charset="-78"/>
                <a:cs typeface="Andalus" pitchFamily="18" charset="-78"/>
              </a:rPr>
              <a:t>By Jackson, Jane, Amelia, and George</a:t>
            </a:r>
          </a:p>
        </p:txBody>
      </p:sp>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499708603"/>
      </p:ext>
    </p:extLst>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 name="Shape 46"/>
          <p:cNvSpPr>
            <a:spLocks noGrp="1"/>
          </p:cNvSpPr>
          <p:nvPr>
            <p:ph type="title"/>
          </p:nvPr>
        </p:nvSpPr>
        <p:spPr>
          <a:xfrm>
            <a:off x="762000" y="0"/>
            <a:ext cx="7715250" cy="947822"/>
          </a:xfrm>
          <a:prstGeom prst="rect">
            <a:avLst/>
          </a:prstGeom>
        </p:spPr>
        <p:txBody>
          <a:bodyPr>
            <a:normAutofit/>
          </a:bodyPr>
          <a:lstStyle/>
          <a:p>
            <a:pPr lvl="0">
              <a:defRPr sz="1800">
                <a:solidFill>
                  <a:srgbClr val="000000"/>
                </a:solidFill>
              </a:defRPr>
            </a:pPr>
            <a:r>
              <a:rPr sz="3200" b="1" dirty="0">
                <a:latin typeface="Andalus" pitchFamily="18" charset="-78"/>
                <a:cs typeface="Andalus" pitchFamily="18" charset="-78"/>
              </a:rPr>
              <a:t>Bibliography</a:t>
            </a:r>
          </a:p>
        </p:txBody>
      </p:sp>
      <p:sp>
        <p:nvSpPr>
          <p:cNvPr id="47" name="Shape 47"/>
          <p:cNvSpPr/>
          <p:nvPr/>
        </p:nvSpPr>
        <p:spPr>
          <a:xfrm>
            <a:off x="538918" y="1066800"/>
            <a:ext cx="8066164" cy="5689054"/>
          </a:xfrm>
          <a:prstGeom prst="rect">
            <a:avLst/>
          </a:prstGeom>
          <a:ln w="12700">
            <a:miter lim="400000"/>
          </a:ln>
          <a:extLst>
            <a:ext uri="{C572A759-6A51-4108-AA02-DFA0A04FC94B}">
              <ma14:wrappingTextBoxFlag xmlns="" xmlns:ma14="http://schemas.microsoft.com/office/mac/drawingml/2011/main" xmlns:p="http://schemas.openxmlformats.org/presentationml/2006/main" xmlns:r="http://schemas.openxmlformats.org/officeDocument/2006/relationships" xmlns:a="http://schemas.openxmlformats.org/drawingml/2006/main" val="1"/>
            </a:ext>
          </a:extLst>
        </p:spPr>
        <p:txBody>
          <a:bodyPr lIns="35717" tIns="35717" rIns="35717" bIns="35717" anchor="ctr">
            <a:spAutoFit/>
          </a:bodyPr>
          <a:lstStyle/>
          <a:p>
            <a:pPr lvl="0">
              <a:buFont typeface="Arial" pitchFamily="34" charset="0"/>
              <a:buChar char="•"/>
              <a:defRPr sz="1800">
                <a:solidFill>
                  <a:srgbClr val="000000"/>
                </a:solidFill>
              </a:defRPr>
            </a:pPr>
            <a:r>
              <a:rPr sz="1700" dirty="0">
                <a:solidFill>
                  <a:schemeClr val="tx2">
                    <a:lumMod val="75000"/>
                  </a:schemeClr>
                </a:solidFill>
                <a:latin typeface="Andalus" pitchFamily="18" charset="-78"/>
                <a:cs typeface="Andalus" pitchFamily="18" charset="-78"/>
              </a:rPr>
              <a:t>Works Cited</a:t>
            </a:r>
          </a:p>
          <a:p>
            <a:pPr lvl="0">
              <a:buFont typeface="Arial" pitchFamily="34" charset="0"/>
              <a:buChar char="•"/>
              <a:defRPr sz="1800">
                <a:solidFill>
                  <a:srgbClr val="000000"/>
                </a:solidFill>
              </a:defRPr>
            </a:pPr>
            <a:r>
              <a:rPr sz="1700" dirty="0">
                <a:solidFill>
                  <a:schemeClr val="tx2">
                    <a:lumMod val="75000"/>
                  </a:schemeClr>
                </a:solidFill>
                <a:latin typeface="Andalus" pitchFamily="18" charset="-78"/>
                <a:cs typeface="Andalus" pitchFamily="18" charset="-78"/>
              </a:rPr>
              <a:t>"Canada-Peace Arch." The Jet Packer. </a:t>
            </a:r>
            <a:r>
              <a:rPr sz="1700" dirty="0" err="1">
                <a:solidFill>
                  <a:schemeClr val="tx2">
                    <a:lumMod val="75000"/>
                  </a:schemeClr>
                </a:solidFill>
                <a:latin typeface="Andalus" pitchFamily="18" charset="-78"/>
                <a:cs typeface="Andalus" pitchFamily="18" charset="-78"/>
              </a:rPr>
              <a:t>N.p</a:t>
            </a:r>
            <a:r>
              <a:rPr sz="1700" dirty="0">
                <a:solidFill>
                  <a:schemeClr val="tx2">
                    <a:lumMod val="75000"/>
                  </a:schemeClr>
                </a:solidFill>
                <a:latin typeface="Andalus" pitchFamily="18" charset="-78"/>
                <a:cs typeface="Andalus" pitchFamily="18" charset="-78"/>
              </a:rPr>
              <a:t>., </a:t>
            </a:r>
            <a:r>
              <a:rPr sz="1700" dirty="0" err="1">
                <a:solidFill>
                  <a:schemeClr val="tx2">
                    <a:lumMod val="75000"/>
                  </a:schemeClr>
                </a:solidFill>
                <a:latin typeface="Andalus" pitchFamily="18" charset="-78"/>
                <a:cs typeface="Andalus" pitchFamily="18" charset="-78"/>
              </a:rPr>
              <a:t>n.d.</a:t>
            </a:r>
            <a:r>
              <a:rPr sz="1700" dirty="0">
                <a:solidFill>
                  <a:schemeClr val="tx2">
                    <a:lumMod val="75000"/>
                  </a:schemeClr>
                </a:solidFill>
                <a:latin typeface="Andalus" pitchFamily="18" charset="-78"/>
                <a:cs typeface="Andalus" pitchFamily="18" charset="-78"/>
              </a:rPr>
              <a:t> Web. 21 Apr. 2015. &lt;http://thejetpacker.com/wp-content/uploads/2010/02/Canada-Peace-Arch.jpg&gt;.</a:t>
            </a:r>
          </a:p>
          <a:p>
            <a:pPr lvl="0">
              <a:buFont typeface="Arial" pitchFamily="34" charset="0"/>
              <a:buChar char="•"/>
              <a:defRPr sz="1800">
                <a:solidFill>
                  <a:srgbClr val="000000"/>
                </a:solidFill>
              </a:defRPr>
            </a:pPr>
            <a:r>
              <a:rPr sz="1700" dirty="0" err="1">
                <a:solidFill>
                  <a:schemeClr val="tx2">
                    <a:lumMod val="75000"/>
                  </a:schemeClr>
                </a:solidFill>
                <a:latin typeface="Andalus" pitchFamily="18" charset="-78"/>
                <a:cs typeface="Andalus" pitchFamily="18" charset="-78"/>
              </a:rPr>
              <a:t>Jaillet</a:t>
            </a:r>
            <a:r>
              <a:rPr sz="1700" dirty="0">
                <a:solidFill>
                  <a:schemeClr val="tx2">
                    <a:lumMod val="75000"/>
                  </a:schemeClr>
                </a:solidFill>
                <a:latin typeface="Andalus" pitchFamily="18" charset="-78"/>
                <a:cs typeface="Andalus" pitchFamily="18" charset="-78"/>
              </a:rPr>
              <a:t>, Jim. Here Is the Peace Arch on the American Side. Digital image. Seattle Blog. </a:t>
            </a:r>
            <a:r>
              <a:rPr sz="1700" dirty="0" err="1">
                <a:solidFill>
                  <a:schemeClr val="tx2">
                    <a:lumMod val="75000"/>
                  </a:schemeClr>
                </a:solidFill>
                <a:latin typeface="Andalus" pitchFamily="18" charset="-78"/>
                <a:cs typeface="Andalus" pitchFamily="18" charset="-78"/>
              </a:rPr>
              <a:t>N.p</a:t>
            </a:r>
            <a:r>
              <a:rPr sz="1700" dirty="0">
                <a:solidFill>
                  <a:schemeClr val="tx2">
                    <a:lumMod val="75000"/>
                  </a:schemeClr>
                </a:solidFill>
                <a:latin typeface="Andalus" pitchFamily="18" charset="-78"/>
                <a:cs typeface="Andalus" pitchFamily="18" charset="-78"/>
              </a:rPr>
              <a:t>., 4 Aug. 2009. Web. 21 Apr. 2015. &lt;http://blog.seattlepi.com/ramblinman/2009/08/04/blaine-wa-and-peace-arch-park/&gt;.</a:t>
            </a:r>
          </a:p>
          <a:p>
            <a:pPr lvl="0">
              <a:buFont typeface="Arial" pitchFamily="34" charset="0"/>
              <a:buChar char="•"/>
              <a:defRPr sz="1800">
                <a:solidFill>
                  <a:srgbClr val="000000"/>
                </a:solidFill>
              </a:defRPr>
            </a:pPr>
            <a:r>
              <a:rPr sz="1700" dirty="0">
                <a:solidFill>
                  <a:schemeClr val="tx2">
                    <a:lumMod val="75000"/>
                  </a:schemeClr>
                </a:solidFill>
                <a:latin typeface="Andalus" pitchFamily="18" charset="-78"/>
                <a:cs typeface="Andalus" pitchFamily="18" charset="-78"/>
              </a:rPr>
              <a:t>Peace Arch. Digital image. File:Peace Arch.JPG </a:t>
            </a:r>
            <a:r>
              <a:rPr sz="1700" dirty="0" err="1">
                <a:solidFill>
                  <a:schemeClr val="tx2">
                    <a:lumMod val="75000"/>
                  </a:schemeClr>
                </a:solidFill>
                <a:latin typeface="Andalus" pitchFamily="18" charset="-78"/>
                <a:cs typeface="Andalus" pitchFamily="18" charset="-78"/>
              </a:rPr>
              <a:t>EditWatch</a:t>
            </a:r>
            <a:r>
              <a:rPr sz="1700" dirty="0">
                <a:solidFill>
                  <a:schemeClr val="tx2">
                    <a:lumMod val="75000"/>
                  </a:schemeClr>
                </a:solidFill>
                <a:latin typeface="Andalus" pitchFamily="18" charset="-78"/>
                <a:cs typeface="Andalus" pitchFamily="18" charset="-78"/>
              </a:rPr>
              <a:t> This Page. Wikipedia, 6 July 2010. Web. 21 Apr. 2015. &lt;http://commons.m.wikimedia.org/wiki/File:Peace_Arch.JPG&gt;.</a:t>
            </a:r>
          </a:p>
          <a:p>
            <a:pPr lvl="0">
              <a:buFont typeface="Arial" pitchFamily="34" charset="0"/>
              <a:buChar char="•"/>
              <a:defRPr sz="1800">
                <a:solidFill>
                  <a:srgbClr val="000000"/>
                </a:solidFill>
              </a:defRPr>
            </a:pPr>
            <a:r>
              <a:rPr sz="1700" dirty="0">
                <a:solidFill>
                  <a:schemeClr val="tx2">
                    <a:lumMod val="75000"/>
                  </a:schemeClr>
                </a:solidFill>
                <a:latin typeface="Andalus" pitchFamily="18" charset="-78"/>
                <a:cs typeface="Andalus" pitchFamily="18" charset="-78"/>
              </a:rPr>
              <a:t>"Sam Hill." </a:t>
            </a:r>
            <a:r>
              <a:rPr sz="1700" dirty="0" err="1">
                <a:solidFill>
                  <a:schemeClr val="tx2">
                    <a:lumMod val="75000"/>
                  </a:schemeClr>
                </a:solidFill>
                <a:latin typeface="Andalus" pitchFamily="18" charset="-78"/>
                <a:cs typeface="Andalus" pitchFamily="18" charset="-78"/>
              </a:rPr>
              <a:t>Www.peacearchpark</a:t>
            </a:r>
            <a:r>
              <a:rPr sz="1700" dirty="0">
                <a:solidFill>
                  <a:schemeClr val="tx2">
                    <a:lumMod val="75000"/>
                  </a:schemeClr>
                </a:solidFill>
                <a:latin typeface="Andalus" pitchFamily="18" charset="-78"/>
                <a:cs typeface="Andalus" pitchFamily="18" charset="-78"/>
              </a:rPr>
              <a:t>. USCPAA, Summer 2003. Web. 21 Apr. 2015. &lt;https://www.peacearchpark.org/Sam_Hill.html&gt;.</a:t>
            </a:r>
          </a:p>
          <a:p>
            <a:pPr lvl="0">
              <a:buFont typeface="Arial" pitchFamily="34" charset="0"/>
              <a:buChar char="•"/>
              <a:defRPr sz="1800">
                <a:solidFill>
                  <a:srgbClr val="000000"/>
                </a:solidFill>
              </a:defRPr>
            </a:pPr>
            <a:r>
              <a:rPr sz="1700" dirty="0">
                <a:solidFill>
                  <a:schemeClr val="tx2">
                    <a:lumMod val="75000"/>
                  </a:schemeClr>
                </a:solidFill>
                <a:latin typeface="Andalus" pitchFamily="18" charset="-78"/>
                <a:cs typeface="Andalus" pitchFamily="18" charset="-78"/>
              </a:rPr>
              <a:t>Wilma, David ,. "Hill, Samuel (1857-1931)." HistoryLink.org- the Free Online Encyclopedia of Washington State History. Washington State Department of </a:t>
            </a:r>
            <a:r>
              <a:rPr sz="1700" dirty="0" err="1">
                <a:solidFill>
                  <a:schemeClr val="tx2">
                    <a:lumMod val="75000"/>
                  </a:schemeClr>
                </a:solidFill>
                <a:latin typeface="Andalus" pitchFamily="18" charset="-78"/>
                <a:cs typeface="Andalus" pitchFamily="18" charset="-78"/>
              </a:rPr>
              <a:t>Transpotation</a:t>
            </a:r>
            <a:r>
              <a:rPr sz="1700" dirty="0">
                <a:solidFill>
                  <a:schemeClr val="tx2">
                    <a:lumMod val="75000"/>
                  </a:schemeClr>
                </a:solidFill>
                <a:latin typeface="Andalus" pitchFamily="18" charset="-78"/>
                <a:cs typeface="Andalus" pitchFamily="18" charset="-78"/>
              </a:rPr>
              <a:t>, 18 Jan. 2003. Web. 20 Apr. 2015. &lt;</a:t>
            </a:r>
            <a:r>
              <a:rPr sz="1700" u="sng" dirty="0">
                <a:solidFill>
                  <a:schemeClr val="tx2">
                    <a:lumMod val="75000"/>
                  </a:schemeClr>
                </a:solidFill>
                <a:latin typeface="Andalus" pitchFamily="18" charset="-78"/>
                <a:cs typeface="Andalus" pitchFamily="18" charset="-78"/>
                <a:hlinkClick r:id="rId2"/>
              </a:rPr>
              <a:t>http://www.historylink.org/index.cfm?DisplayPage=output.cfm&amp;file_id=5072</a:t>
            </a:r>
            <a:r>
              <a:rPr sz="1700" dirty="0" smtClean="0">
                <a:solidFill>
                  <a:schemeClr val="tx2">
                    <a:lumMod val="75000"/>
                  </a:schemeClr>
                </a:solidFill>
                <a:latin typeface="Andalus" pitchFamily="18" charset="-78"/>
                <a:cs typeface="Andalus" pitchFamily="18" charset="-78"/>
              </a:rPr>
              <a:t>&gt;.</a:t>
            </a:r>
            <a:endParaRPr lang="en-US" sz="1700" dirty="0" smtClean="0">
              <a:solidFill>
                <a:schemeClr val="tx2">
                  <a:lumMod val="75000"/>
                </a:schemeClr>
              </a:solidFill>
              <a:latin typeface="Andalus" pitchFamily="18" charset="-78"/>
              <a:cs typeface="Andalus" pitchFamily="18" charset="-78"/>
            </a:endParaRPr>
          </a:p>
          <a:p>
            <a:pPr>
              <a:buFont typeface="Arial" pitchFamily="34" charset="0"/>
              <a:buChar char="•"/>
            </a:pPr>
            <a:r>
              <a:rPr lang="en-US" sz="1700" dirty="0">
                <a:solidFill>
                  <a:schemeClr val="tx2">
                    <a:lumMod val="75000"/>
                  </a:schemeClr>
                </a:solidFill>
                <a:latin typeface="Andalus" pitchFamily="18" charset="-78"/>
                <a:cs typeface="Andalus" pitchFamily="18" charset="-78"/>
              </a:rPr>
              <a:t>Bot, Fresco. "Space Needle." - Wikipedia, the Free Encyclopedia. </a:t>
            </a:r>
            <a:r>
              <a:rPr lang="en-US" sz="1700" dirty="0" err="1">
                <a:solidFill>
                  <a:schemeClr val="tx2">
                    <a:lumMod val="75000"/>
                  </a:schemeClr>
                </a:solidFill>
                <a:latin typeface="Andalus" pitchFamily="18" charset="-78"/>
                <a:cs typeface="Andalus" pitchFamily="18" charset="-78"/>
              </a:rPr>
              <a:t>N.p</a:t>
            </a:r>
            <a:r>
              <a:rPr lang="en-US" sz="1700" dirty="0">
                <a:solidFill>
                  <a:schemeClr val="tx2">
                    <a:lumMod val="75000"/>
                  </a:schemeClr>
                </a:solidFill>
                <a:latin typeface="Andalus" pitchFamily="18" charset="-78"/>
                <a:cs typeface="Andalus" pitchFamily="18" charset="-78"/>
              </a:rPr>
              <a:t>., 12 Apr. 2015. Web. 20 Apr. 2015. &lt;http://en.m.wikipedia.org/wiki/Space_Needle&gt;.</a:t>
            </a:r>
          </a:p>
          <a:p>
            <a:pPr>
              <a:buFont typeface="Arial" pitchFamily="34" charset="0"/>
              <a:buChar char="•"/>
            </a:pPr>
            <a:endParaRPr lang="en-US" sz="1700" dirty="0">
              <a:solidFill>
                <a:schemeClr val="tx2">
                  <a:lumMod val="75000"/>
                </a:schemeClr>
              </a:solidFill>
              <a:latin typeface="Andalus" pitchFamily="18" charset="-78"/>
              <a:cs typeface="Andalus" pitchFamily="18" charset="-78"/>
            </a:endParaRPr>
          </a:p>
          <a:p>
            <a:pPr>
              <a:buFont typeface="Arial" pitchFamily="34" charset="0"/>
              <a:buChar char="•"/>
            </a:pPr>
            <a:r>
              <a:rPr lang="en-US" sz="1700" dirty="0">
                <a:solidFill>
                  <a:schemeClr val="tx2">
                    <a:lumMod val="75000"/>
                  </a:schemeClr>
                </a:solidFill>
                <a:latin typeface="Andalus" pitchFamily="18" charset="-78"/>
                <a:cs typeface="Andalus" pitchFamily="18" charset="-78"/>
              </a:rPr>
              <a:t>"Fun Facts - Space Needle." </a:t>
            </a:r>
            <a:r>
              <a:rPr lang="en-US" sz="1700" i="1" dirty="0">
                <a:solidFill>
                  <a:schemeClr val="tx2">
                    <a:lumMod val="75000"/>
                  </a:schemeClr>
                </a:solidFill>
                <a:latin typeface="Andalus" pitchFamily="18" charset="-78"/>
                <a:cs typeface="Andalus" pitchFamily="18" charset="-78"/>
              </a:rPr>
              <a:t>Space Needle</a:t>
            </a:r>
            <a:r>
              <a:rPr lang="en-US" sz="1700" dirty="0">
                <a:solidFill>
                  <a:schemeClr val="tx2">
                    <a:lumMod val="75000"/>
                  </a:schemeClr>
                </a:solidFill>
                <a:latin typeface="Andalus" pitchFamily="18" charset="-78"/>
                <a:cs typeface="Andalus" pitchFamily="18" charset="-78"/>
              </a:rPr>
              <a:t>. </a:t>
            </a:r>
            <a:r>
              <a:rPr lang="en-US" sz="1700" dirty="0" err="1">
                <a:solidFill>
                  <a:schemeClr val="tx2">
                    <a:lumMod val="75000"/>
                  </a:schemeClr>
                </a:solidFill>
                <a:latin typeface="Andalus" pitchFamily="18" charset="-78"/>
                <a:cs typeface="Andalus" pitchFamily="18" charset="-78"/>
              </a:rPr>
              <a:t>N.p</a:t>
            </a:r>
            <a:r>
              <a:rPr lang="en-US" sz="1700" dirty="0">
                <a:solidFill>
                  <a:schemeClr val="tx2">
                    <a:lumMod val="75000"/>
                  </a:schemeClr>
                </a:solidFill>
                <a:latin typeface="Andalus" pitchFamily="18" charset="-78"/>
                <a:cs typeface="Andalus" pitchFamily="18" charset="-78"/>
              </a:rPr>
              <a:t>., 20 Apr. 2015. Web. 21 Apr. 2015. &lt;http://www.spaceneedle.com/fun-facts/&gt;.</a:t>
            </a:r>
          </a:p>
          <a:p>
            <a:pPr lvl="0">
              <a:defRPr sz="1800">
                <a:solidFill>
                  <a:srgbClr val="000000"/>
                </a:solidFill>
              </a:defRPr>
            </a:pPr>
            <a:endParaRPr lang="en-US" sz="2100" dirty="0" smtClean="0">
              <a:solidFill>
                <a:srgbClr val="6F6A5A"/>
              </a:solidFill>
            </a:endParaRPr>
          </a:p>
          <a:p>
            <a:pPr lvl="0">
              <a:defRPr sz="1800">
                <a:solidFill>
                  <a:srgbClr val="000000"/>
                </a:solidFill>
              </a:defRPr>
            </a:pPr>
            <a:endParaRPr sz="2100" dirty="0">
              <a:solidFill>
                <a:srgbClr val="6F6A5A"/>
              </a:solidFill>
            </a:endParaRPr>
          </a:p>
        </p:txBody>
      </p:sp>
    </p:spTree>
  </p:cSld>
  <p:clrMapOvr>
    <a:masterClrMapping/>
  </p:clrMapOvr>
  <p:transition spd="slow">
    <p:dissolve/>
  </p:transition>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838200" y="1447800"/>
            <a:ext cx="7702953" cy="2157800"/>
          </a:xfrm>
          <a:prstGeom prst="rect">
            <a:avLst/>
          </a:prstGeom>
        </p:spPr>
        <p:txBody>
          <a:bodyPr wrap="square" lIns="64291" tIns="32146" rIns="64291" bIns="32146">
            <a:spAutoFit/>
          </a:bodyPr>
          <a:lstStyle/>
          <a:p>
            <a:r>
              <a:rPr lang="en-US" sz="1700" dirty="0">
                <a:latin typeface="Andalus" pitchFamily="18" charset="-78"/>
                <a:cs typeface="Andalus" pitchFamily="18" charset="-78"/>
              </a:rPr>
              <a:t>By Michelle </a:t>
            </a:r>
            <a:r>
              <a:rPr lang="en-US" sz="1700" dirty="0" err="1">
                <a:latin typeface="Andalus" pitchFamily="18" charset="-78"/>
                <a:cs typeface="Andalus" pitchFamily="18" charset="-78"/>
              </a:rPr>
              <a:t>Nijhuis</a:t>
            </a:r>
            <a:r>
              <a:rPr lang="en-US" sz="1700" dirty="0">
                <a:latin typeface="Andalus" pitchFamily="18" charset="-78"/>
                <a:cs typeface="Andalus" pitchFamily="18" charset="-78"/>
              </a:rPr>
              <a:t>, for National Geographic PUBLISHED August 27, 2014. "World's Largest Dam Removal Unleashes U.S. River After Century of Electric Production." National Geographic. National Geographic Society, </a:t>
            </a:r>
            <a:r>
              <a:rPr lang="en-US" sz="1700" dirty="0" err="1">
                <a:latin typeface="Andalus" pitchFamily="18" charset="-78"/>
                <a:cs typeface="Andalus" pitchFamily="18" charset="-78"/>
              </a:rPr>
              <a:t>n.d.</a:t>
            </a:r>
            <a:r>
              <a:rPr lang="en-US" sz="1700" dirty="0">
                <a:latin typeface="Andalus" pitchFamily="18" charset="-78"/>
                <a:cs typeface="Andalus" pitchFamily="18" charset="-78"/>
              </a:rPr>
              <a:t> Web. 21 Apr. 2015. &lt;http://news.nationalgeographic.com/news/2014/08/140826-elwha-river-dam-removal-salmon-science-olympic/&gt;.</a:t>
            </a:r>
          </a:p>
          <a:p>
            <a:r>
              <a:rPr lang="en-US" sz="1700" dirty="0">
                <a:latin typeface="Andalus" pitchFamily="18" charset="-78"/>
                <a:cs typeface="Andalus" pitchFamily="18" charset="-78"/>
              </a:rPr>
              <a:t>United States National Park Service. "Elwha River Restoration." National Parks Service. U.S. Department of the Interior, 02 Apr. 2015. Web. 21 Apr. 2015. &lt;http://www.nps.gov/olym/learn/nature/elwha-ecosystem-restoration.htm&gt;.</a:t>
            </a:r>
          </a:p>
        </p:txBody>
      </p:sp>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3276845512"/>
      </p:ext>
    </p:extLst>
  </p:cSld>
  <p:clrMapOvr>
    <a:masterClrMapping/>
  </p:clrMapOvr>
  <p:transition spd="med"/>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a:srcRect l="5786" r="5786"/>
          <a:stretch>
            <a:fillRect/>
          </a:stretch>
        </p:blipFill>
        <p:spPr>
          <a:xfrm>
            <a:off x="4906554" y="1044333"/>
            <a:ext cx="2459831" cy="4572000"/>
          </a:xfrm>
        </p:spPr>
      </p:pic>
      <p:sp>
        <p:nvSpPr>
          <p:cNvPr id="4" name="Text Placeholder 3"/>
          <p:cNvSpPr>
            <a:spLocks noGrp="1"/>
          </p:cNvSpPr>
          <p:nvPr>
            <p:ph type="body" sz="half" idx="2"/>
          </p:nvPr>
        </p:nvSpPr>
        <p:spPr>
          <a:xfrm>
            <a:off x="990600" y="1295400"/>
            <a:ext cx="3429000" cy="4564933"/>
          </a:xfrm>
        </p:spPr>
        <p:txBody>
          <a:bodyPr>
            <a:normAutofit/>
          </a:bodyPr>
          <a:lstStyle/>
          <a:p>
            <a:pPr marL="457200" indent="-457200"/>
            <a:r>
              <a:rPr lang="en-GB" sz="2000" dirty="0" smtClean="0">
                <a:solidFill>
                  <a:schemeClr val="tx1"/>
                </a:solidFill>
                <a:latin typeface="Andalus" pitchFamily="18" charset="-78"/>
                <a:cs typeface="Andalus" pitchFamily="18" charset="-78"/>
              </a:rPr>
              <a:t>The </a:t>
            </a:r>
            <a:r>
              <a:rPr lang="en-GB" sz="2000" dirty="0">
                <a:solidFill>
                  <a:schemeClr val="tx1"/>
                </a:solidFill>
                <a:latin typeface="Andalus" pitchFamily="18" charset="-78"/>
                <a:cs typeface="Andalus" pitchFamily="18" charset="-78"/>
              </a:rPr>
              <a:t>Statue of Liberty </a:t>
            </a:r>
            <a:r>
              <a:rPr lang="en-GB" sz="2000" dirty="0" smtClean="0">
                <a:solidFill>
                  <a:schemeClr val="tx1"/>
                </a:solidFill>
                <a:latin typeface="Andalus" pitchFamily="18" charset="-78"/>
                <a:cs typeface="Andalus" pitchFamily="18" charset="-78"/>
              </a:rPr>
              <a:t>was</a:t>
            </a:r>
          </a:p>
          <a:p>
            <a:pPr marL="457200" indent="-457200"/>
            <a:r>
              <a:rPr lang="en-GB" sz="2000" dirty="0" smtClean="0">
                <a:solidFill>
                  <a:schemeClr val="tx1"/>
                </a:solidFill>
                <a:latin typeface="Andalus" pitchFamily="18" charset="-78"/>
                <a:cs typeface="Andalus" pitchFamily="18" charset="-78"/>
              </a:rPr>
              <a:t>a gift </a:t>
            </a:r>
            <a:r>
              <a:rPr lang="en-GB" sz="2000" dirty="0">
                <a:solidFill>
                  <a:schemeClr val="tx1"/>
                </a:solidFill>
                <a:latin typeface="Andalus" pitchFamily="18" charset="-78"/>
                <a:cs typeface="Andalus" pitchFamily="18" charset="-78"/>
              </a:rPr>
              <a:t>of friendship </a:t>
            </a:r>
            <a:r>
              <a:rPr lang="en-GB" sz="2000" dirty="0" smtClean="0">
                <a:solidFill>
                  <a:schemeClr val="tx1"/>
                </a:solidFill>
                <a:latin typeface="Andalus" pitchFamily="18" charset="-78"/>
                <a:cs typeface="Andalus" pitchFamily="18" charset="-78"/>
              </a:rPr>
              <a:t>from</a:t>
            </a:r>
          </a:p>
          <a:p>
            <a:pPr marL="457200" indent="-457200"/>
            <a:r>
              <a:rPr lang="en-GB" sz="2000" dirty="0" smtClean="0">
                <a:solidFill>
                  <a:schemeClr val="tx1"/>
                </a:solidFill>
                <a:latin typeface="Andalus" pitchFamily="18" charset="-78"/>
                <a:cs typeface="Andalus" pitchFamily="18" charset="-78"/>
              </a:rPr>
              <a:t>France </a:t>
            </a:r>
            <a:r>
              <a:rPr lang="en-GB" sz="2000" dirty="0">
                <a:solidFill>
                  <a:schemeClr val="tx1"/>
                </a:solidFill>
                <a:latin typeface="Andalus" pitchFamily="18" charset="-78"/>
                <a:cs typeface="Andalus" pitchFamily="18" charset="-78"/>
              </a:rPr>
              <a:t>to the USA </a:t>
            </a:r>
            <a:r>
              <a:rPr lang="en-GB" sz="2000" dirty="0" smtClean="0">
                <a:solidFill>
                  <a:schemeClr val="tx1"/>
                </a:solidFill>
                <a:latin typeface="Andalus" pitchFamily="18" charset="-78"/>
                <a:cs typeface="Andalus" pitchFamily="18" charset="-78"/>
              </a:rPr>
              <a:t>in</a:t>
            </a:r>
          </a:p>
          <a:p>
            <a:pPr marL="457200" indent="-457200"/>
            <a:r>
              <a:rPr lang="en-GB" sz="2000" dirty="0" smtClean="0">
                <a:solidFill>
                  <a:schemeClr val="tx1"/>
                </a:solidFill>
                <a:latin typeface="Andalus" pitchFamily="18" charset="-78"/>
                <a:cs typeface="Andalus" pitchFamily="18" charset="-78"/>
              </a:rPr>
              <a:t>1886</a:t>
            </a:r>
            <a:r>
              <a:rPr lang="en-GB" sz="2000" dirty="0">
                <a:solidFill>
                  <a:schemeClr val="tx1"/>
                </a:solidFill>
                <a:latin typeface="Andalus" pitchFamily="18" charset="-78"/>
                <a:cs typeface="Andalus" pitchFamily="18" charset="-78"/>
              </a:rPr>
              <a:t>. </a:t>
            </a:r>
            <a:endParaRPr lang="en-GB" sz="2000" dirty="0" smtClean="0">
              <a:solidFill>
                <a:schemeClr val="tx1"/>
              </a:solidFill>
              <a:latin typeface="Andalus" pitchFamily="18" charset="-78"/>
              <a:cs typeface="Andalus" pitchFamily="18" charset="-78"/>
            </a:endParaRPr>
          </a:p>
          <a:p>
            <a:pPr marL="457200" indent="-457200"/>
            <a:r>
              <a:rPr lang="en-GB" sz="2000" dirty="0" smtClean="0">
                <a:solidFill>
                  <a:schemeClr val="tx1">
                    <a:lumMod val="95000"/>
                  </a:schemeClr>
                </a:solidFill>
                <a:latin typeface="Andalus" pitchFamily="18" charset="-78"/>
                <a:cs typeface="Andalus" pitchFamily="18" charset="-78"/>
              </a:rPr>
              <a:t>The </a:t>
            </a:r>
            <a:r>
              <a:rPr lang="en-GB" sz="2000" dirty="0">
                <a:solidFill>
                  <a:schemeClr val="tx1">
                    <a:lumMod val="95000"/>
                  </a:schemeClr>
                </a:solidFill>
                <a:latin typeface="Andalus" pitchFamily="18" charset="-78"/>
                <a:cs typeface="Andalus" pitchFamily="18" charset="-78"/>
              </a:rPr>
              <a:t>statue's full name </a:t>
            </a:r>
            <a:r>
              <a:rPr lang="en-GB" sz="2000" dirty="0" smtClean="0">
                <a:solidFill>
                  <a:schemeClr val="tx1">
                    <a:lumMod val="95000"/>
                  </a:schemeClr>
                </a:solidFill>
                <a:latin typeface="Andalus" pitchFamily="18" charset="-78"/>
                <a:cs typeface="Andalus" pitchFamily="18" charset="-78"/>
              </a:rPr>
              <a:t>is</a:t>
            </a:r>
          </a:p>
          <a:p>
            <a:pPr marL="457200" indent="-457200"/>
            <a:r>
              <a:rPr lang="en-GB" sz="2000" dirty="0" smtClean="0">
                <a:solidFill>
                  <a:schemeClr val="tx1">
                    <a:lumMod val="95000"/>
                  </a:schemeClr>
                </a:solidFill>
                <a:latin typeface="Andalus" pitchFamily="18" charset="-78"/>
                <a:cs typeface="Andalus" pitchFamily="18" charset="-78"/>
              </a:rPr>
              <a:t>“Liberty </a:t>
            </a:r>
            <a:r>
              <a:rPr lang="en-GB" sz="2000" dirty="0">
                <a:solidFill>
                  <a:schemeClr val="tx1">
                    <a:lumMod val="95000"/>
                  </a:schemeClr>
                </a:solidFill>
                <a:latin typeface="Andalus" pitchFamily="18" charset="-78"/>
                <a:cs typeface="Andalus" pitchFamily="18" charset="-78"/>
              </a:rPr>
              <a:t>E</a:t>
            </a:r>
            <a:r>
              <a:rPr lang="en-GB" sz="2000" dirty="0" smtClean="0">
                <a:solidFill>
                  <a:schemeClr val="tx1">
                    <a:lumMod val="95000"/>
                  </a:schemeClr>
                </a:solidFill>
                <a:latin typeface="Andalus" pitchFamily="18" charset="-78"/>
                <a:cs typeface="Andalus" pitchFamily="18" charset="-78"/>
              </a:rPr>
              <a:t>nlightening the</a:t>
            </a:r>
          </a:p>
          <a:p>
            <a:pPr marL="457200" indent="-457200"/>
            <a:r>
              <a:rPr lang="en-GB" sz="2000" dirty="0" smtClean="0">
                <a:solidFill>
                  <a:schemeClr val="tx1">
                    <a:lumMod val="95000"/>
                  </a:schemeClr>
                </a:solidFill>
                <a:latin typeface="Andalus" pitchFamily="18" charset="-78"/>
                <a:cs typeface="Andalus" pitchFamily="18" charset="-78"/>
              </a:rPr>
              <a:t>World.”</a:t>
            </a:r>
            <a:endParaRPr lang="en-GB" sz="2000" dirty="0">
              <a:solidFill>
                <a:schemeClr val="tx1">
                  <a:lumMod val="95000"/>
                </a:schemeClr>
              </a:solidFill>
              <a:latin typeface="Andalus" pitchFamily="18" charset="-78"/>
              <a:cs typeface="Andalus" pitchFamily="18" charset="-78"/>
            </a:endParaRPr>
          </a:p>
          <a:p>
            <a:pPr marL="457200" indent="-457200"/>
            <a:r>
              <a:rPr lang="en-GB" sz="2000" dirty="0" smtClean="0">
                <a:solidFill>
                  <a:schemeClr val="tx1">
                    <a:lumMod val="95000"/>
                  </a:schemeClr>
                </a:solidFill>
                <a:latin typeface="Andalus" pitchFamily="18" charset="-78"/>
                <a:cs typeface="Andalus" pitchFamily="18" charset="-78"/>
              </a:rPr>
              <a:t> The </a:t>
            </a:r>
            <a:r>
              <a:rPr lang="en-GB" sz="2000" dirty="0">
                <a:solidFill>
                  <a:schemeClr val="tx1">
                    <a:lumMod val="95000"/>
                  </a:schemeClr>
                </a:solidFill>
                <a:latin typeface="Andalus" pitchFamily="18" charset="-78"/>
                <a:cs typeface="Andalus" pitchFamily="18" charset="-78"/>
              </a:rPr>
              <a:t>head of the statue was </a:t>
            </a:r>
            <a:r>
              <a:rPr lang="en-GB" sz="2000" dirty="0" smtClean="0">
                <a:solidFill>
                  <a:schemeClr val="tx1">
                    <a:lumMod val="95000"/>
                  </a:schemeClr>
                </a:solidFill>
                <a:latin typeface="Andalus" pitchFamily="18" charset="-78"/>
                <a:cs typeface="Andalus" pitchFamily="18" charset="-78"/>
              </a:rPr>
              <a:t>  </a:t>
            </a:r>
          </a:p>
          <a:p>
            <a:pPr marL="457200" indent="-457200"/>
            <a:r>
              <a:rPr lang="en-GB" sz="2000" dirty="0" smtClean="0">
                <a:solidFill>
                  <a:schemeClr val="tx1">
                    <a:lumMod val="95000"/>
                  </a:schemeClr>
                </a:solidFill>
                <a:latin typeface="Andalus" pitchFamily="18" charset="-78"/>
                <a:cs typeface="Andalus" pitchFamily="18" charset="-78"/>
              </a:rPr>
              <a:t>displayed </a:t>
            </a:r>
            <a:r>
              <a:rPr lang="en-GB" sz="2000" dirty="0">
                <a:solidFill>
                  <a:schemeClr val="tx1">
                    <a:lumMod val="95000"/>
                  </a:schemeClr>
                </a:solidFill>
                <a:latin typeface="Andalus" pitchFamily="18" charset="-78"/>
                <a:cs typeface="Andalus" pitchFamily="18" charset="-78"/>
              </a:rPr>
              <a:t>at the World's </a:t>
            </a:r>
            <a:r>
              <a:rPr lang="en-GB" sz="2000" dirty="0" smtClean="0">
                <a:solidFill>
                  <a:schemeClr val="tx1">
                    <a:lumMod val="95000"/>
                  </a:schemeClr>
                </a:solidFill>
                <a:latin typeface="Andalus" pitchFamily="18" charset="-78"/>
                <a:cs typeface="Andalus" pitchFamily="18" charset="-78"/>
              </a:rPr>
              <a:t>Fair</a:t>
            </a:r>
          </a:p>
          <a:p>
            <a:pPr marL="457200" indent="-457200"/>
            <a:r>
              <a:rPr lang="en-GB" sz="2000" dirty="0" smtClean="0">
                <a:solidFill>
                  <a:schemeClr val="tx1">
                    <a:lumMod val="95000"/>
                  </a:schemeClr>
                </a:solidFill>
                <a:latin typeface="Andalus" pitchFamily="18" charset="-78"/>
                <a:cs typeface="Andalus" pitchFamily="18" charset="-78"/>
              </a:rPr>
              <a:t>in Paris </a:t>
            </a:r>
            <a:r>
              <a:rPr lang="en-GB" sz="2000" dirty="0">
                <a:solidFill>
                  <a:schemeClr val="tx1">
                    <a:lumMod val="95000"/>
                  </a:schemeClr>
                </a:solidFill>
                <a:latin typeface="Andalus" pitchFamily="18" charset="-78"/>
                <a:cs typeface="Andalus" pitchFamily="18" charset="-78"/>
              </a:rPr>
              <a:t>in 1878.</a:t>
            </a:r>
          </a:p>
          <a:p>
            <a:endParaRPr lang="en-GB" sz="2500" dirty="0">
              <a:solidFill>
                <a:schemeClr val="tx1">
                  <a:lumMod val="95000"/>
                </a:schemeClr>
              </a:solidFill>
              <a:latin typeface="Andalus" pitchFamily="18" charset="-78"/>
              <a:cs typeface="Andalus" pitchFamily="18" charset="-78"/>
            </a:endParaRPr>
          </a:p>
        </p:txBody>
      </p:sp>
      <p:sp>
        <p:nvSpPr>
          <p:cNvPr id="3" name="Rectangle 2"/>
          <p:cNvSpPr/>
          <p:nvPr/>
        </p:nvSpPr>
        <p:spPr>
          <a:xfrm>
            <a:off x="2286000" y="3105835"/>
            <a:ext cx="4572000" cy="369332"/>
          </a:xfrm>
          <a:prstGeom prst="rect">
            <a:avLst/>
          </a:prstGeom>
        </p:spPr>
        <p:txBody>
          <a:bodyPr>
            <a:spAutoFit/>
          </a:bodyPr>
          <a:lstStyle/>
          <a:p>
            <a:r>
              <a:rPr lang="en-GB" dirty="0" smtClean="0">
                <a:solidFill>
                  <a:schemeClr val="tx1">
                    <a:lumMod val="95000"/>
                  </a:schemeClr>
                </a:solidFill>
              </a:rPr>
              <a:t>-</a:t>
            </a:r>
            <a:endParaRPr lang="en-GB" dirty="0"/>
          </a:p>
        </p:txBody>
      </p:sp>
      <p:sp>
        <p:nvSpPr>
          <p:cNvPr id="6" name="TextBox 5"/>
          <p:cNvSpPr txBox="1"/>
          <p:nvPr/>
        </p:nvSpPr>
        <p:spPr>
          <a:xfrm>
            <a:off x="4572000" y="76200"/>
            <a:ext cx="3657600" cy="584775"/>
          </a:xfrm>
          <a:prstGeom prst="rect">
            <a:avLst/>
          </a:prstGeom>
          <a:noFill/>
        </p:spPr>
        <p:txBody>
          <a:bodyPr wrap="square" rtlCol="0">
            <a:spAutoFit/>
          </a:bodyPr>
          <a:lstStyle/>
          <a:p>
            <a:r>
              <a:rPr lang="en-GB" sz="3200" b="1" dirty="0" smtClean="0">
                <a:solidFill>
                  <a:schemeClr val="accent1">
                    <a:lumMod val="60000"/>
                    <a:lumOff val="40000"/>
                  </a:schemeClr>
                </a:solidFill>
                <a:latin typeface="Andalus" pitchFamily="18" charset="-78"/>
                <a:cs typeface="Andalus" pitchFamily="18" charset="-78"/>
              </a:rPr>
              <a:t>The Statue of Liberty</a:t>
            </a:r>
            <a:endParaRPr lang="en-US" sz="3200" b="1" dirty="0">
              <a:solidFill>
                <a:schemeClr val="accent1">
                  <a:lumMod val="60000"/>
                  <a:lumOff val="40000"/>
                </a:schemeClr>
              </a:solidFill>
              <a:latin typeface="Andalus" pitchFamily="18" charset="-78"/>
              <a:cs typeface="Andalus" pitchFamily="18" charset="-78"/>
            </a:endParaRPr>
          </a:p>
        </p:txBody>
      </p:sp>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154038342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Placeholder 5"/>
          <p:cNvPicPr>
            <a:picLocks noGrp="1" noChangeAspect="1"/>
          </p:cNvPicPr>
          <p:nvPr>
            <p:ph type="pic" idx="1"/>
          </p:nvPr>
        </p:nvPicPr>
        <p:blipFill>
          <a:blip r:embed="rId2"/>
          <a:srcRect l="23086" r="23086"/>
          <a:stretch>
            <a:fillRect/>
          </a:stretch>
        </p:blipFill>
        <p:spPr>
          <a:xfrm>
            <a:off x="1295400" y="838200"/>
            <a:ext cx="2680750" cy="4980792"/>
          </a:xfrm>
          <a:prstGeom prst="rect">
            <a:avLst/>
          </a:prstGeom>
        </p:spPr>
      </p:pic>
      <p:sp>
        <p:nvSpPr>
          <p:cNvPr id="4" name="Text Placeholder 3"/>
          <p:cNvSpPr>
            <a:spLocks noGrp="1"/>
          </p:cNvSpPr>
          <p:nvPr>
            <p:ph type="body" sz="half" idx="2"/>
          </p:nvPr>
        </p:nvSpPr>
        <p:spPr>
          <a:xfrm>
            <a:off x="4724400" y="990600"/>
            <a:ext cx="3352800" cy="4498972"/>
          </a:xfrm>
        </p:spPr>
        <p:txBody>
          <a:bodyPr>
            <a:noAutofit/>
          </a:bodyPr>
          <a:lstStyle/>
          <a:p>
            <a:pPr>
              <a:buFont typeface="Arial" pitchFamily="34" charset="0"/>
              <a:buChar char="•"/>
            </a:pPr>
            <a:r>
              <a:rPr lang="en-GB" sz="2400" dirty="0" smtClean="0">
                <a:solidFill>
                  <a:schemeClr val="tx1"/>
                </a:solidFill>
                <a:latin typeface="Andalus" pitchFamily="18" charset="-78"/>
                <a:cs typeface="Andalus" pitchFamily="18" charset="-78"/>
              </a:rPr>
              <a:t>It became a symbol of freedom, especially for new immigrants. </a:t>
            </a:r>
          </a:p>
          <a:p>
            <a:pPr>
              <a:buFont typeface="Arial" pitchFamily="34" charset="0"/>
              <a:buChar char="•"/>
            </a:pPr>
            <a:r>
              <a:rPr lang="en-GB" sz="2400" dirty="0" smtClean="0">
                <a:solidFill>
                  <a:schemeClr val="tx1"/>
                </a:solidFill>
                <a:latin typeface="Andalus" pitchFamily="18" charset="-78"/>
                <a:cs typeface="Andalus" pitchFamily="18" charset="-78"/>
              </a:rPr>
              <a:t>The statue is made of copper, so at first it was the </a:t>
            </a:r>
            <a:r>
              <a:rPr lang="en-GB" sz="2400" dirty="0" err="1" smtClean="0">
                <a:solidFill>
                  <a:schemeClr val="tx1"/>
                </a:solidFill>
                <a:latin typeface="Andalus" pitchFamily="18" charset="-78"/>
                <a:cs typeface="Andalus" pitchFamily="18" charset="-78"/>
              </a:rPr>
              <a:t>color</a:t>
            </a:r>
            <a:r>
              <a:rPr lang="en-GB" sz="2400" dirty="0" smtClean="0">
                <a:solidFill>
                  <a:schemeClr val="tx1"/>
                </a:solidFill>
                <a:latin typeface="Andalus" pitchFamily="18" charset="-78"/>
                <a:cs typeface="Andalus" pitchFamily="18" charset="-78"/>
              </a:rPr>
              <a:t> of a penny.</a:t>
            </a:r>
          </a:p>
          <a:p>
            <a:pPr>
              <a:buFont typeface="Arial" pitchFamily="34" charset="0"/>
              <a:buChar char="•"/>
            </a:pPr>
            <a:r>
              <a:rPr lang="en-GB" sz="2400" dirty="0" smtClean="0">
                <a:solidFill>
                  <a:schemeClr val="tx1"/>
                </a:solidFill>
                <a:latin typeface="Andalus" pitchFamily="18" charset="-78"/>
                <a:cs typeface="Andalus" pitchFamily="18" charset="-78"/>
              </a:rPr>
              <a:t> It was exposed to rain and wind, so it rusted and turned green. </a:t>
            </a:r>
          </a:p>
        </p:txBody>
      </p:sp>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71988538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39"/>
          <p:cNvGrpSpPr/>
          <p:nvPr/>
        </p:nvGrpSpPr>
        <p:grpSpPr>
          <a:xfrm>
            <a:off x="5257800" y="1752600"/>
            <a:ext cx="2846339" cy="2865949"/>
            <a:chOff x="-12700" y="-24469"/>
            <a:chExt cx="5397500" cy="4076015"/>
          </a:xfrm>
        </p:grpSpPr>
        <p:pic>
          <p:nvPicPr>
            <p:cNvPr id="38" name="8AEE22F8-8498-494E-85FC-AB40790046B5-L0-001.jpeg"/>
            <p:cNvPicPr/>
            <p:nvPr/>
          </p:nvPicPr>
          <p:blipFill>
            <a:blip r:embed="rId2">
              <a:extLst/>
            </a:blip>
            <a:srcRect/>
            <a:stretch>
              <a:fillRect/>
            </a:stretch>
          </p:blipFill>
          <p:spPr>
            <a:xfrm>
              <a:off x="0" y="0"/>
              <a:ext cx="5359400" cy="4014377"/>
            </a:xfrm>
            <a:prstGeom prst="rect">
              <a:avLst/>
            </a:prstGeom>
            <a:ln>
              <a:noFill/>
            </a:ln>
            <a:effectLst/>
          </p:spPr>
        </p:pic>
        <p:pic>
          <p:nvPicPr>
            <p:cNvPr id="37" name="Picture 36"/>
            <p:cNvPicPr/>
            <p:nvPr/>
          </p:nvPicPr>
          <p:blipFill>
            <a:blip r:embed="rId3">
              <a:extLst/>
            </a:blip>
            <a:stretch>
              <a:fillRect/>
            </a:stretch>
          </p:blipFill>
          <p:spPr>
            <a:xfrm>
              <a:off x="-12700" y="-24470"/>
              <a:ext cx="5397500" cy="4076016"/>
            </a:xfrm>
            <a:prstGeom prst="rect">
              <a:avLst/>
            </a:prstGeom>
            <a:effectLst/>
          </p:spPr>
        </p:pic>
      </p:grpSp>
      <p:sp>
        <p:nvSpPr>
          <p:cNvPr id="40" name="Shape 40"/>
          <p:cNvSpPr>
            <a:spLocks noGrp="1"/>
          </p:cNvSpPr>
          <p:nvPr>
            <p:ph type="title"/>
          </p:nvPr>
        </p:nvSpPr>
        <p:spPr>
          <a:xfrm>
            <a:off x="3775471" y="1219200"/>
            <a:ext cx="6054329" cy="761999"/>
          </a:xfrm>
          <a:prstGeom prst="rect">
            <a:avLst/>
          </a:prstGeom>
        </p:spPr>
        <p:txBody>
          <a:bodyPr>
            <a:noAutofit/>
          </a:bodyPr>
          <a:lstStyle/>
          <a:p>
            <a:pPr lvl="0">
              <a:defRPr sz="1800">
                <a:solidFill>
                  <a:srgbClr val="000000"/>
                </a:solidFill>
                <a:effectLst/>
              </a:defRPr>
            </a:pPr>
            <a:r>
              <a:rPr lang="en-US" sz="4000" b="1" dirty="0" smtClean="0">
                <a:solidFill>
                  <a:schemeClr val="accent1">
                    <a:lumMod val="60000"/>
                    <a:lumOff val="40000"/>
                  </a:schemeClr>
                </a:solidFill>
                <a:effectLst>
                  <a:outerShdw blurRad="38100" dist="38100" dir="2700000" algn="tl">
                    <a:srgbClr val="000000">
                      <a:alpha val="43137"/>
                    </a:srgbClr>
                  </a:outerShdw>
                </a:effectLst>
                <a:latin typeface="Andalus" pitchFamily="18" charset="-78"/>
                <a:cs typeface="Andalus" pitchFamily="18" charset="-78"/>
              </a:rPr>
              <a:t>	</a:t>
            </a:r>
            <a:r>
              <a:rPr sz="4000" b="1" dirty="0" smtClean="0">
                <a:solidFill>
                  <a:schemeClr val="accent1">
                    <a:lumMod val="60000"/>
                    <a:lumOff val="40000"/>
                  </a:schemeClr>
                </a:solidFill>
                <a:effectLst>
                  <a:outerShdw blurRad="38100" dist="38100" dir="2700000" algn="tl">
                    <a:srgbClr val="000000">
                      <a:alpha val="43137"/>
                    </a:srgbClr>
                  </a:outerShdw>
                </a:effectLst>
                <a:latin typeface="Andalus" pitchFamily="18" charset="-78"/>
                <a:cs typeface="Andalus" pitchFamily="18" charset="-78"/>
              </a:rPr>
              <a:t>Mt</a:t>
            </a:r>
            <a:r>
              <a:rPr sz="4000" b="1" dirty="0">
                <a:solidFill>
                  <a:schemeClr val="accent1">
                    <a:lumMod val="60000"/>
                    <a:lumOff val="40000"/>
                  </a:schemeClr>
                </a:solidFill>
                <a:effectLst>
                  <a:outerShdw blurRad="38100" dist="38100" dir="2700000" algn="tl">
                    <a:srgbClr val="000000">
                      <a:alpha val="43137"/>
                    </a:srgbClr>
                  </a:outerShdw>
                </a:effectLst>
                <a:latin typeface="Andalus" pitchFamily="18" charset="-78"/>
                <a:cs typeface="Andalus" pitchFamily="18" charset="-78"/>
              </a:rPr>
              <a:t>. Rushmore</a:t>
            </a:r>
            <a:r>
              <a:rPr lang="en-US" sz="4000" b="1" dirty="0">
                <a:solidFill>
                  <a:schemeClr val="accent1">
                    <a:lumMod val="60000"/>
                    <a:lumOff val="40000"/>
                  </a:schemeClr>
                </a:solidFill>
                <a:effectLst>
                  <a:outerShdw blurRad="38100" dist="38100" dir="2700000" algn="tl">
                    <a:srgbClr val="000000">
                      <a:alpha val="43137"/>
                    </a:srgbClr>
                  </a:outerShdw>
                </a:effectLst>
                <a:latin typeface="Andalus" pitchFamily="18" charset="-78"/>
                <a:cs typeface="Andalus" pitchFamily="18" charset="-78"/>
              </a:rPr>
              <a:t/>
            </a:r>
            <a:br>
              <a:rPr lang="en-US" sz="4000" b="1" dirty="0">
                <a:solidFill>
                  <a:schemeClr val="accent1">
                    <a:lumMod val="60000"/>
                    <a:lumOff val="40000"/>
                  </a:schemeClr>
                </a:solidFill>
                <a:effectLst>
                  <a:outerShdw blurRad="38100" dist="38100" dir="2700000" algn="tl">
                    <a:srgbClr val="000000">
                      <a:alpha val="43137"/>
                    </a:srgbClr>
                  </a:outerShdw>
                </a:effectLst>
                <a:latin typeface="Andalus" pitchFamily="18" charset="-78"/>
                <a:cs typeface="Andalus" pitchFamily="18" charset="-78"/>
              </a:rPr>
            </a:br>
            <a:r>
              <a:rPr lang="en-US" sz="4000" b="1" dirty="0" smtClean="0">
                <a:solidFill>
                  <a:schemeClr val="accent1">
                    <a:lumMod val="60000"/>
                    <a:lumOff val="40000"/>
                  </a:schemeClr>
                </a:solidFill>
                <a:effectLst>
                  <a:outerShdw blurRad="38100" dist="38100" dir="2700000" algn="tl">
                    <a:srgbClr val="000000">
                      <a:alpha val="43137"/>
                    </a:srgbClr>
                  </a:outerShdw>
                </a:effectLst>
                <a:latin typeface="Andalus" pitchFamily="18" charset="-78"/>
                <a:cs typeface="Andalus" pitchFamily="18" charset="-78"/>
              </a:rPr>
              <a:t>		</a:t>
            </a:r>
            <a:r>
              <a:rPr lang="en-US" sz="1400" b="1" dirty="0" smtClean="0">
                <a:solidFill>
                  <a:schemeClr val="accent1">
                    <a:lumMod val="60000"/>
                    <a:lumOff val="40000"/>
                  </a:schemeClr>
                </a:solidFill>
                <a:effectLst>
                  <a:outerShdw blurRad="38100" dist="38100" dir="2700000" algn="tl">
                    <a:srgbClr val="000000">
                      <a:alpha val="43137"/>
                    </a:srgbClr>
                  </a:outerShdw>
                </a:effectLst>
                <a:latin typeface="Andalus" pitchFamily="18" charset="-78"/>
                <a:cs typeface="Andalus" pitchFamily="18" charset="-78"/>
              </a:rPr>
              <a:t>by </a:t>
            </a:r>
            <a:r>
              <a:rPr lang="en-US" sz="1400" b="1" dirty="0">
                <a:solidFill>
                  <a:schemeClr val="accent1">
                    <a:lumMod val="60000"/>
                    <a:lumOff val="40000"/>
                  </a:schemeClr>
                </a:solidFill>
                <a:effectLst>
                  <a:outerShdw blurRad="38100" dist="38100" dir="2700000" algn="tl">
                    <a:srgbClr val="000000">
                      <a:alpha val="43137"/>
                    </a:srgbClr>
                  </a:outerShdw>
                </a:effectLst>
                <a:latin typeface="Andalus" pitchFamily="18" charset="-78"/>
                <a:cs typeface="Andalus" pitchFamily="18" charset="-78"/>
              </a:rPr>
              <a:t>Cole, Claiborne, Jude, Will</a:t>
            </a:r>
            <a:r>
              <a:rPr lang="en-US" sz="4000" b="1" dirty="0">
                <a:solidFill>
                  <a:schemeClr val="accent1">
                    <a:lumMod val="60000"/>
                    <a:lumOff val="40000"/>
                  </a:schemeClr>
                </a:solidFill>
                <a:effectLst>
                  <a:outerShdw blurRad="38100" dist="38100" dir="2700000" algn="tl">
                    <a:srgbClr val="000000">
                      <a:alpha val="43137"/>
                    </a:srgbClr>
                  </a:outerShdw>
                </a:effectLst>
                <a:latin typeface="Andalus" pitchFamily="18" charset="-78"/>
                <a:cs typeface="Andalus" pitchFamily="18" charset="-78"/>
              </a:rPr>
              <a:t/>
            </a:r>
            <a:br>
              <a:rPr lang="en-US" sz="4000" b="1" dirty="0">
                <a:solidFill>
                  <a:schemeClr val="accent1">
                    <a:lumMod val="60000"/>
                    <a:lumOff val="40000"/>
                  </a:schemeClr>
                </a:solidFill>
                <a:effectLst>
                  <a:outerShdw blurRad="38100" dist="38100" dir="2700000" algn="tl">
                    <a:srgbClr val="000000">
                      <a:alpha val="43137"/>
                    </a:srgbClr>
                  </a:outerShdw>
                </a:effectLst>
                <a:latin typeface="Andalus" pitchFamily="18" charset="-78"/>
                <a:cs typeface="Andalus" pitchFamily="18" charset="-78"/>
              </a:rPr>
            </a:br>
            <a:endParaRPr sz="4000" b="1" dirty="0">
              <a:solidFill>
                <a:schemeClr val="accent1">
                  <a:lumMod val="60000"/>
                  <a:lumOff val="40000"/>
                </a:schemeClr>
              </a:solidFill>
              <a:effectLst>
                <a:outerShdw blurRad="38100" dist="38100" dir="2700000" algn="tl">
                  <a:srgbClr val="000000">
                    <a:alpha val="43137"/>
                  </a:srgbClr>
                </a:outerShdw>
              </a:effectLst>
              <a:latin typeface="Andalus" pitchFamily="18" charset="-78"/>
              <a:cs typeface="Andalus" pitchFamily="18" charset="-78"/>
            </a:endParaRPr>
          </a:p>
        </p:txBody>
      </p:sp>
      <p:sp>
        <p:nvSpPr>
          <p:cNvPr id="41" name="Shape 41"/>
          <p:cNvSpPr>
            <a:spLocks noGrp="1"/>
          </p:cNvSpPr>
          <p:nvPr>
            <p:ph type="body" idx="1"/>
          </p:nvPr>
        </p:nvSpPr>
        <p:spPr>
          <a:xfrm>
            <a:off x="609600" y="1066800"/>
            <a:ext cx="4186238" cy="5054136"/>
          </a:xfrm>
          <a:prstGeom prst="rect">
            <a:avLst/>
          </a:prstGeom>
        </p:spPr>
        <p:txBody>
          <a:bodyPr>
            <a:noAutofit/>
          </a:bodyPr>
          <a:lstStyle/>
          <a:p>
            <a:pPr lvl="0">
              <a:spcBef>
                <a:spcPts val="0"/>
              </a:spcBef>
              <a:buBlip>
                <a:blip r:embed="rId4"/>
              </a:buBlip>
              <a:defRPr sz="1800">
                <a:solidFill>
                  <a:srgbClr val="000000"/>
                </a:solidFill>
              </a:defRPr>
            </a:pPr>
            <a:r>
              <a:rPr sz="2000" dirty="0">
                <a:solidFill>
                  <a:schemeClr val="tx2">
                    <a:lumMod val="50000"/>
                  </a:schemeClr>
                </a:solidFill>
                <a:latin typeface="Andalus" pitchFamily="18" charset="-78"/>
                <a:cs typeface="Andalus" pitchFamily="18" charset="-78"/>
              </a:rPr>
              <a:t>Mt. Rushmore was hand made by four hundred carvers</a:t>
            </a:r>
            <a:r>
              <a:rPr lang="en-US" sz="2000" dirty="0">
                <a:solidFill>
                  <a:schemeClr val="tx2">
                    <a:lumMod val="50000"/>
                  </a:schemeClr>
                </a:solidFill>
                <a:latin typeface="Andalus" pitchFamily="18" charset="-78"/>
                <a:cs typeface="Andalus" pitchFamily="18" charset="-78"/>
              </a:rPr>
              <a:t>.</a:t>
            </a:r>
          </a:p>
          <a:p>
            <a:pPr lvl="0">
              <a:spcBef>
                <a:spcPts val="0"/>
              </a:spcBef>
              <a:buBlip>
                <a:blip r:embed="rId4"/>
              </a:buBlip>
              <a:defRPr sz="1800">
                <a:solidFill>
                  <a:srgbClr val="000000"/>
                </a:solidFill>
              </a:defRPr>
            </a:pPr>
            <a:r>
              <a:rPr lang="en-US" sz="2000" dirty="0">
                <a:solidFill>
                  <a:schemeClr val="tx2">
                    <a:lumMod val="50000"/>
                  </a:schemeClr>
                </a:solidFill>
                <a:latin typeface="Andalus" pitchFamily="18" charset="-78"/>
                <a:cs typeface="Andalus" pitchFamily="18" charset="-78"/>
              </a:rPr>
              <a:t>It took 14 years to create the sculptures on Mt. Rushmore.</a:t>
            </a:r>
            <a:endParaRPr lang="en-US" sz="2000" dirty="0" smtClean="0">
              <a:solidFill>
                <a:schemeClr val="tx2">
                  <a:lumMod val="50000"/>
                </a:schemeClr>
              </a:solidFill>
              <a:latin typeface="Andalus" pitchFamily="18" charset="-78"/>
              <a:cs typeface="Andalus" pitchFamily="18" charset="-78"/>
            </a:endParaRPr>
          </a:p>
          <a:p>
            <a:pPr lvl="0">
              <a:spcBef>
                <a:spcPts val="0"/>
              </a:spcBef>
              <a:buBlip>
                <a:blip r:embed="rId4"/>
              </a:buBlip>
              <a:defRPr sz="1800">
                <a:solidFill>
                  <a:srgbClr val="000000"/>
                </a:solidFill>
              </a:defRPr>
            </a:pPr>
            <a:r>
              <a:rPr lang="en-US" sz="2000" dirty="0">
                <a:solidFill>
                  <a:schemeClr val="tx2">
                    <a:lumMod val="50000"/>
                  </a:schemeClr>
                </a:solidFill>
                <a:latin typeface="Andalus" pitchFamily="18" charset="-78"/>
                <a:cs typeface="Andalus" pitchFamily="18" charset="-78"/>
              </a:rPr>
              <a:t>3,000,000 </a:t>
            </a:r>
            <a:r>
              <a:rPr sz="2000" dirty="0">
                <a:solidFill>
                  <a:schemeClr val="tx2">
                    <a:lumMod val="50000"/>
                  </a:schemeClr>
                </a:solidFill>
                <a:latin typeface="Andalus" pitchFamily="18" charset="-78"/>
                <a:cs typeface="Andalus" pitchFamily="18" charset="-78"/>
              </a:rPr>
              <a:t>people visit it every year.     </a:t>
            </a:r>
          </a:p>
          <a:p>
            <a:pPr lvl="0">
              <a:spcBef>
                <a:spcPts val="0"/>
              </a:spcBef>
              <a:buBlip>
                <a:blip r:embed="rId4"/>
              </a:buBlip>
              <a:defRPr sz="1800">
                <a:solidFill>
                  <a:srgbClr val="000000"/>
                </a:solidFill>
              </a:defRPr>
            </a:pPr>
            <a:r>
              <a:rPr sz="2000" dirty="0">
                <a:solidFill>
                  <a:schemeClr val="tx2">
                    <a:lumMod val="50000"/>
                  </a:schemeClr>
                </a:solidFill>
                <a:latin typeface="Andalus" pitchFamily="18" charset="-78"/>
                <a:cs typeface="Andalus" pitchFamily="18" charset="-78"/>
              </a:rPr>
              <a:t>The four president faces on the rock represent the first 150 years of American history</a:t>
            </a:r>
            <a:r>
              <a:rPr sz="2000" dirty="0" smtClean="0">
                <a:solidFill>
                  <a:schemeClr val="tx2">
                    <a:lumMod val="50000"/>
                  </a:schemeClr>
                </a:solidFill>
                <a:latin typeface="Andalus" pitchFamily="18" charset="-78"/>
                <a:cs typeface="Andalus" pitchFamily="18" charset="-78"/>
              </a:rPr>
              <a:t>.</a:t>
            </a:r>
            <a:r>
              <a:rPr lang="en-US" sz="2000" dirty="0" smtClean="0">
                <a:solidFill>
                  <a:schemeClr val="tx2">
                    <a:lumMod val="50000"/>
                  </a:schemeClr>
                </a:solidFill>
                <a:latin typeface="Andalus" pitchFamily="18" charset="-78"/>
                <a:cs typeface="Andalus" pitchFamily="18" charset="-78"/>
              </a:rPr>
              <a:t> They are (l-r) George Washington, Thomas Jefferson, Theodore Roosevelt, and Thomas Jefferson.</a:t>
            </a:r>
            <a:endParaRPr sz="2000" dirty="0">
              <a:solidFill>
                <a:schemeClr val="tx2">
                  <a:lumMod val="50000"/>
                </a:schemeClr>
              </a:solidFill>
              <a:latin typeface="Andalus" pitchFamily="18" charset="-78"/>
              <a:cs typeface="Andalus" pitchFamily="18" charset="-78"/>
            </a:endParaRPr>
          </a:p>
          <a:p>
            <a:pPr lvl="0">
              <a:spcBef>
                <a:spcPts val="0"/>
              </a:spcBef>
              <a:buBlip>
                <a:blip r:embed="rId4"/>
              </a:buBlip>
              <a:defRPr sz="1800">
                <a:solidFill>
                  <a:srgbClr val="000000"/>
                </a:solidFill>
              </a:defRPr>
            </a:pPr>
            <a:r>
              <a:rPr sz="2000" dirty="0">
                <a:solidFill>
                  <a:schemeClr val="tx2">
                    <a:lumMod val="50000"/>
                  </a:schemeClr>
                </a:solidFill>
                <a:latin typeface="Andalus" pitchFamily="18" charset="-78"/>
                <a:cs typeface="Andalus" pitchFamily="18" charset="-78"/>
              </a:rPr>
              <a:t>Lincoln Borglum and </a:t>
            </a:r>
            <a:r>
              <a:rPr lang="en-US" sz="2000" dirty="0">
                <a:solidFill>
                  <a:schemeClr val="tx2">
                    <a:lumMod val="50000"/>
                  </a:schemeClr>
                </a:solidFill>
                <a:latin typeface="Andalus" pitchFamily="18" charset="-78"/>
                <a:cs typeface="Andalus" pitchFamily="18" charset="-78"/>
              </a:rPr>
              <a:t>his son </a:t>
            </a:r>
            <a:r>
              <a:rPr sz="2000" dirty="0" err="1">
                <a:solidFill>
                  <a:schemeClr val="tx2">
                    <a:lumMod val="50000"/>
                  </a:schemeClr>
                </a:solidFill>
                <a:latin typeface="Andalus" pitchFamily="18" charset="-78"/>
                <a:cs typeface="Andalus" pitchFamily="18" charset="-78"/>
              </a:rPr>
              <a:t>Gutzon</a:t>
            </a:r>
            <a:r>
              <a:rPr sz="2000" dirty="0">
                <a:solidFill>
                  <a:schemeClr val="tx2">
                    <a:lumMod val="50000"/>
                  </a:schemeClr>
                </a:solidFill>
                <a:latin typeface="Andalus" pitchFamily="18" charset="-78"/>
                <a:cs typeface="Andalus" pitchFamily="18" charset="-78"/>
              </a:rPr>
              <a:t> Borglum designed Mt. Rushmore</a:t>
            </a:r>
            <a:r>
              <a:rPr lang="en-US" sz="2000" dirty="0">
                <a:solidFill>
                  <a:schemeClr val="tx2">
                    <a:lumMod val="50000"/>
                  </a:schemeClr>
                </a:solidFill>
                <a:latin typeface="Andalus" pitchFamily="18" charset="-78"/>
                <a:cs typeface="Andalus" pitchFamily="18" charset="-78"/>
              </a:rPr>
              <a:t>.</a:t>
            </a:r>
            <a:r>
              <a:rPr sz="2000" dirty="0">
                <a:solidFill>
                  <a:schemeClr val="tx2">
                    <a:lumMod val="50000"/>
                  </a:schemeClr>
                </a:solidFill>
                <a:latin typeface="Andalus" pitchFamily="18" charset="-78"/>
                <a:cs typeface="Andalus" pitchFamily="18" charset="-78"/>
              </a:rPr>
              <a:t> </a:t>
            </a:r>
          </a:p>
        </p:txBody>
      </p:sp>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4152049275"/>
      </p:ext>
    </p:extLst>
  </p:cSld>
  <p:clrMapOvr>
    <a:masterClrMapping/>
  </p:clrMapOvr>
  <p:transition spd="med"/>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45"/>
          <p:cNvGrpSpPr/>
          <p:nvPr/>
        </p:nvGrpSpPr>
        <p:grpSpPr>
          <a:xfrm>
            <a:off x="4759523" y="1651993"/>
            <a:ext cx="2846339" cy="4536281"/>
            <a:chOff x="-12700" y="-12700"/>
            <a:chExt cx="5397500" cy="6451600"/>
          </a:xfrm>
        </p:grpSpPr>
        <p:pic>
          <p:nvPicPr>
            <p:cNvPr id="44" name="E8410C7C-C7A5-4CD3-9DF2-68B870D8B8D8-L0-001.jpeg"/>
            <p:cNvPicPr/>
            <p:nvPr/>
          </p:nvPicPr>
          <p:blipFill>
            <a:blip r:embed="rId2">
              <a:extLst/>
            </a:blip>
            <a:srcRect l="307" r="307"/>
            <a:stretch>
              <a:fillRect/>
            </a:stretch>
          </p:blipFill>
          <p:spPr>
            <a:xfrm>
              <a:off x="0" y="0"/>
              <a:ext cx="5359400" cy="6413500"/>
            </a:xfrm>
            <a:prstGeom prst="rect">
              <a:avLst/>
            </a:prstGeom>
            <a:ln>
              <a:noFill/>
            </a:ln>
            <a:effectLst/>
          </p:spPr>
        </p:pic>
        <p:pic>
          <p:nvPicPr>
            <p:cNvPr id="43" name="Picture 42"/>
            <p:cNvPicPr/>
            <p:nvPr/>
          </p:nvPicPr>
          <p:blipFill>
            <a:blip r:embed="rId3">
              <a:extLst/>
            </a:blip>
            <a:stretch>
              <a:fillRect/>
            </a:stretch>
          </p:blipFill>
          <p:spPr>
            <a:xfrm>
              <a:off x="-12700" y="-12700"/>
              <a:ext cx="5397500" cy="6451600"/>
            </a:xfrm>
            <a:prstGeom prst="rect">
              <a:avLst/>
            </a:prstGeom>
            <a:effectLst/>
          </p:spPr>
        </p:pic>
      </p:grpSp>
      <p:sp>
        <p:nvSpPr>
          <p:cNvPr id="46" name="Shape 46"/>
          <p:cNvSpPr>
            <a:spLocks noGrp="1"/>
          </p:cNvSpPr>
          <p:nvPr>
            <p:ph type="title"/>
          </p:nvPr>
        </p:nvSpPr>
        <p:spPr>
          <a:xfrm>
            <a:off x="914400" y="838200"/>
            <a:ext cx="4648200" cy="762000"/>
          </a:xfrm>
          <a:prstGeom prst="rect">
            <a:avLst/>
          </a:prstGeom>
        </p:spPr>
        <p:txBody>
          <a:bodyPr>
            <a:normAutofit fontScale="90000"/>
          </a:bodyPr>
          <a:lstStyle/>
          <a:p>
            <a:pPr lvl="0">
              <a:defRPr sz="1800">
                <a:solidFill>
                  <a:srgbClr val="000000"/>
                </a:solidFill>
                <a:effectLst/>
              </a:defRPr>
            </a:pPr>
            <a:r>
              <a:rPr sz="4400" b="1" dirty="0">
                <a:solidFill>
                  <a:schemeClr val="bg2">
                    <a:lumMod val="50000"/>
                  </a:schemeClr>
                </a:solidFill>
                <a:effectLst>
                  <a:outerShdw blurRad="25400" dist="25400" dir="15900000" rotWithShape="0">
                    <a:srgbClr val="595650">
                      <a:alpha val="33000"/>
                    </a:srgbClr>
                  </a:outerShdw>
                </a:effectLst>
                <a:latin typeface="Andalus" pitchFamily="18" charset="-78"/>
                <a:cs typeface="Andalus" pitchFamily="18" charset="-78"/>
              </a:rPr>
              <a:t>George Washington</a:t>
            </a:r>
          </a:p>
        </p:txBody>
      </p:sp>
      <p:sp>
        <p:nvSpPr>
          <p:cNvPr id="47" name="Shape 47"/>
          <p:cNvSpPr>
            <a:spLocks noGrp="1"/>
          </p:cNvSpPr>
          <p:nvPr>
            <p:ph type="body" idx="1"/>
          </p:nvPr>
        </p:nvSpPr>
        <p:spPr>
          <a:xfrm>
            <a:off x="457200" y="2133600"/>
            <a:ext cx="3750469" cy="4509492"/>
          </a:xfrm>
          <a:prstGeom prst="rect">
            <a:avLst/>
          </a:prstGeom>
        </p:spPr>
        <p:txBody>
          <a:bodyPr>
            <a:normAutofit/>
          </a:bodyPr>
          <a:lstStyle/>
          <a:p>
            <a:pPr lvl="1">
              <a:spcBef>
                <a:spcPts val="0"/>
              </a:spcBef>
              <a:buBlip>
                <a:blip r:embed="rId4"/>
              </a:buBlip>
              <a:defRPr sz="1800">
                <a:solidFill>
                  <a:srgbClr val="000000"/>
                </a:solidFill>
              </a:defRPr>
            </a:pPr>
            <a:r>
              <a:rPr sz="2400" dirty="0">
                <a:solidFill>
                  <a:schemeClr val="tx2">
                    <a:lumMod val="50000"/>
                  </a:schemeClr>
                </a:solidFill>
                <a:latin typeface="Andalus" pitchFamily="18" charset="-78"/>
                <a:cs typeface="Andalus" pitchFamily="18" charset="-78"/>
              </a:rPr>
              <a:t>George Washington was one of the Founding Fathers of the United States. </a:t>
            </a:r>
            <a:endParaRPr lang="en-US" sz="2400" dirty="0">
              <a:solidFill>
                <a:schemeClr val="tx2">
                  <a:lumMod val="50000"/>
                </a:schemeClr>
              </a:solidFill>
              <a:latin typeface="Andalus" pitchFamily="18" charset="-78"/>
              <a:cs typeface="Andalus" pitchFamily="18" charset="-78"/>
            </a:endParaRPr>
          </a:p>
          <a:p>
            <a:pPr lvl="1">
              <a:spcBef>
                <a:spcPts val="0"/>
              </a:spcBef>
              <a:buBlip>
                <a:blip r:embed="rId4"/>
              </a:buBlip>
              <a:defRPr sz="1800">
                <a:solidFill>
                  <a:srgbClr val="000000"/>
                </a:solidFill>
              </a:defRPr>
            </a:pPr>
            <a:r>
              <a:rPr lang="en-US" sz="2400" dirty="0">
                <a:solidFill>
                  <a:schemeClr val="tx2">
                    <a:lumMod val="50000"/>
                  </a:schemeClr>
                </a:solidFill>
                <a:latin typeface="Andalus" pitchFamily="18" charset="-78"/>
                <a:cs typeface="Andalus" pitchFamily="18" charset="-78"/>
              </a:rPr>
              <a:t>He was the first president of the United States.</a:t>
            </a:r>
            <a:endParaRPr sz="2400" dirty="0">
              <a:solidFill>
                <a:schemeClr val="tx2">
                  <a:lumMod val="50000"/>
                </a:schemeClr>
              </a:solidFill>
              <a:latin typeface="Andalus" pitchFamily="18" charset="-78"/>
              <a:cs typeface="Andalus" pitchFamily="18" charset="-78"/>
            </a:endParaRPr>
          </a:p>
          <a:p>
            <a:pPr lvl="1">
              <a:spcBef>
                <a:spcPts val="0"/>
              </a:spcBef>
              <a:buBlip>
                <a:blip r:embed="rId4"/>
              </a:buBlip>
              <a:defRPr sz="1800">
                <a:solidFill>
                  <a:srgbClr val="000000"/>
                </a:solidFill>
              </a:defRPr>
            </a:pPr>
            <a:r>
              <a:rPr sz="2400" dirty="0">
                <a:solidFill>
                  <a:schemeClr val="tx2">
                    <a:lumMod val="50000"/>
                  </a:schemeClr>
                </a:solidFill>
                <a:latin typeface="Andalus" pitchFamily="18" charset="-78"/>
                <a:cs typeface="Andalus" pitchFamily="18" charset="-78"/>
              </a:rPr>
              <a:t>He also was involved in the drafting of the </a:t>
            </a:r>
            <a:r>
              <a:rPr lang="en-US" sz="2400" dirty="0">
                <a:solidFill>
                  <a:schemeClr val="tx2">
                    <a:lumMod val="50000"/>
                  </a:schemeClr>
                </a:solidFill>
                <a:latin typeface="Andalus" pitchFamily="18" charset="-78"/>
                <a:cs typeface="Andalus" pitchFamily="18" charset="-78"/>
              </a:rPr>
              <a:t>C</a:t>
            </a:r>
            <a:r>
              <a:rPr sz="2400" dirty="0">
                <a:solidFill>
                  <a:schemeClr val="tx2">
                    <a:lumMod val="50000"/>
                  </a:schemeClr>
                </a:solidFill>
                <a:latin typeface="Andalus" pitchFamily="18" charset="-78"/>
                <a:cs typeface="Andalus" pitchFamily="18" charset="-78"/>
              </a:rPr>
              <a:t>onstitution. </a:t>
            </a:r>
          </a:p>
        </p:txBody>
      </p:sp>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3262809318"/>
      </p:ext>
    </p:extLst>
  </p:cSld>
  <p:clrMapOvr>
    <a:masterClrMapping/>
  </p:clrMapOvr>
  <p:transition spd="med"/>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51"/>
          <p:cNvGrpSpPr/>
          <p:nvPr/>
        </p:nvGrpSpPr>
        <p:grpSpPr>
          <a:xfrm>
            <a:off x="4759523" y="1651993"/>
            <a:ext cx="2846339" cy="4536281"/>
            <a:chOff x="-12700" y="-12700"/>
            <a:chExt cx="5397500" cy="6451600"/>
          </a:xfrm>
        </p:grpSpPr>
        <p:pic>
          <p:nvPicPr>
            <p:cNvPr id="50" name="167E22E4-C2E4-401A-986A-F2DA9D88A73F-L0-001.jpeg"/>
            <p:cNvPicPr/>
            <p:nvPr/>
          </p:nvPicPr>
          <p:blipFill>
            <a:blip r:embed="rId2">
              <a:extLst/>
            </a:blip>
            <a:srcRect l="2140" r="2140"/>
            <a:stretch>
              <a:fillRect/>
            </a:stretch>
          </p:blipFill>
          <p:spPr>
            <a:xfrm>
              <a:off x="0" y="0"/>
              <a:ext cx="5359400" cy="6413500"/>
            </a:xfrm>
            <a:prstGeom prst="rect">
              <a:avLst/>
            </a:prstGeom>
            <a:ln>
              <a:noFill/>
            </a:ln>
            <a:effectLst/>
          </p:spPr>
        </p:pic>
        <p:pic>
          <p:nvPicPr>
            <p:cNvPr id="49" name="Picture 48"/>
            <p:cNvPicPr/>
            <p:nvPr/>
          </p:nvPicPr>
          <p:blipFill>
            <a:blip r:embed="rId3">
              <a:extLst/>
            </a:blip>
            <a:stretch>
              <a:fillRect/>
            </a:stretch>
          </p:blipFill>
          <p:spPr>
            <a:xfrm>
              <a:off x="-12700" y="-12700"/>
              <a:ext cx="5397500" cy="6451600"/>
            </a:xfrm>
            <a:prstGeom prst="rect">
              <a:avLst/>
            </a:prstGeom>
            <a:effectLst/>
          </p:spPr>
        </p:pic>
      </p:grpSp>
      <p:sp>
        <p:nvSpPr>
          <p:cNvPr id="52" name="Shape 52"/>
          <p:cNvSpPr>
            <a:spLocks noGrp="1"/>
          </p:cNvSpPr>
          <p:nvPr>
            <p:ph type="title"/>
          </p:nvPr>
        </p:nvSpPr>
        <p:spPr>
          <a:xfrm>
            <a:off x="685800" y="762000"/>
            <a:ext cx="3581400" cy="609601"/>
          </a:xfrm>
          <a:prstGeom prst="rect">
            <a:avLst/>
          </a:prstGeom>
        </p:spPr>
        <p:txBody>
          <a:bodyPr vert="horz" lIns="91440" tIns="45720" rIns="91440" bIns="45720" rtlCol="0" anchor="b">
            <a:normAutofit fontScale="90000"/>
          </a:bodyPr>
          <a:lstStyle/>
          <a:p>
            <a:pPr>
              <a:defRPr sz="1800">
                <a:solidFill>
                  <a:srgbClr val="000000"/>
                </a:solidFill>
                <a:effectLst/>
              </a:defRPr>
            </a:pPr>
            <a:r>
              <a:rPr sz="4000" b="1" dirty="0">
                <a:solidFill>
                  <a:schemeClr val="bg2">
                    <a:lumMod val="50000"/>
                  </a:schemeClr>
                </a:solidFill>
                <a:effectLst>
                  <a:outerShdw blurRad="25400" dist="25400" dir="15900000" rotWithShape="0">
                    <a:srgbClr val="595650">
                      <a:alpha val="33000"/>
                    </a:srgbClr>
                  </a:outerShdw>
                </a:effectLst>
                <a:latin typeface="Andalus" pitchFamily="18" charset="-78"/>
                <a:cs typeface="Andalus" pitchFamily="18" charset="-78"/>
              </a:rPr>
              <a:t>Thomas Jefferson</a:t>
            </a:r>
          </a:p>
        </p:txBody>
      </p:sp>
      <p:sp>
        <p:nvSpPr>
          <p:cNvPr id="53" name="Shape 53"/>
          <p:cNvSpPr>
            <a:spLocks noGrp="1"/>
          </p:cNvSpPr>
          <p:nvPr>
            <p:ph type="body" idx="1"/>
          </p:nvPr>
        </p:nvSpPr>
        <p:spPr>
          <a:xfrm>
            <a:off x="685800" y="2286000"/>
            <a:ext cx="3857625" cy="3200400"/>
          </a:xfrm>
          <a:prstGeom prst="rect">
            <a:avLst/>
          </a:prstGeom>
        </p:spPr>
        <p:txBody>
          <a:bodyPr vert="horz" lIns="91440" tIns="45720" rIns="91440" bIns="45720" rtlCol="0">
            <a:normAutofit/>
          </a:bodyPr>
          <a:lstStyle/>
          <a:p>
            <a:pPr lvl="1">
              <a:spcBef>
                <a:spcPts val="0"/>
              </a:spcBef>
              <a:buBlip>
                <a:blip r:embed="rId4"/>
              </a:buBlip>
              <a:defRPr sz="1800">
                <a:solidFill>
                  <a:srgbClr val="000000"/>
                </a:solidFill>
              </a:defRPr>
            </a:pPr>
            <a:r>
              <a:rPr sz="2000" dirty="0">
                <a:solidFill>
                  <a:schemeClr val="tx2">
                    <a:lumMod val="50000"/>
                  </a:schemeClr>
                </a:solidFill>
                <a:latin typeface="Andalus" pitchFamily="18" charset="-78"/>
                <a:cs typeface="Andalus" pitchFamily="18" charset="-78"/>
              </a:rPr>
              <a:t>Thomas Jefferson was the author of the Declaration of Independence (1776). </a:t>
            </a:r>
          </a:p>
          <a:p>
            <a:pPr lvl="1">
              <a:spcBef>
                <a:spcPts val="0"/>
              </a:spcBef>
              <a:buBlip>
                <a:blip r:embed="rId4"/>
              </a:buBlip>
              <a:defRPr sz="1800">
                <a:solidFill>
                  <a:srgbClr val="000000"/>
                </a:solidFill>
              </a:defRPr>
            </a:pPr>
            <a:r>
              <a:rPr sz="2000" dirty="0">
                <a:solidFill>
                  <a:schemeClr val="tx2">
                    <a:lumMod val="50000"/>
                  </a:schemeClr>
                </a:solidFill>
                <a:latin typeface="Andalus" pitchFamily="18" charset="-78"/>
                <a:cs typeface="Andalus" pitchFamily="18" charset="-78"/>
              </a:rPr>
              <a:t>He was also the third president of the </a:t>
            </a:r>
            <a:r>
              <a:rPr lang="en-US" sz="2000" dirty="0">
                <a:solidFill>
                  <a:schemeClr val="tx2">
                    <a:lumMod val="50000"/>
                  </a:schemeClr>
                </a:solidFill>
                <a:latin typeface="Andalus" pitchFamily="18" charset="-78"/>
                <a:cs typeface="Andalus" pitchFamily="18" charset="-78"/>
              </a:rPr>
              <a:t>U</a:t>
            </a:r>
            <a:r>
              <a:rPr sz="2000" dirty="0">
                <a:solidFill>
                  <a:schemeClr val="tx2">
                    <a:lumMod val="50000"/>
                  </a:schemeClr>
                </a:solidFill>
                <a:latin typeface="Andalus" pitchFamily="18" charset="-78"/>
                <a:cs typeface="Andalus" pitchFamily="18" charset="-78"/>
              </a:rPr>
              <a:t>nited </a:t>
            </a:r>
            <a:r>
              <a:rPr lang="en-US" sz="2000" dirty="0">
                <a:solidFill>
                  <a:schemeClr val="tx2">
                    <a:lumMod val="50000"/>
                  </a:schemeClr>
                </a:solidFill>
                <a:latin typeface="Andalus" pitchFamily="18" charset="-78"/>
                <a:cs typeface="Andalus" pitchFamily="18" charset="-78"/>
              </a:rPr>
              <a:t>S</a:t>
            </a:r>
            <a:r>
              <a:rPr sz="2000" dirty="0">
                <a:solidFill>
                  <a:schemeClr val="tx2">
                    <a:lumMod val="50000"/>
                  </a:schemeClr>
                </a:solidFill>
                <a:latin typeface="Andalus" pitchFamily="18" charset="-78"/>
                <a:cs typeface="Andalus" pitchFamily="18" charset="-78"/>
              </a:rPr>
              <a:t>tates. </a:t>
            </a:r>
            <a:endParaRPr lang="en-US" sz="2000" dirty="0">
              <a:solidFill>
                <a:schemeClr val="tx2">
                  <a:lumMod val="50000"/>
                </a:schemeClr>
              </a:solidFill>
              <a:latin typeface="Andalus" pitchFamily="18" charset="-78"/>
              <a:cs typeface="Andalus" pitchFamily="18" charset="-78"/>
            </a:endParaRPr>
          </a:p>
          <a:p>
            <a:pPr lvl="1">
              <a:spcBef>
                <a:spcPts val="0"/>
              </a:spcBef>
              <a:buBlip>
                <a:blip r:embed="rId4"/>
              </a:buBlip>
              <a:defRPr sz="1800">
                <a:solidFill>
                  <a:srgbClr val="000000"/>
                </a:solidFill>
              </a:defRPr>
            </a:pPr>
            <a:r>
              <a:rPr sz="2000" dirty="0">
                <a:solidFill>
                  <a:schemeClr val="tx2">
                    <a:lumMod val="50000"/>
                  </a:schemeClr>
                </a:solidFill>
                <a:latin typeface="Andalus" pitchFamily="18" charset="-78"/>
                <a:cs typeface="Andalus" pitchFamily="18" charset="-78"/>
              </a:rPr>
              <a:t>He sent out the Lewis and Clark Expedition</a:t>
            </a:r>
            <a:r>
              <a:rPr dirty="0">
                <a:solidFill>
                  <a:schemeClr val="tx2">
                    <a:lumMod val="50000"/>
                  </a:schemeClr>
                </a:solidFill>
                <a:latin typeface="Andalus" pitchFamily="18" charset="-78"/>
                <a:cs typeface="Andalus" pitchFamily="18" charset="-78"/>
              </a:rPr>
              <a:t>. </a:t>
            </a:r>
          </a:p>
        </p:txBody>
      </p:sp>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1879209912"/>
      </p:ext>
    </p:extLst>
  </p:cSld>
  <p:clrMapOvr>
    <a:masterClrMapping/>
  </p:clrMapOvr>
  <p:transition spd="med"/>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57"/>
          <p:cNvGrpSpPr/>
          <p:nvPr/>
        </p:nvGrpSpPr>
        <p:grpSpPr>
          <a:xfrm>
            <a:off x="4759524" y="1651993"/>
            <a:ext cx="2846338" cy="4536281"/>
            <a:chOff x="-12700" y="-12700"/>
            <a:chExt cx="5397500" cy="6451600"/>
          </a:xfrm>
        </p:grpSpPr>
        <p:pic>
          <p:nvPicPr>
            <p:cNvPr id="56" name="B564E4D6-B0A5-4114-A70B-DEC5EFE84EB5-L0-001.jpeg"/>
            <p:cNvPicPr/>
            <p:nvPr/>
          </p:nvPicPr>
          <p:blipFill>
            <a:blip r:embed="rId2" cstate="print">
              <a:extLst/>
            </a:blip>
            <a:srcRect t="4665" b="4665"/>
            <a:stretch>
              <a:fillRect/>
            </a:stretch>
          </p:blipFill>
          <p:spPr>
            <a:xfrm>
              <a:off x="0" y="0"/>
              <a:ext cx="5359400" cy="6413500"/>
            </a:xfrm>
            <a:prstGeom prst="rect">
              <a:avLst/>
            </a:prstGeom>
            <a:ln>
              <a:noFill/>
            </a:ln>
            <a:effectLst/>
          </p:spPr>
        </p:pic>
        <p:pic>
          <p:nvPicPr>
            <p:cNvPr id="55" name="Picture 54"/>
            <p:cNvPicPr/>
            <p:nvPr/>
          </p:nvPicPr>
          <p:blipFill>
            <a:blip r:embed="rId3">
              <a:extLst/>
            </a:blip>
            <a:stretch>
              <a:fillRect/>
            </a:stretch>
          </p:blipFill>
          <p:spPr>
            <a:xfrm>
              <a:off x="-12700" y="-12700"/>
              <a:ext cx="5397500" cy="6451600"/>
            </a:xfrm>
            <a:prstGeom prst="rect">
              <a:avLst/>
            </a:prstGeom>
            <a:effectLst/>
          </p:spPr>
        </p:pic>
      </p:grpSp>
      <p:sp>
        <p:nvSpPr>
          <p:cNvPr id="58" name="Shape 58"/>
          <p:cNvSpPr>
            <a:spLocks noGrp="1"/>
          </p:cNvSpPr>
          <p:nvPr>
            <p:ph type="title"/>
          </p:nvPr>
        </p:nvSpPr>
        <p:spPr>
          <a:xfrm>
            <a:off x="513159" y="-76199"/>
            <a:ext cx="6400800" cy="1728192"/>
          </a:xfrm>
          <a:prstGeom prst="rect">
            <a:avLst/>
          </a:prstGeom>
        </p:spPr>
        <p:txBody>
          <a:bodyPr vert="horz" lIns="91440" tIns="45720" rIns="91440" bIns="45720" rtlCol="0" anchor="b">
            <a:normAutofit/>
          </a:bodyPr>
          <a:lstStyle/>
          <a:p>
            <a:pPr lvl="0">
              <a:defRPr sz="1800">
                <a:solidFill>
                  <a:srgbClr val="000000"/>
                </a:solidFill>
                <a:effectLst/>
              </a:defRPr>
            </a:pPr>
            <a:r>
              <a:rPr sz="3600" b="1" dirty="0">
                <a:solidFill>
                  <a:schemeClr val="bg2">
                    <a:lumMod val="50000"/>
                  </a:schemeClr>
                </a:solidFill>
                <a:effectLst>
                  <a:outerShdw blurRad="25400" dist="25400" dir="15900000" rotWithShape="0">
                    <a:srgbClr val="595650">
                      <a:alpha val="33000"/>
                    </a:srgbClr>
                  </a:outerShdw>
                </a:effectLst>
                <a:latin typeface="Andalus" pitchFamily="18" charset="-78"/>
                <a:cs typeface="Andalus" pitchFamily="18" charset="-78"/>
              </a:rPr>
              <a:t>Theodore Roosevelt</a:t>
            </a:r>
          </a:p>
        </p:txBody>
      </p:sp>
      <p:sp>
        <p:nvSpPr>
          <p:cNvPr id="59" name="Shape 59"/>
          <p:cNvSpPr>
            <a:spLocks noGrp="1"/>
          </p:cNvSpPr>
          <p:nvPr>
            <p:ph type="body" idx="1"/>
          </p:nvPr>
        </p:nvSpPr>
        <p:spPr>
          <a:xfrm>
            <a:off x="368877" y="1651992"/>
            <a:ext cx="3750469" cy="4139208"/>
          </a:xfrm>
          <a:prstGeom prst="rect">
            <a:avLst/>
          </a:prstGeom>
        </p:spPr>
        <p:txBody>
          <a:bodyPr vert="horz" lIns="91440" tIns="45720" rIns="91440" bIns="45720" rtlCol="0">
            <a:normAutofit/>
          </a:bodyPr>
          <a:lstStyle/>
          <a:p>
            <a:pPr lvl="1">
              <a:spcBef>
                <a:spcPts val="0"/>
              </a:spcBef>
              <a:buBlip>
                <a:blip r:embed="rId4"/>
              </a:buBlip>
              <a:defRPr sz="1800">
                <a:solidFill>
                  <a:srgbClr val="000000"/>
                </a:solidFill>
              </a:defRPr>
            </a:pPr>
            <a:r>
              <a:rPr sz="2000" dirty="0">
                <a:solidFill>
                  <a:schemeClr val="tx2">
                    <a:lumMod val="50000"/>
                  </a:schemeClr>
                </a:solidFill>
                <a:latin typeface="Andalus" pitchFamily="18" charset="-78"/>
                <a:cs typeface="Andalus" pitchFamily="18" charset="-78"/>
              </a:rPr>
              <a:t>Theodore </a:t>
            </a:r>
            <a:r>
              <a:rPr sz="2000" dirty="0" smtClean="0">
                <a:solidFill>
                  <a:schemeClr val="tx2">
                    <a:lumMod val="50000"/>
                  </a:schemeClr>
                </a:solidFill>
                <a:latin typeface="Andalus" pitchFamily="18" charset="-78"/>
                <a:cs typeface="Andalus" pitchFamily="18" charset="-78"/>
              </a:rPr>
              <a:t>Roosevelt</a:t>
            </a:r>
            <a:r>
              <a:rPr lang="en-US" sz="2000" dirty="0" smtClean="0">
                <a:solidFill>
                  <a:schemeClr val="tx2">
                    <a:lumMod val="50000"/>
                  </a:schemeClr>
                </a:solidFill>
                <a:latin typeface="Andalus" pitchFamily="18" charset="-78"/>
                <a:cs typeface="Andalus" pitchFamily="18" charset="-78"/>
              </a:rPr>
              <a:t> was</a:t>
            </a:r>
            <a:r>
              <a:rPr sz="2000" dirty="0" smtClean="0">
                <a:solidFill>
                  <a:schemeClr val="tx2">
                    <a:lumMod val="50000"/>
                  </a:schemeClr>
                </a:solidFill>
                <a:latin typeface="Andalus" pitchFamily="18" charset="-78"/>
                <a:cs typeface="Andalus" pitchFamily="18" charset="-78"/>
              </a:rPr>
              <a:t> </a:t>
            </a:r>
            <a:r>
              <a:rPr sz="2000" dirty="0">
                <a:solidFill>
                  <a:schemeClr val="tx2">
                    <a:lumMod val="50000"/>
                  </a:schemeClr>
                </a:solidFill>
                <a:latin typeface="Andalus" pitchFamily="18" charset="-78"/>
                <a:cs typeface="Andalus" pitchFamily="18" charset="-78"/>
              </a:rPr>
              <a:t>26th president of the United States (1901-1909).</a:t>
            </a:r>
          </a:p>
          <a:p>
            <a:pPr lvl="1">
              <a:spcBef>
                <a:spcPts val="0"/>
              </a:spcBef>
              <a:buBlip>
                <a:blip r:embed="rId4"/>
              </a:buBlip>
              <a:defRPr sz="1800">
                <a:solidFill>
                  <a:srgbClr val="000000"/>
                </a:solidFill>
              </a:defRPr>
            </a:pPr>
            <a:r>
              <a:rPr sz="2000" dirty="0">
                <a:solidFill>
                  <a:schemeClr val="tx2">
                    <a:lumMod val="50000"/>
                  </a:schemeClr>
                </a:solidFill>
                <a:latin typeface="Andalus" pitchFamily="18" charset="-78"/>
                <a:cs typeface="Andalus" pitchFamily="18" charset="-78"/>
              </a:rPr>
              <a:t> He was vice president in 1901 but then president William McKinley was assassinated so Roosevelt became president. </a:t>
            </a:r>
          </a:p>
          <a:p>
            <a:pPr lvl="1">
              <a:spcBef>
                <a:spcPts val="0"/>
              </a:spcBef>
              <a:buBlip>
                <a:blip r:embed="rId4"/>
              </a:buBlip>
              <a:defRPr sz="1800">
                <a:solidFill>
                  <a:srgbClr val="000000"/>
                </a:solidFill>
              </a:defRPr>
            </a:pPr>
            <a:r>
              <a:rPr lang="en-US" sz="2000" dirty="0" smtClean="0">
                <a:solidFill>
                  <a:schemeClr val="tx2">
                    <a:lumMod val="50000"/>
                  </a:schemeClr>
                </a:solidFill>
                <a:latin typeface="Andalus" pitchFamily="18" charset="-78"/>
                <a:cs typeface="Andalus" pitchFamily="18" charset="-78"/>
              </a:rPr>
              <a:t>Theodore</a:t>
            </a:r>
            <a:r>
              <a:rPr sz="2000" dirty="0" smtClean="0">
                <a:solidFill>
                  <a:schemeClr val="tx2">
                    <a:lumMod val="50000"/>
                  </a:schemeClr>
                </a:solidFill>
                <a:latin typeface="Andalus" pitchFamily="18" charset="-78"/>
                <a:cs typeface="Andalus" pitchFamily="18" charset="-78"/>
              </a:rPr>
              <a:t> </a:t>
            </a:r>
            <a:r>
              <a:rPr sz="2000" dirty="0">
                <a:solidFill>
                  <a:schemeClr val="tx2">
                    <a:lumMod val="50000"/>
                  </a:schemeClr>
                </a:solidFill>
                <a:latin typeface="Andalus" pitchFamily="18" charset="-78"/>
                <a:cs typeface="Andalus" pitchFamily="18" charset="-78"/>
              </a:rPr>
              <a:t>was the first of only three sitting presidents to have won the Nobel Prize.</a:t>
            </a:r>
          </a:p>
        </p:txBody>
      </p:sp>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3204787397"/>
      </p:ext>
    </p:extLst>
  </p:cSld>
  <p:clrMapOvr>
    <a:masterClrMapping/>
  </p:clrMapOvr>
  <p:transition spd="med"/>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63"/>
          <p:cNvGrpSpPr/>
          <p:nvPr/>
        </p:nvGrpSpPr>
        <p:grpSpPr>
          <a:xfrm>
            <a:off x="4759524" y="1651993"/>
            <a:ext cx="2846338" cy="4536281"/>
            <a:chOff x="-12700" y="-12700"/>
            <a:chExt cx="5397500" cy="6451600"/>
          </a:xfrm>
        </p:grpSpPr>
        <p:pic>
          <p:nvPicPr>
            <p:cNvPr id="62" name="FA6831DF-6AA7-4EB9-B966-E7D005EE929F-L0-001.jpeg"/>
            <p:cNvPicPr/>
            <p:nvPr/>
          </p:nvPicPr>
          <p:blipFill>
            <a:blip r:embed="rId2" cstate="print">
              <a:extLst/>
            </a:blip>
            <a:srcRect t="1521" b="1521"/>
            <a:stretch>
              <a:fillRect/>
            </a:stretch>
          </p:blipFill>
          <p:spPr>
            <a:xfrm>
              <a:off x="0" y="0"/>
              <a:ext cx="5359400" cy="6413500"/>
            </a:xfrm>
            <a:prstGeom prst="rect">
              <a:avLst/>
            </a:prstGeom>
            <a:ln>
              <a:noFill/>
            </a:ln>
            <a:effectLst/>
          </p:spPr>
        </p:pic>
        <p:pic>
          <p:nvPicPr>
            <p:cNvPr id="61" name="Picture 60"/>
            <p:cNvPicPr/>
            <p:nvPr/>
          </p:nvPicPr>
          <p:blipFill>
            <a:blip r:embed="rId3">
              <a:extLst/>
            </a:blip>
            <a:stretch>
              <a:fillRect/>
            </a:stretch>
          </p:blipFill>
          <p:spPr>
            <a:xfrm>
              <a:off x="-12700" y="-12700"/>
              <a:ext cx="5397500" cy="6451600"/>
            </a:xfrm>
            <a:prstGeom prst="rect">
              <a:avLst/>
            </a:prstGeom>
            <a:effectLst/>
          </p:spPr>
        </p:pic>
      </p:grpSp>
      <p:sp>
        <p:nvSpPr>
          <p:cNvPr id="64" name="Shape 64"/>
          <p:cNvSpPr>
            <a:spLocks noGrp="1"/>
          </p:cNvSpPr>
          <p:nvPr>
            <p:ph type="title"/>
          </p:nvPr>
        </p:nvSpPr>
        <p:spPr>
          <a:xfrm>
            <a:off x="914400" y="1066800"/>
            <a:ext cx="4343400" cy="533401"/>
          </a:xfrm>
          <a:prstGeom prst="rect">
            <a:avLst/>
          </a:prstGeom>
        </p:spPr>
        <p:txBody>
          <a:bodyPr vert="horz" lIns="91440" tIns="45720" rIns="91440" bIns="45720" rtlCol="0" anchor="b">
            <a:noAutofit/>
          </a:bodyPr>
          <a:lstStyle/>
          <a:p>
            <a:pPr lvl="0">
              <a:defRPr sz="1800">
                <a:solidFill>
                  <a:srgbClr val="000000"/>
                </a:solidFill>
                <a:effectLst/>
              </a:defRPr>
            </a:pPr>
            <a:r>
              <a:rPr sz="3600" b="1" dirty="0">
                <a:solidFill>
                  <a:schemeClr val="bg2">
                    <a:lumMod val="50000"/>
                  </a:schemeClr>
                </a:solidFill>
                <a:effectLst>
                  <a:outerShdw blurRad="25400" dist="25400" dir="15900000" rotWithShape="0">
                    <a:srgbClr val="595650">
                      <a:alpha val="33000"/>
                    </a:srgbClr>
                  </a:outerShdw>
                </a:effectLst>
                <a:latin typeface="Andalus" pitchFamily="18" charset="-78"/>
                <a:cs typeface="Andalus" pitchFamily="18" charset="-78"/>
              </a:rPr>
              <a:t>Abraham Lincoln</a:t>
            </a:r>
          </a:p>
        </p:txBody>
      </p:sp>
      <p:sp>
        <p:nvSpPr>
          <p:cNvPr id="65" name="Shape 65"/>
          <p:cNvSpPr>
            <a:spLocks noGrp="1"/>
          </p:cNvSpPr>
          <p:nvPr>
            <p:ph type="body" idx="1"/>
          </p:nvPr>
        </p:nvSpPr>
        <p:spPr>
          <a:xfrm>
            <a:off x="609600" y="2057400"/>
            <a:ext cx="3750469" cy="4509492"/>
          </a:xfrm>
          <a:prstGeom prst="rect">
            <a:avLst/>
          </a:prstGeom>
        </p:spPr>
        <p:txBody>
          <a:bodyPr vert="horz" lIns="91440" tIns="45720" rIns="91440" bIns="45720" rtlCol="0">
            <a:normAutofit/>
          </a:bodyPr>
          <a:lstStyle/>
          <a:p>
            <a:pPr lvl="1">
              <a:spcBef>
                <a:spcPts val="0"/>
              </a:spcBef>
              <a:buBlip>
                <a:blip r:embed="rId4"/>
              </a:buBlip>
              <a:defRPr sz="1800">
                <a:solidFill>
                  <a:srgbClr val="000000"/>
                </a:solidFill>
              </a:defRPr>
            </a:pPr>
            <a:r>
              <a:rPr sz="2000" dirty="0">
                <a:solidFill>
                  <a:schemeClr val="tx2">
                    <a:lumMod val="50000"/>
                  </a:schemeClr>
                </a:solidFill>
                <a:latin typeface="Andalus" pitchFamily="18" charset="-78"/>
                <a:cs typeface="Andalus" pitchFamily="18" charset="-78"/>
              </a:rPr>
              <a:t>Abraham Lincoln, 16th president of the United States</a:t>
            </a:r>
            <a:r>
              <a:rPr lang="en-US" sz="2000" dirty="0">
                <a:solidFill>
                  <a:schemeClr val="tx2">
                    <a:lumMod val="50000"/>
                  </a:schemeClr>
                </a:solidFill>
                <a:latin typeface="Andalus" pitchFamily="18" charset="-78"/>
                <a:cs typeface="Andalus" pitchFamily="18" charset="-78"/>
              </a:rPr>
              <a:t>,</a:t>
            </a:r>
            <a:r>
              <a:rPr sz="2000" dirty="0">
                <a:solidFill>
                  <a:schemeClr val="tx2">
                    <a:lumMod val="50000"/>
                  </a:schemeClr>
                </a:solidFill>
                <a:latin typeface="Andalus" pitchFamily="18" charset="-78"/>
                <a:cs typeface="Andalus" pitchFamily="18" charset="-78"/>
              </a:rPr>
              <a:t> serv</a:t>
            </a:r>
            <a:r>
              <a:rPr lang="en-US" sz="2000" dirty="0">
                <a:solidFill>
                  <a:schemeClr val="tx2">
                    <a:lumMod val="50000"/>
                  </a:schemeClr>
                </a:solidFill>
                <a:latin typeface="Andalus" pitchFamily="18" charset="-78"/>
                <a:cs typeface="Andalus" pitchFamily="18" charset="-78"/>
              </a:rPr>
              <a:t>ed</a:t>
            </a:r>
            <a:r>
              <a:rPr sz="2000" dirty="0">
                <a:solidFill>
                  <a:schemeClr val="tx2">
                    <a:lumMod val="50000"/>
                  </a:schemeClr>
                </a:solidFill>
                <a:latin typeface="Andalus" pitchFamily="18" charset="-78"/>
                <a:cs typeface="Andalus" pitchFamily="18" charset="-78"/>
              </a:rPr>
              <a:t> from March 1861 until his assassination in April 1865. </a:t>
            </a:r>
          </a:p>
          <a:p>
            <a:pPr lvl="1">
              <a:spcBef>
                <a:spcPts val="0"/>
              </a:spcBef>
              <a:buBlip>
                <a:blip r:embed="rId4"/>
              </a:buBlip>
              <a:defRPr sz="1800">
                <a:solidFill>
                  <a:srgbClr val="000000"/>
                </a:solidFill>
              </a:defRPr>
            </a:pPr>
            <a:r>
              <a:rPr sz="2000" dirty="0">
                <a:solidFill>
                  <a:schemeClr val="tx2">
                    <a:lumMod val="50000"/>
                  </a:schemeClr>
                </a:solidFill>
                <a:latin typeface="Andalus" pitchFamily="18" charset="-78"/>
                <a:cs typeface="Andalus" pitchFamily="18" charset="-78"/>
              </a:rPr>
              <a:t>In 1863 his Emancipation Proclamation abolished slavery.</a:t>
            </a:r>
          </a:p>
        </p:txBody>
      </p:sp>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1594589832"/>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xmlns="" xmlns:p="http://schemas.openxmlformats.org/presentationml/2006/main" xmlns:r="http://schemas.openxmlformats.org/officeDocument/2006/relationships" xmlns:a="http://schemas.openxmlformats.org/drawingml/2006/main" val="0"/>
              </a:ext>
            </a:extLst>
          </a:blip>
          <a:srcRect/>
          <a:stretch>
            <a:fillRect/>
          </a:stretch>
        </p:blipFill>
        <p:spPr bwMode="auto">
          <a:xfrm>
            <a:off x="4571998" y="3429000"/>
            <a:ext cx="3810001" cy="2386013"/>
          </a:xfrm>
          <a:prstGeom prst="rect">
            <a:avLst/>
          </a:prstGeom>
          <a:noFill/>
          <a:ln>
            <a:noFill/>
          </a:ln>
          <a:effectLst/>
          <a:extLst>
            <a:ext uri="{909E8E84-426E-40DD-AFC4-6F175D3DCCD1}">
              <a14:hiddenFill xmlns:a14="http://schemas.microsoft.com/office/drawing/2010/main" xmlns=""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a14="http://schemas.microsoft.com/office/drawing/2010/main" xmlns=""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a14="http://schemas.microsoft.com/office/drawing/2010/main" xmlns=""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xmlns="" xmlns:p="http://schemas.openxmlformats.org/presentationml/2006/main" xmlns:r="http://schemas.openxmlformats.org/officeDocument/2006/relationships" xmlns:a="http://schemas.openxmlformats.org/drawingml/2006/main" val="0"/>
              </a:ext>
            </a:extLst>
          </a:blip>
          <a:srcRect/>
          <a:stretch>
            <a:fillRect/>
          </a:stretch>
        </p:blipFill>
        <p:spPr bwMode="auto">
          <a:xfrm>
            <a:off x="685800" y="1066800"/>
            <a:ext cx="3581400" cy="2682358"/>
          </a:xfrm>
          <a:prstGeom prst="rect">
            <a:avLst/>
          </a:prstGeom>
          <a:noFill/>
          <a:ln>
            <a:noFill/>
          </a:ln>
          <a:effectLst/>
          <a:extLst>
            <a:ext uri="{909E8E84-426E-40DD-AFC4-6F175D3DCCD1}">
              <a14:hiddenFill xmlns:a14="http://schemas.microsoft.com/office/drawing/2010/main" xmlns=""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a14="http://schemas.microsoft.com/office/drawing/2010/main" xmlns=""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a14="http://schemas.microsoft.com/office/drawing/2010/main" xmlns=""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sp>
        <p:nvSpPr>
          <p:cNvPr id="6" name="Content Placeholder 2"/>
          <p:cNvSpPr>
            <a:spLocks noGrp="1"/>
          </p:cNvSpPr>
          <p:nvPr>
            <p:ph idx="1"/>
          </p:nvPr>
        </p:nvSpPr>
        <p:spPr>
          <a:xfrm>
            <a:off x="4571998" y="914400"/>
            <a:ext cx="3957917" cy="1676400"/>
          </a:xfrm>
        </p:spPr>
        <p:txBody>
          <a:bodyPr>
            <a:normAutofit fontScale="92500" lnSpcReduction="20000"/>
          </a:bodyPr>
          <a:lstStyle/>
          <a:p>
            <a:r>
              <a:rPr lang="en-US" b="1" dirty="0" smtClean="0">
                <a:latin typeface="Andalus" pitchFamily="18" charset="-78"/>
                <a:cs typeface="Andalus" pitchFamily="18" charset="-78"/>
              </a:rPr>
              <a:t>Construction Started: </a:t>
            </a:r>
            <a:r>
              <a:rPr lang="en-US" dirty="0" smtClean="0">
                <a:latin typeface="Andalus" pitchFamily="18" charset="-78"/>
                <a:cs typeface="Andalus" pitchFamily="18" charset="-78"/>
              </a:rPr>
              <a:t>May 25, 2005</a:t>
            </a:r>
          </a:p>
          <a:p>
            <a:r>
              <a:rPr lang="en-US" b="1" dirty="0" smtClean="0">
                <a:latin typeface="Andalus" pitchFamily="18" charset="-78"/>
                <a:cs typeface="Andalus" pitchFamily="18" charset="-78"/>
              </a:rPr>
              <a:t>Completed: </a:t>
            </a:r>
            <a:r>
              <a:rPr lang="en-US" dirty="0" smtClean="0">
                <a:latin typeface="Andalus" pitchFamily="18" charset="-78"/>
                <a:cs typeface="Andalus" pitchFamily="18" charset="-78"/>
              </a:rPr>
              <a:t>March 23, 2007</a:t>
            </a:r>
          </a:p>
          <a:p>
            <a:r>
              <a:rPr lang="en-US" b="1" dirty="0" smtClean="0">
                <a:latin typeface="Andalus" pitchFamily="18" charset="-78"/>
                <a:cs typeface="Andalus" pitchFamily="18" charset="-78"/>
              </a:rPr>
              <a:t>Architect: </a:t>
            </a:r>
            <a:r>
              <a:rPr lang="en-US" dirty="0" err="1" smtClean="0">
                <a:latin typeface="Andalus" pitchFamily="18" charset="-78"/>
                <a:cs typeface="Andalus" pitchFamily="18" charset="-78"/>
              </a:rPr>
              <a:t>Arif</a:t>
            </a:r>
            <a:r>
              <a:rPr lang="en-US" dirty="0" smtClean="0">
                <a:latin typeface="Andalus" pitchFamily="18" charset="-78"/>
                <a:cs typeface="Andalus" pitchFamily="18" charset="-78"/>
              </a:rPr>
              <a:t> </a:t>
            </a:r>
            <a:r>
              <a:rPr lang="en-US" dirty="0" err="1" smtClean="0">
                <a:latin typeface="Andalus" pitchFamily="18" charset="-78"/>
                <a:cs typeface="Andalus" pitchFamily="18" charset="-78"/>
              </a:rPr>
              <a:t>Masoud</a:t>
            </a:r>
            <a:endParaRPr lang="en-US" dirty="0">
              <a:latin typeface="Andalus" pitchFamily="18" charset="-78"/>
              <a:cs typeface="Andalus" pitchFamily="18" charset="-78"/>
            </a:endParaRPr>
          </a:p>
        </p:txBody>
      </p:sp>
      <p:sp>
        <p:nvSpPr>
          <p:cNvPr id="7" name="Title 1"/>
          <p:cNvSpPr>
            <a:spLocks noGrp="1"/>
          </p:cNvSpPr>
          <p:nvPr>
            <p:ph type="title"/>
          </p:nvPr>
        </p:nvSpPr>
        <p:spPr>
          <a:xfrm>
            <a:off x="4648202" y="0"/>
            <a:ext cx="4114798" cy="609600"/>
          </a:xfrm>
        </p:spPr>
        <p:txBody>
          <a:bodyPr vert="horz" lIns="91440" tIns="45720" rIns="91440" bIns="45720" rtlCol="0" anchor="b">
            <a:normAutofit/>
          </a:bodyPr>
          <a:lstStyle/>
          <a:p>
            <a:r>
              <a:rPr lang="en-US" sz="3200" dirty="0" smtClean="0">
                <a:latin typeface="Andalus" pitchFamily="18" charset="-78"/>
                <a:cs typeface="Andalus" pitchFamily="18" charset="-78"/>
              </a:rPr>
              <a:t>Pakistan Monument</a:t>
            </a:r>
            <a:endParaRPr lang="en-US" sz="3200" dirty="0">
              <a:latin typeface="Andalus" pitchFamily="18" charset="-78"/>
              <a:cs typeface="Andalus" pitchFamily="18" charset="-78"/>
            </a:endParaRPr>
          </a:p>
        </p:txBody>
      </p:sp>
      <p:sp>
        <p:nvSpPr>
          <p:cNvPr id="8" name="Content Placeholder 2"/>
          <p:cNvSpPr txBox="1">
            <a:spLocks/>
          </p:cNvSpPr>
          <p:nvPr/>
        </p:nvSpPr>
        <p:spPr>
          <a:xfrm>
            <a:off x="685801" y="4138613"/>
            <a:ext cx="3581400" cy="1676400"/>
          </a:xfrm>
          <a:prstGeom prst="rect">
            <a:avLst/>
          </a:prstGeom>
        </p:spPr>
        <p:txBody>
          <a:bodyPr vert="horz" lIns="91440" tIns="45720" rIns="91440" bIns="45720" rtlCol="0">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endParaRPr lang="en-US" dirty="0"/>
          </a:p>
        </p:txBody>
      </p:sp>
      <p:sp>
        <p:nvSpPr>
          <p:cNvPr id="10" name="Content Placeholder 2"/>
          <p:cNvSpPr txBox="1">
            <a:spLocks/>
          </p:cNvSpPr>
          <p:nvPr/>
        </p:nvSpPr>
        <p:spPr>
          <a:xfrm>
            <a:off x="668383" y="3886200"/>
            <a:ext cx="3751217" cy="2362199"/>
          </a:xfrm>
          <a:prstGeom prst="rect">
            <a:avLst/>
          </a:prstGeom>
        </p:spPr>
        <p:txBody>
          <a:bodyPr vert="horz" lIns="91440" tIns="45720" rIns="91440" bIns="45720" rtlCol="0">
            <a:no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r>
              <a:rPr lang="en-US" sz="1200" dirty="0">
                <a:latin typeface="Andalus" pitchFamily="18" charset="-78"/>
                <a:cs typeface="Andalus" pitchFamily="18" charset="-78"/>
              </a:rPr>
              <a:t>The blooming flower shape of the monument represents Pakistan's progress as a rapidly developing country. The four main petals of the monument represent the four provinces (Balochistan, Khyber-</a:t>
            </a:r>
            <a:r>
              <a:rPr lang="en-US" sz="1200" dirty="0" err="1">
                <a:latin typeface="Andalus" pitchFamily="18" charset="-78"/>
                <a:cs typeface="Andalus" pitchFamily="18" charset="-78"/>
              </a:rPr>
              <a:t>Pakhtunkhwa</a:t>
            </a:r>
            <a:r>
              <a:rPr lang="en-US" sz="1200" dirty="0">
                <a:latin typeface="Andalus" pitchFamily="18" charset="-78"/>
                <a:cs typeface="Andalus" pitchFamily="18" charset="-78"/>
              </a:rPr>
              <a:t>, Punjab, andSindh), while the three smaller petals represent the three territories (Gilgit-Baltistan, Azad Kashmir and the Federally Administered Tribal Areas). The Monument has been designed to reflect the culture and civilization of the country and depicts the story of the Pakistan Movement, dedicated to those who sacrificed themselves for future generations.</a:t>
            </a:r>
          </a:p>
        </p:txBody>
      </p:sp>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98188650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533400" y="0"/>
            <a:ext cx="5437188" cy="912813"/>
          </a:xfrm>
        </p:spPr>
        <p:txBody>
          <a:bodyPr vert="horz" lIns="91440" tIns="45720" rIns="91440" bIns="45720" rtlCol="0" anchor="b">
            <a:noAutofit/>
          </a:bodyPr>
          <a:lstStyle/>
          <a:p>
            <a:pPr>
              <a:defRPr sz="1800">
                <a:solidFill>
                  <a:srgbClr val="000000"/>
                </a:solidFill>
                <a:effectLst/>
              </a:defRPr>
            </a:pPr>
            <a:r>
              <a:rPr lang="es-ES" sz="3200" b="1" dirty="0" err="1" smtClean="0">
                <a:solidFill>
                  <a:schemeClr val="bg2">
                    <a:lumMod val="50000"/>
                  </a:schemeClr>
                </a:solidFill>
                <a:effectLst>
                  <a:outerShdw blurRad="25400" dist="25400" dir="15900000" rotWithShape="0">
                    <a:srgbClr val="595650">
                      <a:alpha val="33000"/>
                    </a:srgbClr>
                  </a:outerShdw>
                </a:effectLst>
                <a:latin typeface="Andalus" pitchFamily="18" charset="-78"/>
                <a:cs typeface="Andalus" pitchFamily="18" charset="-78"/>
              </a:rPr>
              <a:t>The</a:t>
            </a:r>
            <a:r>
              <a:rPr lang="es-ES" sz="3200" b="1" dirty="0" smtClean="0">
                <a:solidFill>
                  <a:schemeClr val="bg2">
                    <a:lumMod val="50000"/>
                  </a:schemeClr>
                </a:solidFill>
                <a:effectLst>
                  <a:outerShdw blurRad="25400" dist="25400" dir="15900000" rotWithShape="0">
                    <a:srgbClr val="595650">
                      <a:alpha val="33000"/>
                    </a:srgbClr>
                  </a:outerShdw>
                </a:effectLst>
                <a:latin typeface="Andalus" pitchFamily="18" charset="-78"/>
                <a:cs typeface="Andalus" pitchFamily="18" charset="-78"/>
              </a:rPr>
              <a:t> Gateway </a:t>
            </a:r>
            <a:r>
              <a:rPr lang="es-ES" sz="3200" b="1" dirty="0" err="1" smtClean="0">
                <a:solidFill>
                  <a:schemeClr val="bg2">
                    <a:lumMod val="50000"/>
                  </a:schemeClr>
                </a:solidFill>
                <a:effectLst>
                  <a:outerShdw blurRad="25400" dist="25400" dir="15900000" rotWithShape="0">
                    <a:srgbClr val="595650">
                      <a:alpha val="33000"/>
                    </a:srgbClr>
                  </a:outerShdw>
                </a:effectLst>
                <a:latin typeface="Andalus" pitchFamily="18" charset="-78"/>
                <a:cs typeface="Andalus" pitchFamily="18" charset="-78"/>
              </a:rPr>
              <a:t>Arch</a:t>
            </a:r>
            <a:endParaRPr lang="en-US" sz="3200" b="1" dirty="0">
              <a:solidFill>
                <a:schemeClr val="bg2">
                  <a:lumMod val="50000"/>
                </a:schemeClr>
              </a:solidFill>
              <a:effectLst>
                <a:outerShdw blurRad="25400" dist="25400" dir="15900000" rotWithShape="0">
                  <a:srgbClr val="595650">
                    <a:alpha val="33000"/>
                  </a:srgbClr>
                </a:outerShdw>
              </a:effectLst>
              <a:latin typeface="Andalus" pitchFamily="18" charset="-78"/>
              <a:cs typeface="Andalus" pitchFamily="18" charset="-78"/>
            </a:endParaRPr>
          </a:p>
        </p:txBody>
      </p:sp>
      <p:pic>
        <p:nvPicPr>
          <p:cNvPr id="4" name="Picture 3"/>
          <p:cNvPicPr>
            <a:picLocks noChangeAspect="1"/>
          </p:cNvPicPr>
          <p:nvPr/>
        </p:nvPicPr>
        <p:blipFill>
          <a:blip r:embed="rId2"/>
          <a:stretch>
            <a:fillRect/>
          </a:stretch>
        </p:blipFill>
        <p:spPr>
          <a:xfrm>
            <a:off x="3200400" y="1752600"/>
            <a:ext cx="3181145" cy="2375255"/>
          </a:xfrm>
          <a:prstGeom prst="rect">
            <a:avLst/>
          </a:prstGeom>
        </p:spPr>
      </p:pic>
      <p:sp>
        <p:nvSpPr>
          <p:cNvPr id="6" name="TextBox 5"/>
          <p:cNvSpPr txBox="1"/>
          <p:nvPr/>
        </p:nvSpPr>
        <p:spPr>
          <a:xfrm>
            <a:off x="1981200" y="4267200"/>
            <a:ext cx="5315797" cy="2401852"/>
          </a:xfrm>
          <a:prstGeom prst="rect">
            <a:avLst/>
          </a:prstGeom>
        </p:spPr>
        <p:txBody>
          <a:bodyPr vert="horz" lIns="91440" tIns="45720" rIns="91440" bIns="45720" rtlCol="0">
            <a:normAutofit/>
          </a:bodyPr>
          <a:lstStyle/>
          <a:p>
            <a:pPr marL="640080" lvl="1" indent="-274320">
              <a:buClr>
                <a:schemeClr val="accent1"/>
              </a:buClr>
              <a:buSzPct val="76000"/>
              <a:buBlip>
                <a:blip r:embed="rId3"/>
              </a:buBlip>
              <a:defRPr sz="1800">
                <a:solidFill>
                  <a:srgbClr val="000000"/>
                </a:solidFill>
              </a:defRPr>
            </a:pPr>
            <a:r>
              <a:rPr lang="en-US" dirty="0" smtClean="0">
                <a:solidFill>
                  <a:schemeClr val="tx2">
                    <a:lumMod val="50000"/>
                  </a:schemeClr>
                </a:solidFill>
                <a:latin typeface="Andalus" pitchFamily="18" charset="-78"/>
                <a:cs typeface="Andalus" pitchFamily="18" charset="-78"/>
              </a:rPr>
              <a:t>The Building Of The Gateway Arch Started On February 12, 1963.</a:t>
            </a:r>
          </a:p>
          <a:p>
            <a:pPr marL="640080" lvl="1" indent="-274320">
              <a:buClr>
                <a:schemeClr val="accent1"/>
              </a:buClr>
              <a:buSzPct val="76000"/>
              <a:buBlip>
                <a:blip r:embed="rId3"/>
              </a:buBlip>
              <a:defRPr sz="1800">
                <a:solidFill>
                  <a:srgbClr val="000000"/>
                </a:solidFill>
              </a:defRPr>
            </a:pPr>
            <a:r>
              <a:rPr lang="en-US" dirty="0" smtClean="0">
                <a:solidFill>
                  <a:schemeClr val="tx2">
                    <a:lumMod val="50000"/>
                  </a:schemeClr>
                </a:solidFill>
                <a:latin typeface="Andalus" pitchFamily="18" charset="-78"/>
                <a:cs typeface="Andalus" pitchFamily="18" charset="-78"/>
              </a:rPr>
              <a:t> It Was Opened In 1965.</a:t>
            </a:r>
          </a:p>
          <a:p>
            <a:pPr marL="640080" lvl="1" indent="-274320">
              <a:buClr>
                <a:schemeClr val="accent1"/>
              </a:buClr>
              <a:buSzPct val="76000"/>
              <a:buBlip>
                <a:blip r:embed="rId3"/>
              </a:buBlip>
              <a:defRPr sz="1800">
                <a:solidFill>
                  <a:srgbClr val="000000"/>
                </a:solidFill>
              </a:defRPr>
            </a:pPr>
            <a:r>
              <a:rPr lang="en-US" dirty="0" smtClean="0">
                <a:solidFill>
                  <a:schemeClr val="tx2">
                    <a:lumMod val="50000"/>
                  </a:schemeClr>
                </a:solidFill>
                <a:latin typeface="Andalus" pitchFamily="18" charset="-78"/>
                <a:cs typeface="Andalus" pitchFamily="18" charset="-78"/>
              </a:rPr>
              <a:t>The Two Architects Are </a:t>
            </a:r>
            <a:r>
              <a:rPr lang="en-US" dirty="0" err="1" smtClean="0">
                <a:solidFill>
                  <a:schemeClr val="tx2">
                    <a:lumMod val="50000"/>
                  </a:schemeClr>
                </a:solidFill>
                <a:latin typeface="Andalus" pitchFamily="18" charset="-78"/>
                <a:cs typeface="Andalus" pitchFamily="18" charset="-78"/>
              </a:rPr>
              <a:t>Eero</a:t>
            </a:r>
            <a:r>
              <a:rPr lang="en-US" dirty="0" smtClean="0">
                <a:solidFill>
                  <a:schemeClr val="tx2">
                    <a:lumMod val="50000"/>
                  </a:schemeClr>
                </a:solidFill>
                <a:latin typeface="Andalus" pitchFamily="18" charset="-78"/>
                <a:cs typeface="Andalus" pitchFamily="18" charset="-78"/>
              </a:rPr>
              <a:t> Saarinen &amp; </a:t>
            </a:r>
            <a:r>
              <a:rPr lang="en-US" dirty="0" err="1" smtClean="0">
                <a:solidFill>
                  <a:schemeClr val="tx2">
                    <a:lumMod val="50000"/>
                  </a:schemeClr>
                </a:solidFill>
                <a:latin typeface="Andalus" pitchFamily="18" charset="-78"/>
                <a:cs typeface="Andalus" pitchFamily="18" charset="-78"/>
              </a:rPr>
              <a:t>Hannskarl</a:t>
            </a:r>
            <a:r>
              <a:rPr lang="en-US" dirty="0" smtClean="0">
                <a:solidFill>
                  <a:schemeClr val="tx2">
                    <a:lumMod val="50000"/>
                  </a:schemeClr>
                </a:solidFill>
                <a:latin typeface="Andalus" pitchFamily="18" charset="-78"/>
                <a:cs typeface="Andalus" pitchFamily="18" charset="-78"/>
              </a:rPr>
              <a:t> </a:t>
            </a:r>
            <a:r>
              <a:rPr lang="en-US" dirty="0" err="1" smtClean="0">
                <a:solidFill>
                  <a:schemeClr val="tx2">
                    <a:lumMod val="50000"/>
                  </a:schemeClr>
                </a:solidFill>
                <a:latin typeface="Andalus" pitchFamily="18" charset="-78"/>
                <a:cs typeface="Andalus" pitchFamily="18" charset="-78"/>
              </a:rPr>
              <a:t>Bandel</a:t>
            </a:r>
            <a:r>
              <a:rPr lang="en-US" dirty="0" smtClean="0">
                <a:solidFill>
                  <a:schemeClr val="tx2">
                    <a:lumMod val="50000"/>
                  </a:schemeClr>
                </a:solidFill>
                <a:latin typeface="Andalus" pitchFamily="18" charset="-78"/>
                <a:cs typeface="Andalus" pitchFamily="18" charset="-78"/>
              </a:rPr>
              <a:t>.</a:t>
            </a:r>
          </a:p>
          <a:p>
            <a:pPr marL="640080" lvl="1" indent="-274320">
              <a:buClr>
                <a:schemeClr val="accent1"/>
              </a:buClr>
              <a:buSzPct val="76000"/>
              <a:buBlip>
                <a:blip r:embed="rId3"/>
              </a:buBlip>
              <a:defRPr sz="1800">
                <a:solidFill>
                  <a:srgbClr val="000000"/>
                </a:solidFill>
              </a:defRPr>
            </a:pPr>
            <a:r>
              <a:rPr lang="en-US" dirty="0" smtClean="0">
                <a:solidFill>
                  <a:schemeClr val="tx2">
                    <a:lumMod val="50000"/>
                  </a:schemeClr>
                </a:solidFill>
                <a:latin typeface="Andalus" pitchFamily="18" charset="-78"/>
                <a:cs typeface="Andalus" pitchFamily="18" charset="-78"/>
              </a:rPr>
              <a:t>The Gateway Arch Is Located In St. Louis, Missouri.</a:t>
            </a:r>
          </a:p>
          <a:p>
            <a:pPr marL="640080" lvl="1" indent="-274320">
              <a:buClr>
                <a:schemeClr val="accent1"/>
              </a:buClr>
              <a:buSzPct val="76000"/>
              <a:buBlip>
                <a:blip r:embed="rId3"/>
              </a:buBlip>
              <a:defRPr sz="1800">
                <a:solidFill>
                  <a:srgbClr val="000000"/>
                </a:solidFill>
              </a:defRPr>
            </a:pPr>
            <a:endParaRPr lang="en-US" sz="2000" dirty="0" smtClean="0">
              <a:solidFill>
                <a:schemeClr val="tx2">
                  <a:lumMod val="50000"/>
                </a:schemeClr>
              </a:solidFill>
              <a:latin typeface="Andalus" pitchFamily="18" charset="-78"/>
              <a:cs typeface="Andalus" pitchFamily="18" charset="-78"/>
            </a:endParaRPr>
          </a:p>
          <a:p>
            <a:pPr marL="640080" lvl="1" indent="-274320">
              <a:buClr>
                <a:schemeClr val="accent1"/>
              </a:buClr>
              <a:buSzPct val="76000"/>
              <a:buBlip>
                <a:blip r:embed="rId3"/>
              </a:buBlip>
              <a:defRPr sz="1800">
                <a:solidFill>
                  <a:srgbClr val="000000"/>
                </a:solidFill>
              </a:defRPr>
            </a:pPr>
            <a:endParaRPr lang="en-US" sz="2000" dirty="0" smtClean="0">
              <a:solidFill>
                <a:schemeClr val="tx2">
                  <a:lumMod val="50000"/>
                </a:schemeClr>
              </a:solidFill>
              <a:latin typeface="Andalus" pitchFamily="18" charset="-78"/>
              <a:cs typeface="Andalus" pitchFamily="18" charset="-78"/>
            </a:endParaRPr>
          </a:p>
        </p:txBody>
      </p:sp>
      <p:pic>
        <p:nvPicPr>
          <p:cNvPr id="8" name="Picture 7"/>
          <p:cNvPicPr>
            <a:picLocks noChangeAspect="1"/>
          </p:cNvPicPr>
          <p:nvPr/>
        </p:nvPicPr>
        <p:blipFill>
          <a:blip r:embed="rId4" cstate="print"/>
          <a:stretch>
            <a:fillRect/>
          </a:stretch>
        </p:blipFill>
        <p:spPr>
          <a:xfrm>
            <a:off x="7162800" y="4343400"/>
            <a:ext cx="1464976" cy="1901313"/>
          </a:xfrm>
          <a:prstGeom prst="rect">
            <a:avLst/>
          </a:prstGeom>
        </p:spPr>
      </p:pic>
      <p:pic>
        <p:nvPicPr>
          <p:cNvPr id="9" name="Picture 8"/>
          <p:cNvPicPr>
            <a:picLocks noChangeAspect="1"/>
          </p:cNvPicPr>
          <p:nvPr/>
        </p:nvPicPr>
        <p:blipFill>
          <a:blip r:embed="rId5" cstate="print"/>
          <a:stretch>
            <a:fillRect/>
          </a:stretch>
        </p:blipFill>
        <p:spPr>
          <a:xfrm>
            <a:off x="685799" y="4343400"/>
            <a:ext cx="1533527" cy="1824907"/>
          </a:xfrm>
          <a:prstGeom prst="rect">
            <a:avLst/>
          </a:prstGeom>
        </p:spPr>
      </p:pic>
      <p:pic>
        <p:nvPicPr>
          <p:cNvPr id="3" name="Picture 2"/>
          <p:cNvPicPr>
            <a:picLocks noChangeAspect="1"/>
          </p:cNvPicPr>
          <p:nvPr/>
        </p:nvPicPr>
        <p:blipFill>
          <a:blip r:embed="rId6" cstate="print"/>
          <a:stretch>
            <a:fillRect/>
          </a:stretch>
        </p:blipFill>
        <p:spPr>
          <a:xfrm>
            <a:off x="838200" y="1447800"/>
            <a:ext cx="1403015" cy="1870686"/>
          </a:xfrm>
          <a:prstGeom prst="rect">
            <a:avLst/>
          </a:prstGeom>
        </p:spPr>
      </p:pic>
      <p:pic>
        <p:nvPicPr>
          <p:cNvPr id="5" name="Picture 4"/>
          <p:cNvPicPr>
            <a:picLocks noChangeAspect="1"/>
          </p:cNvPicPr>
          <p:nvPr/>
        </p:nvPicPr>
        <p:blipFill>
          <a:blip r:embed="rId7"/>
          <a:stretch>
            <a:fillRect/>
          </a:stretch>
        </p:blipFill>
        <p:spPr>
          <a:xfrm>
            <a:off x="6934200" y="914400"/>
            <a:ext cx="1670921" cy="1766403"/>
          </a:xfrm>
          <a:prstGeom prst="rect">
            <a:avLst/>
          </a:prstGeom>
        </p:spPr>
      </p:pic>
      <p:sp>
        <p:nvSpPr>
          <p:cNvPr id="7" name="TextBox 6"/>
          <p:cNvSpPr txBox="1"/>
          <p:nvPr/>
        </p:nvSpPr>
        <p:spPr>
          <a:xfrm>
            <a:off x="2362200" y="762000"/>
            <a:ext cx="3116819" cy="369332"/>
          </a:xfrm>
          <a:prstGeom prst="rect">
            <a:avLst/>
          </a:prstGeom>
          <a:noFill/>
        </p:spPr>
        <p:txBody>
          <a:bodyPr wrap="square" rtlCol="0">
            <a:spAutoFit/>
          </a:bodyPr>
          <a:lstStyle/>
          <a:p>
            <a:r>
              <a:rPr lang="en-US" dirty="0" smtClean="0">
                <a:latin typeface="Andalus" pitchFamily="18" charset="-78"/>
                <a:cs typeface="Andalus" pitchFamily="18" charset="-78"/>
              </a:rPr>
              <a:t>By: Griffin, Molly, </a:t>
            </a:r>
            <a:r>
              <a:rPr lang="en-US" dirty="0" err="1" smtClean="0">
                <a:latin typeface="Andalus" pitchFamily="18" charset="-78"/>
                <a:cs typeface="Andalus" pitchFamily="18" charset="-78"/>
              </a:rPr>
              <a:t>Laila</a:t>
            </a:r>
            <a:r>
              <a:rPr lang="en-US" dirty="0" smtClean="0">
                <a:latin typeface="Andalus" pitchFamily="18" charset="-78"/>
                <a:cs typeface="Andalus" pitchFamily="18" charset="-78"/>
              </a:rPr>
              <a:t>, August</a:t>
            </a:r>
            <a:endParaRPr lang="en-US" dirty="0">
              <a:latin typeface="Andalus" pitchFamily="18" charset="-78"/>
              <a:cs typeface="Andalus" pitchFamily="18" charset="-78"/>
            </a:endParaRPr>
          </a:p>
        </p:txBody>
      </p:sp>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4244121537"/>
      </p:ext>
    </p:extLst>
  </p:cSld>
  <p:clrMapOvr>
    <a:masterClrMapping/>
  </p:clrMapOvr>
  <mc:AlternateContent>
    <mc:Choice xmlns:mc="http://schemas.openxmlformats.org/markup-compatibility/2006" xmlns:p14="http://schemas.microsoft.com/office/powerpoint/2010/main" xmlns="" xmlns:p="http://schemas.openxmlformats.org/presentationml/2006/main" xmlns:r="http://schemas.openxmlformats.org/officeDocument/2006/relationships" xmlns:a="http://schemas.openxmlformats.org/drawingml/2006/main" Requires="p14">
      <p:transition spd="slow" p14:dur="2000"/>
    </mc:Choice>
    <mc:Fallback>
      <mp:transition xmlns:mp="http://schemas.microsoft.com/office/mac/powerpoint/2008/mai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 name="Shape 36"/>
          <p:cNvSpPr>
            <a:spLocks noGrp="1"/>
          </p:cNvSpPr>
          <p:nvPr>
            <p:ph type="title"/>
          </p:nvPr>
        </p:nvSpPr>
        <p:spPr>
          <a:xfrm>
            <a:off x="4724400" y="-76200"/>
            <a:ext cx="3276600" cy="753606"/>
          </a:xfrm>
          <a:prstGeom prst="rect">
            <a:avLst/>
          </a:prstGeom>
        </p:spPr>
        <p:txBody>
          <a:bodyPr vert="horz" lIns="91440" tIns="45720" rIns="91440" bIns="45720" rtlCol="0" anchor="b">
            <a:noAutofit/>
          </a:bodyPr>
          <a:lstStyle>
            <a:lvl1pPr defTabSz="508254">
              <a:defRPr sz="6960">
                <a:solidFill>
                  <a:srgbClr val="CFBDFC"/>
                </a:solidFill>
              </a:defRPr>
            </a:lvl1pPr>
          </a:lstStyle>
          <a:p>
            <a:pPr defTabSz="914400">
              <a:defRPr sz="1800">
                <a:solidFill>
                  <a:srgbClr val="000000"/>
                </a:solidFill>
                <a:effectLst/>
              </a:defRPr>
            </a:pPr>
            <a:r>
              <a:rPr sz="3600" b="1" smtClean="0">
                <a:solidFill>
                  <a:schemeClr val="accent1">
                    <a:lumMod val="60000"/>
                    <a:lumOff val="40000"/>
                  </a:schemeClr>
                </a:solidFill>
                <a:effectLst>
                  <a:outerShdw blurRad="25400" dist="25400" dir="15900000" rotWithShape="0">
                    <a:srgbClr val="595650">
                      <a:alpha val="33000"/>
                    </a:srgbClr>
                  </a:outerShdw>
                </a:effectLst>
                <a:latin typeface="Andalus" pitchFamily="18" charset="-78"/>
                <a:cs typeface="Andalus" pitchFamily="18" charset="-78"/>
              </a:rPr>
              <a:t>Gateway </a:t>
            </a:r>
            <a:r>
              <a:rPr sz="3600" b="1" dirty="0">
                <a:solidFill>
                  <a:schemeClr val="accent1">
                    <a:lumMod val="60000"/>
                    <a:lumOff val="40000"/>
                  </a:schemeClr>
                </a:solidFill>
                <a:effectLst>
                  <a:outerShdw blurRad="25400" dist="25400" dir="15900000" rotWithShape="0">
                    <a:srgbClr val="595650">
                      <a:alpha val="33000"/>
                    </a:srgbClr>
                  </a:outerShdw>
                </a:effectLst>
                <a:latin typeface="Andalus" pitchFamily="18" charset="-78"/>
                <a:cs typeface="Andalus" pitchFamily="18" charset="-78"/>
              </a:rPr>
              <a:t>Arch</a:t>
            </a:r>
            <a:r>
              <a:rPr lang="en-US" sz="3600" b="1" dirty="0">
                <a:solidFill>
                  <a:schemeClr val="accent1">
                    <a:lumMod val="60000"/>
                    <a:lumOff val="40000"/>
                  </a:schemeClr>
                </a:solidFill>
                <a:effectLst>
                  <a:outerShdw blurRad="25400" dist="25400" dir="15900000" rotWithShape="0">
                    <a:srgbClr val="595650">
                      <a:alpha val="33000"/>
                    </a:srgbClr>
                  </a:outerShdw>
                </a:effectLst>
                <a:latin typeface="Andalus" pitchFamily="18" charset="-78"/>
                <a:cs typeface="Andalus" pitchFamily="18" charset="-78"/>
              </a:rPr>
              <a:t> </a:t>
            </a:r>
            <a:endParaRPr sz="3600" b="1" dirty="0">
              <a:solidFill>
                <a:schemeClr val="accent1">
                  <a:lumMod val="60000"/>
                  <a:lumOff val="40000"/>
                </a:schemeClr>
              </a:solidFill>
              <a:effectLst>
                <a:outerShdw blurRad="25400" dist="25400" dir="15900000" rotWithShape="0">
                  <a:srgbClr val="595650">
                    <a:alpha val="33000"/>
                  </a:srgbClr>
                </a:outerShdw>
              </a:effectLst>
              <a:latin typeface="Andalus" pitchFamily="18" charset="-78"/>
              <a:cs typeface="Andalus" pitchFamily="18" charset="-78"/>
            </a:endParaRPr>
          </a:p>
        </p:txBody>
      </p:sp>
      <p:sp>
        <p:nvSpPr>
          <p:cNvPr id="37" name="Shape 37"/>
          <p:cNvSpPr>
            <a:spLocks noGrp="1"/>
          </p:cNvSpPr>
          <p:nvPr>
            <p:ph type="body" idx="1"/>
          </p:nvPr>
        </p:nvSpPr>
        <p:spPr>
          <a:xfrm>
            <a:off x="2590800" y="1371600"/>
            <a:ext cx="4592780" cy="4419599"/>
          </a:xfrm>
          <a:prstGeom prst="rect">
            <a:avLst/>
          </a:prstGeom>
        </p:spPr>
        <p:txBody>
          <a:bodyPr vert="horz" lIns="91440" tIns="45720" rIns="91440" bIns="45720" rtlCol="0">
            <a:normAutofit/>
          </a:bodyPr>
          <a:lstStyle/>
          <a:p>
            <a:pPr lvl="1">
              <a:spcBef>
                <a:spcPts val="0"/>
              </a:spcBef>
              <a:buBlip>
                <a:blip r:embed="rId2"/>
              </a:buBlip>
              <a:defRPr sz="1800">
                <a:solidFill>
                  <a:srgbClr val="000000"/>
                </a:solidFill>
              </a:defRPr>
            </a:pPr>
            <a:r>
              <a:rPr lang="en-US" sz="2000" dirty="0" smtClean="0">
                <a:solidFill>
                  <a:schemeClr val="tx2">
                    <a:lumMod val="50000"/>
                  </a:schemeClr>
                </a:solidFill>
                <a:latin typeface="Andalus" pitchFamily="18" charset="-78"/>
                <a:cs typeface="Andalus" pitchFamily="18" charset="-78"/>
              </a:rPr>
              <a:t>The formal name is “Jefferson National Expansion Memorial.” </a:t>
            </a:r>
          </a:p>
          <a:p>
            <a:pPr lvl="1">
              <a:spcBef>
                <a:spcPts val="0"/>
              </a:spcBef>
              <a:buBlip>
                <a:blip r:embed="rId2"/>
              </a:buBlip>
              <a:defRPr sz="1800">
                <a:solidFill>
                  <a:srgbClr val="000000"/>
                </a:solidFill>
              </a:defRPr>
            </a:pPr>
            <a:r>
              <a:rPr lang="en-US" sz="2000" dirty="0" smtClean="0">
                <a:solidFill>
                  <a:schemeClr val="tx2">
                    <a:lumMod val="50000"/>
                  </a:schemeClr>
                </a:solidFill>
                <a:latin typeface="Andalus" pitchFamily="18" charset="-78"/>
                <a:cs typeface="Andalus" pitchFamily="18" charset="-78"/>
              </a:rPr>
              <a:t>This refers to westward expansion and settlement in the 1800s.</a:t>
            </a:r>
          </a:p>
          <a:p>
            <a:pPr lvl="1">
              <a:spcBef>
                <a:spcPts val="0"/>
              </a:spcBef>
              <a:buBlip>
                <a:blip r:embed="rId2"/>
              </a:buBlip>
              <a:defRPr sz="1800">
                <a:solidFill>
                  <a:srgbClr val="000000"/>
                </a:solidFill>
              </a:defRPr>
            </a:pPr>
            <a:r>
              <a:rPr lang="en-US" sz="2000" dirty="0" smtClean="0">
                <a:solidFill>
                  <a:schemeClr val="tx2">
                    <a:lumMod val="50000"/>
                  </a:schemeClr>
                </a:solidFill>
                <a:latin typeface="Andalus" pitchFamily="18" charset="-78"/>
                <a:cs typeface="Andalus" pitchFamily="18" charset="-78"/>
              </a:rPr>
              <a:t>The Gateway Arch is 630 feet tall.</a:t>
            </a:r>
          </a:p>
          <a:p>
            <a:pPr lvl="1">
              <a:spcBef>
                <a:spcPts val="0"/>
              </a:spcBef>
              <a:buBlip>
                <a:blip r:embed="rId2"/>
              </a:buBlip>
              <a:defRPr sz="1800">
                <a:solidFill>
                  <a:srgbClr val="000000"/>
                </a:solidFill>
              </a:defRPr>
            </a:pPr>
            <a:r>
              <a:rPr lang="en-US" sz="2000" dirty="0" smtClean="0">
                <a:solidFill>
                  <a:schemeClr val="tx2">
                    <a:lumMod val="50000"/>
                  </a:schemeClr>
                </a:solidFill>
                <a:latin typeface="Andalus" pitchFamily="18" charset="-78"/>
                <a:cs typeface="Andalus" pitchFamily="18" charset="-78"/>
              </a:rPr>
              <a:t>People can go up into the Arch.</a:t>
            </a:r>
          </a:p>
          <a:p>
            <a:pPr lvl="1">
              <a:spcBef>
                <a:spcPts val="0"/>
              </a:spcBef>
              <a:buBlip>
                <a:blip r:embed="rId2"/>
              </a:buBlip>
              <a:defRPr sz="1800">
                <a:solidFill>
                  <a:srgbClr val="000000"/>
                </a:solidFill>
              </a:defRPr>
            </a:pPr>
            <a:r>
              <a:rPr lang="en-US" sz="2000" dirty="0" smtClean="0">
                <a:solidFill>
                  <a:schemeClr val="tx2">
                    <a:lumMod val="50000"/>
                  </a:schemeClr>
                </a:solidFill>
                <a:latin typeface="Andalus" pitchFamily="18" charset="-78"/>
                <a:cs typeface="Andalus" pitchFamily="18" charset="-78"/>
              </a:rPr>
              <a:t>The Gateway Arch was designed from 1947-49.</a:t>
            </a:r>
          </a:p>
          <a:p>
            <a:pPr lvl="1">
              <a:spcBef>
                <a:spcPts val="0"/>
              </a:spcBef>
              <a:buBlip>
                <a:blip r:embed="rId2"/>
              </a:buBlip>
              <a:defRPr sz="1800">
                <a:solidFill>
                  <a:srgbClr val="000000"/>
                </a:solidFill>
              </a:defRPr>
            </a:pPr>
            <a:r>
              <a:rPr lang="en-US" sz="2000" dirty="0" smtClean="0">
                <a:solidFill>
                  <a:schemeClr val="tx2">
                    <a:lumMod val="50000"/>
                  </a:schemeClr>
                </a:solidFill>
                <a:latin typeface="Andalus" pitchFamily="18" charset="-78"/>
                <a:cs typeface="Andalus" pitchFamily="18" charset="-78"/>
              </a:rPr>
              <a:t>The Gateway Arch is made out of stainless steel. </a:t>
            </a:r>
            <a:endParaRPr lang="en-US" sz="2000" dirty="0">
              <a:solidFill>
                <a:schemeClr val="tx2">
                  <a:lumMod val="50000"/>
                </a:schemeClr>
              </a:solidFill>
              <a:latin typeface="Andalus" pitchFamily="18" charset="-78"/>
              <a:cs typeface="Andalus" pitchFamily="18" charset="-78"/>
            </a:endParaRPr>
          </a:p>
          <a:p>
            <a:pPr lvl="1">
              <a:spcBef>
                <a:spcPts val="0"/>
              </a:spcBef>
              <a:buBlip>
                <a:blip r:embed="rId2"/>
              </a:buBlip>
              <a:defRPr sz="1800">
                <a:solidFill>
                  <a:srgbClr val="000000"/>
                </a:solidFill>
              </a:defRPr>
            </a:pPr>
            <a:r>
              <a:rPr lang="en-US" sz="2000" dirty="0" smtClean="0">
                <a:solidFill>
                  <a:schemeClr val="tx2">
                    <a:lumMod val="50000"/>
                  </a:schemeClr>
                </a:solidFill>
                <a:latin typeface="Andalus" pitchFamily="18" charset="-78"/>
                <a:cs typeface="Andalus" pitchFamily="18" charset="-78"/>
              </a:rPr>
              <a:t>Inside </a:t>
            </a:r>
            <a:r>
              <a:rPr lang="en-US" sz="2000" dirty="0">
                <a:solidFill>
                  <a:schemeClr val="tx2">
                    <a:lumMod val="50000"/>
                  </a:schemeClr>
                </a:solidFill>
                <a:latin typeface="Andalus" pitchFamily="18" charset="-78"/>
                <a:cs typeface="Andalus" pitchFamily="18" charset="-78"/>
              </a:rPr>
              <a:t>at the top of the Gateway Arch. </a:t>
            </a:r>
          </a:p>
        </p:txBody>
      </p:sp>
      <p:pic>
        <p:nvPicPr>
          <p:cNvPr id="38" name="C09F7507-0EFE-4F47-B3A4-C59A7DE7E304-L0-001.png"/>
          <p:cNvPicPr/>
          <p:nvPr/>
        </p:nvPicPr>
        <p:blipFill>
          <a:blip r:embed="rId3">
            <a:extLst/>
          </a:blip>
          <a:stretch>
            <a:fillRect/>
          </a:stretch>
        </p:blipFill>
        <p:spPr>
          <a:xfrm>
            <a:off x="6934200" y="3276600"/>
            <a:ext cx="1706897" cy="2945910"/>
          </a:xfrm>
          <a:prstGeom prst="rect">
            <a:avLst/>
          </a:prstGeom>
          <a:ln w="12700">
            <a:miter lim="400000"/>
          </a:ln>
        </p:spPr>
      </p:pic>
      <p:sp>
        <p:nvSpPr>
          <p:cNvPr id="39" name="Shape 39"/>
          <p:cNvSpPr/>
          <p:nvPr/>
        </p:nvSpPr>
        <p:spPr>
          <a:xfrm>
            <a:off x="4572000" y="6248400"/>
            <a:ext cx="4007456" cy="342659"/>
          </a:xfrm>
          <a:prstGeom prst="rect">
            <a:avLst/>
          </a:prstGeom>
          <a:ln w="12700">
            <a:miter lim="400000"/>
          </a:ln>
          <a:extLst>
            <a:ext uri="{C572A759-6A51-4108-AA02-DFA0A04FC94B}">
              <ma14:wrappingTextBoxFlag xmlns:ma14="http://schemas.microsoft.com/office/mac/drawingml/2011/main" xmlns="" xmlns:p="http://schemas.openxmlformats.org/presentationml/2006/main" xmlns:r="http://schemas.openxmlformats.org/officeDocument/2006/relationships" xmlns:a="http://schemas.openxmlformats.org/drawingml/2006/main" val="1"/>
            </a:ext>
          </a:extLst>
        </p:spPr>
        <p:txBody>
          <a:bodyPr wrap="square" lIns="35719" tIns="35719" rIns="35719" bIns="35719" anchor="ctr">
            <a:spAutoFit/>
          </a:bodyPr>
          <a:lstStyle>
            <a:lvl1pPr>
              <a:defRPr sz="2100"/>
            </a:lvl1pPr>
          </a:lstStyle>
          <a:p>
            <a:pPr lvl="0">
              <a:defRPr sz="1800">
                <a:solidFill>
                  <a:srgbClr val="000000"/>
                </a:solidFill>
              </a:defRPr>
            </a:pPr>
            <a:r>
              <a:rPr sz="1758" dirty="0">
                <a:solidFill>
                  <a:schemeClr val="tx1">
                    <a:lumMod val="95000"/>
                    <a:lumOff val="5000"/>
                  </a:schemeClr>
                </a:solidFill>
                <a:latin typeface="Andalus" pitchFamily="18" charset="-78"/>
                <a:cs typeface="Andalus" pitchFamily="18" charset="-78"/>
              </a:rPr>
              <a:t>This is the car that takes </a:t>
            </a:r>
            <a:r>
              <a:rPr lang="en-US" sz="1758" dirty="0" smtClean="0">
                <a:solidFill>
                  <a:schemeClr val="tx1">
                    <a:lumMod val="95000"/>
                    <a:lumOff val="5000"/>
                  </a:schemeClr>
                </a:solidFill>
                <a:latin typeface="Andalus" pitchFamily="18" charset="-78"/>
                <a:cs typeface="Andalus" pitchFamily="18" charset="-78"/>
              </a:rPr>
              <a:t>you </a:t>
            </a:r>
            <a:r>
              <a:rPr sz="1758" dirty="0" smtClean="0">
                <a:solidFill>
                  <a:schemeClr val="tx1">
                    <a:lumMod val="95000"/>
                    <a:lumOff val="5000"/>
                  </a:schemeClr>
                </a:solidFill>
                <a:latin typeface="Andalus" pitchFamily="18" charset="-78"/>
                <a:cs typeface="Andalus" pitchFamily="18" charset="-78"/>
              </a:rPr>
              <a:t>up </a:t>
            </a:r>
            <a:r>
              <a:rPr sz="1758" dirty="0">
                <a:solidFill>
                  <a:schemeClr val="tx1">
                    <a:lumMod val="95000"/>
                    <a:lumOff val="5000"/>
                  </a:schemeClr>
                </a:solidFill>
                <a:latin typeface="Andalus" pitchFamily="18" charset="-78"/>
                <a:cs typeface="Andalus" pitchFamily="18" charset="-78"/>
              </a:rPr>
              <a:t>the arch. </a:t>
            </a:r>
          </a:p>
        </p:txBody>
      </p:sp>
      <p:pic>
        <p:nvPicPr>
          <p:cNvPr id="40" name="4A258E37-A89C-480F-BA97-443CA5E4A4DD-L0-001.jpeg"/>
          <p:cNvPicPr/>
          <p:nvPr/>
        </p:nvPicPr>
        <p:blipFill>
          <a:blip r:embed="rId4">
            <a:extLst/>
          </a:blip>
          <a:stretch>
            <a:fillRect/>
          </a:stretch>
        </p:blipFill>
        <p:spPr>
          <a:xfrm>
            <a:off x="609600" y="1371600"/>
            <a:ext cx="2425402" cy="3726971"/>
          </a:xfrm>
          <a:prstGeom prst="rect">
            <a:avLst/>
          </a:prstGeom>
          <a:ln w="12700">
            <a:miter lim="400000"/>
          </a:ln>
        </p:spPr>
      </p:pic>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3288804025"/>
      </p:ext>
    </p:extLst>
  </p:cSld>
  <p:clrMapOvr>
    <a:masterClrMapping/>
  </p:clrMapOvr>
  <p:transition spd="med"/>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2" name="21D43388-5924-4A6E-8614-F3195161BA5B-L0-001.jpeg"/>
          <p:cNvPicPr/>
          <p:nvPr/>
        </p:nvPicPr>
        <p:blipFill>
          <a:blip r:embed="rId2">
            <a:extLst/>
          </a:blip>
          <a:srcRect l="23759" r="23757"/>
          <a:stretch>
            <a:fillRect/>
          </a:stretch>
        </p:blipFill>
        <p:spPr>
          <a:xfrm>
            <a:off x="4800600" y="1752600"/>
            <a:ext cx="3200400" cy="4577285"/>
          </a:xfrm>
          <a:prstGeom prst="rect">
            <a:avLst/>
          </a:prstGeom>
          <a:ln w="12700">
            <a:miter lim="400000"/>
          </a:ln>
        </p:spPr>
      </p:pic>
      <p:sp>
        <p:nvSpPr>
          <p:cNvPr id="33" name="Shape 33"/>
          <p:cNvSpPr>
            <a:spLocks noGrp="1"/>
          </p:cNvSpPr>
          <p:nvPr>
            <p:ph type="title"/>
          </p:nvPr>
        </p:nvSpPr>
        <p:spPr>
          <a:xfrm>
            <a:off x="513158" y="152401"/>
            <a:ext cx="7487841" cy="1295400"/>
          </a:xfrm>
          <a:prstGeom prst="rect">
            <a:avLst/>
          </a:prstGeom>
        </p:spPr>
        <p:txBody>
          <a:bodyPr vert="horz" lIns="91440" tIns="45720" rIns="91440" bIns="45720" rtlCol="0" anchor="b">
            <a:noAutofit/>
          </a:bodyPr>
          <a:lstStyle/>
          <a:p>
            <a:pPr lvl="0">
              <a:defRPr sz="1800">
                <a:solidFill>
                  <a:srgbClr val="000000"/>
                </a:solidFill>
                <a:effectLst/>
              </a:defRPr>
            </a:pPr>
            <a:r>
              <a:rPr sz="3600" b="1" dirty="0">
                <a:solidFill>
                  <a:schemeClr val="bg2">
                    <a:lumMod val="50000"/>
                  </a:schemeClr>
                </a:solidFill>
                <a:effectLst>
                  <a:outerShdw blurRad="25400" dist="25400" dir="15900000" rotWithShape="0">
                    <a:srgbClr val="595650">
                      <a:alpha val="33000"/>
                    </a:srgbClr>
                  </a:outerShdw>
                </a:effectLst>
                <a:latin typeface="Andalus" pitchFamily="18" charset="-78"/>
                <a:cs typeface="Andalus" pitchFamily="18" charset="-78"/>
              </a:rPr>
              <a:t>National Archives</a:t>
            </a:r>
          </a:p>
          <a:p>
            <a:pPr lvl="0">
              <a:defRPr sz="1800">
                <a:solidFill>
                  <a:srgbClr val="000000"/>
                </a:solidFill>
                <a:effectLst/>
              </a:defRPr>
            </a:pPr>
            <a:r>
              <a:rPr lang="en-US" sz="2000" b="1" dirty="0" smtClean="0">
                <a:solidFill>
                  <a:schemeClr val="bg2">
                    <a:lumMod val="50000"/>
                  </a:schemeClr>
                </a:solidFill>
                <a:effectLst>
                  <a:outerShdw blurRad="25400" dist="25400" dir="15900000" rotWithShape="0">
                    <a:srgbClr val="595650">
                      <a:alpha val="33000"/>
                    </a:srgbClr>
                  </a:outerShdw>
                </a:effectLst>
                <a:latin typeface="Andalus" pitchFamily="18" charset="-78"/>
                <a:cs typeface="Andalus" pitchFamily="18" charset="-78"/>
              </a:rPr>
              <a:t>By Grace,  Kate,  Allie,  </a:t>
            </a:r>
            <a:r>
              <a:rPr lang="en-US" sz="2000" b="1" dirty="0" err="1" smtClean="0">
                <a:solidFill>
                  <a:schemeClr val="bg2">
                    <a:lumMod val="50000"/>
                  </a:schemeClr>
                </a:solidFill>
                <a:effectLst>
                  <a:outerShdw blurRad="25400" dist="25400" dir="15900000" rotWithShape="0">
                    <a:srgbClr val="595650">
                      <a:alpha val="33000"/>
                    </a:srgbClr>
                  </a:outerShdw>
                </a:effectLst>
                <a:latin typeface="Andalus" pitchFamily="18" charset="-78"/>
                <a:cs typeface="Andalus" pitchFamily="18" charset="-78"/>
              </a:rPr>
              <a:t>Destri</a:t>
            </a:r>
            <a:r>
              <a:rPr lang="en-US" sz="2000" b="1" dirty="0" smtClean="0">
                <a:solidFill>
                  <a:schemeClr val="bg2">
                    <a:lumMod val="50000"/>
                  </a:schemeClr>
                </a:solidFill>
                <a:effectLst>
                  <a:outerShdw blurRad="25400" dist="25400" dir="15900000" rotWithShape="0">
                    <a:srgbClr val="595650">
                      <a:alpha val="33000"/>
                    </a:srgbClr>
                  </a:outerShdw>
                </a:effectLst>
                <a:latin typeface="Andalus" pitchFamily="18" charset="-78"/>
                <a:cs typeface="Andalus" pitchFamily="18" charset="-78"/>
              </a:rPr>
              <a:t>,  Declan,  And Wally </a:t>
            </a:r>
            <a:endParaRPr lang="en-US" sz="2000" b="1" dirty="0">
              <a:solidFill>
                <a:schemeClr val="bg2">
                  <a:lumMod val="50000"/>
                </a:schemeClr>
              </a:solidFill>
              <a:effectLst>
                <a:outerShdw blurRad="25400" dist="25400" dir="15900000" rotWithShape="0">
                  <a:srgbClr val="595650">
                    <a:alpha val="33000"/>
                  </a:srgbClr>
                </a:outerShdw>
              </a:effectLst>
              <a:latin typeface="Andalus" pitchFamily="18" charset="-78"/>
              <a:cs typeface="Andalus" pitchFamily="18" charset="-78"/>
            </a:endParaRPr>
          </a:p>
        </p:txBody>
      </p:sp>
      <p:sp>
        <p:nvSpPr>
          <p:cNvPr id="34" name="Shape 34"/>
          <p:cNvSpPr>
            <a:spLocks noGrp="1"/>
          </p:cNvSpPr>
          <p:nvPr>
            <p:ph type="body" idx="1"/>
          </p:nvPr>
        </p:nvSpPr>
        <p:spPr>
          <a:xfrm>
            <a:off x="342900" y="1960067"/>
            <a:ext cx="4114800" cy="3983533"/>
          </a:xfrm>
          <a:prstGeom prst="rect">
            <a:avLst/>
          </a:prstGeom>
        </p:spPr>
        <p:txBody>
          <a:bodyPr vert="horz" lIns="91440" tIns="45720" rIns="91440" bIns="45720" rtlCol="0">
            <a:normAutofit/>
          </a:bodyPr>
          <a:lstStyle/>
          <a:p>
            <a:pPr lvl="1">
              <a:spcBef>
                <a:spcPts val="0"/>
              </a:spcBef>
              <a:buBlip>
                <a:blip r:embed="rId3"/>
              </a:buBlip>
              <a:defRPr sz="1800">
                <a:solidFill>
                  <a:srgbClr val="000000"/>
                </a:solidFill>
              </a:defRPr>
            </a:pPr>
            <a:r>
              <a:rPr lang="en-US" sz="2000" dirty="0" smtClean="0">
                <a:solidFill>
                  <a:schemeClr val="tx2">
                    <a:lumMod val="50000"/>
                  </a:schemeClr>
                </a:solidFill>
                <a:latin typeface="Andalus" pitchFamily="18" charset="-78"/>
                <a:cs typeface="Andalus" pitchFamily="18" charset="-78"/>
              </a:rPr>
              <a:t>Its full name is National Archives and Records Administration (NARA).</a:t>
            </a:r>
          </a:p>
          <a:p>
            <a:pPr lvl="1">
              <a:spcBef>
                <a:spcPts val="0"/>
              </a:spcBef>
              <a:buBlip>
                <a:blip r:embed="rId3"/>
              </a:buBlip>
              <a:defRPr sz="1800">
                <a:solidFill>
                  <a:srgbClr val="000000"/>
                </a:solidFill>
              </a:defRPr>
            </a:pPr>
            <a:r>
              <a:rPr lang="en-US" sz="2000" dirty="0" smtClean="0">
                <a:solidFill>
                  <a:schemeClr val="tx2">
                    <a:lumMod val="50000"/>
                  </a:schemeClr>
                </a:solidFill>
                <a:latin typeface="Andalus" pitchFamily="18" charset="-78"/>
                <a:cs typeface="Andalus" pitchFamily="18" charset="-78"/>
              </a:rPr>
              <a:t>It was built in 1934 and opened in 1935.</a:t>
            </a:r>
          </a:p>
          <a:p>
            <a:pPr lvl="1">
              <a:spcBef>
                <a:spcPts val="0"/>
              </a:spcBef>
              <a:buBlip>
                <a:blip r:embed="rId3"/>
              </a:buBlip>
              <a:defRPr sz="1800">
                <a:solidFill>
                  <a:srgbClr val="000000"/>
                </a:solidFill>
              </a:defRPr>
            </a:pPr>
            <a:r>
              <a:rPr lang="en-US" sz="2000" dirty="0" smtClean="0">
                <a:solidFill>
                  <a:schemeClr val="tx2">
                    <a:lumMod val="50000"/>
                  </a:schemeClr>
                </a:solidFill>
                <a:latin typeface="Andalus" pitchFamily="18" charset="-78"/>
                <a:cs typeface="Andalus" pitchFamily="18" charset="-78"/>
              </a:rPr>
              <a:t>It is heavily guarded because the documents are very important to our country's history.</a:t>
            </a:r>
            <a:endParaRPr lang="en-US" sz="2000" dirty="0">
              <a:solidFill>
                <a:schemeClr val="tx2">
                  <a:lumMod val="50000"/>
                </a:schemeClr>
              </a:solidFill>
              <a:latin typeface="Andalus" pitchFamily="18" charset="-78"/>
              <a:cs typeface="Andalus" pitchFamily="18" charset="-78"/>
            </a:endParaRPr>
          </a:p>
        </p:txBody>
      </p:sp>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1000310744"/>
      </p:ext>
    </p:extLst>
  </p:cSld>
  <p:clrMapOvr>
    <a:masterClrMapping/>
  </p:clrMapOvr>
  <p:transition spd="med"/>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6" name="0FFF0F96-08B1-40D2-8628-0875A49FFF40-L0-001.jpeg"/>
          <p:cNvPicPr/>
          <p:nvPr/>
        </p:nvPicPr>
        <p:blipFill>
          <a:blip r:embed="rId2">
            <a:extLst/>
          </a:blip>
          <a:srcRect t="322" b="322"/>
          <a:stretch>
            <a:fillRect/>
          </a:stretch>
        </p:blipFill>
        <p:spPr>
          <a:xfrm>
            <a:off x="4876800" y="1447800"/>
            <a:ext cx="2786063" cy="4348759"/>
          </a:xfrm>
          <a:prstGeom prst="rect">
            <a:avLst/>
          </a:prstGeom>
          <a:ln w="12700">
            <a:miter lim="400000"/>
          </a:ln>
        </p:spPr>
      </p:pic>
      <p:sp>
        <p:nvSpPr>
          <p:cNvPr id="37" name="Shape 37"/>
          <p:cNvSpPr>
            <a:spLocks noGrp="1"/>
          </p:cNvSpPr>
          <p:nvPr>
            <p:ph type="title"/>
          </p:nvPr>
        </p:nvSpPr>
        <p:spPr>
          <a:xfrm>
            <a:off x="533400" y="457200"/>
            <a:ext cx="6400800" cy="930222"/>
          </a:xfrm>
          <a:prstGeom prst="rect">
            <a:avLst/>
          </a:prstGeom>
        </p:spPr>
        <p:txBody>
          <a:bodyPr vert="horz" lIns="91440" tIns="45720" rIns="91440" bIns="45720" rtlCol="0" anchor="b">
            <a:noAutofit/>
          </a:bodyPr>
          <a:lstStyle>
            <a:lvl1pPr>
              <a:defRPr sz="6900"/>
            </a:lvl1pPr>
          </a:lstStyle>
          <a:p>
            <a:pPr>
              <a:defRPr sz="1800">
                <a:solidFill>
                  <a:srgbClr val="000000"/>
                </a:solidFill>
                <a:effectLst/>
              </a:defRPr>
            </a:pPr>
            <a:r>
              <a:rPr sz="3600" b="1" dirty="0">
                <a:solidFill>
                  <a:schemeClr val="bg2">
                    <a:lumMod val="50000"/>
                  </a:schemeClr>
                </a:solidFill>
                <a:effectLst>
                  <a:outerShdw blurRad="25400" dist="25400" dir="15900000" rotWithShape="0">
                    <a:srgbClr val="595650">
                      <a:alpha val="33000"/>
                    </a:srgbClr>
                  </a:outerShdw>
                </a:effectLst>
                <a:latin typeface="Andalus" pitchFamily="18" charset="-78"/>
                <a:cs typeface="Andalus" pitchFamily="18" charset="-78"/>
              </a:rPr>
              <a:t>WHAT DOCUMENTS ARE IN IT?</a:t>
            </a:r>
          </a:p>
        </p:txBody>
      </p:sp>
      <p:sp>
        <p:nvSpPr>
          <p:cNvPr id="38" name="Shape 38"/>
          <p:cNvSpPr>
            <a:spLocks noGrp="1"/>
          </p:cNvSpPr>
          <p:nvPr>
            <p:ph type="body" idx="1"/>
          </p:nvPr>
        </p:nvSpPr>
        <p:spPr>
          <a:xfrm>
            <a:off x="457200" y="1676400"/>
            <a:ext cx="3857625" cy="4018359"/>
          </a:xfrm>
          <a:prstGeom prst="rect">
            <a:avLst/>
          </a:prstGeom>
        </p:spPr>
        <p:txBody>
          <a:bodyPr vert="horz" lIns="91440" tIns="45720" rIns="91440" bIns="45720" rtlCol="0">
            <a:normAutofit/>
          </a:bodyPr>
          <a:lstStyle/>
          <a:p>
            <a:pPr lvl="1">
              <a:spcBef>
                <a:spcPts val="0"/>
              </a:spcBef>
              <a:buBlip>
                <a:blip r:embed="rId3"/>
              </a:buBlip>
              <a:defRPr sz="1800">
                <a:solidFill>
                  <a:srgbClr val="000000"/>
                </a:solidFill>
              </a:defRPr>
            </a:pPr>
            <a:r>
              <a:rPr lang="en-US" sz="2000" dirty="0" smtClean="0">
                <a:solidFill>
                  <a:schemeClr val="tx2">
                    <a:lumMod val="50000"/>
                  </a:schemeClr>
                </a:solidFill>
                <a:latin typeface="Andalus" pitchFamily="18" charset="-78"/>
                <a:cs typeface="Andalus" pitchFamily="18" charset="-78"/>
              </a:rPr>
              <a:t>Declaration of Independence</a:t>
            </a:r>
          </a:p>
          <a:p>
            <a:pPr lvl="1">
              <a:spcBef>
                <a:spcPts val="0"/>
              </a:spcBef>
              <a:buBlip>
                <a:blip r:embed="rId3"/>
              </a:buBlip>
              <a:defRPr sz="1800">
                <a:solidFill>
                  <a:srgbClr val="000000"/>
                </a:solidFill>
              </a:defRPr>
            </a:pPr>
            <a:r>
              <a:rPr lang="en-US" sz="2000" dirty="0" smtClean="0">
                <a:solidFill>
                  <a:schemeClr val="tx2">
                    <a:lumMod val="50000"/>
                  </a:schemeClr>
                </a:solidFill>
                <a:latin typeface="Andalus" pitchFamily="18" charset="-78"/>
                <a:cs typeface="Andalus" pitchFamily="18" charset="-78"/>
              </a:rPr>
              <a:t>Bill of Rights</a:t>
            </a:r>
          </a:p>
          <a:p>
            <a:pPr lvl="1">
              <a:spcBef>
                <a:spcPts val="0"/>
              </a:spcBef>
              <a:buBlip>
                <a:blip r:embed="rId3"/>
              </a:buBlip>
              <a:defRPr sz="1800">
                <a:solidFill>
                  <a:srgbClr val="000000"/>
                </a:solidFill>
              </a:defRPr>
            </a:pPr>
            <a:r>
              <a:rPr lang="en-US" sz="2000" dirty="0" smtClean="0">
                <a:solidFill>
                  <a:schemeClr val="tx2">
                    <a:lumMod val="50000"/>
                  </a:schemeClr>
                </a:solidFill>
                <a:latin typeface="Andalus" pitchFamily="18" charset="-78"/>
                <a:cs typeface="Andalus" pitchFamily="18" charset="-78"/>
              </a:rPr>
              <a:t>Constitution</a:t>
            </a:r>
          </a:p>
          <a:p>
            <a:pPr lvl="1">
              <a:spcBef>
                <a:spcPts val="0"/>
              </a:spcBef>
              <a:buBlip>
                <a:blip r:embed="rId3"/>
              </a:buBlip>
              <a:defRPr sz="1800">
                <a:solidFill>
                  <a:srgbClr val="000000"/>
                </a:solidFill>
              </a:defRPr>
            </a:pPr>
            <a:r>
              <a:rPr lang="en-US" sz="2000" dirty="0" smtClean="0">
                <a:solidFill>
                  <a:schemeClr val="tx2">
                    <a:lumMod val="50000"/>
                  </a:schemeClr>
                </a:solidFill>
                <a:latin typeface="Andalus" pitchFamily="18" charset="-78"/>
                <a:cs typeface="Andalus" pitchFamily="18" charset="-78"/>
              </a:rPr>
              <a:t>Bill for Alaska</a:t>
            </a:r>
          </a:p>
          <a:p>
            <a:pPr lvl="1">
              <a:spcBef>
                <a:spcPts val="0"/>
              </a:spcBef>
              <a:buBlip>
                <a:blip r:embed="rId3"/>
              </a:buBlip>
              <a:defRPr sz="1800">
                <a:solidFill>
                  <a:srgbClr val="000000"/>
                </a:solidFill>
              </a:defRPr>
            </a:pPr>
            <a:r>
              <a:rPr lang="en-US" sz="2000" dirty="0" smtClean="0">
                <a:solidFill>
                  <a:schemeClr val="tx2">
                    <a:lumMod val="50000"/>
                  </a:schemeClr>
                </a:solidFill>
                <a:latin typeface="Andalus" pitchFamily="18" charset="-78"/>
                <a:cs typeface="Andalus" pitchFamily="18" charset="-78"/>
              </a:rPr>
              <a:t>Edison's </a:t>
            </a:r>
            <a:r>
              <a:rPr lang="en-US" sz="2000" dirty="0" err="1" smtClean="0">
                <a:solidFill>
                  <a:schemeClr val="tx2">
                    <a:lumMod val="50000"/>
                  </a:schemeClr>
                </a:solidFill>
                <a:latin typeface="Andalus" pitchFamily="18" charset="-78"/>
                <a:cs typeface="Andalus" pitchFamily="18" charset="-78"/>
              </a:rPr>
              <a:t>Lightbulb</a:t>
            </a:r>
            <a:r>
              <a:rPr lang="en-US" sz="2000" dirty="0" smtClean="0">
                <a:solidFill>
                  <a:schemeClr val="tx2">
                    <a:lumMod val="50000"/>
                  </a:schemeClr>
                </a:solidFill>
                <a:latin typeface="Andalus" pitchFamily="18" charset="-78"/>
                <a:cs typeface="Andalus" pitchFamily="18" charset="-78"/>
              </a:rPr>
              <a:t> Patent</a:t>
            </a:r>
          </a:p>
          <a:p>
            <a:pPr lvl="1">
              <a:spcBef>
                <a:spcPts val="0"/>
              </a:spcBef>
              <a:buBlip>
                <a:blip r:embed="rId3"/>
              </a:buBlip>
              <a:defRPr sz="1800">
                <a:solidFill>
                  <a:srgbClr val="000000"/>
                </a:solidFill>
              </a:defRPr>
            </a:pPr>
            <a:r>
              <a:rPr lang="en-US" sz="2000" dirty="0" smtClean="0">
                <a:solidFill>
                  <a:schemeClr val="tx2">
                    <a:lumMod val="50000"/>
                  </a:schemeClr>
                </a:solidFill>
                <a:latin typeface="Andalus" pitchFamily="18" charset="-78"/>
                <a:cs typeface="Andalus" pitchFamily="18" charset="-78"/>
              </a:rPr>
              <a:t>Elvis' Letter to President Nixon</a:t>
            </a:r>
          </a:p>
          <a:p>
            <a:pPr lvl="1">
              <a:spcBef>
                <a:spcPts val="0"/>
              </a:spcBef>
              <a:buBlip>
                <a:blip r:embed="rId3"/>
              </a:buBlip>
              <a:defRPr sz="1800">
                <a:solidFill>
                  <a:srgbClr val="000000"/>
                </a:solidFill>
              </a:defRPr>
            </a:pPr>
            <a:r>
              <a:rPr lang="en-US" sz="2000" dirty="0" smtClean="0">
                <a:solidFill>
                  <a:schemeClr val="tx2">
                    <a:lumMod val="50000"/>
                  </a:schemeClr>
                </a:solidFill>
                <a:latin typeface="Andalus" pitchFamily="18" charset="-78"/>
                <a:cs typeface="Andalus" pitchFamily="18" charset="-78"/>
              </a:rPr>
              <a:t>Louisiana Purchase</a:t>
            </a:r>
          </a:p>
          <a:p>
            <a:pPr lvl="1">
              <a:spcBef>
                <a:spcPts val="0"/>
              </a:spcBef>
              <a:buBlip>
                <a:blip r:embed="rId3"/>
              </a:buBlip>
              <a:defRPr sz="1800">
                <a:solidFill>
                  <a:srgbClr val="000000"/>
                </a:solidFill>
              </a:defRPr>
            </a:pPr>
            <a:r>
              <a:rPr lang="en-US" sz="2000" dirty="0" smtClean="0">
                <a:solidFill>
                  <a:schemeClr val="tx2">
                    <a:lumMod val="50000"/>
                  </a:schemeClr>
                </a:solidFill>
                <a:latin typeface="Andalus" pitchFamily="18" charset="-78"/>
                <a:cs typeface="Andalus" pitchFamily="18" charset="-78"/>
              </a:rPr>
              <a:t>Apollo 11 Flight Plan</a:t>
            </a:r>
          </a:p>
          <a:p>
            <a:pPr lvl="1">
              <a:spcBef>
                <a:spcPts val="0"/>
              </a:spcBef>
              <a:buBlip>
                <a:blip r:embed="rId3"/>
              </a:buBlip>
              <a:defRPr sz="1800">
                <a:solidFill>
                  <a:srgbClr val="000000"/>
                </a:solidFill>
              </a:defRPr>
            </a:pPr>
            <a:r>
              <a:rPr lang="en-US" sz="2000" dirty="0" smtClean="0">
                <a:solidFill>
                  <a:schemeClr val="tx2">
                    <a:lumMod val="50000"/>
                  </a:schemeClr>
                </a:solidFill>
                <a:latin typeface="Andalus" pitchFamily="18" charset="-78"/>
                <a:cs typeface="Andalus" pitchFamily="18" charset="-78"/>
              </a:rPr>
              <a:t>Letter From Jackie Robinson </a:t>
            </a:r>
            <a:endParaRPr lang="en-US" sz="2000" dirty="0">
              <a:solidFill>
                <a:schemeClr val="tx2">
                  <a:lumMod val="50000"/>
                </a:schemeClr>
              </a:solidFill>
              <a:latin typeface="Andalus" pitchFamily="18" charset="-78"/>
              <a:cs typeface="Andalus" pitchFamily="18" charset="-78"/>
            </a:endParaRPr>
          </a:p>
        </p:txBody>
      </p:sp>
      <p:sp>
        <p:nvSpPr>
          <p:cNvPr id="39" name="Shape 39"/>
          <p:cNvSpPr/>
          <p:nvPr/>
        </p:nvSpPr>
        <p:spPr>
          <a:xfrm>
            <a:off x="4465978" y="5943600"/>
            <a:ext cx="4068422" cy="461601"/>
          </a:xfrm>
          <a:prstGeom prst="rect">
            <a:avLst/>
          </a:prstGeom>
          <a:ln w="12700">
            <a:miter lim="400000"/>
          </a:ln>
          <a:extLst>
            <a:ext uri="{C572A759-6A51-4108-AA02-DFA0A04FC94B}">
              <ma14:wrappingTextBoxFlag xmlns:ma14="http://schemas.microsoft.com/office/mac/drawingml/2011/main" xmlns="" xmlns:p="http://schemas.openxmlformats.org/presentationml/2006/main" xmlns:r="http://schemas.openxmlformats.org/officeDocument/2006/relationships" xmlns:a="http://schemas.openxmlformats.org/drawingml/2006/main" val="1"/>
            </a:ext>
          </a:extLst>
        </p:spPr>
        <p:txBody>
          <a:bodyPr wrap="none" lIns="35719" tIns="35719" rIns="35719" bIns="35719" anchor="ctr">
            <a:spAutoFit/>
          </a:bodyPr>
          <a:lstStyle/>
          <a:p>
            <a:pPr lvl="0">
              <a:defRPr sz="1800">
                <a:solidFill>
                  <a:srgbClr val="000000"/>
                </a:solidFill>
              </a:defRPr>
            </a:pPr>
            <a:r>
              <a:rPr sz="2531">
                <a:solidFill>
                  <a:srgbClr val="535353"/>
                </a:solidFill>
                <a:latin typeface="Andalus" pitchFamily="18" charset="-78"/>
                <a:cs typeface="Andalus" pitchFamily="18" charset="-78"/>
              </a:rPr>
              <a:t>Declaration of Independence  </a:t>
            </a:r>
          </a:p>
        </p:txBody>
      </p:sp>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1335994830"/>
      </p:ext>
    </p:extLst>
  </p:cSld>
  <p:clrMapOvr>
    <a:masterClrMapping/>
  </p:clrMapOvr>
  <p:transition spd="med"/>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1" name="085D46FA-215B-44B5-9E47-136486634B0E-L0-001.jpeg"/>
          <p:cNvPicPr/>
          <p:nvPr/>
        </p:nvPicPr>
        <p:blipFill>
          <a:blip r:embed="rId2">
            <a:extLst/>
          </a:blip>
          <a:srcRect l="14746" r="21041" b="3904"/>
          <a:stretch>
            <a:fillRect/>
          </a:stretch>
        </p:blipFill>
        <p:spPr>
          <a:xfrm>
            <a:off x="4572000" y="1752600"/>
            <a:ext cx="3142265" cy="4178979"/>
          </a:xfrm>
          <a:prstGeom prst="rect">
            <a:avLst/>
          </a:prstGeom>
          <a:ln w="12700">
            <a:miter lim="400000"/>
          </a:ln>
        </p:spPr>
      </p:pic>
      <p:sp>
        <p:nvSpPr>
          <p:cNvPr id="42" name="Shape 42"/>
          <p:cNvSpPr>
            <a:spLocks noGrp="1"/>
          </p:cNvSpPr>
          <p:nvPr>
            <p:ph type="title"/>
          </p:nvPr>
        </p:nvSpPr>
        <p:spPr>
          <a:xfrm>
            <a:off x="685800" y="838200"/>
            <a:ext cx="6400800" cy="1066801"/>
          </a:xfrm>
          <a:prstGeom prst="rect">
            <a:avLst/>
          </a:prstGeom>
        </p:spPr>
        <p:txBody>
          <a:bodyPr vert="horz" lIns="91440" tIns="45720" rIns="91440" bIns="45720" rtlCol="0" anchor="b">
            <a:noAutofit/>
          </a:bodyPr>
          <a:lstStyle/>
          <a:p>
            <a:pPr lvl="0">
              <a:defRPr sz="1800">
                <a:solidFill>
                  <a:srgbClr val="000000"/>
                </a:solidFill>
                <a:effectLst/>
              </a:defRPr>
            </a:pPr>
            <a:r>
              <a:rPr sz="3600" b="1" dirty="0">
                <a:solidFill>
                  <a:schemeClr val="bg2">
                    <a:lumMod val="50000"/>
                  </a:schemeClr>
                </a:solidFill>
                <a:effectLst>
                  <a:outerShdw blurRad="25400" dist="25400" dir="15900000" rotWithShape="0">
                    <a:srgbClr val="595650">
                      <a:alpha val="33000"/>
                    </a:srgbClr>
                  </a:outerShdw>
                </a:effectLst>
                <a:latin typeface="Andalus" pitchFamily="18" charset="-78"/>
                <a:cs typeface="Andalus" pitchFamily="18" charset="-78"/>
              </a:rPr>
              <a:t>THE CONSTITUTION AND BILL OF RIGHTS   </a:t>
            </a:r>
          </a:p>
        </p:txBody>
      </p:sp>
      <p:sp>
        <p:nvSpPr>
          <p:cNvPr id="43" name="Shape 43"/>
          <p:cNvSpPr>
            <a:spLocks noGrp="1"/>
          </p:cNvSpPr>
          <p:nvPr>
            <p:ph type="body" idx="1"/>
          </p:nvPr>
        </p:nvSpPr>
        <p:spPr>
          <a:xfrm>
            <a:off x="571501" y="1727152"/>
            <a:ext cx="3866555" cy="4749848"/>
          </a:xfrm>
          <a:prstGeom prst="rect">
            <a:avLst/>
          </a:prstGeom>
        </p:spPr>
        <p:txBody>
          <a:bodyPr vert="horz" lIns="91440" tIns="45720" rIns="91440" bIns="45720" rtlCol="0">
            <a:normAutofit/>
          </a:bodyPr>
          <a:lstStyle/>
          <a:p>
            <a:pPr lvl="1">
              <a:spcBef>
                <a:spcPts val="0"/>
              </a:spcBef>
              <a:buBlip>
                <a:blip r:embed="rId3"/>
              </a:buBlip>
              <a:defRPr sz="1800">
                <a:solidFill>
                  <a:srgbClr val="000000"/>
                </a:solidFill>
              </a:defRPr>
            </a:pPr>
            <a:endParaRPr lang="en-US" sz="2000" dirty="0" smtClean="0">
              <a:solidFill>
                <a:schemeClr val="tx2">
                  <a:lumMod val="50000"/>
                </a:schemeClr>
              </a:solidFill>
              <a:latin typeface="Andalus" pitchFamily="18" charset="-78"/>
              <a:cs typeface="Andalus" pitchFamily="18" charset="-78"/>
            </a:endParaRPr>
          </a:p>
          <a:p>
            <a:pPr lvl="1">
              <a:spcBef>
                <a:spcPts val="0"/>
              </a:spcBef>
              <a:buBlip>
                <a:blip r:embed="rId3"/>
              </a:buBlip>
              <a:defRPr sz="1800">
                <a:solidFill>
                  <a:srgbClr val="000000"/>
                </a:solidFill>
              </a:defRPr>
            </a:pPr>
            <a:r>
              <a:rPr lang="en-US" sz="2000" dirty="0" smtClean="0">
                <a:solidFill>
                  <a:schemeClr val="tx2">
                    <a:lumMod val="50000"/>
                  </a:schemeClr>
                </a:solidFill>
                <a:latin typeface="Andalus" pitchFamily="18" charset="-78"/>
                <a:cs typeface="Andalus" pitchFamily="18" charset="-78"/>
              </a:rPr>
              <a:t>The Constitution helped create America's first national government.</a:t>
            </a:r>
          </a:p>
          <a:p>
            <a:pPr lvl="1">
              <a:spcBef>
                <a:spcPts val="0"/>
              </a:spcBef>
              <a:buBlip>
                <a:blip r:embed="rId3"/>
              </a:buBlip>
              <a:defRPr sz="1800">
                <a:solidFill>
                  <a:srgbClr val="000000"/>
                </a:solidFill>
              </a:defRPr>
            </a:pPr>
            <a:r>
              <a:rPr lang="en-US" sz="2000" dirty="0" smtClean="0">
                <a:solidFill>
                  <a:schemeClr val="tx2">
                    <a:lumMod val="50000"/>
                  </a:schemeClr>
                </a:solidFill>
                <a:latin typeface="Andalus" pitchFamily="18" charset="-78"/>
                <a:cs typeface="Andalus" pitchFamily="18" charset="-78"/>
              </a:rPr>
              <a:t>It established the first basic rights that U.S</a:t>
            </a:r>
            <a:r>
              <a:rPr lang="en-US" sz="2000" dirty="0">
                <a:solidFill>
                  <a:schemeClr val="tx2">
                    <a:lumMod val="50000"/>
                  </a:schemeClr>
                </a:solidFill>
                <a:latin typeface="Andalus" pitchFamily="18" charset="-78"/>
                <a:cs typeface="Andalus" pitchFamily="18" charset="-78"/>
              </a:rPr>
              <a:t>. </a:t>
            </a:r>
            <a:r>
              <a:rPr lang="en-US" sz="2000" dirty="0" smtClean="0">
                <a:solidFill>
                  <a:schemeClr val="tx2">
                    <a:lumMod val="50000"/>
                  </a:schemeClr>
                </a:solidFill>
                <a:latin typeface="Andalus" pitchFamily="18" charset="-78"/>
                <a:cs typeface="Andalus" pitchFamily="18" charset="-78"/>
              </a:rPr>
              <a:t>citizens have, no matter how they look, or how much money they have.</a:t>
            </a:r>
          </a:p>
          <a:p>
            <a:pPr lvl="1">
              <a:spcBef>
                <a:spcPts val="0"/>
              </a:spcBef>
              <a:buBlip>
                <a:blip r:embed="rId3"/>
              </a:buBlip>
              <a:defRPr sz="1800">
                <a:solidFill>
                  <a:srgbClr val="000000"/>
                </a:solidFill>
              </a:defRPr>
            </a:pPr>
            <a:r>
              <a:rPr lang="en-US" sz="2000" dirty="0" smtClean="0">
                <a:solidFill>
                  <a:schemeClr val="tx2">
                    <a:lumMod val="50000"/>
                  </a:schemeClr>
                </a:solidFill>
                <a:latin typeface="Andalus" pitchFamily="18" charset="-78"/>
                <a:cs typeface="Andalus" pitchFamily="18" charset="-78"/>
              </a:rPr>
              <a:t>The Bill of Rights states the first 10 amendments in the U.S. Constitution.   </a:t>
            </a:r>
            <a:endParaRPr lang="en-US" sz="2000" dirty="0">
              <a:solidFill>
                <a:schemeClr val="tx2">
                  <a:lumMod val="50000"/>
                </a:schemeClr>
              </a:solidFill>
              <a:latin typeface="Andalus" pitchFamily="18" charset="-78"/>
              <a:cs typeface="Andalus" pitchFamily="18" charset="-78"/>
            </a:endParaRPr>
          </a:p>
        </p:txBody>
      </p:sp>
      <p:sp>
        <p:nvSpPr>
          <p:cNvPr id="44" name="Shape 44"/>
          <p:cNvSpPr/>
          <p:nvPr/>
        </p:nvSpPr>
        <p:spPr>
          <a:xfrm>
            <a:off x="4876800" y="6096000"/>
            <a:ext cx="2431756" cy="461601"/>
          </a:xfrm>
          <a:prstGeom prst="rect">
            <a:avLst/>
          </a:prstGeom>
          <a:ln w="12700">
            <a:miter lim="400000"/>
          </a:ln>
          <a:extLst>
            <a:ext uri="{C572A759-6A51-4108-AA02-DFA0A04FC94B}">
              <ma14:wrappingTextBoxFlag xmlns:ma14="http://schemas.microsoft.com/office/mac/drawingml/2011/main" xmlns="" xmlns:p="http://schemas.openxmlformats.org/presentationml/2006/main" xmlns:r="http://schemas.openxmlformats.org/officeDocument/2006/relationships" xmlns:a="http://schemas.openxmlformats.org/drawingml/2006/main" val="1"/>
            </a:ext>
          </a:extLst>
        </p:spPr>
        <p:txBody>
          <a:bodyPr wrap="none" lIns="35719" tIns="35719" rIns="35719" bIns="35719" anchor="ctr">
            <a:spAutoFit/>
          </a:bodyPr>
          <a:lstStyle/>
          <a:p>
            <a:pPr lvl="0">
              <a:defRPr sz="1800">
                <a:solidFill>
                  <a:srgbClr val="000000"/>
                </a:solidFill>
              </a:defRPr>
            </a:pPr>
            <a:r>
              <a:rPr sz="2531">
                <a:solidFill>
                  <a:srgbClr val="535353"/>
                </a:solidFill>
                <a:latin typeface="Andalus" pitchFamily="18" charset="-78"/>
                <a:cs typeface="Andalus" pitchFamily="18" charset="-78"/>
              </a:rPr>
              <a:t>The Constitution  </a:t>
            </a:r>
          </a:p>
        </p:txBody>
      </p:sp>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2295109535"/>
      </p:ext>
    </p:extLst>
  </p:cSld>
  <p:clrMapOvr>
    <a:masterClrMapping/>
  </p:clrMapOvr>
  <p:transition spd="med"/>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 name="Shape 67"/>
          <p:cNvSpPr>
            <a:spLocks noGrp="1"/>
          </p:cNvSpPr>
          <p:nvPr>
            <p:ph type="title"/>
          </p:nvPr>
        </p:nvSpPr>
        <p:spPr>
          <a:xfrm>
            <a:off x="609600" y="609600"/>
            <a:ext cx="3733800" cy="921662"/>
          </a:xfrm>
          <a:prstGeom prst="rect">
            <a:avLst/>
          </a:prstGeom>
        </p:spPr>
        <p:txBody>
          <a:bodyPr vert="horz" lIns="91440" tIns="45720" rIns="91440" bIns="45720" rtlCol="0" anchor="b">
            <a:noAutofit/>
          </a:bodyPr>
          <a:lstStyle>
            <a:lvl1pPr defTabSz="356362">
              <a:defRPr sz="4514">
                <a:solidFill>
                  <a:srgbClr val="D71A16"/>
                </a:solidFill>
                <a:effectLst>
                  <a:outerShdw blurRad="15494" dist="15494" dir="15900000" rotWithShape="0">
                    <a:srgbClr val="595650">
                      <a:alpha val="33000"/>
                    </a:srgbClr>
                  </a:outerShdw>
                </a:effectLst>
              </a:defRPr>
            </a:lvl1pPr>
          </a:lstStyle>
          <a:p>
            <a:pPr defTabSz="914400">
              <a:defRPr sz="1800">
                <a:solidFill>
                  <a:srgbClr val="000000"/>
                </a:solidFill>
                <a:effectLst/>
              </a:defRPr>
            </a:pPr>
            <a:r>
              <a:rPr sz="3200" b="1" dirty="0">
                <a:solidFill>
                  <a:schemeClr val="bg2">
                    <a:lumMod val="50000"/>
                  </a:schemeClr>
                </a:solidFill>
                <a:effectLst>
                  <a:outerShdw blurRad="25400" dist="25400" dir="15900000" rotWithShape="0">
                    <a:srgbClr val="595650">
                      <a:alpha val="33000"/>
                    </a:srgbClr>
                  </a:outerShdw>
                </a:effectLst>
                <a:latin typeface="Andalus" pitchFamily="18" charset="-78"/>
                <a:cs typeface="Andalus" pitchFamily="18" charset="-78"/>
              </a:rPr>
              <a:t>Bibliography </a:t>
            </a:r>
            <a:r>
              <a:rPr lang="en-US" sz="3200" b="1" dirty="0" smtClean="0">
                <a:solidFill>
                  <a:schemeClr val="bg2">
                    <a:lumMod val="50000"/>
                  </a:schemeClr>
                </a:solidFill>
                <a:effectLst>
                  <a:outerShdw blurRad="25400" dist="25400" dir="15900000" rotWithShape="0">
                    <a:srgbClr val="595650">
                      <a:alpha val="33000"/>
                    </a:srgbClr>
                  </a:outerShdw>
                </a:effectLst>
                <a:latin typeface="Andalus" pitchFamily="18" charset="-78"/>
                <a:cs typeface="Andalus" pitchFamily="18" charset="-78"/>
              </a:rPr>
              <a:t/>
            </a:r>
            <a:br>
              <a:rPr lang="en-US" sz="3200" b="1" dirty="0" smtClean="0">
                <a:solidFill>
                  <a:schemeClr val="bg2">
                    <a:lumMod val="50000"/>
                  </a:schemeClr>
                </a:solidFill>
                <a:effectLst>
                  <a:outerShdw blurRad="25400" dist="25400" dir="15900000" rotWithShape="0">
                    <a:srgbClr val="595650">
                      <a:alpha val="33000"/>
                    </a:srgbClr>
                  </a:outerShdw>
                </a:effectLst>
                <a:latin typeface="Andalus" pitchFamily="18" charset="-78"/>
                <a:cs typeface="Andalus" pitchFamily="18" charset="-78"/>
              </a:rPr>
            </a:br>
            <a:r>
              <a:rPr lang="en-US" sz="3200" b="1" dirty="0" smtClean="0">
                <a:solidFill>
                  <a:schemeClr val="bg2">
                    <a:lumMod val="50000"/>
                  </a:schemeClr>
                </a:solidFill>
                <a:effectLst>
                  <a:outerShdw blurRad="25400" dist="25400" dir="15900000" rotWithShape="0">
                    <a:srgbClr val="595650">
                      <a:alpha val="33000"/>
                    </a:srgbClr>
                  </a:outerShdw>
                </a:effectLst>
                <a:latin typeface="Andalus" pitchFamily="18" charset="-78"/>
                <a:cs typeface="Andalus" pitchFamily="18" charset="-78"/>
              </a:rPr>
              <a:t>Mt. Rushmore</a:t>
            </a:r>
            <a:endParaRPr sz="3200" b="1" dirty="0">
              <a:solidFill>
                <a:schemeClr val="bg2">
                  <a:lumMod val="50000"/>
                </a:schemeClr>
              </a:solidFill>
              <a:effectLst>
                <a:outerShdw blurRad="25400" dist="25400" dir="15900000" rotWithShape="0">
                  <a:srgbClr val="595650">
                    <a:alpha val="33000"/>
                  </a:srgbClr>
                </a:outerShdw>
              </a:effectLst>
              <a:latin typeface="Andalus" pitchFamily="18" charset="-78"/>
              <a:cs typeface="Andalus" pitchFamily="18" charset="-78"/>
            </a:endParaRPr>
          </a:p>
        </p:txBody>
      </p:sp>
      <p:sp>
        <p:nvSpPr>
          <p:cNvPr id="68" name="Shape 68"/>
          <p:cNvSpPr/>
          <p:nvPr/>
        </p:nvSpPr>
        <p:spPr>
          <a:xfrm>
            <a:off x="1143000" y="1828800"/>
            <a:ext cx="6695465" cy="3868881"/>
          </a:xfrm>
          <a:prstGeom prst="rect">
            <a:avLst/>
          </a:prstGeom>
          <a:extLst>
            <a:ext uri="{C572A759-6A51-4108-AA02-DFA0A04FC94B}">
              <ma14:wrappingTextBoxFlag xmlns:ma14="http://schemas.microsoft.com/office/mac/drawingml/2011/main" xmlns="" xmlns:p="http://schemas.openxmlformats.org/presentationml/2006/main" xmlns:r="http://schemas.openxmlformats.org/officeDocument/2006/relationships" xmlns:a="http://schemas.openxmlformats.org/drawingml/2006/main" val="1"/>
            </a:ext>
          </a:extLst>
        </p:spPr>
        <p:txBody>
          <a:bodyPr vert="horz" lIns="91440" tIns="45720" rIns="91440" bIns="45720" rtlCol="0">
            <a:normAutofit/>
          </a:bodyPr>
          <a:lstStyle/>
          <a:p>
            <a:pPr marL="640080" lvl="1" indent="-274320">
              <a:buClr>
                <a:schemeClr val="accent1"/>
              </a:buClr>
              <a:buSzPct val="76000"/>
              <a:buBlip>
                <a:blip r:embed="rId2"/>
              </a:buBlip>
              <a:defRPr sz="1800">
                <a:solidFill>
                  <a:srgbClr val="000000"/>
                </a:solidFill>
              </a:defRPr>
            </a:pPr>
            <a:r>
              <a:rPr lang="en-US" sz="2000" smtClean="0">
                <a:solidFill>
                  <a:schemeClr val="tx2">
                    <a:lumMod val="50000"/>
                  </a:schemeClr>
                </a:solidFill>
                <a:latin typeface="Andalus" pitchFamily="18" charset="-78"/>
                <a:cs typeface="Andalus" pitchFamily="18" charset="-78"/>
              </a:rPr>
              <a:t>"New Britain Museum of American Art." New Britain Museum of American Art. N.p., n.d. Web. 20 Apr. 2015.</a:t>
            </a:r>
          </a:p>
          <a:p>
            <a:pPr marL="640080" lvl="1" indent="-274320">
              <a:buClr>
                <a:schemeClr val="accent1"/>
              </a:buClr>
              <a:buSzPct val="76000"/>
              <a:buBlip>
                <a:blip r:embed="rId2"/>
              </a:buBlip>
              <a:defRPr sz="1800">
                <a:solidFill>
                  <a:srgbClr val="000000"/>
                </a:solidFill>
              </a:defRPr>
            </a:pPr>
            <a:r>
              <a:rPr lang="en-US" sz="2000" smtClean="0">
                <a:solidFill>
                  <a:schemeClr val="tx2">
                    <a:lumMod val="50000"/>
                  </a:schemeClr>
                </a:solidFill>
                <a:latin typeface="Andalus" pitchFamily="18" charset="-78"/>
                <a:cs typeface="Andalus" pitchFamily="18" charset="-78"/>
              </a:rPr>
              <a:t>N.p., n.d. Web. 20 Apr. 2015.</a:t>
            </a:r>
          </a:p>
          <a:p>
            <a:pPr marL="640080" lvl="1" indent="-274320">
              <a:buClr>
                <a:schemeClr val="accent1"/>
              </a:buClr>
              <a:buSzPct val="76000"/>
              <a:buBlip>
                <a:blip r:embed="rId2"/>
              </a:buBlip>
              <a:defRPr sz="1800">
                <a:solidFill>
                  <a:srgbClr val="000000"/>
                </a:solidFill>
              </a:defRPr>
            </a:pPr>
            <a:r>
              <a:rPr lang="en-US" sz="2000" smtClean="0">
                <a:solidFill>
                  <a:schemeClr val="tx2">
                    <a:lumMod val="50000"/>
                  </a:schemeClr>
                </a:solidFill>
                <a:latin typeface="Andalus" pitchFamily="18" charset="-78"/>
                <a:cs typeface="Andalus" pitchFamily="18" charset="-78"/>
              </a:rPr>
              <a:t>N.p., n.d. Web. 2015.</a:t>
            </a:r>
          </a:p>
          <a:p>
            <a:pPr marL="640080" lvl="1" indent="-274320">
              <a:buClr>
                <a:schemeClr val="accent1"/>
              </a:buClr>
              <a:buSzPct val="76000"/>
              <a:buBlip>
                <a:blip r:embed="rId2"/>
              </a:buBlip>
              <a:defRPr sz="1800">
                <a:solidFill>
                  <a:srgbClr val="000000"/>
                </a:solidFill>
              </a:defRPr>
            </a:pPr>
            <a:r>
              <a:rPr lang="en-US" sz="2000" smtClean="0">
                <a:solidFill>
                  <a:schemeClr val="tx2">
                    <a:lumMod val="50000"/>
                  </a:schemeClr>
                </a:solidFill>
                <a:latin typeface="Andalus" pitchFamily="18" charset="-78"/>
                <a:cs typeface="Andalus" pitchFamily="18" charset="-78"/>
              </a:rPr>
              <a:t>"Theodore Roosevelt." - Wikipedia, the Free Encyclopedia. N.p., n.d. Web. 20 Apr. 2015.</a:t>
            </a:r>
          </a:p>
          <a:p>
            <a:pPr marL="640080" lvl="1" indent="-274320">
              <a:buClr>
                <a:schemeClr val="accent1"/>
              </a:buClr>
              <a:buSzPct val="76000"/>
              <a:buBlip>
                <a:blip r:embed="rId2"/>
              </a:buBlip>
              <a:defRPr sz="1800">
                <a:solidFill>
                  <a:srgbClr val="000000"/>
                </a:solidFill>
              </a:defRPr>
            </a:pPr>
            <a:r>
              <a:rPr lang="en-US" sz="2000" smtClean="0">
                <a:solidFill>
                  <a:schemeClr val="tx2">
                    <a:lumMod val="50000"/>
                  </a:schemeClr>
                </a:solidFill>
                <a:latin typeface="Andalus" pitchFamily="18" charset="-78"/>
                <a:cs typeface="Andalus" pitchFamily="18" charset="-78"/>
              </a:rPr>
              <a:t>"Thomas Jefferson." - Wikipedia, the Free Encyclopedia. N.p., n.d. Web. 20 Apr. 2015.</a:t>
            </a:r>
          </a:p>
          <a:p>
            <a:pPr marL="640080" lvl="1" indent="-274320">
              <a:buClr>
                <a:schemeClr val="accent1"/>
              </a:buClr>
              <a:buSzPct val="76000"/>
              <a:buBlip>
                <a:blip r:embed="rId2"/>
              </a:buBlip>
              <a:defRPr sz="1800">
                <a:solidFill>
                  <a:srgbClr val="000000"/>
                </a:solidFill>
              </a:defRPr>
            </a:pPr>
            <a:r>
              <a:rPr lang="en-US" sz="2000" smtClean="0">
                <a:solidFill>
                  <a:schemeClr val="tx2">
                    <a:lumMod val="50000"/>
                  </a:schemeClr>
                </a:solidFill>
                <a:latin typeface="Andalus" pitchFamily="18" charset="-78"/>
                <a:cs typeface="Andalus" pitchFamily="18" charset="-78"/>
              </a:rPr>
              <a:t>United States. National Park Service. "Carving History." National Parks Service. U.S. Department of the Interior, 19 Apr. 2015. Web. 20 Apr. 2015.</a:t>
            </a:r>
          </a:p>
          <a:p>
            <a:pPr marL="640080" lvl="1" indent="-274320">
              <a:buClr>
                <a:schemeClr val="accent1"/>
              </a:buClr>
              <a:buSzPct val="76000"/>
              <a:buBlip>
                <a:blip r:embed="rId2"/>
              </a:buBlip>
              <a:defRPr sz="1800">
                <a:solidFill>
                  <a:srgbClr val="000000"/>
                </a:solidFill>
              </a:defRPr>
            </a:pPr>
            <a:endParaRPr lang="en-US" sz="2000" dirty="0">
              <a:solidFill>
                <a:schemeClr val="tx2">
                  <a:lumMod val="50000"/>
                </a:schemeClr>
              </a:solidFill>
              <a:latin typeface="Andalus" pitchFamily="18" charset="-78"/>
              <a:cs typeface="Andalus" pitchFamily="18" charset="-78"/>
            </a:endParaRPr>
          </a:p>
        </p:txBody>
      </p:sp>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4019863283"/>
      </p:ext>
    </p:extLst>
  </p:cSld>
  <p:clrMapOvr>
    <a:masterClrMapping/>
  </p:clrMapOvr>
  <p:transition spd="med"/>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609601" y="914400"/>
            <a:ext cx="7924800" cy="3785652"/>
          </a:xfrm>
          <a:prstGeom prst="rect">
            <a:avLst/>
          </a:prstGeom>
          <a:noFill/>
        </p:spPr>
        <p:txBody>
          <a:bodyPr wrap="square" rtlCol="0">
            <a:spAutoFit/>
          </a:bodyPr>
          <a:lstStyle/>
          <a:p>
            <a:r>
              <a:rPr lang="en-US" sz="2400" dirty="0" smtClean="0">
                <a:latin typeface="Andalus" pitchFamily="18" charset="-78"/>
                <a:cs typeface="Andalus" pitchFamily="18" charset="-78"/>
              </a:rPr>
              <a:t>Bibliography – Gateway Arch</a:t>
            </a:r>
            <a:endParaRPr lang="en-US" sz="2400" dirty="0">
              <a:latin typeface="Andalus" pitchFamily="18" charset="-78"/>
              <a:cs typeface="Andalus" pitchFamily="18" charset="-78"/>
            </a:endParaRPr>
          </a:p>
          <a:p>
            <a:endParaRPr lang="en-US" sz="2400" dirty="0">
              <a:latin typeface="Andalus" pitchFamily="18" charset="-78"/>
              <a:cs typeface="Andalus" pitchFamily="18" charset="-78"/>
            </a:endParaRPr>
          </a:p>
          <a:p>
            <a:r>
              <a:rPr lang="en-US" sz="2400" dirty="0">
                <a:latin typeface="Andalus" pitchFamily="18" charset="-78"/>
                <a:cs typeface="Andalus" pitchFamily="18" charset="-78"/>
              </a:rPr>
              <a:t>"About the Gateway Arch." About the Gateway Arch. </a:t>
            </a:r>
            <a:r>
              <a:rPr lang="en-US" sz="2400" dirty="0" err="1">
                <a:latin typeface="Andalus" pitchFamily="18" charset="-78"/>
                <a:cs typeface="Andalus" pitchFamily="18" charset="-78"/>
              </a:rPr>
              <a:t>N.p</a:t>
            </a:r>
            <a:r>
              <a:rPr lang="en-US" sz="2400" dirty="0">
                <a:latin typeface="Andalus" pitchFamily="18" charset="-78"/>
                <a:cs typeface="Andalus" pitchFamily="18" charset="-78"/>
              </a:rPr>
              <a:t>., </a:t>
            </a:r>
            <a:r>
              <a:rPr lang="en-US" sz="2400" dirty="0" err="1">
                <a:latin typeface="Andalus" pitchFamily="18" charset="-78"/>
                <a:cs typeface="Andalus" pitchFamily="18" charset="-78"/>
              </a:rPr>
              <a:t>n.d.</a:t>
            </a:r>
            <a:r>
              <a:rPr lang="en-US" sz="2400" dirty="0">
                <a:latin typeface="Andalus" pitchFamily="18" charset="-78"/>
                <a:cs typeface="Andalus" pitchFamily="18" charset="-78"/>
              </a:rPr>
              <a:t> Web. 20 Apr. 2015. &lt;http:// www.gatewayarch.com/About.aspx&gt;. Gateway arch: sunset. Digital image. </a:t>
            </a:r>
            <a:r>
              <a:rPr lang="en-US" sz="2400" dirty="0" err="1">
                <a:latin typeface="Andalus" pitchFamily="18" charset="-78"/>
                <a:cs typeface="Andalus" pitchFamily="18" charset="-78"/>
              </a:rPr>
              <a:t>N.p</a:t>
            </a:r>
            <a:r>
              <a:rPr lang="en-US" sz="2400" dirty="0">
                <a:latin typeface="Andalus" pitchFamily="18" charset="-78"/>
                <a:cs typeface="Andalus" pitchFamily="18" charset="-78"/>
              </a:rPr>
              <a:t>., </a:t>
            </a:r>
            <a:r>
              <a:rPr lang="en-US" sz="2400" dirty="0" err="1">
                <a:latin typeface="Andalus" pitchFamily="18" charset="-78"/>
                <a:cs typeface="Andalus" pitchFamily="18" charset="-78"/>
              </a:rPr>
              <a:t>n.d.</a:t>
            </a:r>
            <a:r>
              <a:rPr lang="en-US" sz="2400" dirty="0">
                <a:latin typeface="Andalus" pitchFamily="18" charset="-78"/>
                <a:cs typeface="Andalus" pitchFamily="18" charset="-78"/>
              </a:rPr>
              <a:t> Web. 20 Apr. 2015. &lt;http://www.archsociety.com/ news.php?extend.127.3&gt;.</a:t>
            </a:r>
          </a:p>
          <a:p>
            <a:r>
              <a:rPr lang="en-US" sz="2400" dirty="0">
                <a:latin typeface="Andalus" pitchFamily="18" charset="-78"/>
                <a:cs typeface="Andalus" pitchFamily="18" charset="-78"/>
              </a:rPr>
              <a:t>Inside at the top of the Gateway </a:t>
            </a:r>
            <a:r>
              <a:rPr lang="en-US" sz="2400" dirty="0" err="1">
                <a:latin typeface="Andalus" pitchFamily="18" charset="-78"/>
                <a:cs typeface="Andalus" pitchFamily="18" charset="-78"/>
              </a:rPr>
              <a:t>Arvh</a:t>
            </a:r>
            <a:r>
              <a:rPr lang="en-US" sz="2400" dirty="0">
                <a:latin typeface="Andalus" pitchFamily="18" charset="-78"/>
                <a:cs typeface="Andalus" pitchFamily="18" charset="-78"/>
              </a:rPr>
              <a:t>. Digital image. </a:t>
            </a:r>
            <a:r>
              <a:rPr lang="en-US" sz="2400" dirty="0" err="1">
                <a:latin typeface="Andalus" pitchFamily="18" charset="-78"/>
                <a:cs typeface="Andalus" pitchFamily="18" charset="-78"/>
              </a:rPr>
              <a:t>N.p</a:t>
            </a:r>
            <a:r>
              <a:rPr lang="en-US" sz="2400" dirty="0">
                <a:latin typeface="Andalus" pitchFamily="18" charset="-78"/>
                <a:cs typeface="Andalus" pitchFamily="18" charset="-78"/>
              </a:rPr>
              <a:t>., </a:t>
            </a:r>
            <a:r>
              <a:rPr lang="en-US" sz="2400" dirty="0" err="1">
                <a:latin typeface="Andalus" pitchFamily="18" charset="-78"/>
                <a:cs typeface="Andalus" pitchFamily="18" charset="-78"/>
              </a:rPr>
              <a:t>n.d.</a:t>
            </a:r>
            <a:r>
              <a:rPr lang="en-US" sz="2400" dirty="0">
                <a:latin typeface="Andalus" pitchFamily="18" charset="-78"/>
                <a:cs typeface="Andalus" pitchFamily="18" charset="-78"/>
              </a:rPr>
              <a:t> Web. 20 Apr. 2015. </a:t>
            </a:r>
            <a:r>
              <a:rPr lang="en-US" sz="2400" dirty="0">
                <a:latin typeface="Andalus" pitchFamily="18" charset="-78"/>
                <a:cs typeface="Andalus" pitchFamily="18" charset="-78"/>
                <a:hlinkClick r:id="rId2" invalidUrl="https://www.flickr.com/ photos/mpjai_2/1474582018/"/>
              </a:rPr>
              <a:t>https://www.flickr.com/ photos/mpjai_2/1474582018</a:t>
            </a:r>
            <a:r>
              <a:rPr lang="en-US" sz="2400" dirty="0">
                <a:hlinkClick r:id="rId2" invalidUrl="https://www.flickr.com/ photos/mpjai_2/1474582018/"/>
              </a:rPr>
              <a:t>/</a:t>
            </a:r>
            <a:r>
              <a:rPr lang="en-US" sz="2400" dirty="0"/>
              <a:t> </a:t>
            </a:r>
          </a:p>
        </p:txBody>
      </p:sp>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208902520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 name="Shape 46"/>
          <p:cNvSpPr>
            <a:spLocks noGrp="1"/>
          </p:cNvSpPr>
          <p:nvPr>
            <p:ph type="title"/>
          </p:nvPr>
        </p:nvSpPr>
        <p:spPr>
          <a:xfrm>
            <a:off x="513159" y="152401"/>
            <a:ext cx="8116491" cy="1981199"/>
          </a:xfrm>
          <a:prstGeom prst="rect">
            <a:avLst/>
          </a:prstGeom>
        </p:spPr>
        <p:txBody>
          <a:bodyPr>
            <a:noAutofit/>
          </a:bodyPr>
          <a:lstStyle/>
          <a:p>
            <a:pPr lvl="0">
              <a:defRPr sz="1800" cap="none">
                <a:solidFill>
                  <a:srgbClr val="000000"/>
                </a:solidFill>
              </a:defRPr>
            </a:pPr>
            <a:r>
              <a:rPr sz="3600" dirty="0" smtClean="0">
                <a:solidFill>
                  <a:srgbClr val="535353"/>
                </a:solidFill>
                <a:latin typeface="Andalus" pitchFamily="18" charset="-78"/>
                <a:cs typeface="Andalus" pitchFamily="18" charset="-78"/>
              </a:rPr>
              <a:t>Bibliography</a:t>
            </a:r>
            <a:r>
              <a:rPr lang="en-US" sz="3600" dirty="0" smtClean="0">
                <a:solidFill>
                  <a:srgbClr val="535353"/>
                </a:solidFill>
                <a:latin typeface="Andalus" pitchFamily="18" charset="-78"/>
                <a:cs typeface="Andalus" pitchFamily="18" charset="-78"/>
              </a:rPr>
              <a:t> – National Archives</a:t>
            </a:r>
            <a:br>
              <a:rPr lang="en-US" sz="3600" dirty="0" smtClean="0">
                <a:solidFill>
                  <a:srgbClr val="535353"/>
                </a:solidFill>
                <a:latin typeface="Andalus" pitchFamily="18" charset="-78"/>
                <a:cs typeface="Andalus" pitchFamily="18" charset="-78"/>
              </a:rPr>
            </a:br>
            <a:r>
              <a:rPr sz="3600" dirty="0" smtClean="0">
                <a:solidFill>
                  <a:srgbClr val="535353"/>
                </a:solidFill>
                <a:latin typeface="Andalus" pitchFamily="18" charset="-78"/>
                <a:cs typeface="Andalus" pitchFamily="18" charset="-78"/>
              </a:rPr>
              <a:t> </a:t>
            </a:r>
            <a:endParaRPr sz="3600" dirty="0">
              <a:solidFill>
                <a:srgbClr val="535353"/>
              </a:solidFill>
              <a:latin typeface="Andalus" pitchFamily="18" charset="-78"/>
              <a:cs typeface="Andalus" pitchFamily="18" charset="-78"/>
            </a:endParaRPr>
          </a:p>
        </p:txBody>
      </p:sp>
      <p:sp>
        <p:nvSpPr>
          <p:cNvPr id="47" name="Shape 47"/>
          <p:cNvSpPr>
            <a:spLocks noGrp="1"/>
          </p:cNvSpPr>
          <p:nvPr>
            <p:ph type="body" idx="1"/>
          </p:nvPr>
        </p:nvSpPr>
        <p:spPr>
          <a:xfrm>
            <a:off x="1219200" y="1676400"/>
            <a:ext cx="6629399" cy="4495800"/>
          </a:xfrm>
          <a:prstGeom prst="rect">
            <a:avLst/>
          </a:prstGeom>
        </p:spPr>
        <p:txBody>
          <a:bodyPr>
            <a:normAutofit fontScale="92500" lnSpcReduction="10000"/>
          </a:bodyPr>
          <a:lstStyle/>
          <a:p>
            <a:pPr marL="278238" indent="-278238" defTabSz="312170">
              <a:spcBef>
                <a:spcPts val="2391"/>
              </a:spcBef>
              <a:defRPr sz="1800">
                <a:solidFill>
                  <a:srgbClr val="000000"/>
                </a:solidFill>
              </a:defRPr>
            </a:pPr>
            <a:r>
              <a:rPr sz="2458" dirty="0">
                <a:solidFill>
                  <a:schemeClr val="tx2">
                    <a:lumMod val="50000"/>
                  </a:schemeClr>
                </a:solidFill>
                <a:latin typeface="Andalus" pitchFamily="18" charset="-78"/>
                <a:cs typeface="Andalus" pitchFamily="18" charset="-78"/>
              </a:rPr>
              <a:t>Declaration of Independence. Digital image. Founding.com. </a:t>
            </a:r>
            <a:r>
              <a:rPr sz="2458" dirty="0" err="1">
                <a:solidFill>
                  <a:schemeClr val="tx2">
                    <a:lumMod val="50000"/>
                  </a:schemeClr>
                </a:solidFill>
                <a:latin typeface="Andalus" pitchFamily="18" charset="-78"/>
                <a:cs typeface="Andalus" pitchFamily="18" charset="-78"/>
              </a:rPr>
              <a:t>N.p</a:t>
            </a:r>
            <a:r>
              <a:rPr sz="2458" dirty="0">
                <a:solidFill>
                  <a:schemeClr val="tx2">
                    <a:lumMod val="50000"/>
                  </a:schemeClr>
                </a:solidFill>
                <a:latin typeface="Andalus" pitchFamily="18" charset="-78"/>
                <a:cs typeface="Andalus" pitchFamily="18" charset="-78"/>
              </a:rPr>
              <a:t>., 2012. Web. 21 Apr. 2015. &lt;http://www.founding.com/the_declaration_of_i/&gt;.</a:t>
            </a:r>
          </a:p>
          <a:p>
            <a:pPr marL="278238" indent="-278238" defTabSz="312170">
              <a:spcBef>
                <a:spcPts val="2391"/>
              </a:spcBef>
              <a:defRPr sz="1800">
                <a:solidFill>
                  <a:srgbClr val="000000"/>
                </a:solidFill>
              </a:defRPr>
            </a:pPr>
            <a:r>
              <a:rPr sz="2458" dirty="0">
                <a:solidFill>
                  <a:schemeClr val="tx2">
                    <a:lumMod val="50000"/>
                  </a:schemeClr>
                </a:solidFill>
                <a:latin typeface="Andalus" pitchFamily="18" charset="-78"/>
                <a:cs typeface="Andalus" pitchFamily="18" charset="-78"/>
              </a:rPr>
              <a:t>The National Archives Museum in Washington D.C. Digital image. The National Archives Museum. </a:t>
            </a:r>
            <a:r>
              <a:rPr sz="2458" dirty="0" err="1">
                <a:solidFill>
                  <a:schemeClr val="tx2">
                    <a:lumMod val="50000"/>
                  </a:schemeClr>
                </a:solidFill>
                <a:latin typeface="Andalus" pitchFamily="18" charset="-78"/>
                <a:cs typeface="Andalus" pitchFamily="18" charset="-78"/>
              </a:rPr>
              <a:t>N.p</a:t>
            </a:r>
            <a:r>
              <a:rPr sz="2458" dirty="0">
                <a:solidFill>
                  <a:schemeClr val="tx2">
                    <a:lumMod val="50000"/>
                  </a:schemeClr>
                </a:solidFill>
                <a:latin typeface="Andalus" pitchFamily="18" charset="-78"/>
                <a:cs typeface="Andalus" pitchFamily="18" charset="-78"/>
              </a:rPr>
              <a:t>., </a:t>
            </a:r>
            <a:r>
              <a:rPr sz="2458" dirty="0" err="1">
                <a:solidFill>
                  <a:schemeClr val="tx2">
                    <a:lumMod val="50000"/>
                  </a:schemeClr>
                </a:solidFill>
                <a:latin typeface="Andalus" pitchFamily="18" charset="-78"/>
                <a:cs typeface="Andalus" pitchFamily="18" charset="-78"/>
              </a:rPr>
              <a:t>n.d.</a:t>
            </a:r>
            <a:r>
              <a:rPr sz="2458" dirty="0">
                <a:solidFill>
                  <a:schemeClr val="tx2">
                    <a:lumMod val="50000"/>
                  </a:schemeClr>
                </a:solidFill>
                <a:latin typeface="Andalus" pitchFamily="18" charset="-78"/>
                <a:cs typeface="Andalus" pitchFamily="18" charset="-78"/>
              </a:rPr>
              <a:t> Web. 21 Apr. 2015. &lt;http://www.archives.gov/museum/visit/&gt;.</a:t>
            </a:r>
          </a:p>
          <a:p>
            <a:pPr marL="278238" indent="-278238" defTabSz="312170">
              <a:spcBef>
                <a:spcPts val="2391"/>
              </a:spcBef>
              <a:defRPr sz="1800">
                <a:solidFill>
                  <a:srgbClr val="000000"/>
                </a:solidFill>
              </a:defRPr>
            </a:pPr>
            <a:r>
              <a:rPr sz="2458" dirty="0" err="1">
                <a:solidFill>
                  <a:schemeClr val="tx2">
                    <a:lumMod val="50000"/>
                  </a:schemeClr>
                </a:solidFill>
                <a:latin typeface="Andalus" pitchFamily="18" charset="-78"/>
                <a:cs typeface="Andalus" pitchFamily="18" charset="-78"/>
              </a:rPr>
              <a:t>Shutterstock</a:t>
            </a:r>
            <a:r>
              <a:rPr sz="2458" dirty="0">
                <a:solidFill>
                  <a:schemeClr val="tx2">
                    <a:lumMod val="50000"/>
                  </a:schemeClr>
                </a:solidFill>
                <a:latin typeface="Andalus" pitchFamily="18" charset="-78"/>
                <a:cs typeface="Andalus" pitchFamily="18" charset="-78"/>
              </a:rPr>
              <a:t>. The Constitution. Digital image. New York Post. </a:t>
            </a:r>
            <a:r>
              <a:rPr sz="2458" dirty="0" err="1">
                <a:solidFill>
                  <a:schemeClr val="tx2">
                    <a:lumMod val="50000"/>
                  </a:schemeClr>
                </a:solidFill>
                <a:latin typeface="Andalus" pitchFamily="18" charset="-78"/>
                <a:cs typeface="Andalus" pitchFamily="18" charset="-78"/>
              </a:rPr>
              <a:t>N.p</a:t>
            </a:r>
            <a:r>
              <a:rPr sz="2458" dirty="0">
                <a:solidFill>
                  <a:schemeClr val="tx2">
                    <a:lumMod val="50000"/>
                  </a:schemeClr>
                </a:solidFill>
                <a:latin typeface="Andalus" pitchFamily="18" charset="-78"/>
                <a:cs typeface="Andalus" pitchFamily="18" charset="-78"/>
              </a:rPr>
              <a:t>., 24 Jan. 2014. Web. 21 Apr. 2015. &lt;</a:t>
            </a:r>
            <a:r>
              <a:rPr sz="2458" u="sng" dirty="0">
                <a:solidFill>
                  <a:schemeClr val="tx2">
                    <a:lumMod val="50000"/>
                  </a:schemeClr>
                </a:solidFill>
                <a:latin typeface="Andalus" pitchFamily="18" charset="-78"/>
                <a:cs typeface="Andalus" pitchFamily="18" charset="-78"/>
                <a:hlinkClick r:id="rId2"/>
              </a:rPr>
              <a:t>http://nypost.com/2014/01/24/why-the-constitution-cant-stop-satan/</a:t>
            </a:r>
            <a:r>
              <a:rPr sz="2458" dirty="0">
                <a:solidFill>
                  <a:schemeClr val="tx2">
                    <a:lumMod val="50000"/>
                  </a:schemeClr>
                </a:solidFill>
                <a:latin typeface="Andalus" pitchFamily="18" charset="-78"/>
                <a:cs typeface="Andalus" pitchFamily="18" charset="-78"/>
              </a:rPr>
              <a:t>&gt;.</a:t>
            </a:r>
          </a:p>
        </p:txBody>
      </p:sp>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3002765191"/>
      </p:ext>
    </p:extLst>
  </p:cSld>
  <p:clrMapOvr>
    <a:masterClrMapping/>
  </p:clrMapOvr>
  <p:transition spd="med"/>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8" name="34268831-60FD-40A6-90F7-36DC4FF902DC-L0-001.jpeg"/>
          <p:cNvPicPr/>
          <p:nvPr/>
        </p:nvPicPr>
        <p:blipFill>
          <a:blip r:embed="rId2">
            <a:extLst/>
          </a:blip>
          <a:srcRect l="8327" r="8327"/>
          <a:stretch>
            <a:fillRect/>
          </a:stretch>
        </p:blipFill>
        <p:spPr>
          <a:xfrm>
            <a:off x="-205382" y="0"/>
            <a:ext cx="9349383" cy="6858000"/>
          </a:xfrm>
          <a:prstGeom prst="rect">
            <a:avLst/>
          </a:prstGeom>
          <a:ln w="12700">
            <a:miter lim="400000"/>
          </a:ln>
        </p:spPr>
      </p:pic>
      <p:sp>
        <p:nvSpPr>
          <p:cNvPr id="39" name="Shape 39"/>
          <p:cNvSpPr/>
          <p:nvPr/>
        </p:nvSpPr>
        <p:spPr>
          <a:xfrm>
            <a:off x="1385847" y="4341281"/>
            <a:ext cx="5312349" cy="887739"/>
          </a:xfrm>
          <a:prstGeom prst="rect">
            <a:avLst/>
          </a:prstGeom>
          <a:ln w="12700">
            <a:miter lim="400000"/>
          </a:ln>
          <a:extLst>
            <a:ext uri="{C572A759-6A51-4108-AA02-DFA0A04FC94B}">
              <ma14:wrappingTextBoxFlag xmlns="" xmlns:ma14="http://schemas.microsoft.com/office/mac/drawingml/2011/main" xmlns:p="http://schemas.openxmlformats.org/presentationml/2006/main" xmlns:r="http://schemas.openxmlformats.org/officeDocument/2006/relationships" xmlns:a="http://schemas.openxmlformats.org/drawingml/2006/main" val="1"/>
            </a:ext>
          </a:extLst>
        </p:spPr>
        <p:txBody>
          <a:bodyPr wrap="none" lIns="35717" tIns="35717" rIns="35717" bIns="35717" anchor="ctr">
            <a:spAutoFit/>
          </a:bodyPr>
          <a:lstStyle>
            <a:lvl1pPr>
              <a:defRPr sz="7500" cap="all">
                <a:solidFill>
                  <a:srgbClr val="FFFFFF"/>
                </a:solidFill>
              </a:defRPr>
            </a:lvl1pPr>
          </a:lstStyle>
          <a:p>
            <a:pPr lvl="0">
              <a:defRPr sz="1800" cap="none">
                <a:solidFill>
                  <a:srgbClr val="000000"/>
                </a:solidFill>
              </a:defRPr>
            </a:pPr>
            <a:r>
              <a:rPr sz="5300" dirty="0">
                <a:solidFill>
                  <a:schemeClr val="accent1">
                    <a:lumMod val="60000"/>
                    <a:lumOff val="40000"/>
                  </a:schemeClr>
                </a:solidFill>
                <a:latin typeface="Andalus" pitchFamily="18" charset="-78"/>
                <a:cs typeface="Andalus" pitchFamily="18" charset="-78"/>
              </a:rPr>
              <a:t>Vietnam Memorial</a:t>
            </a:r>
          </a:p>
        </p:txBody>
      </p:sp>
      <p:sp>
        <p:nvSpPr>
          <p:cNvPr id="40" name="Shape 40"/>
          <p:cNvSpPr/>
          <p:nvPr/>
        </p:nvSpPr>
        <p:spPr>
          <a:xfrm>
            <a:off x="1484571" y="5348021"/>
            <a:ext cx="6014123" cy="841573"/>
          </a:xfrm>
          <a:prstGeom prst="rect">
            <a:avLst/>
          </a:prstGeom>
          <a:ln w="12700">
            <a:miter lim="400000"/>
          </a:ln>
          <a:extLst>
            <a:ext uri="{C572A759-6A51-4108-AA02-DFA0A04FC94B}">
              <ma14:wrappingTextBoxFlag xmlns="" xmlns:ma14="http://schemas.microsoft.com/office/mac/drawingml/2011/main" xmlns:p="http://schemas.openxmlformats.org/presentationml/2006/main" xmlns:r="http://schemas.openxmlformats.org/officeDocument/2006/relationships" xmlns:a="http://schemas.openxmlformats.org/drawingml/2006/main" val="1"/>
            </a:ext>
          </a:extLst>
        </p:spPr>
        <p:txBody>
          <a:bodyPr lIns="35717" tIns="35717" rIns="35717" bIns="35717" anchor="ctr">
            <a:spAutoFit/>
          </a:bodyPr>
          <a:lstStyle>
            <a:lvl1pPr>
              <a:defRPr>
                <a:solidFill>
                  <a:srgbClr val="FFFFFF"/>
                </a:solidFill>
              </a:defRPr>
            </a:lvl1pPr>
          </a:lstStyle>
          <a:p>
            <a:pPr lvl="0">
              <a:defRPr sz="1800">
                <a:solidFill>
                  <a:srgbClr val="000000"/>
                </a:solidFill>
              </a:defRPr>
            </a:pPr>
            <a:r>
              <a:rPr sz="2500" dirty="0">
                <a:solidFill>
                  <a:schemeClr val="accent1">
                    <a:lumMod val="60000"/>
                    <a:lumOff val="40000"/>
                  </a:schemeClr>
                </a:solidFill>
                <a:latin typeface="Andalus" pitchFamily="18" charset="-78"/>
                <a:cs typeface="Andalus" pitchFamily="18" charset="-78"/>
              </a:rPr>
              <a:t>By Isabel B,  Eleanor Grace P,  </a:t>
            </a:r>
            <a:r>
              <a:rPr sz="2500" dirty="0" smtClean="0">
                <a:solidFill>
                  <a:schemeClr val="accent1">
                    <a:lumMod val="60000"/>
                    <a:lumOff val="40000"/>
                  </a:schemeClr>
                </a:solidFill>
                <a:latin typeface="Andalus" pitchFamily="18" charset="-78"/>
                <a:cs typeface="Andalus" pitchFamily="18" charset="-78"/>
              </a:rPr>
              <a:t>Colton</a:t>
            </a:r>
            <a:r>
              <a:rPr lang="en-US" sz="2500" dirty="0" smtClean="0">
                <a:solidFill>
                  <a:schemeClr val="accent1">
                    <a:lumMod val="60000"/>
                    <a:lumOff val="40000"/>
                  </a:schemeClr>
                </a:solidFill>
                <a:latin typeface="Andalus" pitchFamily="18" charset="-78"/>
                <a:cs typeface="Andalus" pitchFamily="18" charset="-78"/>
              </a:rPr>
              <a:t>,</a:t>
            </a:r>
            <a:r>
              <a:rPr sz="2500" dirty="0" smtClean="0">
                <a:solidFill>
                  <a:schemeClr val="accent1">
                    <a:lumMod val="60000"/>
                    <a:lumOff val="40000"/>
                  </a:schemeClr>
                </a:solidFill>
                <a:latin typeface="Andalus" pitchFamily="18" charset="-78"/>
                <a:cs typeface="Andalus" pitchFamily="18" charset="-78"/>
              </a:rPr>
              <a:t> Ollie </a:t>
            </a:r>
            <a:r>
              <a:rPr sz="2500" dirty="0">
                <a:solidFill>
                  <a:schemeClr val="accent1">
                    <a:lumMod val="60000"/>
                    <a:lumOff val="40000"/>
                  </a:schemeClr>
                </a:solidFill>
                <a:latin typeface="Andalus" pitchFamily="18" charset="-78"/>
                <a:cs typeface="Andalus" pitchFamily="18" charset="-78"/>
              </a:rPr>
              <a:t>W</a:t>
            </a:r>
            <a:r>
              <a:rPr sz="2500" dirty="0" smtClean="0">
                <a:solidFill>
                  <a:schemeClr val="accent1">
                    <a:lumMod val="60000"/>
                    <a:lumOff val="40000"/>
                  </a:schemeClr>
                </a:solidFill>
                <a:latin typeface="Andalus" pitchFamily="18" charset="-78"/>
                <a:cs typeface="Andalus" pitchFamily="18" charset="-78"/>
              </a:rPr>
              <a:t>.</a:t>
            </a:r>
            <a:r>
              <a:rPr lang="en-US" sz="2500" dirty="0" smtClean="0">
                <a:solidFill>
                  <a:schemeClr val="accent1">
                    <a:lumMod val="60000"/>
                    <a:lumOff val="40000"/>
                  </a:schemeClr>
                </a:solidFill>
                <a:latin typeface="Andalus" pitchFamily="18" charset="-78"/>
                <a:cs typeface="Andalus" pitchFamily="18" charset="-78"/>
              </a:rPr>
              <a:t>, Anders</a:t>
            </a:r>
            <a:endParaRPr sz="2500" dirty="0">
              <a:solidFill>
                <a:schemeClr val="accent1">
                  <a:lumMod val="60000"/>
                  <a:lumOff val="40000"/>
                </a:schemeClr>
              </a:solidFill>
              <a:latin typeface="Andalus" pitchFamily="18" charset="-78"/>
              <a:cs typeface="Andalus" pitchFamily="18" charset="-78"/>
            </a:endParaRP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2" name="843C368B-599D-4D7A-A442-C7D6687B664E-L0-001.jpeg"/>
          <p:cNvPicPr/>
          <p:nvPr/>
        </p:nvPicPr>
        <p:blipFill>
          <a:blip r:embed="rId2">
            <a:extLst/>
          </a:blip>
          <a:srcRect l="21989" r="21989"/>
          <a:stretch>
            <a:fillRect/>
          </a:stretch>
        </p:blipFill>
        <p:spPr>
          <a:xfrm>
            <a:off x="4830961" y="1955601"/>
            <a:ext cx="3714750" cy="4348758"/>
          </a:xfrm>
          <a:prstGeom prst="rect">
            <a:avLst/>
          </a:prstGeom>
          <a:ln w="12700">
            <a:miter lim="400000"/>
          </a:ln>
        </p:spPr>
      </p:pic>
      <p:sp>
        <p:nvSpPr>
          <p:cNvPr id="43" name="Shape 43"/>
          <p:cNvSpPr>
            <a:spLocks noGrp="1"/>
          </p:cNvSpPr>
          <p:nvPr>
            <p:ph type="title"/>
          </p:nvPr>
        </p:nvSpPr>
        <p:spPr>
          <a:xfrm>
            <a:off x="533400" y="533400"/>
            <a:ext cx="7024744" cy="1143000"/>
          </a:xfrm>
          <a:prstGeom prst="rect">
            <a:avLst/>
          </a:prstGeom>
        </p:spPr>
        <p:txBody>
          <a:bodyPr>
            <a:normAutofit/>
          </a:bodyPr>
          <a:lstStyle/>
          <a:p>
            <a:pPr lvl="0">
              <a:defRPr sz="1800" cap="none">
                <a:solidFill>
                  <a:srgbClr val="000000"/>
                </a:solidFill>
              </a:defRPr>
            </a:pPr>
            <a:r>
              <a:rPr sz="4800" cap="all" dirty="0">
                <a:solidFill>
                  <a:schemeClr val="bg2">
                    <a:lumMod val="50000"/>
                  </a:schemeClr>
                </a:solidFill>
                <a:latin typeface="Andalus" pitchFamily="18" charset="-78"/>
                <a:cs typeface="Andalus" pitchFamily="18" charset="-78"/>
              </a:rPr>
              <a:t> Vietnam War</a:t>
            </a:r>
          </a:p>
        </p:txBody>
      </p:sp>
      <p:sp>
        <p:nvSpPr>
          <p:cNvPr id="44" name="Shape 44"/>
          <p:cNvSpPr>
            <a:spLocks noGrp="1"/>
          </p:cNvSpPr>
          <p:nvPr>
            <p:ph type="body" idx="1"/>
          </p:nvPr>
        </p:nvSpPr>
        <p:spPr>
          <a:prstGeom prst="rect">
            <a:avLst/>
          </a:prstGeom>
        </p:spPr>
        <p:txBody>
          <a:bodyPr>
            <a:normAutofit fontScale="85000" lnSpcReduction="10000"/>
          </a:bodyPr>
          <a:lstStyle/>
          <a:p>
            <a:pPr marL="279630" indent="-279630">
              <a:defRPr sz="1800">
                <a:solidFill>
                  <a:srgbClr val="000000"/>
                </a:solidFill>
              </a:defRPr>
            </a:pPr>
            <a:r>
              <a:rPr sz="2500" dirty="0">
                <a:solidFill>
                  <a:schemeClr val="accent2">
                    <a:lumMod val="50000"/>
                  </a:schemeClr>
                </a:solidFill>
                <a:latin typeface="Andalus" pitchFamily="18" charset="-78"/>
                <a:cs typeface="Andalus" pitchFamily="18" charset="-78"/>
              </a:rPr>
              <a:t>The Vietnam War was fought between North Vietnam and the government of South </a:t>
            </a:r>
            <a:r>
              <a:rPr sz="2500" dirty="0" smtClean="0">
                <a:solidFill>
                  <a:schemeClr val="accent2">
                    <a:lumMod val="50000"/>
                  </a:schemeClr>
                </a:solidFill>
                <a:latin typeface="Andalus" pitchFamily="18" charset="-78"/>
                <a:cs typeface="Andalus" pitchFamily="18" charset="-78"/>
              </a:rPr>
              <a:t>Vietnam</a:t>
            </a:r>
            <a:r>
              <a:rPr lang="en-US" sz="2500" dirty="0" smtClean="0">
                <a:solidFill>
                  <a:schemeClr val="accent2">
                    <a:lumMod val="50000"/>
                  </a:schemeClr>
                </a:solidFill>
                <a:latin typeface="Andalus" pitchFamily="18" charset="-78"/>
                <a:cs typeface="Andalus" pitchFamily="18" charset="-78"/>
              </a:rPr>
              <a:t> and the United States</a:t>
            </a:r>
            <a:r>
              <a:rPr sz="2500" dirty="0" smtClean="0">
                <a:solidFill>
                  <a:schemeClr val="accent2">
                    <a:lumMod val="50000"/>
                  </a:schemeClr>
                </a:solidFill>
                <a:latin typeface="Andalus" pitchFamily="18" charset="-78"/>
                <a:cs typeface="Andalus" pitchFamily="18" charset="-78"/>
              </a:rPr>
              <a:t>.</a:t>
            </a:r>
            <a:endParaRPr sz="2500" dirty="0">
              <a:solidFill>
                <a:schemeClr val="accent2">
                  <a:lumMod val="50000"/>
                </a:schemeClr>
              </a:solidFill>
              <a:latin typeface="Andalus" pitchFamily="18" charset="-78"/>
              <a:cs typeface="Andalus" pitchFamily="18" charset="-78"/>
            </a:endParaRPr>
          </a:p>
          <a:p>
            <a:pPr marL="279630" indent="-279630">
              <a:defRPr sz="1800">
                <a:solidFill>
                  <a:srgbClr val="000000"/>
                </a:solidFill>
              </a:defRPr>
            </a:pPr>
            <a:r>
              <a:rPr sz="2500" dirty="0">
                <a:solidFill>
                  <a:schemeClr val="accent2">
                    <a:lumMod val="50000"/>
                  </a:schemeClr>
                </a:solidFill>
                <a:latin typeface="Andalus" pitchFamily="18" charset="-78"/>
                <a:cs typeface="Andalus" pitchFamily="18" charset="-78"/>
              </a:rPr>
              <a:t>South Vietnam was supported by the United States.</a:t>
            </a:r>
          </a:p>
          <a:p>
            <a:pPr marL="279630" indent="-279630">
              <a:defRPr sz="1800">
                <a:solidFill>
                  <a:srgbClr val="000000"/>
                </a:solidFill>
              </a:defRPr>
            </a:pPr>
            <a:r>
              <a:rPr sz="2500" dirty="0">
                <a:solidFill>
                  <a:schemeClr val="accent2">
                    <a:lumMod val="50000"/>
                  </a:schemeClr>
                </a:solidFill>
                <a:latin typeface="Andalus" pitchFamily="18" charset="-78"/>
                <a:cs typeface="Andalus" pitchFamily="18" charset="-78"/>
              </a:rPr>
              <a:t>The North Vietnamese (also called Vietcong) </a:t>
            </a:r>
            <a:r>
              <a:rPr sz="2500" dirty="0" smtClean="0">
                <a:solidFill>
                  <a:schemeClr val="accent2">
                    <a:lumMod val="50000"/>
                  </a:schemeClr>
                </a:solidFill>
                <a:latin typeface="Andalus" pitchFamily="18" charset="-78"/>
                <a:cs typeface="Andalus" pitchFamily="18" charset="-78"/>
              </a:rPr>
              <a:t>w</a:t>
            </a:r>
            <a:r>
              <a:rPr lang="en-US" sz="2500" dirty="0" smtClean="0">
                <a:solidFill>
                  <a:schemeClr val="accent2">
                    <a:lumMod val="50000"/>
                  </a:schemeClr>
                </a:solidFill>
                <a:latin typeface="Andalus" pitchFamily="18" charset="-78"/>
                <a:cs typeface="Andalus" pitchFamily="18" charset="-78"/>
              </a:rPr>
              <a:t>ere</a:t>
            </a:r>
            <a:r>
              <a:rPr sz="2500" dirty="0" smtClean="0">
                <a:solidFill>
                  <a:schemeClr val="accent2">
                    <a:lumMod val="50000"/>
                  </a:schemeClr>
                </a:solidFill>
                <a:latin typeface="Andalus" pitchFamily="18" charset="-78"/>
                <a:cs typeface="Andalus" pitchFamily="18" charset="-78"/>
              </a:rPr>
              <a:t> </a:t>
            </a:r>
            <a:r>
              <a:rPr sz="2500" dirty="0">
                <a:solidFill>
                  <a:schemeClr val="accent2">
                    <a:lumMod val="50000"/>
                  </a:schemeClr>
                </a:solidFill>
                <a:latin typeface="Andalus" pitchFamily="18" charset="-78"/>
                <a:cs typeface="Andalus" pitchFamily="18" charset="-78"/>
              </a:rPr>
              <a:t>fighting to </a:t>
            </a:r>
            <a:r>
              <a:rPr lang="en-US" sz="2500" dirty="0" smtClean="0">
                <a:solidFill>
                  <a:schemeClr val="accent2">
                    <a:lumMod val="50000"/>
                  </a:schemeClr>
                </a:solidFill>
                <a:latin typeface="Andalus" pitchFamily="18" charset="-78"/>
                <a:cs typeface="Andalus" pitchFamily="18" charset="-78"/>
              </a:rPr>
              <a:t>reunify Vietnam under</a:t>
            </a:r>
            <a:r>
              <a:rPr sz="2500" dirty="0" smtClean="0">
                <a:solidFill>
                  <a:schemeClr val="accent2">
                    <a:lumMod val="50000"/>
                  </a:schemeClr>
                </a:solidFill>
                <a:latin typeface="Andalus" pitchFamily="18" charset="-78"/>
                <a:cs typeface="Andalus" pitchFamily="18" charset="-78"/>
              </a:rPr>
              <a:t> </a:t>
            </a:r>
            <a:r>
              <a:rPr sz="2500" dirty="0">
                <a:solidFill>
                  <a:schemeClr val="accent2">
                    <a:lumMod val="50000"/>
                  </a:schemeClr>
                </a:solidFill>
                <a:latin typeface="Andalus" pitchFamily="18" charset="-78"/>
                <a:cs typeface="Andalus" pitchFamily="18" charset="-78"/>
              </a:rPr>
              <a:t>communist </a:t>
            </a:r>
            <a:r>
              <a:rPr sz="2500" dirty="0" smtClean="0">
                <a:solidFill>
                  <a:schemeClr val="accent2">
                    <a:lumMod val="50000"/>
                  </a:schemeClr>
                </a:solidFill>
                <a:latin typeface="Andalus" pitchFamily="18" charset="-78"/>
                <a:cs typeface="Andalus" pitchFamily="18" charset="-78"/>
              </a:rPr>
              <a:t>rule. </a:t>
            </a:r>
            <a:endParaRPr sz="2500" dirty="0">
              <a:solidFill>
                <a:schemeClr val="accent2">
                  <a:lumMod val="50000"/>
                </a:schemeClr>
              </a:solidFill>
              <a:latin typeface="Andalus" pitchFamily="18" charset="-78"/>
              <a:cs typeface="Andalus" pitchFamily="18" charset="-78"/>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xmlns:p="http://schemas.openxmlformats.org/presentationml/2006/main" xmlns:r="http://schemas.openxmlformats.org/officeDocument/2006/relationships" xmlns:a="http://schemas.openxmlformats.org/drawingml/2006/main" val="0"/>
              </a:ext>
            </a:extLst>
          </a:blip>
          <a:srcRect/>
          <a:stretch>
            <a:fillRect/>
          </a:stretch>
        </p:blipFill>
        <p:spPr bwMode="auto">
          <a:xfrm>
            <a:off x="457200" y="2287333"/>
            <a:ext cx="8229600" cy="4197955"/>
          </a:xfrm>
          <a:prstGeom prst="rect">
            <a:avLst/>
          </a:prstGeom>
          <a:noFill/>
          <a:ln>
            <a:noFill/>
          </a:ln>
          <a:effectLst/>
          <a:extLst>
            <a:ext uri="{909E8E84-426E-40DD-AFC4-6F175D3DCCD1}">
              <a14:hiddenFill xmlns:a14="http://schemas.microsoft.com/office/drawing/2010/main" xmlns=""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a14="http://schemas.microsoft.com/office/drawing/2010/main" xmlns=""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a14="http://schemas.microsoft.com/office/drawing/2010/main" xmlns=""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sp>
        <p:nvSpPr>
          <p:cNvPr id="5" name="Title 1"/>
          <p:cNvSpPr>
            <a:spLocks noGrp="1"/>
          </p:cNvSpPr>
          <p:nvPr>
            <p:ph type="title"/>
          </p:nvPr>
        </p:nvSpPr>
        <p:spPr>
          <a:xfrm>
            <a:off x="4724400" y="228599"/>
            <a:ext cx="3661954" cy="1066801"/>
          </a:xfrm>
        </p:spPr>
        <p:txBody>
          <a:bodyPr>
            <a:noAutofit/>
          </a:bodyPr>
          <a:lstStyle/>
          <a:p>
            <a:r>
              <a:rPr lang="en-US" b="1" dirty="0" smtClean="0">
                <a:latin typeface="Andalus" pitchFamily="18" charset="-78"/>
                <a:cs typeface="Andalus" pitchFamily="18" charset="-78"/>
              </a:rPr>
              <a:t/>
            </a:r>
            <a:br>
              <a:rPr lang="en-US" b="1" dirty="0" smtClean="0">
                <a:latin typeface="Andalus" pitchFamily="18" charset="-78"/>
                <a:cs typeface="Andalus" pitchFamily="18" charset="-78"/>
              </a:rPr>
            </a:br>
            <a:r>
              <a:rPr lang="en-US" b="1" dirty="0">
                <a:latin typeface="Andalus" pitchFamily="18" charset="-78"/>
                <a:cs typeface="Andalus" pitchFamily="18" charset="-78"/>
              </a:rPr>
              <a:t/>
            </a:r>
            <a:br>
              <a:rPr lang="en-US" b="1" dirty="0">
                <a:latin typeface="Andalus" pitchFamily="18" charset="-78"/>
                <a:cs typeface="Andalus" pitchFamily="18" charset="-78"/>
              </a:rPr>
            </a:br>
            <a:r>
              <a:rPr lang="en-US" sz="2000" b="1" dirty="0" smtClean="0">
                <a:latin typeface="Andalus" pitchFamily="18" charset="-78"/>
                <a:cs typeface="Andalus" pitchFamily="18" charset="-78"/>
              </a:rPr>
              <a:t>Quaid </a:t>
            </a:r>
            <a:r>
              <a:rPr lang="en-US" sz="2000" b="1" dirty="0">
                <a:latin typeface="Andalus" pitchFamily="18" charset="-78"/>
                <a:cs typeface="Andalus" pitchFamily="18" charset="-78"/>
              </a:rPr>
              <a:t>e </a:t>
            </a:r>
            <a:r>
              <a:rPr lang="en-US" sz="2000" b="1" dirty="0" err="1">
                <a:latin typeface="Andalus" pitchFamily="18" charset="-78"/>
                <a:cs typeface="Andalus" pitchFamily="18" charset="-78"/>
              </a:rPr>
              <a:t>Azam</a:t>
            </a:r>
            <a:r>
              <a:rPr lang="en-US" sz="2000" b="1" dirty="0">
                <a:latin typeface="Andalus" pitchFamily="18" charset="-78"/>
                <a:cs typeface="Andalus" pitchFamily="18" charset="-78"/>
              </a:rPr>
              <a:t> Residency, </a:t>
            </a:r>
            <a:r>
              <a:rPr lang="en-US" sz="2000" b="1" dirty="0" err="1">
                <a:latin typeface="Andalus" pitchFamily="18" charset="-78"/>
                <a:cs typeface="Andalus" pitchFamily="18" charset="-78"/>
              </a:rPr>
              <a:t>Ziarat,Pakistan</a:t>
            </a:r>
            <a:r>
              <a:rPr lang="en-US" sz="3200" b="1" dirty="0">
                <a:latin typeface="Andalus" pitchFamily="18" charset="-78"/>
                <a:cs typeface="Andalus" pitchFamily="18" charset="-78"/>
              </a:rPr>
              <a:t/>
            </a:r>
            <a:br>
              <a:rPr lang="en-US" sz="3200" b="1" dirty="0">
                <a:latin typeface="Andalus" pitchFamily="18" charset="-78"/>
                <a:cs typeface="Andalus" pitchFamily="18" charset="-78"/>
              </a:rPr>
            </a:br>
            <a:endParaRPr lang="en-US" b="1" dirty="0">
              <a:latin typeface="Andalus" pitchFamily="18" charset="-78"/>
              <a:cs typeface="Andalus" pitchFamily="18" charset="-78"/>
            </a:endParaRPr>
          </a:p>
        </p:txBody>
      </p:sp>
      <p:sp>
        <p:nvSpPr>
          <p:cNvPr id="6" name="Content Placeholder 2"/>
          <p:cNvSpPr>
            <a:spLocks noGrp="1"/>
          </p:cNvSpPr>
          <p:nvPr>
            <p:ph idx="1"/>
          </p:nvPr>
        </p:nvSpPr>
        <p:spPr>
          <a:xfrm>
            <a:off x="609600" y="762000"/>
            <a:ext cx="8077200" cy="1600200"/>
          </a:xfrm>
        </p:spPr>
        <p:txBody>
          <a:bodyPr>
            <a:normAutofit/>
          </a:bodyPr>
          <a:lstStyle/>
          <a:p>
            <a:r>
              <a:rPr lang="en-US" b="1" dirty="0" smtClean="0">
                <a:latin typeface="Andalus" pitchFamily="18" charset="-78"/>
                <a:cs typeface="Andalus" pitchFamily="18" charset="-78"/>
              </a:rPr>
              <a:t>Location:</a:t>
            </a:r>
            <a:r>
              <a:rPr lang="en-US" dirty="0" smtClean="0">
                <a:latin typeface="Andalus" pitchFamily="18" charset="-78"/>
                <a:cs typeface="Andalus" pitchFamily="18" charset="-78"/>
              </a:rPr>
              <a:t> </a:t>
            </a:r>
            <a:r>
              <a:rPr lang="en-US" dirty="0" err="1" smtClean="0">
                <a:latin typeface="Andalus" pitchFamily="18" charset="-78"/>
                <a:cs typeface="Andalus" pitchFamily="18" charset="-78"/>
              </a:rPr>
              <a:t>Ziarat</a:t>
            </a:r>
            <a:r>
              <a:rPr lang="en-US" dirty="0" smtClean="0">
                <a:latin typeface="Andalus" pitchFamily="18" charset="-78"/>
                <a:cs typeface="Andalus" pitchFamily="18" charset="-78"/>
              </a:rPr>
              <a:t> Balochistan</a:t>
            </a:r>
          </a:p>
          <a:p>
            <a:r>
              <a:rPr lang="en-US" b="1" dirty="0">
                <a:latin typeface="Andalus" pitchFamily="18" charset="-78"/>
                <a:cs typeface="Andalus" pitchFamily="18" charset="-78"/>
              </a:rPr>
              <a:t>constructed</a:t>
            </a:r>
            <a:r>
              <a:rPr lang="en-US" dirty="0">
                <a:latin typeface="Andalus" pitchFamily="18" charset="-78"/>
                <a:cs typeface="Andalus" pitchFamily="18" charset="-78"/>
              </a:rPr>
              <a:t> in </a:t>
            </a:r>
            <a:r>
              <a:rPr lang="en-US" dirty="0" smtClean="0">
                <a:latin typeface="Andalus" pitchFamily="18" charset="-78"/>
                <a:cs typeface="Andalus" pitchFamily="18" charset="-78"/>
              </a:rPr>
              <a:t>1892</a:t>
            </a:r>
          </a:p>
          <a:p>
            <a:r>
              <a:rPr lang="en-US" b="1" dirty="0" smtClean="0">
                <a:latin typeface="Andalus" pitchFamily="18" charset="-78"/>
                <a:cs typeface="Andalus" pitchFamily="18" charset="-78"/>
              </a:rPr>
              <a:t>History: </a:t>
            </a:r>
            <a:r>
              <a:rPr lang="en-US" dirty="0" smtClean="0">
                <a:latin typeface="Andalus" pitchFamily="18" charset="-78"/>
                <a:cs typeface="Andalus" pitchFamily="18" charset="-78"/>
              </a:rPr>
              <a:t>Originally </a:t>
            </a:r>
            <a:r>
              <a:rPr lang="en-US" dirty="0">
                <a:latin typeface="Andalus" pitchFamily="18" charset="-78"/>
                <a:cs typeface="Andalus" pitchFamily="18" charset="-78"/>
              </a:rPr>
              <a:t>designed as a </a:t>
            </a:r>
            <a:r>
              <a:rPr lang="en-US" dirty="0" smtClean="0">
                <a:latin typeface="Andalus" pitchFamily="18" charset="-78"/>
                <a:cs typeface="Andalus" pitchFamily="18" charset="-78"/>
              </a:rPr>
              <a:t>sanatorium</a:t>
            </a:r>
          </a:p>
          <a:p>
            <a:endParaRPr lang="en-US" dirty="0">
              <a:latin typeface="Andalus" pitchFamily="18" charset="-78"/>
              <a:cs typeface="Andalus" pitchFamily="18" charset="-78"/>
            </a:endParaRPr>
          </a:p>
        </p:txBody>
      </p:sp>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264550578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6" name="A9A381E6-D4CA-42E5-A909-C61F42EC2C34-L0-001.jpeg"/>
          <p:cNvPicPr/>
          <p:nvPr/>
        </p:nvPicPr>
        <p:blipFill>
          <a:blip r:embed="rId2">
            <a:extLst/>
          </a:blip>
          <a:srcRect l="21526" r="21526"/>
          <a:stretch>
            <a:fillRect/>
          </a:stretch>
        </p:blipFill>
        <p:spPr>
          <a:xfrm>
            <a:off x="4648200" y="1676400"/>
            <a:ext cx="3714750" cy="4348758"/>
          </a:xfrm>
          <a:prstGeom prst="rect">
            <a:avLst/>
          </a:prstGeom>
          <a:ln w="12700">
            <a:miter lim="400000"/>
          </a:ln>
        </p:spPr>
      </p:pic>
      <p:sp>
        <p:nvSpPr>
          <p:cNvPr id="47" name="Shape 47"/>
          <p:cNvSpPr>
            <a:spLocks noGrp="1"/>
          </p:cNvSpPr>
          <p:nvPr>
            <p:ph type="title"/>
          </p:nvPr>
        </p:nvSpPr>
        <p:spPr>
          <a:xfrm>
            <a:off x="762000" y="457200"/>
            <a:ext cx="7024744" cy="1143000"/>
          </a:xfrm>
          <a:prstGeom prst="rect">
            <a:avLst/>
          </a:prstGeom>
        </p:spPr>
        <p:txBody>
          <a:bodyPr vert="horz" lIns="91440" tIns="45720" rIns="91440" bIns="45720" rtlCol="0" anchor="b">
            <a:normAutofit/>
          </a:bodyPr>
          <a:lstStyle/>
          <a:p>
            <a:pPr>
              <a:defRPr sz="1800" cap="none">
                <a:solidFill>
                  <a:srgbClr val="000000"/>
                </a:solidFill>
              </a:defRPr>
            </a:pPr>
            <a:r>
              <a:rPr sz="4400" cap="all" dirty="0">
                <a:solidFill>
                  <a:schemeClr val="bg2">
                    <a:lumMod val="50000"/>
                  </a:schemeClr>
                </a:solidFill>
                <a:latin typeface="Andalus" pitchFamily="18" charset="-78"/>
                <a:cs typeface="Andalus" pitchFamily="18" charset="-78"/>
              </a:rPr>
              <a:t>Vietnam Memorial</a:t>
            </a:r>
          </a:p>
        </p:txBody>
      </p:sp>
      <p:sp>
        <p:nvSpPr>
          <p:cNvPr id="48" name="Shape 48"/>
          <p:cNvSpPr>
            <a:spLocks noGrp="1"/>
          </p:cNvSpPr>
          <p:nvPr>
            <p:ph type="body" idx="1"/>
          </p:nvPr>
        </p:nvSpPr>
        <p:spPr>
          <a:xfrm>
            <a:off x="685800" y="1600200"/>
            <a:ext cx="3857625" cy="4018359"/>
          </a:xfrm>
          <a:prstGeom prst="rect">
            <a:avLst/>
          </a:prstGeom>
        </p:spPr>
        <p:txBody>
          <a:bodyPr vert="horz" lIns="91440" tIns="45720" rIns="91440" bIns="45720" rtlCol="0">
            <a:normAutofit fontScale="92500"/>
          </a:bodyPr>
          <a:lstStyle/>
          <a:p>
            <a:pPr marL="279630" indent="-279630">
              <a:lnSpc>
                <a:spcPct val="110000"/>
              </a:lnSpc>
              <a:defRPr sz="1800">
                <a:solidFill>
                  <a:srgbClr val="000000"/>
                </a:solidFill>
              </a:defRPr>
            </a:pPr>
            <a:r>
              <a:rPr sz="2100" dirty="0">
                <a:solidFill>
                  <a:schemeClr val="accent2">
                    <a:lumMod val="50000"/>
                  </a:schemeClr>
                </a:solidFill>
                <a:latin typeface="Andalus" pitchFamily="18" charset="-78"/>
                <a:cs typeface="Andalus" pitchFamily="18" charset="-78"/>
              </a:rPr>
              <a:t>The Vietnam Memorial wall is in Washington D.C. and it </a:t>
            </a:r>
            <a:r>
              <a:rPr lang="en-US" sz="2100" dirty="0" smtClean="0">
                <a:solidFill>
                  <a:schemeClr val="accent2">
                    <a:lumMod val="50000"/>
                  </a:schemeClr>
                </a:solidFill>
                <a:latin typeface="Andalus" pitchFamily="18" charset="-78"/>
                <a:cs typeface="Andalus" pitchFamily="18" charset="-78"/>
              </a:rPr>
              <a:t>covers</a:t>
            </a:r>
            <a:r>
              <a:rPr sz="2100" dirty="0" smtClean="0">
                <a:solidFill>
                  <a:schemeClr val="accent2">
                    <a:lumMod val="50000"/>
                  </a:schemeClr>
                </a:solidFill>
                <a:latin typeface="Andalus" pitchFamily="18" charset="-78"/>
                <a:cs typeface="Andalus" pitchFamily="18" charset="-78"/>
              </a:rPr>
              <a:t> </a:t>
            </a:r>
            <a:r>
              <a:rPr sz="2100" dirty="0">
                <a:solidFill>
                  <a:schemeClr val="accent2">
                    <a:lumMod val="50000"/>
                  </a:schemeClr>
                </a:solidFill>
                <a:latin typeface="Andalus" pitchFamily="18" charset="-78"/>
                <a:cs typeface="Andalus" pitchFamily="18" charset="-78"/>
              </a:rPr>
              <a:t>3 </a:t>
            </a:r>
            <a:r>
              <a:rPr sz="2100" dirty="0" smtClean="0">
                <a:solidFill>
                  <a:schemeClr val="accent2">
                    <a:lumMod val="50000"/>
                  </a:schemeClr>
                </a:solidFill>
                <a:latin typeface="Andalus" pitchFamily="18" charset="-78"/>
                <a:cs typeface="Andalus" pitchFamily="18" charset="-78"/>
              </a:rPr>
              <a:t>acres.</a:t>
            </a:r>
            <a:endParaRPr sz="2100" dirty="0">
              <a:solidFill>
                <a:schemeClr val="accent2">
                  <a:lumMod val="50000"/>
                </a:schemeClr>
              </a:solidFill>
              <a:latin typeface="Andalus" pitchFamily="18" charset="-78"/>
              <a:cs typeface="Andalus" pitchFamily="18" charset="-78"/>
            </a:endParaRPr>
          </a:p>
          <a:p>
            <a:pPr marL="279630" indent="-279630">
              <a:lnSpc>
                <a:spcPct val="110000"/>
              </a:lnSpc>
              <a:defRPr sz="1800">
                <a:solidFill>
                  <a:srgbClr val="000000"/>
                </a:solidFill>
              </a:defRPr>
            </a:pPr>
            <a:r>
              <a:rPr sz="2100" dirty="0">
                <a:solidFill>
                  <a:schemeClr val="accent2">
                    <a:lumMod val="50000"/>
                  </a:schemeClr>
                </a:solidFill>
                <a:latin typeface="Andalus" pitchFamily="18" charset="-78"/>
                <a:cs typeface="Andalus" pitchFamily="18" charset="-78"/>
              </a:rPr>
              <a:t>It was </a:t>
            </a:r>
            <a:r>
              <a:rPr lang="en-US" sz="2100" dirty="0" smtClean="0">
                <a:solidFill>
                  <a:schemeClr val="accent2">
                    <a:lumMod val="50000"/>
                  </a:schemeClr>
                </a:solidFill>
                <a:latin typeface="Andalus" pitchFamily="18" charset="-78"/>
                <a:cs typeface="Andalus" pitchFamily="18" charset="-78"/>
              </a:rPr>
              <a:t>dedicated on </a:t>
            </a:r>
            <a:r>
              <a:rPr sz="2100" dirty="0" smtClean="0">
                <a:solidFill>
                  <a:schemeClr val="accent2">
                    <a:lumMod val="50000"/>
                  </a:schemeClr>
                </a:solidFill>
                <a:latin typeface="Andalus" pitchFamily="18" charset="-78"/>
                <a:cs typeface="Andalus" pitchFamily="18" charset="-78"/>
              </a:rPr>
              <a:t> </a:t>
            </a:r>
            <a:r>
              <a:rPr sz="2100" dirty="0">
                <a:solidFill>
                  <a:schemeClr val="accent2">
                    <a:lumMod val="50000"/>
                  </a:schemeClr>
                </a:solidFill>
                <a:latin typeface="Andalus" pitchFamily="18" charset="-78"/>
                <a:cs typeface="Andalus" pitchFamily="18" charset="-78"/>
              </a:rPr>
              <a:t>November 13, 1982. </a:t>
            </a:r>
          </a:p>
          <a:p>
            <a:pPr marL="279630" indent="-279630">
              <a:lnSpc>
                <a:spcPct val="110000"/>
              </a:lnSpc>
              <a:defRPr sz="1800">
                <a:solidFill>
                  <a:srgbClr val="000000"/>
                </a:solidFill>
              </a:defRPr>
            </a:pPr>
            <a:r>
              <a:rPr sz="2100" dirty="0">
                <a:solidFill>
                  <a:schemeClr val="accent2">
                    <a:lumMod val="50000"/>
                  </a:schemeClr>
                </a:solidFill>
                <a:latin typeface="Andalus" pitchFamily="18" charset="-78"/>
                <a:cs typeface="Andalus" pitchFamily="18" charset="-78"/>
              </a:rPr>
              <a:t>The glass panels are made so that when you look at </a:t>
            </a:r>
            <a:r>
              <a:rPr lang="en-US" sz="2100" dirty="0" smtClean="0">
                <a:solidFill>
                  <a:schemeClr val="accent2">
                    <a:lumMod val="50000"/>
                  </a:schemeClr>
                </a:solidFill>
                <a:latin typeface="Andalus" pitchFamily="18" charset="-78"/>
                <a:cs typeface="Andalus" pitchFamily="18" charset="-78"/>
              </a:rPr>
              <a:t>them</a:t>
            </a:r>
            <a:r>
              <a:rPr sz="2100" dirty="0" smtClean="0">
                <a:solidFill>
                  <a:schemeClr val="accent2">
                    <a:lumMod val="50000"/>
                  </a:schemeClr>
                </a:solidFill>
                <a:latin typeface="Andalus" pitchFamily="18" charset="-78"/>
                <a:cs typeface="Andalus" pitchFamily="18" charset="-78"/>
              </a:rPr>
              <a:t>, </a:t>
            </a:r>
            <a:r>
              <a:rPr sz="2100" dirty="0">
                <a:solidFill>
                  <a:schemeClr val="accent2">
                    <a:lumMod val="50000"/>
                  </a:schemeClr>
                </a:solidFill>
                <a:latin typeface="Andalus" pitchFamily="18" charset="-78"/>
                <a:cs typeface="Andalus" pitchFamily="18" charset="-78"/>
              </a:rPr>
              <a:t>the past and the present come </a:t>
            </a:r>
            <a:r>
              <a:rPr sz="2100" dirty="0" smtClean="0">
                <a:solidFill>
                  <a:schemeClr val="accent2">
                    <a:lumMod val="50000"/>
                  </a:schemeClr>
                </a:solidFill>
                <a:latin typeface="Andalus" pitchFamily="18" charset="-78"/>
                <a:cs typeface="Andalus" pitchFamily="18" charset="-78"/>
              </a:rPr>
              <a:t>together</a:t>
            </a:r>
            <a:r>
              <a:rPr lang="en-US" sz="2100" dirty="0" smtClean="0">
                <a:solidFill>
                  <a:schemeClr val="accent2">
                    <a:lumMod val="50000"/>
                  </a:schemeClr>
                </a:solidFill>
                <a:latin typeface="Andalus" pitchFamily="18" charset="-78"/>
                <a:cs typeface="Andalus" pitchFamily="18" charset="-78"/>
              </a:rPr>
              <a:t> -</a:t>
            </a:r>
            <a:r>
              <a:rPr sz="2100" dirty="0" smtClean="0">
                <a:solidFill>
                  <a:schemeClr val="accent2">
                    <a:lumMod val="50000"/>
                  </a:schemeClr>
                </a:solidFill>
                <a:latin typeface="Andalus" pitchFamily="18" charset="-78"/>
                <a:cs typeface="Andalus" pitchFamily="18" charset="-78"/>
              </a:rPr>
              <a:t> </a:t>
            </a:r>
            <a:r>
              <a:rPr sz="2100" dirty="0">
                <a:solidFill>
                  <a:schemeClr val="accent2">
                    <a:lumMod val="50000"/>
                  </a:schemeClr>
                </a:solidFill>
                <a:latin typeface="Andalus" pitchFamily="18" charset="-78"/>
                <a:cs typeface="Andalus" pitchFamily="18" charset="-78"/>
              </a:rPr>
              <a:t>your reflection and the names of the </a:t>
            </a:r>
            <a:r>
              <a:rPr lang="en-US" sz="2100" dirty="0" smtClean="0">
                <a:solidFill>
                  <a:schemeClr val="accent2">
                    <a:lumMod val="50000"/>
                  </a:schemeClr>
                </a:solidFill>
                <a:latin typeface="Andalus" pitchFamily="18" charset="-78"/>
                <a:cs typeface="Andalus" pitchFamily="18" charset="-78"/>
              </a:rPr>
              <a:t>58,286 US </a:t>
            </a:r>
            <a:r>
              <a:rPr sz="2100" dirty="0" smtClean="0">
                <a:solidFill>
                  <a:schemeClr val="accent2">
                    <a:lumMod val="50000"/>
                  </a:schemeClr>
                </a:solidFill>
                <a:latin typeface="Andalus" pitchFamily="18" charset="-78"/>
                <a:cs typeface="Andalus" pitchFamily="18" charset="-78"/>
              </a:rPr>
              <a:t>soldiers</a:t>
            </a:r>
            <a:r>
              <a:rPr lang="en-US" sz="2100" dirty="0" smtClean="0">
                <a:solidFill>
                  <a:schemeClr val="accent2">
                    <a:lumMod val="50000"/>
                  </a:schemeClr>
                </a:solidFill>
                <a:latin typeface="Andalus" pitchFamily="18" charset="-78"/>
                <a:cs typeface="Andalus" pitchFamily="18" charset="-78"/>
              </a:rPr>
              <a:t> </a:t>
            </a:r>
            <a:r>
              <a:rPr lang="en-US" sz="2100" dirty="0" err="1" smtClean="0">
                <a:solidFill>
                  <a:schemeClr val="accent2">
                    <a:lumMod val="50000"/>
                  </a:schemeClr>
                </a:solidFill>
                <a:latin typeface="Andalus" pitchFamily="18" charset="-78"/>
                <a:cs typeface="Andalus" pitchFamily="18" charset="-78"/>
              </a:rPr>
              <a:t>whoi</a:t>
            </a:r>
            <a:r>
              <a:rPr lang="en-US" sz="2100" dirty="0" smtClean="0">
                <a:solidFill>
                  <a:schemeClr val="accent2">
                    <a:lumMod val="50000"/>
                  </a:schemeClr>
                </a:solidFill>
                <a:latin typeface="Andalus" pitchFamily="18" charset="-78"/>
                <a:cs typeface="Andalus" pitchFamily="18" charset="-78"/>
              </a:rPr>
              <a:t> died</a:t>
            </a:r>
            <a:r>
              <a:rPr sz="2100" dirty="0" smtClean="0">
                <a:solidFill>
                  <a:schemeClr val="accent2">
                    <a:lumMod val="50000"/>
                  </a:schemeClr>
                </a:solidFill>
                <a:latin typeface="Andalus" pitchFamily="18" charset="-78"/>
                <a:cs typeface="Andalus" pitchFamily="18" charset="-78"/>
              </a:rPr>
              <a:t>.</a:t>
            </a:r>
            <a:endParaRPr sz="2100" dirty="0">
              <a:solidFill>
                <a:schemeClr val="accent2">
                  <a:lumMod val="50000"/>
                </a:schemeClr>
              </a:solidFill>
              <a:latin typeface="Andalus" pitchFamily="18" charset="-78"/>
              <a:cs typeface="Andalus" pitchFamily="18" charset="-78"/>
            </a:endParaRP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38200"/>
            <a:ext cx="3758593" cy="1434437"/>
          </a:xfrm>
        </p:spPr>
        <p:txBody>
          <a:bodyPr>
            <a:normAutofit/>
          </a:bodyPr>
          <a:lstStyle/>
          <a:p>
            <a:r>
              <a:rPr lang="en-US" sz="3600" b="1" spc="37" dirty="0">
                <a:ln w="9525" cmpd="sng">
                  <a:solidFill>
                    <a:schemeClr val="accent1"/>
                  </a:solidFill>
                  <a:prstDash val="solid"/>
                </a:ln>
                <a:solidFill>
                  <a:schemeClr val="tx1">
                    <a:lumMod val="95000"/>
                    <a:lumOff val="5000"/>
                  </a:schemeClr>
                </a:solidFill>
                <a:effectLst>
                  <a:glow rad="38100">
                    <a:schemeClr val="accent1">
                      <a:alpha val="40000"/>
                    </a:schemeClr>
                  </a:glow>
                </a:effectLst>
                <a:latin typeface="Andalus" pitchFamily="18" charset="-78"/>
                <a:cs typeface="Andalus" pitchFamily="18" charset="-78"/>
              </a:rPr>
              <a:t>The Vietnam Memorial </a:t>
            </a:r>
            <a:r>
              <a:rPr lang="en-US" sz="3600" b="1" spc="37" dirty="0" smtClean="0">
                <a:ln w="9525" cmpd="sng">
                  <a:solidFill>
                    <a:schemeClr val="accent1"/>
                  </a:solidFill>
                  <a:prstDash val="solid"/>
                </a:ln>
                <a:solidFill>
                  <a:schemeClr val="tx1">
                    <a:lumMod val="95000"/>
                    <a:lumOff val="5000"/>
                  </a:schemeClr>
                </a:solidFill>
                <a:effectLst>
                  <a:glow rad="38100">
                    <a:schemeClr val="accent1">
                      <a:alpha val="40000"/>
                    </a:schemeClr>
                  </a:glow>
                </a:effectLst>
                <a:latin typeface="Andalus" pitchFamily="18" charset="-78"/>
                <a:cs typeface="Andalus" pitchFamily="18" charset="-78"/>
              </a:rPr>
              <a:t>Wall</a:t>
            </a:r>
            <a:endParaRPr lang="en-US" sz="2700" b="1" spc="37" dirty="0">
              <a:ln w="9525" cmpd="sng">
                <a:solidFill>
                  <a:schemeClr val="accent1"/>
                </a:solidFill>
                <a:prstDash val="solid"/>
              </a:ln>
              <a:solidFill>
                <a:schemeClr val="tx1">
                  <a:lumMod val="95000"/>
                  <a:lumOff val="5000"/>
                </a:schemeClr>
              </a:solidFill>
              <a:effectLst>
                <a:glow rad="38100">
                  <a:schemeClr val="accent1">
                    <a:alpha val="40000"/>
                  </a:schemeClr>
                </a:glow>
              </a:effectLst>
              <a:latin typeface="Andalus" pitchFamily="18" charset="-78"/>
              <a:cs typeface="Andalus" pitchFamily="18" charset="-78"/>
            </a:endParaRPr>
          </a:p>
        </p:txBody>
      </p:sp>
      <p:pic>
        <p:nvPicPr>
          <p:cNvPr id="5" name="Content Placeholder 4"/>
          <p:cNvPicPr>
            <a:picLocks noGrp="1" noChangeAspect="1"/>
          </p:cNvPicPr>
          <p:nvPr>
            <p:ph sz="half" idx="4294967295"/>
          </p:nvPr>
        </p:nvPicPr>
        <p:blipFill>
          <a:blip r:embed="rId2"/>
          <a:stretch>
            <a:fillRect/>
          </a:stretch>
        </p:blipFill>
        <p:spPr>
          <a:xfrm>
            <a:off x="440274" y="2882236"/>
            <a:ext cx="3517913" cy="2345276"/>
          </a:xfrm>
          <a:prstGeom prst="rect">
            <a:avLst/>
          </a:prstGeom>
        </p:spPr>
      </p:pic>
      <p:pic>
        <p:nvPicPr>
          <p:cNvPr id="4" name="Picture 3"/>
          <p:cNvPicPr>
            <a:picLocks noChangeAspect="1"/>
          </p:cNvPicPr>
          <p:nvPr/>
        </p:nvPicPr>
        <p:blipFill>
          <a:blip r:embed="rId3"/>
          <a:stretch>
            <a:fillRect/>
          </a:stretch>
        </p:blipFill>
        <p:spPr>
          <a:xfrm>
            <a:off x="4399601" y="1062885"/>
            <a:ext cx="4009921" cy="2336524"/>
          </a:xfrm>
          <a:prstGeom prst="rect">
            <a:avLst/>
          </a:prstGeom>
        </p:spPr>
      </p:pic>
      <p:sp>
        <p:nvSpPr>
          <p:cNvPr id="3" name="TextBox 2"/>
          <p:cNvSpPr txBox="1"/>
          <p:nvPr/>
        </p:nvSpPr>
        <p:spPr>
          <a:xfrm>
            <a:off x="4191000" y="3762425"/>
            <a:ext cx="4475353" cy="2219356"/>
          </a:xfrm>
          <a:prstGeom prst="rect">
            <a:avLst/>
          </a:prstGeom>
          <a:noFill/>
        </p:spPr>
        <p:txBody>
          <a:bodyPr wrap="square" lIns="64291" tIns="32146" rIns="64291" bIns="32146" rtlCol="0">
            <a:spAutoFit/>
          </a:bodyPr>
          <a:lstStyle/>
          <a:p>
            <a:pPr marL="214312" indent="-214312">
              <a:buFont typeface="Wingdings" charset="2"/>
              <a:buChar char="q"/>
            </a:pPr>
            <a:r>
              <a:rPr lang="en-US" sz="2000" spc="37" dirty="0">
                <a:ln w="6350" cmpd="sng">
                  <a:noFill/>
                  <a:prstDash val="solid"/>
                </a:ln>
                <a:solidFill>
                  <a:schemeClr val="tx1">
                    <a:lumMod val="95000"/>
                    <a:lumOff val="5000"/>
                  </a:schemeClr>
                </a:solidFill>
                <a:effectLst>
                  <a:glow rad="38100">
                    <a:schemeClr val="accent1">
                      <a:alpha val="40000"/>
                    </a:schemeClr>
                  </a:glow>
                </a:effectLst>
                <a:latin typeface="Andalus" pitchFamily="18" charset="-78"/>
                <a:cs typeface="Andalus" pitchFamily="18" charset="-78"/>
              </a:rPr>
              <a:t>The Vietnam Memorial is a memorial for Americans who died in the Vietnam War</a:t>
            </a:r>
            <a:r>
              <a:rPr lang="en-US" sz="2000" spc="37" dirty="0" smtClean="0">
                <a:ln w="6350" cmpd="sng">
                  <a:noFill/>
                  <a:prstDash val="solid"/>
                </a:ln>
                <a:solidFill>
                  <a:schemeClr val="tx1">
                    <a:lumMod val="95000"/>
                    <a:lumOff val="5000"/>
                  </a:schemeClr>
                </a:solidFill>
                <a:effectLst>
                  <a:glow rad="38100">
                    <a:schemeClr val="accent1">
                      <a:alpha val="40000"/>
                    </a:schemeClr>
                  </a:glow>
                </a:effectLst>
                <a:latin typeface="Andalus" pitchFamily="18" charset="-78"/>
                <a:cs typeface="Andalus" pitchFamily="18" charset="-78"/>
              </a:rPr>
              <a:t>.</a:t>
            </a:r>
          </a:p>
          <a:p>
            <a:endParaRPr lang="en-US" sz="2000" spc="37" dirty="0">
              <a:ln w="6350" cmpd="sng">
                <a:noFill/>
                <a:prstDash val="solid"/>
              </a:ln>
              <a:solidFill>
                <a:schemeClr val="tx1">
                  <a:lumMod val="95000"/>
                  <a:lumOff val="5000"/>
                </a:schemeClr>
              </a:solidFill>
              <a:effectLst>
                <a:glow rad="38100">
                  <a:schemeClr val="accent1">
                    <a:alpha val="40000"/>
                  </a:schemeClr>
                </a:glow>
              </a:effectLst>
              <a:latin typeface="Andalus" pitchFamily="18" charset="-78"/>
              <a:cs typeface="Andalus" pitchFamily="18" charset="-78"/>
            </a:endParaRPr>
          </a:p>
          <a:p>
            <a:pPr marL="214312" indent="-214312">
              <a:buFont typeface="Wingdings" charset="2"/>
              <a:buChar char="q"/>
            </a:pPr>
            <a:r>
              <a:rPr lang="en-US" sz="2000" spc="37" dirty="0">
                <a:ln w="6350" cmpd="sng">
                  <a:noFill/>
                  <a:prstDash val="solid"/>
                </a:ln>
                <a:solidFill>
                  <a:schemeClr val="tx1">
                    <a:lumMod val="95000"/>
                    <a:lumOff val="5000"/>
                  </a:schemeClr>
                </a:solidFill>
                <a:effectLst>
                  <a:glow rad="38100">
                    <a:schemeClr val="accent1">
                      <a:alpha val="40000"/>
                    </a:schemeClr>
                  </a:glow>
                </a:effectLst>
                <a:latin typeface="Andalus" pitchFamily="18" charset="-78"/>
                <a:cs typeface="Andalus" pitchFamily="18" charset="-78"/>
              </a:rPr>
              <a:t>Construction started </a:t>
            </a:r>
            <a:r>
              <a:rPr lang="en-US" sz="2000" spc="37" dirty="0" smtClean="0">
                <a:ln w="6350" cmpd="sng">
                  <a:noFill/>
                  <a:prstDash val="solid"/>
                </a:ln>
                <a:solidFill>
                  <a:schemeClr val="tx1">
                    <a:lumMod val="95000"/>
                    <a:lumOff val="5000"/>
                  </a:schemeClr>
                </a:solidFill>
                <a:effectLst>
                  <a:glow rad="38100">
                    <a:schemeClr val="accent1">
                      <a:alpha val="40000"/>
                    </a:schemeClr>
                  </a:glow>
                </a:effectLst>
                <a:latin typeface="Andalus" pitchFamily="18" charset="-78"/>
                <a:cs typeface="Andalus" pitchFamily="18" charset="-78"/>
              </a:rPr>
              <a:t>on </a:t>
            </a:r>
            <a:r>
              <a:rPr lang="en-US" sz="2000" spc="37" dirty="0">
                <a:ln w="6350" cmpd="sng">
                  <a:noFill/>
                  <a:prstDash val="solid"/>
                </a:ln>
                <a:solidFill>
                  <a:schemeClr val="tx1">
                    <a:lumMod val="95000"/>
                    <a:lumOff val="5000"/>
                  </a:schemeClr>
                </a:solidFill>
                <a:effectLst>
                  <a:glow rad="38100">
                    <a:schemeClr val="accent1">
                      <a:alpha val="40000"/>
                    </a:schemeClr>
                  </a:glow>
                </a:effectLst>
                <a:latin typeface="Andalus" pitchFamily="18" charset="-78"/>
                <a:cs typeface="Andalus" pitchFamily="18" charset="-78"/>
              </a:rPr>
              <a:t>March 26, 1982 and finished on November 13, 1982.</a:t>
            </a:r>
          </a:p>
        </p:txBody>
      </p:sp>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2095064393"/>
      </p:ext>
    </p:extLst>
  </p:cSld>
  <p:clrMapOvr>
    <a:masterClrMapping/>
  </p:clrMapOvr>
  <mc:AlternateContent>
    <mc:Choice xmlns:mc="http://schemas.openxmlformats.org/markup-compatibility/2006" xmlns:p14="http://schemas.microsoft.com/office/powerpoint/2010/main" xmlns="" xmlns:p="http://schemas.openxmlformats.org/presentationml/2006/main" xmlns:r="http://schemas.openxmlformats.org/officeDocument/2006/relationships" xmlns:a="http://schemas.openxmlformats.org/drawingml/2006/main" Requires="p14">
      <p:transition spd="slow" p14:dur="4400">
        <p14:honeycomb/>
      </p:transition>
    </mc:Choice>
    <mc:Fallback>
      <mp:transition xmlns:mp="http://schemas.microsoft.com/office/mac/powerpoint/2008/mai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 name="Shape 50"/>
          <p:cNvSpPr>
            <a:spLocks noGrp="1"/>
          </p:cNvSpPr>
          <p:nvPr>
            <p:ph type="title"/>
          </p:nvPr>
        </p:nvSpPr>
        <p:spPr>
          <a:xfrm>
            <a:off x="762000" y="457200"/>
            <a:ext cx="3543769" cy="815886"/>
          </a:xfrm>
          <a:prstGeom prst="rect">
            <a:avLst/>
          </a:prstGeom>
        </p:spPr>
        <p:txBody>
          <a:bodyPr vert="horz" lIns="91440" tIns="45720" rIns="91440" bIns="45720" rtlCol="0" anchor="b">
            <a:normAutofit/>
          </a:bodyPr>
          <a:lstStyle/>
          <a:p>
            <a:pPr lvl="0">
              <a:defRPr sz="1800" cap="none">
                <a:solidFill>
                  <a:srgbClr val="000000"/>
                </a:solidFill>
              </a:defRPr>
            </a:pPr>
            <a:r>
              <a:rPr sz="4400" cap="all" dirty="0">
                <a:solidFill>
                  <a:schemeClr val="bg2">
                    <a:lumMod val="50000"/>
                  </a:schemeClr>
                </a:solidFill>
                <a:latin typeface="Andalus" pitchFamily="18" charset="-78"/>
                <a:cs typeface="Andalus" pitchFamily="18" charset="-78"/>
              </a:rPr>
              <a:t>MAYA LIN</a:t>
            </a:r>
          </a:p>
        </p:txBody>
      </p:sp>
      <p:sp>
        <p:nvSpPr>
          <p:cNvPr id="51" name="Shape 51"/>
          <p:cNvSpPr>
            <a:spLocks noGrp="1"/>
          </p:cNvSpPr>
          <p:nvPr>
            <p:ph type="body" idx="1"/>
          </p:nvPr>
        </p:nvSpPr>
        <p:spPr>
          <a:xfrm>
            <a:off x="381000" y="1447800"/>
            <a:ext cx="5083970" cy="4982766"/>
          </a:xfrm>
          <a:prstGeom prst="rect">
            <a:avLst/>
          </a:prstGeom>
        </p:spPr>
        <p:txBody>
          <a:bodyPr vert="horz" lIns="91440" tIns="45720" rIns="91440" bIns="45720" rtlCol="0">
            <a:normAutofit fontScale="77500" lnSpcReduction="20000"/>
          </a:bodyPr>
          <a:lstStyle/>
          <a:p>
            <a:pPr marL="279630" indent="-279630">
              <a:lnSpc>
                <a:spcPct val="130000"/>
              </a:lnSpc>
              <a:defRPr sz="1800">
                <a:solidFill>
                  <a:srgbClr val="000000"/>
                </a:solidFill>
              </a:defRPr>
            </a:pPr>
            <a:r>
              <a:rPr sz="3400" dirty="0" smtClean="0">
                <a:solidFill>
                  <a:schemeClr val="accent2">
                    <a:lumMod val="50000"/>
                  </a:schemeClr>
                </a:solidFill>
                <a:latin typeface="Andalus" pitchFamily="18" charset="-78"/>
                <a:cs typeface="Andalus" pitchFamily="18" charset="-78"/>
              </a:rPr>
              <a:t>-</a:t>
            </a:r>
            <a:r>
              <a:rPr lang="en-US" sz="3400" dirty="0" smtClean="0">
                <a:solidFill>
                  <a:schemeClr val="accent2">
                    <a:lumMod val="50000"/>
                  </a:schemeClr>
                </a:solidFill>
                <a:latin typeface="Andalus" pitchFamily="18" charset="-78"/>
                <a:cs typeface="Andalus" pitchFamily="18" charset="-78"/>
              </a:rPr>
              <a:t> </a:t>
            </a:r>
            <a:r>
              <a:rPr sz="3400" dirty="0" smtClean="0">
                <a:solidFill>
                  <a:schemeClr val="accent2">
                    <a:lumMod val="50000"/>
                  </a:schemeClr>
                </a:solidFill>
                <a:latin typeface="Andalus" pitchFamily="18" charset="-78"/>
                <a:cs typeface="Andalus" pitchFamily="18" charset="-78"/>
              </a:rPr>
              <a:t>Maya </a:t>
            </a:r>
            <a:r>
              <a:rPr sz="3400" dirty="0">
                <a:solidFill>
                  <a:schemeClr val="accent2">
                    <a:lumMod val="50000"/>
                  </a:schemeClr>
                </a:solidFill>
                <a:latin typeface="Andalus" pitchFamily="18" charset="-78"/>
                <a:cs typeface="Andalus" pitchFamily="18" charset="-78"/>
              </a:rPr>
              <a:t>Lin was the architect who designed the </a:t>
            </a:r>
            <a:r>
              <a:rPr sz="3400">
                <a:solidFill>
                  <a:schemeClr val="accent2">
                    <a:lumMod val="50000"/>
                  </a:schemeClr>
                </a:solidFill>
                <a:latin typeface="Andalus" pitchFamily="18" charset="-78"/>
                <a:cs typeface="Andalus" pitchFamily="18" charset="-78"/>
              </a:rPr>
              <a:t>memorial</a:t>
            </a:r>
            <a:r>
              <a:rPr sz="3400" smtClean="0">
                <a:solidFill>
                  <a:schemeClr val="accent2">
                    <a:lumMod val="50000"/>
                  </a:schemeClr>
                </a:solidFill>
                <a:latin typeface="Andalus" pitchFamily="18" charset="-78"/>
                <a:cs typeface="Andalus" pitchFamily="18" charset="-78"/>
              </a:rPr>
              <a:t>.</a:t>
            </a:r>
            <a:endParaRPr sz="3400" dirty="0">
              <a:solidFill>
                <a:schemeClr val="accent2">
                  <a:lumMod val="50000"/>
                </a:schemeClr>
              </a:solidFill>
              <a:latin typeface="Andalus" pitchFamily="18" charset="-78"/>
              <a:cs typeface="Andalus" pitchFamily="18" charset="-78"/>
            </a:endParaRPr>
          </a:p>
          <a:p>
            <a:pPr marL="279630" indent="-279630">
              <a:lnSpc>
                <a:spcPct val="130000"/>
              </a:lnSpc>
              <a:defRPr sz="1800">
                <a:solidFill>
                  <a:srgbClr val="000000"/>
                </a:solidFill>
              </a:defRPr>
            </a:pPr>
            <a:r>
              <a:rPr sz="3400" dirty="0" smtClean="0">
                <a:solidFill>
                  <a:schemeClr val="accent2">
                    <a:lumMod val="50000"/>
                  </a:schemeClr>
                </a:solidFill>
                <a:latin typeface="Andalus" pitchFamily="18" charset="-78"/>
                <a:cs typeface="Andalus" pitchFamily="18" charset="-78"/>
              </a:rPr>
              <a:t>-</a:t>
            </a:r>
            <a:r>
              <a:rPr lang="en-US" sz="3400" dirty="0" smtClean="0">
                <a:solidFill>
                  <a:schemeClr val="accent2">
                    <a:lumMod val="50000"/>
                  </a:schemeClr>
                </a:solidFill>
                <a:latin typeface="Andalus" pitchFamily="18" charset="-78"/>
                <a:cs typeface="Andalus" pitchFamily="18" charset="-78"/>
              </a:rPr>
              <a:t> </a:t>
            </a:r>
            <a:r>
              <a:rPr sz="3400" dirty="0" smtClean="0">
                <a:solidFill>
                  <a:schemeClr val="accent2">
                    <a:lumMod val="50000"/>
                  </a:schemeClr>
                </a:solidFill>
                <a:latin typeface="Andalus" pitchFamily="18" charset="-78"/>
                <a:cs typeface="Andalus" pitchFamily="18" charset="-78"/>
              </a:rPr>
              <a:t>Her </a:t>
            </a:r>
            <a:r>
              <a:rPr sz="3400" dirty="0">
                <a:solidFill>
                  <a:schemeClr val="accent2">
                    <a:lumMod val="50000"/>
                  </a:schemeClr>
                </a:solidFill>
                <a:latin typeface="Andalus" pitchFamily="18" charset="-78"/>
                <a:cs typeface="Andalus" pitchFamily="18" charset="-78"/>
              </a:rPr>
              <a:t>name is along the top of the </a:t>
            </a:r>
            <a:r>
              <a:rPr sz="3400">
                <a:solidFill>
                  <a:schemeClr val="accent2">
                    <a:lumMod val="50000"/>
                  </a:schemeClr>
                </a:solidFill>
                <a:latin typeface="Andalus" pitchFamily="18" charset="-78"/>
                <a:cs typeface="Andalus" pitchFamily="18" charset="-78"/>
              </a:rPr>
              <a:t>memorial</a:t>
            </a:r>
            <a:r>
              <a:rPr sz="3400" smtClean="0">
                <a:solidFill>
                  <a:schemeClr val="accent2">
                    <a:lumMod val="50000"/>
                  </a:schemeClr>
                </a:solidFill>
                <a:latin typeface="Andalus" pitchFamily="18" charset="-78"/>
                <a:cs typeface="Andalus" pitchFamily="18" charset="-78"/>
              </a:rPr>
              <a:t>.</a:t>
            </a:r>
            <a:endParaRPr lang="en-US" sz="3400" dirty="0">
              <a:solidFill>
                <a:schemeClr val="accent2">
                  <a:lumMod val="50000"/>
                </a:schemeClr>
              </a:solidFill>
              <a:latin typeface="Andalus" pitchFamily="18" charset="-78"/>
              <a:cs typeface="Andalus" pitchFamily="18" charset="-78"/>
            </a:endParaRPr>
          </a:p>
          <a:p>
            <a:pPr marL="279630" indent="-279630">
              <a:lnSpc>
                <a:spcPct val="130000"/>
              </a:lnSpc>
              <a:defRPr sz="1800">
                <a:solidFill>
                  <a:srgbClr val="000000"/>
                </a:solidFill>
              </a:defRPr>
            </a:pPr>
            <a:r>
              <a:rPr lang="en-US" sz="3400" dirty="0" smtClean="0">
                <a:solidFill>
                  <a:schemeClr val="accent2">
                    <a:lumMod val="50000"/>
                  </a:schemeClr>
                </a:solidFill>
                <a:latin typeface="Andalus" pitchFamily="18" charset="-78"/>
                <a:cs typeface="Andalus" pitchFamily="18" charset="-78"/>
              </a:rPr>
              <a:t>- She was 20 years old when she designed the memorial.</a:t>
            </a:r>
            <a:endParaRPr lang="en-US" sz="3400" dirty="0">
              <a:solidFill>
                <a:schemeClr val="accent2">
                  <a:lumMod val="50000"/>
                </a:schemeClr>
              </a:solidFill>
              <a:latin typeface="Andalus" pitchFamily="18" charset="-78"/>
              <a:cs typeface="Andalus" pitchFamily="18" charset="-78"/>
            </a:endParaRPr>
          </a:p>
          <a:p>
            <a:pPr marL="279630" indent="-279630">
              <a:lnSpc>
                <a:spcPct val="130000"/>
              </a:lnSpc>
              <a:defRPr sz="1800">
                <a:solidFill>
                  <a:srgbClr val="000000"/>
                </a:solidFill>
              </a:defRPr>
            </a:pPr>
            <a:r>
              <a:rPr sz="3400" dirty="0" smtClean="0">
                <a:solidFill>
                  <a:schemeClr val="accent2">
                    <a:lumMod val="50000"/>
                  </a:schemeClr>
                </a:solidFill>
                <a:latin typeface="Andalus" pitchFamily="18" charset="-78"/>
                <a:cs typeface="Andalus" pitchFamily="18" charset="-78"/>
              </a:rPr>
              <a:t>-</a:t>
            </a:r>
            <a:r>
              <a:rPr lang="en-US" sz="3400" dirty="0" smtClean="0">
                <a:solidFill>
                  <a:schemeClr val="accent2">
                    <a:lumMod val="50000"/>
                  </a:schemeClr>
                </a:solidFill>
                <a:latin typeface="Andalus" pitchFamily="18" charset="-78"/>
                <a:cs typeface="Andalus" pitchFamily="18" charset="-78"/>
              </a:rPr>
              <a:t> </a:t>
            </a:r>
            <a:r>
              <a:rPr sz="3400" dirty="0" smtClean="0">
                <a:solidFill>
                  <a:schemeClr val="accent2">
                    <a:lumMod val="50000"/>
                  </a:schemeClr>
                </a:solidFill>
                <a:latin typeface="Andalus" pitchFamily="18" charset="-78"/>
                <a:cs typeface="Andalus" pitchFamily="18" charset="-78"/>
              </a:rPr>
              <a:t>Her </a:t>
            </a:r>
            <a:r>
              <a:rPr sz="3400" dirty="0">
                <a:solidFill>
                  <a:schemeClr val="accent2">
                    <a:lumMod val="50000"/>
                  </a:schemeClr>
                </a:solidFill>
                <a:latin typeface="Andalus" pitchFamily="18" charset="-78"/>
                <a:cs typeface="Andalus" pitchFamily="18" charset="-78"/>
              </a:rPr>
              <a:t>parents fled China during the </a:t>
            </a:r>
            <a:r>
              <a:rPr lang="en-US" sz="3400" dirty="0" smtClean="0">
                <a:solidFill>
                  <a:schemeClr val="accent2">
                    <a:lumMod val="50000"/>
                  </a:schemeClr>
                </a:solidFill>
                <a:latin typeface="Andalus" pitchFamily="18" charset="-78"/>
                <a:cs typeface="Andalus" pitchFamily="18" charset="-78"/>
              </a:rPr>
              <a:t>C</a:t>
            </a:r>
            <a:r>
              <a:rPr sz="3400" dirty="0" smtClean="0">
                <a:solidFill>
                  <a:schemeClr val="accent2">
                    <a:lumMod val="50000"/>
                  </a:schemeClr>
                </a:solidFill>
                <a:latin typeface="Andalus" pitchFamily="18" charset="-78"/>
                <a:cs typeface="Andalus" pitchFamily="18" charset="-78"/>
              </a:rPr>
              <a:t>ultural </a:t>
            </a:r>
            <a:r>
              <a:rPr lang="en-US" sz="3400" dirty="0">
                <a:solidFill>
                  <a:schemeClr val="accent2">
                    <a:lumMod val="50000"/>
                  </a:schemeClr>
                </a:solidFill>
                <a:latin typeface="Andalus" pitchFamily="18" charset="-78"/>
                <a:cs typeface="Andalus" pitchFamily="18" charset="-78"/>
              </a:rPr>
              <a:t>R</a:t>
            </a:r>
            <a:r>
              <a:rPr sz="3400" dirty="0" smtClean="0">
                <a:solidFill>
                  <a:schemeClr val="accent2">
                    <a:lumMod val="50000"/>
                  </a:schemeClr>
                </a:solidFill>
                <a:latin typeface="Andalus" pitchFamily="18" charset="-78"/>
                <a:cs typeface="Andalus" pitchFamily="18" charset="-78"/>
              </a:rPr>
              <a:t>evolution</a:t>
            </a:r>
            <a:r>
              <a:rPr sz="3400" dirty="0">
                <a:solidFill>
                  <a:schemeClr val="accent2">
                    <a:lumMod val="50000"/>
                  </a:schemeClr>
                </a:solidFill>
                <a:latin typeface="Andalus" pitchFamily="18" charset="-78"/>
                <a:cs typeface="Andalus" pitchFamily="18" charset="-78"/>
              </a:rPr>
              <a:t>.</a:t>
            </a:r>
          </a:p>
          <a:p>
            <a:pPr marL="279630" indent="-279630">
              <a:lnSpc>
                <a:spcPct val="130000"/>
              </a:lnSpc>
              <a:defRPr sz="1800">
                <a:solidFill>
                  <a:srgbClr val="000000"/>
                </a:solidFill>
              </a:defRPr>
            </a:pPr>
            <a:endParaRPr sz="1900" dirty="0">
              <a:solidFill>
                <a:schemeClr val="accent2">
                  <a:lumMod val="50000"/>
                </a:schemeClr>
              </a:solidFill>
              <a:latin typeface="Andalus" pitchFamily="18" charset="-78"/>
              <a:cs typeface="Andalus" pitchFamily="18" charset="-78"/>
            </a:endParaRPr>
          </a:p>
        </p:txBody>
      </p:sp>
      <p:pic>
        <p:nvPicPr>
          <p:cNvPr id="52" name="pasted-image.jpg"/>
          <p:cNvPicPr/>
          <p:nvPr/>
        </p:nvPicPr>
        <p:blipFill>
          <a:blip r:embed="rId2">
            <a:extLst/>
          </a:blip>
          <a:stretch>
            <a:fillRect/>
          </a:stretch>
        </p:blipFill>
        <p:spPr>
          <a:xfrm>
            <a:off x="5334000" y="914400"/>
            <a:ext cx="3048000" cy="2978952"/>
          </a:xfrm>
          <a:prstGeom prst="rect">
            <a:avLst/>
          </a:prstGeom>
          <a:ln w="12700">
            <a:miter lim="400000"/>
          </a:ln>
        </p:spPr>
      </p:pic>
    </p:spTree>
  </p:cSld>
  <p:clrMapOvr>
    <a:masterClrMapping/>
  </p:clrMapOvr>
  <p:transition spd="med"/>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3505200"/>
            <a:ext cx="7886700" cy="1424668"/>
          </a:xfrm>
        </p:spPr>
        <p:txBody>
          <a:bodyPr>
            <a:noAutofit/>
          </a:bodyPr>
          <a:lstStyle/>
          <a:p>
            <a:pPr marL="342898" indent="-342898">
              <a:buFont typeface="Wingdings" charset="2"/>
              <a:buChar char="q"/>
            </a:pPr>
            <a:r>
              <a:rPr lang="en-US" sz="1800" b="1" spc="37" dirty="0">
                <a:ln w="9525" cmpd="sng">
                  <a:noFill/>
                  <a:prstDash val="solid"/>
                </a:ln>
                <a:solidFill>
                  <a:schemeClr val="tx1">
                    <a:lumMod val="95000"/>
                    <a:lumOff val="5000"/>
                  </a:schemeClr>
                </a:solidFill>
                <a:effectLst>
                  <a:glow rad="38100">
                    <a:schemeClr val="accent1">
                      <a:alpha val="40000"/>
                    </a:schemeClr>
                  </a:glow>
                </a:effectLst>
                <a:latin typeface="Andalus" pitchFamily="18" charset="-78"/>
                <a:cs typeface="Andalus" pitchFamily="18" charset="-78"/>
              </a:rPr>
              <a:t>On the wall, there are over 58,000 names of the people who died in the war. </a:t>
            </a:r>
          </a:p>
          <a:p>
            <a:pPr marL="342898" indent="-342898">
              <a:buFont typeface="Wingdings" charset="2"/>
              <a:buChar char="q"/>
            </a:pPr>
            <a:r>
              <a:rPr lang="en-US" sz="1800" b="1" spc="37" dirty="0">
                <a:ln w="9525" cmpd="sng">
                  <a:noFill/>
                  <a:prstDash val="solid"/>
                </a:ln>
                <a:solidFill>
                  <a:schemeClr val="tx1">
                    <a:lumMod val="95000"/>
                    <a:lumOff val="5000"/>
                  </a:schemeClr>
                </a:solidFill>
                <a:effectLst>
                  <a:glow rad="38100">
                    <a:schemeClr val="accent1">
                      <a:alpha val="40000"/>
                    </a:schemeClr>
                  </a:glow>
                </a:effectLst>
                <a:latin typeface="Andalus" pitchFamily="18" charset="-78"/>
                <a:cs typeface="Andalus" pitchFamily="18" charset="-78"/>
              </a:rPr>
              <a:t>The wall is 493 feet and 6 inches long. </a:t>
            </a:r>
          </a:p>
          <a:p>
            <a:pPr marL="342898" indent="-342898">
              <a:buFont typeface="Wingdings" charset="2"/>
              <a:buChar char="q"/>
            </a:pPr>
            <a:r>
              <a:rPr lang="en-US" sz="1800" b="1" spc="37" dirty="0" smtClean="0">
                <a:ln w="9525" cmpd="sng">
                  <a:noFill/>
                  <a:prstDash val="solid"/>
                </a:ln>
                <a:solidFill>
                  <a:schemeClr val="tx1">
                    <a:lumMod val="95000"/>
                    <a:lumOff val="5000"/>
                  </a:schemeClr>
                </a:solidFill>
                <a:effectLst>
                  <a:glow rad="38100">
                    <a:schemeClr val="accent1">
                      <a:alpha val="40000"/>
                    </a:schemeClr>
                  </a:glow>
                </a:effectLst>
                <a:latin typeface="Andalus" pitchFamily="18" charset="-78"/>
                <a:cs typeface="Andalus" pitchFamily="18" charset="-78"/>
              </a:rPr>
              <a:t>Maya Lin’s design </a:t>
            </a:r>
            <a:r>
              <a:rPr lang="en-US" sz="1800" b="1" spc="37" dirty="0">
                <a:ln w="9525" cmpd="sng">
                  <a:noFill/>
                  <a:prstDash val="solid"/>
                </a:ln>
                <a:solidFill>
                  <a:schemeClr val="tx1">
                    <a:lumMod val="95000"/>
                    <a:lumOff val="5000"/>
                  </a:schemeClr>
                </a:solidFill>
                <a:effectLst>
                  <a:glow rad="38100">
                    <a:schemeClr val="accent1">
                      <a:alpha val="40000"/>
                    </a:schemeClr>
                  </a:glow>
                </a:effectLst>
                <a:latin typeface="Andalus" pitchFamily="18" charset="-78"/>
                <a:cs typeface="Andalus" pitchFamily="18" charset="-78"/>
              </a:rPr>
              <a:t>was picked out of 1,441 other entries. </a:t>
            </a:r>
          </a:p>
          <a:p>
            <a:pPr marL="342898" indent="-342898">
              <a:buFont typeface="Wingdings" charset="2"/>
              <a:buChar char="q"/>
            </a:pPr>
            <a:r>
              <a:rPr lang="en-US" sz="1800" b="1" spc="37" dirty="0">
                <a:ln w="9525" cmpd="sng">
                  <a:noFill/>
                  <a:prstDash val="solid"/>
                </a:ln>
                <a:solidFill>
                  <a:schemeClr val="tx1">
                    <a:lumMod val="95000"/>
                    <a:lumOff val="5000"/>
                  </a:schemeClr>
                </a:solidFill>
                <a:effectLst>
                  <a:glow rad="38100">
                    <a:schemeClr val="accent1">
                      <a:alpha val="40000"/>
                    </a:schemeClr>
                  </a:glow>
                </a:effectLst>
                <a:latin typeface="Andalus" pitchFamily="18" charset="-78"/>
                <a:cs typeface="Andalus" pitchFamily="18" charset="-78"/>
              </a:rPr>
              <a:t>The Vietnam Veterans Memorial Fund raised nearly $9,000,000 </a:t>
            </a:r>
          </a:p>
        </p:txBody>
      </p:sp>
      <p:pic>
        <p:nvPicPr>
          <p:cNvPr id="4" name="Content Placeholder 5"/>
          <p:cNvPicPr>
            <a:picLocks noGrp="1" noChangeAspect="1"/>
          </p:cNvPicPr>
          <p:nvPr>
            <p:ph sz="half" idx="4294967295"/>
          </p:nvPr>
        </p:nvPicPr>
        <p:blipFill>
          <a:blip r:embed="rId2"/>
          <a:stretch>
            <a:fillRect/>
          </a:stretch>
        </p:blipFill>
        <p:spPr>
          <a:xfrm>
            <a:off x="5281333" y="1015542"/>
            <a:ext cx="2990054" cy="2242541"/>
          </a:xfrm>
          <a:prstGeom prst="rect">
            <a:avLst/>
          </a:prstGeom>
        </p:spPr>
      </p:pic>
      <p:pic>
        <p:nvPicPr>
          <p:cNvPr id="5" name="Picture 4"/>
          <p:cNvPicPr>
            <a:picLocks noChangeAspect="1"/>
          </p:cNvPicPr>
          <p:nvPr/>
        </p:nvPicPr>
        <p:blipFill>
          <a:blip r:embed="rId3"/>
          <a:stretch>
            <a:fillRect/>
          </a:stretch>
        </p:blipFill>
        <p:spPr>
          <a:xfrm>
            <a:off x="799517" y="1011771"/>
            <a:ext cx="2995080" cy="2246311"/>
          </a:xfrm>
          <a:prstGeom prst="rect">
            <a:avLst/>
          </a:prstGeom>
        </p:spPr>
      </p:pic>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428913211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38200"/>
            <a:ext cx="7024744" cy="1143000"/>
          </a:xfrm>
        </p:spPr>
        <p:txBody>
          <a:bodyPr vert="horz" lIns="91440" tIns="45720" rIns="91440" bIns="45720" rtlCol="0" anchor="b">
            <a:normAutofit fontScale="90000"/>
          </a:bodyPr>
          <a:lstStyle/>
          <a:p>
            <a:pPr>
              <a:defRPr sz="1800" cap="none">
                <a:solidFill>
                  <a:srgbClr val="000000"/>
                </a:solidFill>
              </a:defRPr>
            </a:pPr>
            <a:r>
              <a:rPr lang="en-US" sz="4400" cap="all" dirty="0" smtClean="0">
                <a:solidFill>
                  <a:schemeClr val="bg2">
                    <a:lumMod val="50000"/>
                  </a:schemeClr>
                </a:solidFill>
                <a:latin typeface="Andalus" pitchFamily="18" charset="-78"/>
                <a:cs typeface="Andalus" pitchFamily="18" charset="-78"/>
              </a:rPr>
              <a:t>The Martin Luther King, Jr.,  Memorial  </a:t>
            </a:r>
            <a:endParaRPr lang="en-US" sz="4400" cap="all" dirty="0">
              <a:solidFill>
                <a:schemeClr val="bg2">
                  <a:lumMod val="50000"/>
                </a:schemeClr>
              </a:solidFill>
              <a:latin typeface="Andalus" pitchFamily="18" charset="-78"/>
              <a:cs typeface="Andalus" pitchFamily="18" charset="-78"/>
            </a:endParaRPr>
          </a:p>
        </p:txBody>
      </p:sp>
      <p:pic>
        <p:nvPicPr>
          <p:cNvPr id="4" name="Picture 3"/>
          <p:cNvPicPr>
            <a:picLocks noChangeAspect="1"/>
          </p:cNvPicPr>
          <p:nvPr/>
        </p:nvPicPr>
        <p:blipFill>
          <a:blip r:embed="rId3" cstate="print"/>
          <a:stretch>
            <a:fillRect/>
          </a:stretch>
        </p:blipFill>
        <p:spPr>
          <a:xfrm>
            <a:off x="5638800" y="1524000"/>
            <a:ext cx="2842342" cy="4597489"/>
          </a:xfrm>
          <a:prstGeom prst="rect">
            <a:avLst/>
          </a:prstGeom>
        </p:spPr>
      </p:pic>
      <p:sp>
        <p:nvSpPr>
          <p:cNvPr id="5" name="Content Placeholder 4"/>
          <p:cNvSpPr>
            <a:spLocks noGrp="1"/>
          </p:cNvSpPr>
          <p:nvPr>
            <p:ph idx="1"/>
          </p:nvPr>
        </p:nvSpPr>
        <p:spPr>
          <a:xfrm>
            <a:off x="457200" y="1772925"/>
            <a:ext cx="5150644" cy="5085075"/>
          </a:xfrm>
        </p:spPr>
        <p:txBody>
          <a:bodyPr vert="horz" lIns="91440" tIns="45720" rIns="91440" bIns="45720" rtlCol="0">
            <a:normAutofit fontScale="92500" lnSpcReduction="10000"/>
          </a:bodyPr>
          <a:lstStyle/>
          <a:p>
            <a:pPr marL="279630" indent="-279630">
              <a:lnSpc>
                <a:spcPct val="110000"/>
              </a:lnSpc>
              <a:spcBef>
                <a:spcPts val="2672"/>
              </a:spcBef>
              <a:defRPr sz="1800">
                <a:solidFill>
                  <a:srgbClr val="000000"/>
                </a:solidFill>
              </a:defRPr>
            </a:pPr>
            <a:r>
              <a:rPr lang="en-US" sz="2600" dirty="0">
                <a:solidFill>
                  <a:schemeClr val="accent2">
                    <a:lumMod val="50000"/>
                  </a:schemeClr>
                </a:solidFill>
                <a:latin typeface="Andalus" pitchFamily="18" charset="-78"/>
                <a:cs typeface="Andalus" pitchFamily="18" charset="-78"/>
              </a:rPr>
              <a:t>It is dedicated to Martin Luther King, Jr., for his leadership of the Civil Rights Movement</a:t>
            </a:r>
            <a:r>
              <a:rPr lang="en-US" sz="2600" dirty="0" smtClean="0">
                <a:solidFill>
                  <a:schemeClr val="accent2">
                    <a:lumMod val="50000"/>
                  </a:schemeClr>
                </a:solidFill>
                <a:latin typeface="Andalus" pitchFamily="18" charset="-78"/>
                <a:cs typeface="Andalus" pitchFamily="18" charset="-78"/>
              </a:rPr>
              <a:t>.</a:t>
            </a:r>
            <a:endParaRPr lang="en-US" sz="2600" dirty="0">
              <a:solidFill>
                <a:schemeClr val="accent2">
                  <a:lumMod val="50000"/>
                </a:schemeClr>
              </a:solidFill>
              <a:latin typeface="Andalus" pitchFamily="18" charset="-78"/>
              <a:cs typeface="Andalus" pitchFamily="18" charset="-78"/>
            </a:endParaRPr>
          </a:p>
          <a:p>
            <a:pPr marL="279630" indent="-279630">
              <a:lnSpc>
                <a:spcPct val="110000"/>
              </a:lnSpc>
              <a:spcBef>
                <a:spcPts val="2672"/>
              </a:spcBef>
              <a:defRPr sz="1800">
                <a:solidFill>
                  <a:srgbClr val="000000"/>
                </a:solidFill>
              </a:defRPr>
            </a:pPr>
            <a:r>
              <a:rPr lang="en-US" sz="2600" dirty="0">
                <a:solidFill>
                  <a:schemeClr val="accent2">
                    <a:lumMod val="50000"/>
                  </a:schemeClr>
                </a:solidFill>
                <a:latin typeface="Andalus" pitchFamily="18" charset="-78"/>
                <a:cs typeface="Andalus" pitchFamily="18" charset="-78"/>
              </a:rPr>
              <a:t>It opened on October 10, 2011.</a:t>
            </a:r>
          </a:p>
          <a:p>
            <a:pPr marL="279630" indent="-279630">
              <a:lnSpc>
                <a:spcPct val="110000"/>
              </a:lnSpc>
              <a:spcBef>
                <a:spcPts val="2672"/>
              </a:spcBef>
              <a:defRPr sz="1800">
                <a:solidFill>
                  <a:srgbClr val="000000"/>
                </a:solidFill>
              </a:defRPr>
            </a:pPr>
            <a:r>
              <a:rPr lang="en-US" sz="2600" dirty="0" smtClean="0">
                <a:solidFill>
                  <a:schemeClr val="accent2">
                    <a:lumMod val="50000"/>
                  </a:schemeClr>
                </a:solidFill>
                <a:latin typeface="Andalus" pitchFamily="18" charset="-78"/>
                <a:cs typeface="Andalus" pitchFamily="18" charset="-78"/>
              </a:rPr>
              <a:t>The MLK </a:t>
            </a:r>
            <a:r>
              <a:rPr lang="en-US" sz="2600" dirty="0">
                <a:solidFill>
                  <a:schemeClr val="accent2">
                    <a:lumMod val="50000"/>
                  </a:schemeClr>
                </a:solidFill>
                <a:latin typeface="Andalus" pitchFamily="18" charset="-78"/>
                <a:cs typeface="Andalus" pitchFamily="18" charset="-78"/>
              </a:rPr>
              <a:t>monument is 30 feet tall and is located on the Mall in Washington, D.C</a:t>
            </a:r>
            <a:r>
              <a:rPr lang="en-US" sz="2600" dirty="0" smtClean="0">
                <a:solidFill>
                  <a:schemeClr val="accent2">
                    <a:lumMod val="50000"/>
                  </a:schemeClr>
                </a:solidFill>
                <a:latin typeface="Andalus" pitchFamily="18" charset="-78"/>
                <a:cs typeface="Andalus" pitchFamily="18" charset="-78"/>
              </a:rPr>
              <a:t>.</a:t>
            </a:r>
            <a:endParaRPr lang="en-US" sz="2600" dirty="0">
              <a:solidFill>
                <a:schemeClr val="accent2">
                  <a:lumMod val="50000"/>
                </a:schemeClr>
              </a:solidFill>
              <a:latin typeface="Andalus" pitchFamily="18" charset="-78"/>
              <a:cs typeface="Andalus" pitchFamily="18" charset="-78"/>
            </a:endParaRPr>
          </a:p>
          <a:p>
            <a:pPr marL="279630" indent="-279630">
              <a:lnSpc>
                <a:spcPct val="110000"/>
              </a:lnSpc>
              <a:spcBef>
                <a:spcPts val="2672"/>
              </a:spcBef>
              <a:defRPr sz="1800">
                <a:solidFill>
                  <a:srgbClr val="000000"/>
                </a:solidFill>
              </a:defRPr>
            </a:pPr>
            <a:r>
              <a:rPr lang="en-US" sz="2600" dirty="0">
                <a:solidFill>
                  <a:schemeClr val="accent2">
                    <a:lumMod val="50000"/>
                  </a:schemeClr>
                </a:solidFill>
                <a:latin typeface="Andalus" pitchFamily="18" charset="-78"/>
                <a:cs typeface="Andalus" pitchFamily="18" charset="-78"/>
              </a:rPr>
              <a:t>There was a competitive design process with over 900 applicants from 52 countries.</a:t>
            </a:r>
          </a:p>
          <a:p>
            <a:pPr marL="279630" indent="-279630">
              <a:lnSpc>
                <a:spcPct val="110000"/>
              </a:lnSpc>
              <a:spcBef>
                <a:spcPts val="2672"/>
              </a:spcBef>
              <a:defRPr sz="1800">
                <a:solidFill>
                  <a:srgbClr val="000000"/>
                </a:solidFill>
              </a:defRPr>
            </a:pPr>
            <a:endParaRPr lang="en-US" sz="2600" dirty="0">
              <a:solidFill>
                <a:schemeClr val="accent2">
                  <a:lumMod val="50000"/>
                </a:schemeClr>
              </a:solidFill>
              <a:latin typeface="Andalus" pitchFamily="18" charset="-78"/>
              <a:cs typeface="Andalus" pitchFamily="18" charset="-78"/>
            </a:endParaRPr>
          </a:p>
        </p:txBody>
      </p:sp>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2239546454"/>
      </p:ext>
    </p:extLst>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68621" y="962893"/>
            <a:ext cx="7183733" cy="4448749"/>
          </a:xfrm>
          <a:prstGeom prst="rect">
            <a:avLst/>
          </a:prstGeom>
        </p:spPr>
      </p:pic>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1659527378"/>
      </p:ext>
    </p:extLst>
  </p:cSld>
  <p:clrMapOvr>
    <a:masterClrMapping/>
  </p:clrMapOvr>
  <p:transition/>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2">
        <a:schemeClr val="bg2"/>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2000" y="2133600"/>
            <a:ext cx="3998527" cy="3012224"/>
          </a:xfrm>
          <a:prstGeom prst="rect">
            <a:avLst/>
          </a:prstGeom>
        </p:spPr>
      </p:pic>
      <p:sp>
        <p:nvSpPr>
          <p:cNvPr id="3" name="TextBox 2"/>
          <p:cNvSpPr txBox="1"/>
          <p:nvPr/>
        </p:nvSpPr>
        <p:spPr>
          <a:xfrm>
            <a:off x="609600" y="5715000"/>
            <a:ext cx="4648200" cy="311141"/>
          </a:xfrm>
          <a:prstGeom prst="rect">
            <a:avLst/>
          </a:prstGeom>
          <a:noFill/>
        </p:spPr>
        <p:txBody>
          <a:bodyPr wrap="square" lIns="64291" tIns="32146" rIns="64291" bIns="32146" rtlCol="0">
            <a:spAutoFit/>
          </a:bodyPr>
          <a:lstStyle/>
          <a:p>
            <a:pPr algn="ctr"/>
            <a:r>
              <a:rPr lang="en-US" sz="1600" dirty="0">
                <a:latin typeface="Impact" charset="0"/>
                <a:ea typeface="Impact" charset="0"/>
                <a:cs typeface="Impact" charset="0"/>
              </a:rPr>
              <a:t>This is a picture of Chief </a:t>
            </a:r>
            <a:r>
              <a:rPr lang="en-US" sz="1600" dirty="0" err="1">
                <a:latin typeface="Impact" charset="0"/>
                <a:ea typeface="Impact" charset="0"/>
                <a:cs typeface="Impact" charset="0"/>
              </a:rPr>
              <a:t>Sealth's</a:t>
            </a:r>
            <a:r>
              <a:rPr lang="en-US" sz="1600" dirty="0">
                <a:latin typeface="Impact" charset="0"/>
                <a:ea typeface="Impact" charset="0"/>
                <a:cs typeface="Impact" charset="0"/>
              </a:rPr>
              <a:t> grave.</a:t>
            </a:r>
          </a:p>
        </p:txBody>
      </p:sp>
      <p:sp>
        <p:nvSpPr>
          <p:cNvPr id="4" name="TextBox 3"/>
          <p:cNvSpPr txBox="1"/>
          <p:nvPr/>
        </p:nvSpPr>
        <p:spPr>
          <a:xfrm>
            <a:off x="4953000" y="914400"/>
            <a:ext cx="3770013" cy="5105400"/>
          </a:xfrm>
          <a:prstGeom prst="rect">
            <a:avLst/>
          </a:prstGeom>
        </p:spPr>
        <p:txBody>
          <a:bodyPr vert="horz" lIns="91440" tIns="45720" rIns="91440" bIns="45720" rtlCol="0">
            <a:normAutofit/>
          </a:bodyPr>
          <a:lstStyle/>
          <a:p>
            <a:pPr marL="279630" indent="-279630">
              <a:buClr>
                <a:schemeClr val="accent1"/>
              </a:buClr>
              <a:buSzPct val="76000"/>
              <a:buFont typeface="Wingdings 2" pitchFamily="18" charset="2"/>
              <a:buChar char=""/>
              <a:defRPr sz="1800">
                <a:solidFill>
                  <a:srgbClr val="000000"/>
                </a:solidFill>
              </a:defRPr>
            </a:pPr>
            <a:r>
              <a:rPr lang="en-US" sz="2000" dirty="0">
                <a:solidFill>
                  <a:schemeClr val="accent2">
                    <a:lumMod val="50000"/>
                  </a:schemeClr>
                </a:solidFill>
                <a:latin typeface="Andalus" pitchFamily="18" charset="-78"/>
                <a:cs typeface="Andalus" pitchFamily="18" charset="-78"/>
              </a:rPr>
              <a:t>Chief </a:t>
            </a:r>
            <a:r>
              <a:rPr lang="en-US" sz="2000" dirty="0" err="1">
                <a:solidFill>
                  <a:schemeClr val="accent2">
                    <a:lumMod val="50000"/>
                  </a:schemeClr>
                </a:solidFill>
                <a:latin typeface="Andalus" pitchFamily="18" charset="-78"/>
                <a:cs typeface="Andalus" pitchFamily="18" charset="-78"/>
              </a:rPr>
              <a:t>Sealth</a:t>
            </a:r>
            <a:r>
              <a:rPr lang="en-US" sz="2000" dirty="0">
                <a:solidFill>
                  <a:schemeClr val="accent2">
                    <a:lumMod val="50000"/>
                  </a:schemeClr>
                </a:solidFill>
                <a:latin typeface="Andalus" pitchFamily="18" charset="-78"/>
                <a:cs typeface="Andalus" pitchFamily="18" charset="-78"/>
              </a:rPr>
              <a:t> was born in 1780, and died on </a:t>
            </a:r>
            <a:endParaRPr lang="en-US" sz="2000" dirty="0" smtClean="0">
              <a:solidFill>
                <a:schemeClr val="accent2">
                  <a:lumMod val="50000"/>
                </a:schemeClr>
              </a:solidFill>
              <a:latin typeface="Andalus" pitchFamily="18" charset="-78"/>
              <a:cs typeface="Andalus" pitchFamily="18" charset="-78"/>
            </a:endParaRPr>
          </a:p>
          <a:p>
            <a:pPr marL="279630" indent="-279630">
              <a:buClr>
                <a:schemeClr val="accent1"/>
              </a:buClr>
              <a:buSzPct val="76000"/>
              <a:buFont typeface="Wingdings 2" pitchFamily="18" charset="2"/>
              <a:buChar char=""/>
              <a:defRPr sz="1800">
                <a:solidFill>
                  <a:srgbClr val="000000"/>
                </a:solidFill>
              </a:defRPr>
            </a:pPr>
            <a:r>
              <a:rPr lang="en-US" sz="2000" dirty="0" smtClean="0">
                <a:solidFill>
                  <a:schemeClr val="accent2">
                    <a:lumMod val="50000"/>
                  </a:schemeClr>
                </a:solidFill>
                <a:latin typeface="Andalus" pitchFamily="18" charset="-78"/>
                <a:cs typeface="Andalus" pitchFamily="18" charset="-78"/>
              </a:rPr>
              <a:t>June 6</a:t>
            </a:r>
            <a:r>
              <a:rPr lang="en-US" sz="2000" dirty="0">
                <a:solidFill>
                  <a:schemeClr val="accent2">
                    <a:lumMod val="50000"/>
                  </a:schemeClr>
                </a:solidFill>
                <a:latin typeface="Andalus" pitchFamily="18" charset="-78"/>
                <a:cs typeface="Andalus" pitchFamily="18" charset="-78"/>
              </a:rPr>
              <a:t>, </a:t>
            </a:r>
            <a:r>
              <a:rPr lang="en-US" sz="2000" dirty="0" smtClean="0">
                <a:solidFill>
                  <a:schemeClr val="accent2">
                    <a:lumMod val="50000"/>
                  </a:schemeClr>
                </a:solidFill>
                <a:latin typeface="Andalus" pitchFamily="18" charset="-78"/>
                <a:cs typeface="Andalus" pitchFamily="18" charset="-78"/>
              </a:rPr>
              <a:t>1866</a:t>
            </a:r>
            <a:r>
              <a:rPr lang="en-US" sz="2000" dirty="0">
                <a:solidFill>
                  <a:schemeClr val="accent2">
                    <a:lumMod val="50000"/>
                  </a:schemeClr>
                </a:solidFill>
                <a:latin typeface="Andalus" pitchFamily="18" charset="-78"/>
                <a:cs typeface="Andalus" pitchFamily="18" charset="-78"/>
              </a:rPr>
              <a:t>.  </a:t>
            </a:r>
          </a:p>
          <a:p>
            <a:pPr marL="279630" indent="-279630">
              <a:buClr>
                <a:schemeClr val="accent1"/>
              </a:buClr>
              <a:buSzPct val="76000"/>
              <a:buFont typeface="Wingdings 2" pitchFamily="18" charset="2"/>
              <a:buChar char=""/>
              <a:defRPr sz="1800">
                <a:solidFill>
                  <a:srgbClr val="000000"/>
                </a:solidFill>
              </a:defRPr>
            </a:pPr>
            <a:r>
              <a:rPr lang="en-US" sz="2000" dirty="0" smtClean="0">
                <a:solidFill>
                  <a:schemeClr val="accent2">
                    <a:lumMod val="50000"/>
                  </a:schemeClr>
                </a:solidFill>
                <a:latin typeface="Andalus" pitchFamily="18" charset="-78"/>
                <a:cs typeface="Andalus" pitchFamily="18" charset="-78"/>
              </a:rPr>
              <a:t>Her was Chief of the Duwamish tribe when the first settlers European/US settlers arrived in what is now Seattle.</a:t>
            </a:r>
            <a:endParaRPr lang="en-US" sz="2000" dirty="0">
              <a:solidFill>
                <a:schemeClr val="accent2">
                  <a:lumMod val="50000"/>
                </a:schemeClr>
              </a:solidFill>
              <a:latin typeface="Andalus" pitchFamily="18" charset="-78"/>
              <a:cs typeface="Andalus" pitchFamily="18" charset="-78"/>
            </a:endParaRPr>
          </a:p>
          <a:p>
            <a:pPr marL="279630" indent="-279630">
              <a:buClr>
                <a:schemeClr val="accent1"/>
              </a:buClr>
              <a:buSzPct val="76000"/>
              <a:buFont typeface="Wingdings 2" pitchFamily="18" charset="2"/>
              <a:buChar char=""/>
              <a:defRPr sz="1800">
                <a:solidFill>
                  <a:srgbClr val="000000"/>
                </a:solidFill>
              </a:defRPr>
            </a:pPr>
            <a:r>
              <a:rPr lang="en-US" sz="2000" dirty="0" smtClean="0">
                <a:solidFill>
                  <a:schemeClr val="accent2">
                    <a:lumMod val="50000"/>
                  </a:schemeClr>
                </a:solidFill>
                <a:latin typeface="Andalus" pitchFamily="18" charset="-78"/>
                <a:cs typeface="Andalus" pitchFamily="18" charset="-78"/>
              </a:rPr>
              <a:t>He </a:t>
            </a:r>
            <a:r>
              <a:rPr lang="en-US" sz="2000" dirty="0">
                <a:solidFill>
                  <a:schemeClr val="accent2">
                    <a:lumMod val="50000"/>
                  </a:schemeClr>
                </a:solidFill>
                <a:latin typeface="Andalus" pitchFamily="18" charset="-78"/>
                <a:cs typeface="Andalus" pitchFamily="18" charset="-78"/>
              </a:rPr>
              <a:t>was buried in the </a:t>
            </a:r>
            <a:r>
              <a:rPr lang="en-US" sz="2000" dirty="0" smtClean="0">
                <a:solidFill>
                  <a:schemeClr val="accent2">
                    <a:lumMod val="50000"/>
                  </a:schemeClr>
                </a:solidFill>
                <a:latin typeface="Andalus" pitchFamily="18" charset="-78"/>
                <a:cs typeface="Andalus" pitchFamily="18" charset="-78"/>
              </a:rPr>
              <a:t>Suquamish </a:t>
            </a:r>
            <a:r>
              <a:rPr lang="en-US" sz="2000" dirty="0">
                <a:solidFill>
                  <a:schemeClr val="accent2">
                    <a:lumMod val="50000"/>
                  </a:schemeClr>
                </a:solidFill>
                <a:latin typeface="Andalus" pitchFamily="18" charset="-78"/>
                <a:cs typeface="Andalus" pitchFamily="18" charset="-78"/>
              </a:rPr>
              <a:t>Grave burials.  </a:t>
            </a:r>
          </a:p>
          <a:p>
            <a:pPr marL="279630" indent="-279630">
              <a:buClr>
                <a:schemeClr val="accent1"/>
              </a:buClr>
              <a:buSzPct val="76000"/>
              <a:buFont typeface="Wingdings 2" pitchFamily="18" charset="2"/>
              <a:buChar char=""/>
              <a:defRPr sz="1800">
                <a:solidFill>
                  <a:srgbClr val="000000"/>
                </a:solidFill>
              </a:defRPr>
            </a:pPr>
            <a:r>
              <a:rPr lang="en-US" sz="2000" dirty="0" smtClean="0">
                <a:solidFill>
                  <a:schemeClr val="accent2">
                    <a:lumMod val="50000"/>
                  </a:schemeClr>
                </a:solidFill>
                <a:latin typeface="Andalus" pitchFamily="18" charset="-78"/>
                <a:cs typeface="Andalus" pitchFamily="18" charset="-78"/>
              </a:rPr>
              <a:t>He </a:t>
            </a:r>
            <a:r>
              <a:rPr lang="en-US" sz="2000" dirty="0">
                <a:solidFill>
                  <a:schemeClr val="accent2">
                    <a:lumMod val="50000"/>
                  </a:schemeClr>
                </a:solidFill>
                <a:latin typeface="Andalus" pitchFamily="18" charset="-78"/>
                <a:cs typeface="Andalus" pitchFamily="18" charset="-78"/>
              </a:rPr>
              <a:t>gave a speech that convinced people </a:t>
            </a:r>
            <a:r>
              <a:rPr lang="en-US" sz="2000" dirty="0" smtClean="0">
                <a:solidFill>
                  <a:schemeClr val="accent2">
                    <a:lumMod val="50000"/>
                  </a:schemeClr>
                </a:solidFill>
                <a:latin typeface="Andalus" pitchFamily="18" charset="-78"/>
                <a:cs typeface="Andalus" pitchFamily="18" charset="-78"/>
              </a:rPr>
              <a:t>to settle </a:t>
            </a:r>
            <a:r>
              <a:rPr lang="en-US" sz="2000" dirty="0">
                <a:solidFill>
                  <a:schemeClr val="accent2">
                    <a:lumMod val="50000"/>
                  </a:schemeClr>
                </a:solidFill>
                <a:latin typeface="Andalus" pitchFamily="18" charset="-78"/>
                <a:cs typeface="Andalus" pitchFamily="18" charset="-78"/>
              </a:rPr>
              <a:t>here.  </a:t>
            </a:r>
          </a:p>
          <a:p>
            <a:pPr marL="279630" indent="-279630">
              <a:buClr>
                <a:schemeClr val="accent1"/>
              </a:buClr>
              <a:buSzPct val="76000"/>
              <a:buFont typeface="Wingdings 2" pitchFamily="18" charset="2"/>
              <a:buChar char=""/>
              <a:defRPr sz="1800">
                <a:solidFill>
                  <a:srgbClr val="000000"/>
                </a:solidFill>
              </a:defRPr>
            </a:pPr>
            <a:r>
              <a:rPr lang="en-US" sz="2000" dirty="0" smtClean="0">
                <a:solidFill>
                  <a:schemeClr val="accent2">
                    <a:lumMod val="50000"/>
                  </a:schemeClr>
                </a:solidFill>
                <a:latin typeface="Andalus" pitchFamily="18" charset="-78"/>
                <a:cs typeface="Andalus" pitchFamily="18" charset="-78"/>
              </a:rPr>
              <a:t>That </a:t>
            </a:r>
            <a:r>
              <a:rPr lang="en-US" sz="2000" dirty="0">
                <a:solidFill>
                  <a:schemeClr val="accent2">
                    <a:lumMod val="50000"/>
                  </a:schemeClr>
                </a:solidFill>
                <a:latin typeface="Andalus" pitchFamily="18" charset="-78"/>
                <a:cs typeface="Andalus" pitchFamily="18" charset="-78"/>
              </a:rPr>
              <a:t>is why, to this day, </a:t>
            </a:r>
            <a:r>
              <a:rPr lang="en-US" sz="2000" dirty="0" smtClean="0">
                <a:solidFill>
                  <a:schemeClr val="accent2">
                    <a:lumMod val="50000"/>
                  </a:schemeClr>
                </a:solidFill>
                <a:latin typeface="Andalus" pitchFamily="18" charset="-78"/>
                <a:cs typeface="Andalus" pitchFamily="18" charset="-78"/>
              </a:rPr>
              <a:t>this </a:t>
            </a:r>
            <a:r>
              <a:rPr lang="en-US" sz="2000" dirty="0">
                <a:solidFill>
                  <a:schemeClr val="accent2">
                    <a:lumMod val="50000"/>
                  </a:schemeClr>
                </a:solidFill>
                <a:latin typeface="Andalus" pitchFamily="18" charset="-78"/>
                <a:cs typeface="Andalus" pitchFamily="18" charset="-78"/>
              </a:rPr>
              <a:t>city is called Seattle</a:t>
            </a:r>
            <a:r>
              <a:rPr lang="en-US" sz="2400" dirty="0">
                <a:solidFill>
                  <a:schemeClr val="accent2">
                    <a:lumMod val="50000"/>
                  </a:schemeClr>
                </a:solidFill>
                <a:latin typeface="Andalus" pitchFamily="18" charset="-78"/>
                <a:cs typeface="Andalus" pitchFamily="18" charset="-78"/>
              </a:rPr>
              <a:t>.</a:t>
            </a:r>
          </a:p>
        </p:txBody>
      </p:sp>
      <p:sp>
        <p:nvSpPr>
          <p:cNvPr id="5" name="TextBox 4"/>
          <p:cNvSpPr txBox="1"/>
          <p:nvPr/>
        </p:nvSpPr>
        <p:spPr>
          <a:xfrm>
            <a:off x="533400" y="685800"/>
            <a:ext cx="4807730" cy="1143000"/>
          </a:xfrm>
          <a:prstGeom prst="rect">
            <a:avLst/>
          </a:prstGeom>
        </p:spPr>
        <p:txBody>
          <a:bodyPr vert="horz" lIns="91440" tIns="45720" rIns="91440" bIns="45720" rtlCol="0" anchor="b">
            <a:normAutofit fontScale="97500" lnSpcReduction="10000"/>
          </a:bodyPr>
          <a:lstStyle/>
          <a:p>
            <a:pPr>
              <a:spcBef>
                <a:spcPct val="0"/>
              </a:spcBef>
              <a:defRPr sz="1800" cap="none">
                <a:solidFill>
                  <a:srgbClr val="000000"/>
                </a:solidFill>
              </a:defRPr>
            </a:pPr>
            <a:r>
              <a:rPr lang="en-US" sz="3600" cap="all" dirty="0" smtClean="0">
                <a:solidFill>
                  <a:schemeClr val="bg2">
                    <a:lumMod val="50000"/>
                  </a:schemeClr>
                </a:solidFill>
                <a:latin typeface="Andalus" pitchFamily="18" charset="-78"/>
                <a:ea typeface="+mj-ea"/>
                <a:cs typeface="Andalus" pitchFamily="18" charset="-78"/>
                <a:sym typeface="Gill Sans Light"/>
              </a:rPr>
              <a:t>Native American Memorials </a:t>
            </a:r>
          </a:p>
        </p:txBody>
      </p:sp>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4157214512"/>
      </p:ext>
    </p:extLst>
  </p:cSld>
  <p:clrMapOvr>
    <a:overrideClrMapping bg1="lt1" tx1="dk1" bg2="lt2" tx2="dk2" accent1="accent1" accent2="accent2" accent3="accent3" accent4="accent4" accent5="accent5" accent6="accent6" hlink="hlink" folHlink="folHlink"/>
  </p:clrMapOvr>
  <p:transition/>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2">
        <a:schemeClr val="bg2"/>
      </p:bgRef>
    </p:bg>
    <p:spTree>
      <p:nvGrpSpPr>
        <p:cNvPr id="1" name=""/>
        <p:cNvGrpSpPr/>
        <p:nvPr/>
      </p:nvGrpSpPr>
      <p:grpSpPr>
        <a:xfrm>
          <a:off x="0" y="0"/>
          <a:ext cx="0" cy="0"/>
          <a:chOff x="0" y="0"/>
          <a:chExt cx="0" cy="0"/>
        </a:xfrm>
      </p:grpSpPr>
      <p:pic>
        <p:nvPicPr>
          <p:cNvPr id="32" name="IMG_1363.gif"/>
          <p:cNvPicPr/>
          <p:nvPr/>
        </p:nvPicPr>
        <p:blipFill>
          <a:blip r:embed="rId3">
            <a:extLst/>
          </a:blip>
          <a:srcRect l="632" r="5651" b="5083"/>
          <a:stretch>
            <a:fillRect/>
          </a:stretch>
        </p:blipFill>
        <p:spPr>
          <a:xfrm>
            <a:off x="4343400" y="1676400"/>
            <a:ext cx="1501948" cy="2362200"/>
          </a:xfrm>
          <a:prstGeom prst="rect">
            <a:avLst/>
          </a:prstGeom>
          <a:ln w="12700">
            <a:miter lim="400000"/>
          </a:ln>
        </p:spPr>
      </p:pic>
      <p:sp>
        <p:nvSpPr>
          <p:cNvPr id="34" name="Shape 34"/>
          <p:cNvSpPr/>
          <p:nvPr/>
        </p:nvSpPr>
        <p:spPr>
          <a:xfrm>
            <a:off x="866635" y="3986676"/>
            <a:ext cx="2929795" cy="276233"/>
          </a:xfrm>
          <a:prstGeom prst="rect">
            <a:avLst/>
          </a:prstGeom>
          <a:ln w="12700">
            <a:miter lim="400000"/>
          </a:ln>
          <a:extLst>
            <a:ext uri="{C572A759-6A51-4108-AA02-DFA0A04FC94B}">
              <ma14:wrappingTextBoxFlag xmlns:ma14="http://schemas.microsoft.com/office/mac/drawingml/2011/main" xmlns="" xmlns:p="http://schemas.openxmlformats.org/presentationml/2006/main" xmlns:r="http://schemas.openxmlformats.org/officeDocument/2006/relationships" xmlns:a="http://schemas.openxmlformats.org/drawingml/2006/main" val="1"/>
            </a:ext>
          </a:extLst>
        </p:spPr>
        <p:txBody>
          <a:bodyPr lIns="26788" tIns="26788" rIns="26788" bIns="26788" anchor="ctr">
            <a:spAutoFit/>
          </a:bodyPr>
          <a:lstStyle>
            <a:lvl1pPr marL="283986" indent="-283986" algn="l">
              <a:spcBef>
                <a:spcPts val="3200"/>
              </a:spcBef>
              <a:buSzPct val="75000"/>
              <a:buChar char="•"/>
              <a:defRPr sz="2300"/>
            </a:lvl1pPr>
          </a:lstStyle>
          <a:p>
            <a:pPr lvl="0">
              <a:defRPr sz="1800"/>
            </a:pPr>
            <a:endParaRPr sz="1400" dirty="0"/>
          </a:p>
        </p:txBody>
      </p:sp>
      <p:sp>
        <p:nvSpPr>
          <p:cNvPr id="35" name="Shape 35"/>
          <p:cNvSpPr/>
          <p:nvPr/>
        </p:nvSpPr>
        <p:spPr>
          <a:xfrm>
            <a:off x="762000" y="3429000"/>
            <a:ext cx="2322995" cy="914400"/>
          </a:xfrm>
          <a:prstGeom prst="rect">
            <a:avLst/>
          </a:prstGeom>
          <a:ln w="12700">
            <a:miter lim="400000"/>
          </a:ln>
          <a:extLst>
            <a:ext uri="{C572A759-6A51-4108-AA02-DFA0A04FC94B}">
              <ma14:wrappingTextBoxFlag xmlns:ma14="http://schemas.microsoft.com/office/mac/drawingml/2011/main" xmlns="" xmlns:p="http://schemas.openxmlformats.org/presentationml/2006/main" xmlns:r="http://schemas.openxmlformats.org/officeDocument/2006/relationships" xmlns:a="http://schemas.openxmlformats.org/drawingml/2006/main" val="1"/>
            </a:ext>
          </a:extLst>
        </p:spPr>
        <p:txBody>
          <a:bodyPr lIns="0" tIns="0" rIns="0" bIns="0">
            <a:noAutofit/>
          </a:bodyPr>
          <a:lstStyle>
            <a:lvl1pPr marL="280528" indent="-280528" defTabSz="414781">
              <a:buSzPct val="75000"/>
              <a:buChar char="•"/>
              <a:defRPr sz="2272"/>
            </a:lvl1pPr>
          </a:lstStyle>
          <a:p>
            <a:pPr marL="0" indent="0">
              <a:buNone/>
              <a:defRPr sz="1800"/>
            </a:pPr>
            <a:endParaRPr sz="1700" dirty="0"/>
          </a:p>
        </p:txBody>
      </p:sp>
      <p:sp>
        <p:nvSpPr>
          <p:cNvPr id="36" name="Shape 36"/>
          <p:cNvSpPr/>
          <p:nvPr/>
        </p:nvSpPr>
        <p:spPr>
          <a:xfrm>
            <a:off x="501043" y="4124793"/>
            <a:ext cx="2779695" cy="1028699"/>
          </a:xfrm>
          <a:prstGeom prst="rect">
            <a:avLst/>
          </a:prstGeom>
          <a:ln w="12700">
            <a:miter lim="400000"/>
          </a:ln>
          <a:extLst>
            <a:ext uri="{C572A759-6A51-4108-AA02-DFA0A04FC94B}">
              <ma14:wrappingTextBoxFlag xmlns:ma14="http://schemas.microsoft.com/office/mac/drawingml/2011/main" xmlns="" xmlns:p="http://schemas.openxmlformats.org/presentationml/2006/main" xmlns:r="http://schemas.openxmlformats.org/officeDocument/2006/relationships" xmlns:a="http://schemas.openxmlformats.org/drawingml/2006/main" val="1"/>
            </a:ext>
          </a:extLst>
        </p:spPr>
        <p:txBody>
          <a:bodyPr lIns="0" tIns="0" rIns="0" bIns="0">
            <a:normAutofit/>
          </a:bodyPr>
          <a:lstStyle>
            <a:lvl1pPr marL="296333" indent="-296333" defTabSz="438150">
              <a:buSzPct val="75000"/>
              <a:buChar char="•"/>
              <a:defRPr sz="2400"/>
            </a:lvl1pPr>
          </a:lstStyle>
          <a:p>
            <a:pPr marL="0" indent="0">
              <a:buNone/>
              <a:defRPr sz="1800"/>
            </a:pPr>
            <a:endParaRPr sz="1500" dirty="0"/>
          </a:p>
        </p:txBody>
      </p:sp>
      <p:pic>
        <p:nvPicPr>
          <p:cNvPr id="37" name="IMG_1359.jpeg"/>
          <p:cNvPicPr/>
          <p:nvPr/>
        </p:nvPicPr>
        <p:blipFill>
          <a:blip r:embed="rId4">
            <a:extLst/>
          </a:blip>
          <a:stretch>
            <a:fillRect/>
          </a:stretch>
        </p:blipFill>
        <p:spPr>
          <a:xfrm>
            <a:off x="4419600" y="4267200"/>
            <a:ext cx="4233895" cy="1752600"/>
          </a:xfrm>
          <a:prstGeom prst="rect">
            <a:avLst/>
          </a:prstGeom>
          <a:ln w="12700">
            <a:miter lim="400000"/>
          </a:ln>
        </p:spPr>
      </p:pic>
      <p:pic>
        <p:nvPicPr>
          <p:cNvPr id="38" name="IMG_1362.jpeg"/>
          <p:cNvPicPr/>
          <p:nvPr/>
        </p:nvPicPr>
        <p:blipFill>
          <a:blip r:embed="rId5">
            <a:extLst/>
          </a:blip>
          <a:stretch>
            <a:fillRect/>
          </a:stretch>
        </p:blipFill>
        <p:spPr>
          <a:xfrm>
            <a:off x="5943600" y="1676400"/>
            <a:ext cx="2600785" cy="2370674"/>
          </a:xfrm>
          <a:prstGeom prst="rect">
            <a:avLst/>
          </a:prstGeom>
          <a:ln w="12700">
            <a:miter lim="400000"/>
          </a:ln>
        </p:spPr>
      </p:pic>
      <p:sp>
        <p:nvSpPr>
          <p:cNvPr id="39" name="Shape 39"/>
          <p:cNvSpPr/>
          <p:nvPr/>
        </p:nvSpPr>
        <p:spPr>
          <a:xfrm>
            <a:off x="533400" y="685800"/>
            <a:ext cx="6374265" cy="669652"/>
          </a:xfrm>
          <a:prstGeom prst="rect">
            <a:avLst/>
          </a:prstGeom>
          <a:extLst>
            <a:ext uri="{C572A759-6A51-4108-AA02-DFA0A04FC94B}">
              <ma14:wrappingTextBoxFlag xmlns:ma14="http://schemas.microsoft.com/office/mac/drawingml/2011/main" xmlns="" xmlns:p="http://schemas.openxmlformats.org/presentationml/2006/main" xmlns:r="http://schemas.openxmlformats.org/officeDocument/2006/relationships" xmlns:a="http://schemas.openxmlformats.org/drawingml/2006/main" val="1"/>
            </a:ext>
          </a:extLst>
        </p:spPr>
        <p:txBody>
          <a:bodyPr vert="horz" lIns="91440" tIns="45720" rIns="91440" bIns="45720" rtlCol="0" anchor="b">
            <a:normAutofit fontScale="97500" lnSpcReduction="10000"/>
          </a:bodyPr>
          <a:lstStyle/>
          <a:p>
            <a:pPr lvl="0">
              <a:spcBef>
                <a:spcPct val="0"/>
              </a:spcBef>
              <a:defRPr sz="1800" cap="none">
                <a:solidFill>
                  <a:srgbClr val="000000"/>
                </a:solidFill>
              </a:defRPr>
            </a:pPr>
            <a:r>
              <a:rPr lang="en-US" sz="4000" cap="all" dirty="0" smtClean="0">
                <a:solidFill>
                  <a:schemeClr val="bg2">
                    <a:lumMod val="50000"/>
                  </a:schemeClr>
                </a:solidFill>
                <a:latin typeface="Andalus" pitchFamily="18" charset="-78"/>
                <a:ea typeface="+mj-ea"/>
                <a:cs typeface="Andalus" pitchFamily="18" charset="-78"/>
              </a:rPr>
              <a:t>Japanese Internment</a:t>
            </a:r>
          </a:p>
        </p:txBody>
      </p:sp>
      <p:sp>
        <p:nvSpPr>
          <p:cNvPr id="2" name="TextBox 1"/>
          <p:cNvSpPr txBox="1"/>
          <p:nvPr/>
        </p:nvSpPr>
        <p:spPr>
          <a:xfrm>
            <a:off x="685800" y="1219200"/>
            <a:ext cx="3319737" cy="4724400"/>
          </a:xfrm>
          <a:prstGeom prst="rect">
            <a:avLst/>
          </a:prstGeom>
        </p:spPr>
        <p:txBody>
          <a:bodyPr vert="horz" lIns="91440" tIns="45720" rIns="91440" bIns="45720" rtlCol="0">
            <a:normAutofit/>
          </a:bodyPr>
          <a:lstStyle/>
          <a:p>
            <a:pPr marL="279630" lvl="0" indent="-279630">
              <a:buClr>
                <a:schemeClr val="accent1"/>
              </a:buClr>
              <a:buSzPct val="76000"/>
              <a:buFont typeface="Wingdings 2" pitchFamily="18" charset="2"/>
              <a:buChar char=""/>
              <a:defRPr sz="1800">
                <a:solidFill>
                  <a:srgbClr val="000000"/>
                </a:solidFill>
              </a:defRPr>
            </a:pPr>
            <a:r>
              <a:rPr lang="en-US" sz="1600" dirty="0">
                <a:solidFill>
                  <a:schemeClr val="accent2">
                    <a:lumMod val="50000"/>
                  </a:schemeClr>
                </a:solidFill>
                <a:latin typeface="Andalus" pitchFamily="18" charset="-78"/>
                <a:cs typeface="Andalus" pitchFamily="18" charset="-78"/>
              </a:rPr>
              <a:t>In World War II, </a:t>
            </a:r>
            <a:r>
              <a:rPr lang="en-US" sz="1600" dirty="0" smtClean="0">
                <a:solidFill>
                  <a:schemeClr val="accent2">
                    <a:lumMod val="50000"/>
                  </a:schemeClr>
                </a:solidFill>
                <a:latin typeface="Andalus" pitchFamily="18" charset="-78"/>
                <a:cs typeface="Andalus" pitchFamily="18" charset="-78"/>
              </a:rPr>
              <a:t>the US government placed between </a:t>
            </a:r>
            <a:r>
              <a:rPr lang="en-US" sz="1600" dirty="0">
                <a:solidFill>
                  <a:schemeClr val="accent2">
                    <a:lumMod val="50000"/>
                  </a:schemeClr>
                </a:solidFill>
                <a:latin typeface="Andalus" pitchFamily="18" charset="-78"/>
                <a:cs typeface="Andalus" pitchFamily="18" charset="-78"/>
              </a:rPr>
              <a:t>110,000-120,000 people </a:t>
            </a:r>
            <a:r>
              <a:rPr lang="en-US" sz="1600" dirty="0" smtClean="0">
                <a:solidFill>
                  <a:schemeClr val="accent2">
                    <a:lumMod val="50000"/>
                  </a:schemeClr>
                </a:solidFill>
                <a:latin typeface="Andalus" pitchFamily="18" charset="-78"/>
                <a:cs typeface="Andalus" pitchFamily="18" charset="-78"/>
              </a:rPr>
              <a:t>in Japanese-American internment </a:t>
            </a:r>
            <a:r>
              <a:rPr lang="en-US" sz="1600" dirty="0">
                <a:solidFill>
                  <a:schemeClr val="accent2">
                    <a:lumMod val="50000"/>
                  </a:schemeClr>
                </a:solidFill>
                <a:latin typeface="Andalus" pitchFamily="18" charset="-78"/>
                <a:cs typeface="Andalus" pitchFamily="18" charset="-78"/>
              </a:rPr>
              <a:t>camps because they thought that they were not to be </a:t>
            </a:r>
            <a:r>
              <a:rPr lang="en-US" sz="1600" dirty="0" smtClean="0">
                <a:solidFill>
                  <a:schemeClr val="accent2">
                    <a:lumMod val="50000"/>
                  </a:schemeClr>
                </a:solidFill>
                <a:latin typeface="Andalus" pitchFamily="18" charset="-78"/>
                <a:cs typeface="Andalus" pitchFamily="18" charset="-78"/>
              </a:rPr>
              <a:t>trusted </a:t>
            </a:r>
            <a:r>
              <a:rPr lang="en-US" sz="1600" dirty="0">
                <a:solidFill>
                  <a:schemeClr val="accent2">
                    <a:lumMod val="50000"/>
                  </a:schemeClr>
                </a:solidFill>
                <a:latin typeface="Andalus" pitchFamily="18" charset="-78"/>
                <a:cs typeface="Andalus" pitchFamily="18" charset="-78"/>
              </a:rPr>
              <a:t>because they were of Japanese </a:t>
            </a:r>
            <a:r>
              <a:rPr lang="en-US" sz="1600" dirty="0" smtClean="0">
                <a:solidFill>
                  <a:schemeClr val="accent2">
                    <a:lumMod val="50000"/>
                  </a:schemeClr>
                </a:solidFill>
                <a:latin typeface="Andalus" pitchFamily="18" charset="-78"/>
                <a:cs typeface="Andalus" pitchFamily="18" charset="-78"/>
              </a:rPr>
              <a:t>ancestry, even if they had lived in the US for many generations.</a:t>
            </a:r>
          </a:p>
          <a:p>
            <a:pPr marL="279630" indent="-279630">
              <a:buClr>
                <a:schemeClr val="accent1"/>
              </a:buClr>
              <a:buSzPct val="76000"/>
              <a:buFont typeface="Wingdings 2" pitchFamily="18" charset="2"/>
              <a:buChar char=""/>
              <a:defRPr sz="1800">
                <a:solidFill>
                  <a:srgbClr val="000000"/>
                </a:solidFill>
              </a:defRPr>
            </a:pPr>
            <a:r>
              <a:rPr lang="en-US" sz="1600" dirty="0" smtClean="0">
                <a:solidFill>
                  <a:schemeClr val="accent2">
                    <a:lumMod val="50000"/>
                  </a:schemeClr>
                </a:solidFill>
                <a:latin typeface="Andalus" pitchFamily="18" charset="-78"/>
                <a:cs typeface="Andalus" pitchFamily="18" charset="-78"/>
              </a:rPr>
              <a:t>In 1988, Congress attempted to apologize for the action by awarding each surviving internee $20,000. </a:t>
            </a:r>
          </a:p>
          <a:p>
            <a:pPr marL="279630" indent="-279630">
              <a:buClr>
                <a:schemeClr val="accent1"/>
              </a:buClr>
              <a:buSzPct val="76000"/>
              <a:buFont typeface="Wingdings 2" pitchFamily="18" charset="2"/>
              <a:buChar char=""/>
              <a:defRPr sz="1800">
                <a:solidFill>
                  <a:srgbClr val="000000"/>
                </a:solidFill>
              </a:defRPr>
            </a:pPr>
            <a:r>
              <a:rPr lang="en-US" sz="1600" dirty="0" smtClean="0">
                <a:solidFill>
                  <a:schemeClr val="accent2">
                    <a:lumMod val="50000"/>
                  </a:schemeClr>
                </a:solidFill>
                <a:latin typeface="Andalus" pitchFamily="18" charset="-78"/>
                <a:cs typeface="Andalus" pitchFamily="18" charset="-78"/>
              </a:rPr>
              <a:t>The relocation of Japanese-Americans into internment camps during World War II was one of the most flagrant violations of civil liberties in American history. </a:t>
            </a:r>
          </a:p>
          <a:p>
            <a:pPr marL="279630" indent="-279630">
              <a:buClr>
                <a:schemeClr val="accent1"/>
              </a:buClr>
              <a:buSzPct val="76000"/>
              <a:buFont typeface="Wingdings 2" pitchFamily="18" charset="2"/>
              <a:buChar char=""/>
              <a:defRPr sz="1800">
                <a:solidFill>
                  <a:srgbClr val="000000"/>
                </a:solidFill>
              </a:defRPr>
            </a:pPr>
            <a:endParaRPr lang="en-US" sz="1600" dirty="0" smtClean="0">
              <a:solidFill>
                <a:schemeClr val="accent2">
                  <a:lumMod val="50000"/>
                </a:schemeClr>
              </a:solidFill>
              <a:latin typeface="Andalus" pitchFamily="18" charset="-78"/>
              <a:cs typeface="Andalus" pitchFamily="18" charset="-78"/>
            </a:endParaRPr>
          </a:p>
          <a:p>
            <a:pPr marL="279630" lvl="0" indent="-279630">
              <a:buClr>
                <a:schemeClr val="accent1"/>
              </a:buClr>
              <a:buSzPct val="76000"/>
              <a:buFont typeface="Wingdings 2" pitchFamily="18" charset="2"/>
              <a:buChar char=""/>
              <a:defRPr sz="1800">
                <a:solidFill>
                  <a:srgbClr val="000000"/>
                </a:solidFill>
              </a:defRPr>
            </a:pPr>
            <a:endParaRPr lang="en-US" sz="1600" dirty="0">
              <a:solidFill>
                <a:schemeClr val="accent2">
                  <a:lumMod val="50000"/>
                </a:schemeClr>
              </a:solidFill>
              <a:latin typeface="Andalus" pitchFamily="18" charset="-78"/>
              <a:cs typeface="Andalus" pitchFamily="18" charset="-78"/>
            </a:endParaRPr>
          </a:p>
        </p:txBody>
      </p:sp>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2045718540"/>
      </p:ext>
    </p:extLst>
  </p:cSld>
  <p:clrMapOvr>
    <a:overrideClrMapping bg1="lt1" tx1="dk1" bg2="lt2" tx2="dk2" accent1="accent1" accent2="accent2" accent3="accent3" accent4="accent4" accent5="accent5" accent6="accent6" hlink="hlink" folHlink="folHlink"/>
  </p:clrMapOvr>
  <p:transition spd="med"/>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990600"/>
            <a:ext cx="5181600" cy="1296987"/>
          </a:xfrm>
        </p:spPr>
        <p:txBody>
          <a:bodyPr vert="horz" lIns="91440" tIns="45720" rIns="91440" bIns="45720" rtlCol="0" anchor="b">
            <a:noAutofit/>
          </a:bodyPr>
          <a:lstStyle/>
          <a:p>
            <a:pPr>
              <a:lnSpc>
                <a:spcPct val="90000"/>
              </a:lnSpc>
              <a:defRPr sz="1800" cap="none">
                <a:solidFill>
                  <a:srgbClr val="000000"/>
                </a:solidFill>
              </a:defRPr>
            </a:pPr>
            <a:r>
              <a:rPr lang="en-US" sz="3200" cap="all" dirty="0" smtClean="0">
                <a:solidFill>
                  <a:schemeClr val="bg2">
                    <a:lumMod val="50000"/>
                  </a:schemeClr>
                </a:solidFill>
                <a:latin typeface="Andalus" pitchFamily="18" charset="-78"/>
                <a:cs typeface="Andalus" pitchFamily="18" charset="-78"/>
              </a:rPr>
              <a:t>Japanese Internment Memorial/ Panama Hotel</a:t>
            </a:r>
          </a:p>
          <a:p>
            <a:pPr>
              <a:lnSpc>
                <a:spcPct val="90000"/>
              </a:lnSpc>
              <a:defRPr sz="1800" cap="none">
                <a:solidFill>
                  <a:srgbClr val="000000"/>
                </a:solidFill>
              </a:defRPr>
            </a:pPr>
            <a:endParaRPr lang="en-US" sz="3200" cap="all" dirty="0">
              <a:solidFill>
                <a:schemeClr val="bg2">
                  <a:lumMod val="50000"/>
                </a:schemeClr>
              </a:solidFill>
              <a:latin typeface="Andalus" pitchFamily="18" charset="-78"/>
              <a:cs typeface="Andalus" pitchFamily="18" charset="-78"/>
            </a:endParaRPr>
          </a:p>
        </p:txBody>
      </p:sp>
      <p:pic>
        <p:nvPicPr>
          <p:cNvPr id="5" name="Picture Placeholder 4"/>
          <p:cNvPicPr>
            <a:picLocks noGrp="1" noChangeAspect="1"/>
          </p:cNvPicPr>
          <p:nvPr>
            <p:ph type="pic" idx="4294967295"/>
          </p:nvPr>
        </p:nvPicPr>
        <p:blipFill>
          <a:blip r:embed="rId3"/>
          <a:srcRect l="27273" r="27273"/>
          <a:stretch>
            <a:fillRect/>
          </a:stretch>
        </p:blipFill>
        <p:spPr>
          <a:xfrm>
            <a:off x="5181600" y="1066800"/>
            <a:ext cx="3213100" cy="4475163"/>
          </a:xfrm>
          <a:prstGeom prst="roundRect">
            <a:avLst>
              <a:gd name="adj" fmla="val 4957"/>
            </a:avLst>
          </a:prstGeom>
          <a:effectLst>
            <a:outerShdw blurRad="50800" dist="76200" dir="8100000" algn="tr" rotWithShape="0">
              <a:prstClr val="black">
                <a:alpha val="40000"/>
              </a:prstClr>
            </a:outerShdw>
          </a:effectLst>
        </p:spPr>
      </p:pic>
      <p:sp>
        <p:nvSpPr>
          <p:cNvPr id="4" name="Text Placeholder 3"/>
          <p:cNvSpPr>
            <a:spLocks noGrp="1"/>
          </p:cNvSpPr>
          <p:nvPr>
            <p:ph type="body" sz="half" idx="4294967295"/>
          </p:nvPr>
        </p:nvSpPr>
        <p:spPr>
          <a:xfrm>
            <a:off x="762000" y="1752600"/>
            <a:ext cx="4267200" cy="2362200"/>
          </a:xfrm>
        </p:spPr>
        <p:txBody>
          <a:bodyPr vert="horz" lIns="91440" tIns="45720" rIns="91440" bIns="45720" rtlCol="0">
            <a:noAutofit/>
          </a:bodyPr>
          <a:lstStyle/>
          <a:p>
            <a:pPr marL="279630" indent="-279630">
              <a:defRPr sz="1800">
                <a:solidFill>
                  <a:srgbClr val="000000"/>
                </a:solidFill>
              </a:defRPr>
            </a:pPr>
            <a:r>
              <a:rPr lang="en-US" sz="1600" dirty="0">
                <a:solidFill>
                  <a:schemeClr val="accent2">
                    <a:lumMod val="50000"/>
                  </a:schemeClr>
                </a:solidFill>
                <a:latin typeface="Andalus" pitchFamily="18" charset="-78"/>
                <a:cs typeface="Andalus" pitchFamily="18" charset="-78"/>
              </a:rPr>
              <a:t>The Panama Hotel was built as a “workingman’s” hotel.  It represents the Japanese internment and how </a:t>
            </a:r>
            <a:r>
              <a:rPr lang="en-US" sz="1600" dirty="0" smtClean="0">
                <a:solidFill>
                  <a:schemeClr val="accent2">
                    <a:lumMod val="50000"/>
                  </a:schemeClr>
                </a:solidFill>
                <a:latin typeface="Andalus" pitchFamily="18" charset="-78"/>
                <a:cs typeface="Andalus" pitchFamily="18" charset="-78"/>
              </a:rPr>
              <a:t>Japanese/Americans </a:t>
            </a:r>
            <a:r>
              <a:rPr lang="en-US" sz="1600" dirty="0">
                <a:solidFill>
                  <a:schemeClr val="accent2">
                    <a:lumMod val="50000"/>
                  </a:schemeClr>
                </a:solidFill>
                <a:latin typeface="Andalus" pitchFamily="18" charset="-78"/>
                <a:cs typeface="Andalus" pitchFamily="18" charset="-78"/>
              </a:rPr>
              <a:t>were treated unfairly during WWII. For example, the picture below shows two women hiding Japanese valuables in their basement because they want to show their patriotism to the USA. </a:t>
            </a:r>
            <a:endParaRPr lang="en-US" sz="1600" dirty="0" smtClean="0">
              <a:solidFill>
                <a:schemeClr val="accent2">
                  <a:lumMod val="50000"/>
                </a:schemeClr>
              </a:solidFill>
              <a:latin typeface="Andalus" pitchFamily="18" charset="-78"/>
              <a:cs typeface="Andalus" pitchFamily="18" charset="-78"/>
            </a:endParaRPr>
          </a:p>
          <a:p>
            <a:pPr marL="279630" indent="-279630">
              <a:defRPr sz="1800">
                <a:solidFill>
                  <a:srgbClr val="000000"/>
                </a:solidFill>
              </a:defRPr>
            </a:pPr>
            <a:r>
              <a:rPr lang="en-US" sz="1600" dirty="0" smtClean="0">
                <a:solidFill>
                  <a:schemeClr val="accent2">
                    <a:lumMod val="50000"/>
                  </a:schemeClr>
                </a:solidFill>
                <a:latin typeface="Andalus" pitchFamily="18" charset="-78"/>
                <a:cs typeface="Andalus" pitchFamily="18" charset="-78"/>
              </a:rPr>
              <a:t>Many Japanese-Americans lost their homes and their businesses.</a:t>
            </a:r>
            <a:endParaRPr lang="en-US" sz="1600" dirty="0">
              <a:solidFill>
                <a:schemeClr val="accent2">
                  <a:lumMod val="50000"/>
                </a:schemeClr>
              </a:solidFill>
              <a:latin typeface="Andalus" pitchFamily="18" charset="-78"/>
              <a:cs typeface="Andalus" pitchFamily="18" charset="-78"/>
            </a:endParaRPr>
          </a:p>
        </p:txBody>
      </p:sp>
      <p:pic>
        <p:nvPicPr>
          <p:cNvPr id="6" name="Picture 5"/>
          <p:cNvPicPr>
            <a:picLocks noChangeAspect="1"/>
          </p:cNvPicPr>
          <p:nvPr/>
        </p:nvPicPr>
        <p:blipFill>
          <a:blip r:embed="rId4"/>
          <a:stretch>
            <a:fillRect/>
          </a:stretch>
        </p:blipFill>
        <p:spPr>
          <a:xfrm>
            <a:off x="1447800" y="4419600"/>
            <a:ext cx="2133600" cy="1845900"/>
          </a:xfrm>
          <a:prstGeom prst="roundRect">
            <a:avLst>
              <a:gd name="adj" fmla="val 22425"/>
            </a:avLst>
          </a:prstGeom>
          <a:solidFill>
            <a:srgbClr val="FFFFFF"/>
          </a:solidFill>
          <a:ln w="76200" cap="sq">
            <a:solidFill>
              <a:srgbClr val="EAEAEA"/>
            </a:solidFill>
            <a:miter lim="800000"/>
          </a:ln>
          <a:effectLst>
            <a:outerShdw blurRad="50800" dist="76200" dir="8100000" algn="tr" rotWithShape="0">
              <a:prstClr val="black">
                <a:alpha val="40000"/>
              </a:prstClr>
            </a:outerShdw>
          </a:effectLst>
          <a:scene3d>
            <a:camera prst="orthographicFront"/>
            <a:lightRig rig="threePt" dir="t">
              <a:rot lat="0" lon="0" rev="2700000"/>
            </a:lightRig>
          </a:scene3d>
          <a:sp3d contourW="6350">
            <a:bevelT h="38100"/>
            <a:contourClr>
              <a:srgbClr val="C0C0C0"/>
            </a:contourClr>
          </a:sp3d>
        </p:spPr>
      </p:pic>
      <p:sp>
        <p:nvSpPr>
          <p:cNvPr id="3" name="TextBox 2"/>
          <p:cNvSpPr txBox="1"/>
          <p:nvPr/>
        </p:nvSpPr>
        <p:spPr>
          <a:xfrm>
            <a:off x="4557899" y="5716055"/>
            <a:ext cx="4449485" cy="372696"/>
          </a:xfrm>
          <a:prstGeom prst="rect">
            <a:avLst/>
          </a:prstGeom>
          <a:noFill/>
        </p:spPr>
        <p:txBody>
          <a:bodyPr wrap="square" lIns="64291" tIns="32146" rIns="64291" bIns="32146" rtlCol="0">
            <a:spAutoFit/>
          </a:bodyPr>
          <a:lstStyle/>
          <a:p>
            <a:r>
              <a:rPr lang="en-US" sz="1000" dirty="0"/>
              <a:t>"HISTORIC PANAMA HOTEL TEA." </a:t>
            </a:r>
            <a:r>
              <a:rPr lang="en-US" sz="1000" i="1" dirty="0"/>
              <a:t>HISTORIC PANAMA HOTEL TEA</a:t>
            </a:r>
            <a:r>
              <a:rPr lang="en-US" sz="1000" dirty="0"/>
              <a:t>. Historic Panama Hotel, n.d. Web. 20 Apr. 2015.</a:t>
            </a:r>
          </a:p>
        </p:txBody>
      </p:sp>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339284243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 name="Shape 54"/>
          <p:cNvSpPr>
            <a:spLocks noGrp="1"/>
          </p:cNvSpPr>
          <p:nvPr>
            <p:ph type="title"/>
          </p:nvPr>
        </p:nvSpPr>
        <p:spPr>
          <a:xfrm>
            <a:off x="762000" y="609600"/>
            <a:ext cx="7024744" cy="1143000"/>
          </a:xfrm>
          <a:prstGeom prst="rect">
            <a:avLst/>
          </a:prstGeom>
        </p:spPr>
        <p:txBody>
          <a:bodyPr vert="horz" lIns="91440" tIns="45720" rIns="91440" bIns="45720" rtlCol="0" anchor="b">
            <a:noAutofit/>
          </a:bodyPr>
          <a:lstStyle/>
          <a:p>
            <a:pPr lvl="0">
              <a:lnSpc>
                <a:spcPct val="90000"/>
              </a:lnSpc>
              <a:defRPr sz="1800" cap="none">
                <a:solidFill>
                  <a:srgbClr val="000000"/>
                </a:solidFill>
              </a:defRPr>
            </a:pPr>
            <a:r>
              <a:rPr lang="en-US" sz="3200" cap="all" dirty="0" smtClean="0">
                <a:solidFill>
                  <a:schemeClr val="bg2">
                    <a:lumMod val="50000"/>
                  </a:schemeClr>
                </a:solidFill>
                <a:latin typeface="Andalus" pitchFamily="18" charset="-78"/>
                <a:cs typeface="Andalus" pitchFamily="18" charset="-78"/>
              </a:rPr>
              <a:t>Bibliography – Vietnam Memorial Wall</a:t>
            </a:r>
          </a:p>
        </p:txBody>
      </p:sp>
      <p:sp>
        <p:nvSpPr>
          <p:cNvPr id="55" name="Shape 55"/>
          <p:cNvSpPr>
            <a:spLocks noGrp="1"/>
          </p:cNvSpPr>
          <p:nvPr>
            <p:ph type="body" idx="1"/>
          </p:nvPr>
        </p:nvSpPr>
        <p:spPr>
          <a:xfrm>
            <a:off x="500062" y="1447800"/>
            <a:ext cx="8262938" cy="4429125"/>
          </a:xfrm>
          <a:prstGeom prst="rect">
            <a:avLst/>
          </a:prstGeom>
        </p:spPr>
        <p:txBody>
          <a:bodyPr vert="horz" lIns="91440" tIns="45720" rIns="91440" bIns="45720" rtlCol="0">
            <a:normAutofit lnSpcReduction="10000"/>
          </a:bodyPr>
          <a:lstStyle/>
          <a:p>
            <a:pPr marL="279630" indent="-279630">
              <a:spcBef>
                <a:spcPts val="1898"/>
              </a:spcBef>
              <a:defRPr sz="1800">
                <a:solidFill>
                  <a:srgbClr val="000000"/>
                </a:solidFill>
              </a:defRPr>
            </a:pPr>
            <a:endParaRPr lang="en-US" sz="2000" dirty="0" smtClean="0">
              <a:solidFill>
                <a:schemeClr val="accent2">
                  <a:lumMod val="50000"/>
                </a:schemeClr>
              </a:solidFill>
              <a:latin typeface="Andalus" pitchFamily="18" charset="-78"/>
              <a:cs typeface="Andalus" pitchFamily="18" charset="-78"/>
            </a:endParaRPr>
          </a:p>
          <a:p>
            <a:pPr marL="279630" indent="-279630">
              <a:spcBef>
                <a:spcPts val="1898"/>
              </a:spcBef>
              <a:defRPr sz="1800">
                <a:solidFill>
                  <a:srgbClr val="000000"/>
                </a:solidFill>
              </a:defRPr>
            </a:pPr>
            <a:r>
              <a:rPr lang="en-US" sz="2000" dirty="0" err="1" smtClean="0">
                <a:solidFill>
                  <a:schemeClr val="accent2">
                    <a:lumMod val="50000"/>
                  </a:schemeClr>
                </a:solidFill>
                <a:latin typeface="Andalus" pitchFamily="18" charset="-78"/>
                <a:cs typeface="Andalus" pitchFamily="18" charset="-78"/>
              </a:rPr>
              <a:t>Faas</a:t>
            </a:r>
            <a:r>
              <a:rPr lang="en-US" sz="2000" dirty="0" smtClean="0">
                <a:solidFill>
                  <a:schemeClr val="accent2">
                    <a:lumMod val="50000"/>
                  </a:schemeClr>
                </a:solidFill>
                <a:latin typeface="Andalus" pitchFamily="18" charset="-78"/>
                <a:cs typeface="Andalus" pitchFamily="18" charset="-78"/>
              </a:rPr>
              <a:t>, Horst. Vietnam War. Digital image. NBC. AP, </a:t>
            </a:r>
            <a:r>
              <a:rPr lang="en-US" sz="2000" dirty="0" err="1" smtClean="0">
                <a:solidFill>
                  <a:schemeClr val="accent2">
                    <a:lumMod val="50000"/>
                  </a:schemeClr>
                </a:solidFill>
                <a:latin typeface="Andalus" pitchFamily="18" charset="-78"/>
                <a:cs typeface="Andalus" pitchFamily="18" charset="-78"/>
              </a:rPr>
              <a:t>n.d</a:t>
            </a:r>
            <a:r>
              <a:rPr lang="en-US" sz="2000" dirty="0" smtClean="0">
                <a:solidFill>
                  <a:schemeClr val="accent2">
                    <a:lumMod val="50000"/>
                  </a:schemeClr>
                </a:solidFill>
                <a:latin typeface="Andalus" pitchFamily="18" charset="-78"/>
                <a:cs typeface="Andalus" pitchFamily="18" charset="-78"/>
              </a:rPr>
              <a:t>. Web. 20 Apr. 2015. &lt;http://www.nbcnews.com/slideshow/news/35-years-after-the-fall-the-vietnam-war-in-pictures-36859810&gt;.</a:t>
            </a:r>
          </a:p>
          <a:p>
            <a:pPr marL="279630" indent="-279630">
              <a:spcBef>
                <a:spcPts val="1898"/>
              </a:spcBef>
              <a:defRPr sz="1800">
                <a:solidFill>
                  <a:srgbClr val="000000"/>
                </a:solidFill>
              </a:defRPr>
            </a:pPr>
            <a:r>
              <a:rPr lang="en-US" sz="2000" dirty="0" smtClean="0">
                <a:solidFill>
                  <a:schemeClr val="accent2">
                    <a:lumMod val="50000"/>
                  </a:schemeClr>
                </a:solidFill>
                <a:latin typeface="Andalus" pitchFamily="18" charset="-78"/>
                <a:cs typeface="Andalus" pitchFamily="18" charset="-78"/>
              </a:rPr>
              <a:t>Teeter, Lee. Vietnam memorial with men. Digital image. Bill's Vietnam Memorial Page. Bill's Vietnam Memorial Page, </a:t>
            </a:r>
            <a:r>
              <a:rPr lang="en-US" sz="2000" dirty="0" err="1" smtClean="0">
                <a:solidFill>
                  <a:schemeClr val="accent2">
                    <a:lumMod val="50000"/>
                  </a:schemeClr>
                </a:solidFill>
                <a:latin typeface="Andalus" pitchFamily="18" charset="-78"/>
                <a:cs typeface="Andalus" pitchFamily="18" charset="-78"/>
              </a:rPr>
              <a:t>n.d</a:t>
            </a:r>
            <a:r>
              <a:rPr lang="en-US" sz="2000" dirty="0" smtClean="0">
                <a:solidFill>
                  <a:schemeClr val="accent2">
                    <a:lumMod val="50000"/>
                  </a:schemeClr>
                </a:solidFill>
                <a:latin typeface="Andalus" pitchFamily="18" charset="-78"/>
                <a:cs typeface="Andalus" pitchFamily="18" charset="-78"/>
              </a:rPr>
              <a:t>. Web. 20 Apr. 2015. &lt;www.wjpbr.com&gt;.</a:t>
            </a:r>
          </a:p>
          <a:p>
            <a:pPr marL="279630" indent="-279630">
              <a:spcBef>
                <a:spcPts val="1898"/>
              </a:spcBef>
              <a:defRPr sz="1800">
                <a:solidFill>
                  <a:srgbClr val="000000"/>
                </a:solidFill>
              </a:defRPr>
            </a:pPr>
            <a:r>
              <a:rPr lang="en-US" sz="2000" dirty="0" err="1" smtClean="0">
                <a:solidFill>
                  <a:schemeClr val="accent2">
                    <a:lumMod val="50000"/>
                  </a:schemeClr>
                </a:solidFill>
                <a:latin typeface="Andalus" pitchFamily="18" charset="-78"/>
                <a:cs typeface="Andalus" pitchFamily="18" charset="-78"/>
              </a:rPr>
              <a:t>Thinklink</a:t>
            </a:r>
            <a:r>
              <a:rPr lang="en-US" sz="2000" dirty="0" smtClean="0">
                <a:solidFill>
                  <a:schemeClr val="accent2">
                    <a:lumMod val="50000"/>
                  </a:schemeClr>
                </a:solidFill>
                <a:latin typeface="Andalus" pitchFamily="18" charset="-78"/>
                <a:cs typeface="Andalus" pitchFamily="18" charset="-78"/>
              </a:rPr>
              <a:t>. Vietnam War Memorial. Digital image. </a:t>
            </a:r>
            <a:r>
              <a:rPr lang="en-US" sz="2000" dirty="0" err="1" smtClean="0">
                <a:solidFill>
                  <a:schemeClr val="accent2">
                    <a:lumMod val="50000"/>
                  </a:schemeClr>
                </a:solidFill>
                <a:latin typeface="Andalus" pitchFamily="18" charset="-78"/>
                <a:cs typeface="Andalus" pitchFamily="18" charset="-78"/>
              </a:rPr>
              <a:t>Thinklink</a:t>
            </a:r>
            <a:r>
              <a:rPr lang="en-US" sz="2000" dirty="0" smtClean="0">
                <a:solidFill>
                  <a:schemeClr val="accent2">
                    <a:lumMod val="50000"/>
                  </a:schemeClr>
                </a:solidFill>
                <a:latin typeface="Andalus" pitchFamily="18" charset="-78"/>
                <a:cs typeface="Andalus" pitchFamily="18" charset="-78"/>
              </a:rPr>
              <a:t>. </a:t>
            </a:r>
            <a:r>
              <a:rPr lang="en-US" sz="2000" dirty="0" err="1" smtClean="0">
                <a:solidFill>
                  <a:schemeClr val="accent2">
                    <a:lumMod val="50000"/>
                  </a:schemeClr>
                </a:solidFill>
                <a:latin typeface="Andalus" pitchFamily="18" charset="-78"/>
                <a:cs typeface="Andalus" pitchFamily="18" charset="-78"/>
              </a:rPr>
              <a:t>Thinklink</a:t>
            </a:r>
            <a:r>
              <a:rPr lang="en-US" sz="2000" dirty="0" smtClean="0">
                <a:solidFill>
                  <a:schemeClr val="accent2">
                    <a:lumMod val="50000"/>
                  </a:schemeClr>
                </a:solidFill>
                <a:latin typeface="Andalus" pitchFamily="18" charset="-78"/>
                <a:cs typeface="Andalus" pitchFamily="18" charset="-78"/>
              </a:rPr>
              <a:t>, </a:t>
            </a:r>
            <a:r>
              <a:rPr lang="en-US" sz="2000" dirty="0" err="1" smtClean="0">
                <a:solidFill>
                  <a:schemeClr val="accent2">
                    <a:lumMod val="50000"/>
                  </a:schemeClr>
                </a:solidFill>
                <a:latin typeface="Andalus" pitchFamily="18" charset="-78"/>
                <a:cs typeface="Andalus" pitchFamily="18" charset="-78"/>
              </a:rPr>
              <a:t>n.d</a:t>
            </a:r>
            <a:r>
              <a:rPr lang="en-US" sz="2000" dirty="0" smtClean="0">
                <a:solidFill>
                  <a:schemeClr val="accent2">
                    <a:lumMod val="50000"/>
                  </a:schemeClr>
                </a:solidFill>
                <a:latin typeface="Andalus" pitchFamily="18" charset="-78"/>
                <a:cs typeface="Andalus" pitchFamily="18" charset="-78"/>
              </a:rPr>
              <a:t>. Web. 21 Apr. 2015. &lt;http://www.thinglink.com/scene/451361317354209280&gt;.</a:t>
            </a:r>
          </a:p>
          <a:p>
            <a:pPr marL="279630" indent="-279630">
              <a:spcBef>
                <a:spcPts val="1898"/>
              </a:spcBef>
              <a:defRPr sz="1800">
                <a:solidFill>
                  <a:srgbClr val="000000"/>
                </a:solidFill>
              </a:defRPr>
            </a:pPr>
            <a:r>
              <a:rPr lang="en-US" sz="2000" dirty="0" smtClean="0">
                <a:solidFill>
                  <a:schemeClr val="accent2">
                    <a:lumMod val="50000"/>
                  </a:schemeClr>
                </a:solidFill>
                <a:latin typeface="Andalus" pitchFamily="18" charset="-78"/>
                <a:cs typeface="Andalus" pitchFamily="18" charset="-78"/>
              </a:rPr>
              <a:t>"Vietnam Veterans Memorial." - Wikipedia, the Free Encyclopedia. Web. 21 Apr. 2015. &lt;</a:t>
            </a:r>
            <a:r>
              <a:rPr lang="en-US" sz="2000" dirty="0" smtClean="0">
                <a:solidFill>
                  <a:schemeClr val="accent2">
                    <a:lumMod val="50000"/>
                  </a:schemeClr>
                </a:solidFill>
                <a:latin typeface="Andalus" pitchFamily="18" charset="-78"/>
                <a:cs typeface="Andalus" pitchFamily="18" charset="-78"/>
                <a:hlinkClick r:id="rId2"/>
              </a:rPr>
              <a:t>http://en.m.wikipedia.org/wiki/Vietnam_Veterans_Memorial</a:t>
            </a:r>
            <a:r>
              <a:rPr lang="en-US" sz="2000" dirty="0" smtClean="0">
                <a:solidFill>
                  <a:schemeClr val="accent2">
                    <a:lumMod val="50000"/>
                  </a:schemeClr>
                </a:solidFill>
                <a:latin typeface="Andalus" pitchFamily="18" charset="-78"/>
                <a:cs typeface="Andalus" pitchFamily="18" charset="-78"/>
              </a:rPr>
              <a:t>&gt;.</a:t>
            </a:r>
            <a:endParaRPr lang="en-US" sz="2000" dirty="0">
              <a:solidFill>
                <a:schemeClr val="accent2">
                  <a:lumMod val="50000"/>
                </a:schemeClr>
              </a:solidFill>
              <a:latin typeface="Andalus" pitchFamily="18" charset="-78"/>
              <a:cs typeface="Andalus" pitchFamily="18" charset="-78"/>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495800" y="537865"/>
            <a:ext cx="3443344" cy="681335"/>
          </a:xfrm>
        </p:spPr>
        <p:txBody>
          <a:bodyPr>
            <a:noAutofit/>
          </a:bodyPr>
          <a:lstStyle/>
          <a:p>
            <a:pPr algn="ctr"/>
            <a:r>
              <a:rPr lang="en-US" b="1" dirty="0" smtClean="0">
                <a:latin typeface="Andalus" pitchFamily="18" charset="-78"/>
                <a:cs typeface="Andalus" pitchFamily="18" charset="-78"/>
              </a:rPr>
              <a:t/>
            </a:r>
            <a:br>
              <a:rPr lang="en-US" b="1" dirty="0" smtClean="0">
                <a:latin typeface="Andalus" pitchFamily="18" charset="-78"/>
                <a:cs typeface="Andalus" pitchFamily="18" charset="-78"/>
              </a:rPr>
            </a:br>
            <a:r>
              <a:rPr lang="en-US" b="1" dirty="0" smtClean="0">
                <a:latin typeface="Andalus" pitchFamily="18" charset="-78"/>
                <a:cs typeface="Andalus" pitchFamily="18" charset="-78"/>
              </a:rPr>
              <a:t/>
            </a:r>
            <a:br>
              <a:rPr lang="en-US" b="1" dirty="0" smtClean="0">
                <a:latin typeface="Andalus" pitchFamily="18" charset="-78"/>
                <a:cs typeface="Andalus" pitchFamily="18" charset="-78"/>
              </a:rPr>
            </a:br>
            <a:r>
              <a:rPr lang="en-US" sz="2400" b="1" dirty="0" err="1">
                <a:latin typeface="Andalus" pitchFamily="18" charset="-78"/>
                <a:cs typeface="Andalus" pitchFamily="18" charset="-78"/>
              </a:rPr>
              <a:t>Allama</a:t>
            </a:r>
            <a:r>
              <a:rPr lang="en-US" sz="2400" b="1" dirty="0">
                <a:latin typeface="Andalus" pitchFamily="18" charset="-78"/>
                <a:cs typeface="Andalus" pitchFamily="18" charset="-78"/>
              </a:rPr>
              <a:t> </a:t>
            </a:r>
            <a:r>
              <a:rPr lang="en-US" sz="2400" b="1" dirty="0" err="1" smtClean="0">
                <a:latin typeface="Andalus" pitchFamily="18" charset="-78"/>
                <a:cs typeface="Andalus" pitchFamily="18" charset="-78"/>
              </a:rPr>
              <a:t>Iqbal’s</a:t>
            </a:r>
            <a:r>
              <a:rPr lang="en-US" sz="2400" b="1" dirty="0" smtClean="0">
                <a:latin typeface="Andalus" pitchFamily="18" charset="-78"/>
                <a:cs typeface="Andalus" pitchFamily="18" charset="-78"/>
              </a:rPr>
              <a:t> </a:t>
            </a:r>
            <a:r>
              <a:rPr lang="en-US" sz="2400" b="1" dirty="0">
                <a:latin typeface="Andalus" pitchFamily="18" charset="-78"/>
                <a:cs typeface="Andalus" pitchFamily="18" charset="-78"/>
              </a:rPr>
              <a:t>Tomb</a:t>
            </a:r>
            <a:br>
              <a:rPr lang="en-US" sz="2400" b="1" dirty="0">
                <a:latin typeface="Andalus" pitchFamily="18" charset="-78"/>
                <a:cs typeface="Andalus" pitchFamily="18" charset="-78"/>
              </a:rPr>
            </a:br>
            <a:endParaRPr lang="en-US" b="1" dirty="0">
              <a:latin typeface="Andalus" pitchFamily="18" charset="-78"/>
              <a:cs typeface="Andalus" pitchFamily="18" charset="-78"/>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xmlns="" xmlns:p="http://schemas.openxmlformats.org/presentationml/2006/main" xmlns:r="http://schemas.openxmlformats.org/officeDocument/2006/relationships" xmlns:a="http://schemas.openxmlformats.org/drawingml/2006/main" val="0"/>
              </a:ext>
            </a:extLst>
          </a:blip>
          <a:srcRect/>
          <a:stretch>
            <a:fillRect/>
          </a:stretch>
        </p:blipFill>
        <p:spPr bwMode="auto">
          <a:xfrm>
            <a:off x="762000" y="2712660"/>
            <a:ext cx="7860538" cy="3769146"/>
          </a:xfrm>
          <a:prstGeom prst="rect">
            <a:avLst/>
          </a:prstGeom>
          <a:noFill/>
          <a:ln>
            <a:noFill/>
          </a:ln>
          <a:effectLst/>
          <a:extLst>
            <a:ext uri="{909E8E84-426E-40DD-AFC4-6F175D3DCCD1}">
              <a14:hiddenFill xmlns:a14="http://schemas.microsoft.com/office/drawing/2010/main" xmlns=""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a14="http://schemas.microsoft.com/office/drawing/2010/main" xmlns=""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a14="http://schemas.microsoft.com/office/drawing/2010/main" xmlns=""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sp>
        <p:nvSpPr>
          <p:cNvPr id="4" name="Rectangle 3"/>
          <p:cNvSpPr/>
          <p:nvPr/>
        </p:nvSpPr>
        <p:spPr>
          <a:xfrm>
            <a:off x="762000" y="681335"/>
            <a:ext cx="7708138" cy="1754326"/>
          </a:xfrm>
          <a:prstGeom prst="rect">
            <a:avLst/>
          </a:prstGeom>
        </p:spPr>
        <p:txBody>
          <a:bodyPr wrap="square">
            <a:spAutoFit/>
          </a:bodyPr>
          <a:lstStyle/>
          <a:p>
            <a:r>
              <a:rPr lang="en-US" b="1" dirty="0">
                <a:solidFill>
                  <a:schemeClr val="tx1">
                    <a:lumMod val="95000"/>
                    <a:lumOff val="5000"/>
                  </a:schemeClr>
                </a:solidFill>
                <a:latin typeface="Andalus" pitchFamily="18" charset="-78"/>
                <a:cs typeface="Andalus" pitchFamily="18" charset="-78"/>
              </a:rPr>
              <a:t>Location: </a:t>
            </a:r>
            <a:r>
              <a:rPr lang="en-US" dirty="0" smtClean="0">
                <a:solidFill>
                  <a:schemeClr val="tx1">
                    <a:lumMod val="95000"/>
                    <a:lumOff val="5000"/>
                  </a:schemeClr>
                </a:solidFill>
                <a:latin typeface="Andalus" pitchFamily="18" charset="-78"/>
                <a:cs typeface="Andalus" pitchFamily="18" charset="-78"/>
              </a:rPr>
              <a:t>Lahore</a:t>
            </a:r>
            <a:endParaRPr lang="en-US" b="1" dirty="0" smtClean="0">
              <a:latin typeface="Andalus" pitchFamily="18" charset="-78"/>
              <a:cs typeface="Andalus" pitchFamily="18" charset="-78"/>
            </a:endParaRPr>
          </a:p>
          <a:p>
            <a:r>
              <a:rPr lang="en-US" b="1" dirty="0" smtClean="0">
                <a:latin typeface="Andalus" pitchFamily="18" charset="-78"/>
                <a:cs typeface="Andalus" pitchFamily="18" charset="-78"/>
              </a:rPr>
              <a:t>Architecture style</a:t>
            </a:r>
            <a:r>
              <a:rPr lang="en-US" dirty="0" smtClean="0">
                <a:latin typeface="Andalus" pitchFamily="18" charset="-78"/>
                <a:cs typeface="Andalus" pitchFamily="18" charset="-78"/>
              </a:rPr>
              <a:t>: Mughal</a:t>
            </a:r>
          </a:p>
          <a:p>
            <a:r>
              <a:rPr lang="en-US" b="1" dirty="0" smtClean="0">
                <a:latin typeface="Andalus" pitchFamily="18" charset="-78"/>
                <a:cs typeface="Andalus" pitchFamily="18" charset="-78"/>
              </a:rPr>
              <a:t>Architect</a:t>
            </a:r>
            <a:r>
              <a:rPr lang="en-US" dirty="0" smtClean="0">
                <a:latin typeface="Andalus" pitchFamily="18" charset="-78"/>
                <a:cs typeface="Andalus" pitchFamily="18" charset="-78"/>
              </a:rPr>
              <a:t>: </a:t>
            </a:r>
            <a:r>
              <a:rPr lang="en-US" dirty="0" err="1">
                <a:latin typeface="Andalus" pitchFamily="18" charset="-78"/>
                <a:cs typeface="Andalus" pitchFamily="18" charset="-78"/>
              </a:rPr>
              <a:t>Nawab</a:t>
            </a:r>
            <a:r>
              <a:rPr lang="en-US" dirty="0">
                <a:latin typeface="Andalus" pitchFamily="18" charset="-78"/>
                <a:cs typeface="Andalus" pitchFamily="18" charset="-78"/>
              </a:rPr>
              <a:t> </a:t>
            </a:r>
            <a:r>
              <a:rPr lang="en-US" dirty="0" err="1">
                <a:latin typeface="Andalus" pitchFamily="18" charset="-78"/>
                <a:cs typeface="Andalus" pitchFamily="18" charset="-78"/>
              </a:rPr>
              <a:t>Zain</a:t>
            </a:r>
            <a:r>
              <a:rPr lang="en-US" dirty="0">
                <a:latin typeface="Andalus" pitchFamily="18" charset="-78"/>
                <a:cs typeface="Andalus" pitchFamily="18" charset="-78"/>
              </a:rPr>
              <a:t> </a:t>
            </a:r>
            <a:r>
              <a:rPr lang="en-US" dirty="0" err="1">
                <a:latin typeface="Andalus" pitchFamily="18" charset="-78"/>
                <a:cs typeface="Andalus" pitchFamily="18" charset="-78"/>
              </a:rPr>
              <a:t>Yar</a:t>
            </a:r>
            <a:r>
              <a:rPr lang="en-US" dirty="0">
                <a:latin typeface="Andalus" pitchFamily="18" charset="-78"/>
                <a:cs typeface="Andalus" pitchFamily="18" charset="-78"/>
              </a:rPr>
              <a:t> Jang </a:t>
            </a:r>
            <a:r>
              <a:rPr lang="en-US" dirty="0" err="1" smtClean="0">
                <a:latin typeface="Andalus" pitchFamily="18" charset="-78"/>
                <a:cs typeface="Andalus" pitchFamily="18" charset="-78"/>
              </a:rPr>
              <a:t>Bahadur</a:t>
            </a:r>
            <a:endParaRPr lang="en-US" dirty="0" smtClean="0">
              <a:latin typeface="Andalus" pitchFamily="18" charset="-78"/>
              <a:cs typeface="Andalus" pitchFamily="18" charset="-78"/>
            </a:endParaRPr>
          </a:p>
          <a:p>
            <a:r>
              <a:rPr lang="en-US" b="1" dirty="0" smtClean="0">
                <a:latin typeface="Andalus" pitchFamily="18" charset="-78"/>
                <a:cs typeface="Andalus" pitchFamily="18" charset="-78"/>
              </a:rPr>
              <a:t>Brief history</a:t>
            </a:r>
            <a:r>
              <a:rPr lang="en-US" dirty="0" smtClean="0">
                <a:latin typeface="Andalus" pitchFamily="18" charset="-78"/>
                <a:cs typeface="Andalus" pitchFamily="18" charset="-78"/>
              </a:rPr>
              <a:t>: </a:t>
            </a:r>
            <a:r>
              <a:rPr lang="en-US" dirty="0" err="1" smtClean="0">
                <a:latin typeface="Andalus" pitchFamily="18" charset="-78"/>
                <a:cs typeface="Andalus" pitchFamily="18" charset="-78"/>
              </a:rPr>
              <a:t>Allama</a:t>
            </a:r>
            <a:r>
              <a:rPr lang="en-US" dirty="0" smtClean="0">
                <a:latin typeface="Andalus" pitchFamily="18" charset="-78"/>
                <a:cs typeface="Andalus" pitchFamily="18" charset="-78"/>
              </a:rPr>
              <a:t> Iqbal was one </a:t>
            </a:r>
            <a:r>
              <a:rPr lang="en-US" dirty="0">
                <a:latin typeface="Andalus" pitchFamily="18" charset="-78"/>
                <a:cs typeface="Andalus" pitchFamily="18" charset="-78"/>
              </a:rPr>
              <a:t>of the major inspirations behind </a:t>
            </a:r>
            <a:endParaRPr lang="en-US" dirty="0" smtClean="0">
              <a:latin typeface="Andalus" pitchFamily="18" charset="-78"/>
              <a:cs typeface="Andalus" pitchFamily="18" charset="-78"/>
            </a:endParaRPr>
          </a:p>
          <a:p>
            <a:r>
              <a:rPr lang="en-US" dirty="0" smtClean="0">
                <a:latin typeface="Andalus" pitchFamily="18" charset="-78"/>
                <a:cs typeface="Andalus" pitchFamily="18" charset="-78"/>
              </a:rPr>
              <a:t>the</a:t>
            </a:r>
            <a:r>
              <a:rPr lang="en-US" dirty="0">
                <a:latin typeface="Andalus" pitchFamily="18" charset="-78"/>
                <a:cs typeface="Andalus" pitchFamily="18" charset="-78"/>
              </a:rPr>
              <a:t> Pakistan Movement, and is revered in Pakistan </a:t>
            </a:r>
            <a:r>
              <a:rPr lang="en-US" dirty="0" smtClean="0">
                <a:latin typeface="Andalus" pitchFamily="18" charset="-78"/>
                <a:cs typeface="Andalus" pitchFamily="18" charset="-78"/>
              </a:rPr>
              <a:t>as  The </a:t>
            </a:r>
            <a:r>
              <a:rPr lang="en-US" dirty="0">
                <a:latin typeface="Andalus" pitchFamily="18" charset="-78"/>
                <a:cs typeface="Andalus" pitchFamily="18" charset="-78"/>
              </a:rPr>
              <a:t>Thinker of </a:t>
            </a:r>
            <a:r>
              <a:rPr lang="en-US" dirty="0" smtClean="0">
                <a:latin typeface="Andalus" pitchFamily="18" charset="-78"/>
                <a:cs typeface="Andalus" pitchFamily="18" charset="-78"/>
              </a:rPr>
              <a:t>Pakistan or The </a:t>
            </a:r>
            <a:r>
              <a:rPr lang="en-US" dirty="0">
                <a:latin typeface="Andalus" pitchFamily="18" charset="-78"/>
                <a:cs typeface="Andalus" pitchFamily="18" charset="-78"/>
              </a:rPr>
              <a:t>Poet of the </a:t>
            </a:r>
            <a:r>
              <a:rPr lang="en-US" dirty="0" smtClean="0">
                <a:latin typeface="Andalus" pitchFamily="18" charset="-78"/>
                <a:cs typeface="Andalus" pitchFamily="18" charset="-78"/>
              </a:rPr>
              <a:t>East.</a:t>
            </a:r>
          </a:p>
        </p:txBody>
      </p:sp>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176587589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txBox="1"/>
          <p:nvPr/>
        </p:nvSpPr>
        <p:spPr>
          <a:xfrm>
            <a:off x="457200" y="1371600"/>
            <a:ext cx="8222025" cy="5835730"/>
          </a:xfrm>
          <a:prstGeom prst="rect">
            <a:avLst/>
          </a:prstGeom>
        </p:spPr>
        <p:txBody>
          <a:bodyPr vert="horz" lIns="91440" tIns="45720" rIns="91440" bIns="45720" rtlCol="0">
            <a:normAutofit/>
          </a:bodyPr>
          <a:lstStyle/>
          <a:p>
            <a:pPr marL="279630" indent="-279630">
              <a:spcBef>
                <a:spcPts val="1898"/>
              </a:spcBef>
              <a:buClr>
                <a:schemeClr val="accent1"/>
              </a:buClr>
              <a:buSzPct val="76000"/>
              <a:buFont typeface="Wingdings 2" pitchFamily="18" charset="2"/>
              <a:buChar char=""/>
              <a:defRPr sz="1800">
                <a:solidFill>
                  <a:srgbClr val="000000"/>
                </a:solidFill>
              </a:defRPr>
            </a:pPr>
            <a:r>
              <a:rPr lang="en-US" dirty="0" smtClean="0">
                <a:solidFill>
                  <a:schemeClr val="accent2">
                    <a:lumMod val="50000"/>
                  </a:schemeClr>
                </a:solidFill>
                <a:latin typeface="Andalus" pitchFamily="18" charset="-78"/>
                <a:cs typeface="Andalus" pitchFamily="18" charset="-78"/>
              </a:rPr>
              <a:t>•United States. National Park Service. "History &amp; Culture." National Parks Service. U.S. Department of the Interior, 20 Apr. 2015. Web. 20 Apr. 2015. &lt;http://www.nps.gov/mlkm/learn/historyculture/index.htm&gt;.</a:t>
            </a:r>
          </a:p>
          <a:p>
            <a:pPr marL="279630" indent="-279630">
              <a:spcBef>
                <a:spcPts val="1898"/>
              </a:spcBef>
              <a:buClr>
                <a:schemeClr val="accent1"/>
              </a:buClr>
              <a:buSzPct val="76000"/>
              <a:buFont typeface="Wingdings 2" pitchFamily="18" charset="2"/>
              <a:buChar char=""/>
              <a:defRPr sz="1800">
                <a:solidFill>
                  <a:srgbClr val="000000"/>
                </a:solidFill>
              </a:defRPr>
            </a:pPr>
            <a:r>
              <a:rPr lang="en-US" dirty="0" smtClean="0">
                <a:solidFill>
                  <a:schemeClr val="accent2">
                    <a:lumMod val="50000"/>
                  </a:schemeClr>
                </a:solidFill>
                <a:latin typeface="Andalus" pitchFamily="18" charset="-78"/>
                <a:cs typeface="Andalus" pitchFamily="18" charset="-78"/>
              </a:rPr>
              <a:t>•"Martin Luther King, Jr. Memorial." - Wikipedia, the Free Encyclopedia. </a:t>
            </a:r>
            <a:r>
              <a:rPr lang="en-US" dirty="0" err="1" smtClean="0">
                <a:solidFill>
                  <a:schemeClr val="accent2">
                    <a:lumMod val="50000"/>
                  </a:schemeClr>
                </a:solidFill>
                <a:latin typeface="Andalus" pitchFamily="18" charset="-78"/>
                <a:cs typeface="Andalus" pitchFamily="18" charset="-78"/>
              </a:rPr>
              <a:t>N.p</a:t>
            </a:r>
            <a:r>
              <a:rPr lang="en-US" dirty="0" smtClean="0">
                <a:solidFill>
                  <a:schemeClr val="accent2">
                    <a:lumMod val="50000"/>
                  </a:schemeClr>
                </a:solidFill>
                <a:latin typeface="Andalus" pitchFamily="18" charset="-78"/>
                <a:cs typeface="Andalus" pitchFamily="18" charset="-78"/>
              </a:rPr>
              <a:t>., </a:t>
            </a:r>
            <a:r>
              <a:rPr lang="en-US" dirty="0" err="1" smtClean="0">
                <a:solidFill>
                  <a:schemeClr val="accent2">
                    <a:lumMod val="50000"/>
                  </a:schemeClr>
                </a:solidFill>
                <a:latin typeface="Andalus" pitchFamily="18" charset="-78"/>
                <a:cs typeface="Andalus" pitchFamily="18" charset="-78"/>
              </a:rPr>
              <a:t>n.d.</a:t>
            </a:r>
            <a:r>
              <a:rPr lang="en-US" dirty="0" smtClean="0">
                <a:solidFill>
                  <a:schemeClr val="accent2">
                    <a:lumMod val="50000"/>
                  </a:schemeClr>
                </a:solidFill>
                <a:latin typeface="Andalus" pitchFamily="18" charset="-78"/>
                <a:cs typeface="Andalus" pitchFamily="18" charset="-78"/>
              </a:rPr>
              <a:t> Web. 20 Apr. 2015. &lt;http://en.m.wikipedia.org/wiki/MLK_Memorial&gt;.</a:t>
            </a:r>
          </a:p>
          <a:p>
            <a:pPr marL="279630" indent="-279630">
              <a:spcBef>
                <a:spcPts val="1898"/>
              </a:spcBef>
              <a:buClr>
                <a:schemeClr val="accent1"/>
              </a:buClr>
              <a:buSzPct val="76000"/>
              <a:buFont typeface="Wingdings 2" pitchFamily="18" charset="2"/>
              <a:buChar char=""/>
              <a:defRPr sz="1800">
                <a:solidFill>
                  <a:srgbClr val="000000"/>
                </a:solidFill>
              </a:defRPr>
            </a:pPr>
            <a:r>
              <a:rPr lang="en-US" dirty="0" smtClean="0">
                <a:solidFill>
                  <a:schemeClr val="accent2">
                    <a:lumMod val="50000"/>
                  </a:schemeClr>
                </a:solidFill>
                <a:latin typeface="Andalus" pitchFamily="18" charset="-78"/>
                <a:cs typeface="Andalus" pitchFamily="18" charset="-78"/>
              </a:rPr>
              <a:t>•"</a:t>
            </a:r>
            <a:r>
              <a:rPr lang="en-US" dirty="0" err="1" smtClean="0">
                <a:solidFill>
                  <a:schemeClr val="accent2">
                    <a:lumMod val="50000"/>
                  </a:schemeClr>
                </a:solidFill>
                <a:latin typeface="Andalus" pitchFamily="18" charset="-78"/>
                <a:cs typeface="Andalus" pitchFamily="18" charset="-78"/>
              </a:rPr>
              <a:t>Mlk</a:t>
            </a:r>
            <a:r>
              <a:rPr lang="en-US" dirty="0" smtClean="0">
                <a:solidFill>
                  <a:schemeClr val="accent2">
                    <a:lumMod val="50000"/>
                  </a:schemeClr>
                </a:solidFill>
                <a:latin typeface="Andalus" pitchFamily="18" charset="-78"/>
                <a:cs typeface="Andalus" pitchFamily="18" charset="-78"/>
              </a:rPr>
              <a:t> Memorial 21." CBS Atlanta. </a:t>
            </a:r>
            <a:r>
              <a:rPr lang="en-US" dirty="0" err="1" smtClean="0">
                <a:solidFill>
                  <a:schemeClr val="accent2">
                    <a:lumMod val="50000"/>
                  </a:schemeClr>
                </a:solidFill>
                <a:latin typeface="Andalus" pitchFamily="18" charset="-78"/>
                <a:cs typeface="Andalus" pitchFamily="18" charset="-78"/>
              </a:rPr>
              <a:t>N.p</a:t>
            </a:r>
            <a:r>
              <a:rPr lang="en-US" dirty="0" smtClean="0">
                <a:solidFill>
                  <a:schemeClr val="accent2">
                    <a:lumMod val="50000"/>
                  </a:schemeClr>
                </a:solidFill>
                <a:latin typeface="Andalus" pitchFamily="18" charset="-78"/>
                <a:cs typeface="Andalus" pitchFamily="18" charset="-78"/>
              </a:rPr>
              <a:t>., </a:t>
            </a:r>
            <a:r>
              <a:rPr lang="en-US" dirty="0" err="1" smtClean="0">
                <a:solidFill>
                  <a:schemeClr val="accent2">
                    <a:lumMod val="50000"/>
                  </a:schemeClr>
                </a:solidFill>
                <a:latin typeface="Andalus" pitchFamily="18" charset="-78"/>
                <a:cs typeface="Andalus" pitchFamily="18" charset="-78"/>
              </a:rPr>
              <a:t>n.d.</a:t>
            </a:r>
            <a:r>
              <a:rPr lang="en-US" dirty="0" smtClean="0">
                <a:solidFill>
                  <a:schemeClr val="accent2">
                    <a:lumMod val="50000"/>
                  </a:schemeClr>
                </a:solidFill>
                <a:latin typeface="Andalus" pitchFamily="18" charset="-78"/>
                <a:cs typeface="Andalus" pitchFamily="18" charset="-78"/>
              </a:rPr>
              <a:t> Web. 20 Apr. 2015. &lt;http://atlanta.cbslocal.com/2012/01/16/martin-luther-king-memorial-gallery/mlk-memorial-21-3/&gt;.</a:t>
            </a:r>
          </a:p>
          <a:p>
            <a:pPr marL="279630" indent="-279630">
              <a:spcBef>
                <a:spcPts val="1898"/>
              </a:spcBef>
              <a:buClr>
                <a:schemeClr val="accent1"/>
              </a:buClr>
              <a:buSzPct val="76000"/>
              <a:buFont typeface="Wingdings 2" pitchFamily="18" charset="2"/>
              <a:buChar char=""/>
              <a:defRPr sz="1800">
                <a:solidFill>
                  <a:srgbClr val="000000"/>
                </a:solidFill>
              </a:defRPr>
            </a:pPr>
            <a:r>
              <a:rPr lang="en-US" dirty="0" smtClean="0">
                <a:solidFill>
                  <a:schemeClr val="accent2">
                    <a:lumMod val="50000"/>
                  </a:schemeClr>
                </a:solidFill>
                <a:latin typeface="Andalus" pitchFamily="18" charset="-78"/>
                <a:cs typeface="Andalus" pitchFamily="18" charset="-78"/>
              </a:rPr>
              <a:t>•"City Walking Guide." 5 Interesting Facts About the Martin Luther King Jr Memorial Fun Facts Kids Map Picture. </a:t>
            </a:r>
            <a:r>
              <a:rPr lang="en-US" dirty="0" err="1" smtClean="0">
                <a:solidFill>
                  <a:schemeClr val="accent2">
                    <a:lumMod val="50000"/>
                  </a:schemeClr>
                </a:solidFill>
                <a:latin typeface="Andalus" pitchFamily="18" charset="-78"/>
                <a:cs typeface="Andalus" pitchFamily="18" charset="-78"/>
              </a:rPr>
              <a:t>N.p</a:t>
            </a:r>
            <a:r>
              <a:rPr lang="en-US" dirty="0" smtClean="0">
                <a:solidFill>
                  <a:schemeClr val="accent2">
                    <a:lumMod val="50000"/>
                  </a:schemeClr>
                </a:solidFill>
                <a:latin typeface="Andalus" pitchFamily="18" charset="-78"/>
                <a:cs typeface="Andalus" pitchFamily="18" charset="-78"/>
              </a:rPr>
              <a:t>., </a:t>
            </a:r>
            <a:r>
              <a:rPr lang="en-US" dirty="0" err="1" smtClean="0">
                <a:solidFill>
                  <a:schemeClr val="accent2">
                    <a:lumMod val="50000"/>
                  </a:schemeClr>
                </a:solidFill>
                <a:latin typeface="Andalus" pitchFamily="18" charset="-78"/>
                <a:cs typeface="Andalus" pitchFamily="18" charset="-78"/>
              </a:rPr>
              <a:t>n.d.</a:t>
            </a:r>
            <a:r>
              <a:rPr lang="en-US" dirty="0" smtClean="0">
                <a:solidFill>
                  <a:schemeClr val="accent2">
                    <a:lumMod val="50000"/>
                  </a:schemeClr>
                </a:solidFill>
                <a:latin typeface="Andalus" pitchFamily="18" charset="-78"/>
                <a:cs typeface="Andalus" pitchFamily="18" charset="-78"/>
              </a:rPr>
              <a:t> Web. 20 Apr. 2015.</a:t>
            </a:r>
          </a:p>
          <a:p>
            <a:pPr marL="279630" indent="-279630">
              <a:spcBef>
                <a:spcPts val="1898"/>
              </a:spcBef>
              <a:buClr>
                <a:schemeClr val="accent1"/>
              </a:buClr>
              <a:buSzPct val="76000"/>
              <a:buFont typeface="Wingdings 2" pitchFamily="18" charset="2"/>
              <a:buChar char=""/>
              <a:defRPr sz="1800">
                <a:solidFill>
                  <a:srgbClr val="000000"/>
                </a:solidFill>
              </a:defRPr>
            </a:pPr>
            <a:r>
              <a:rPr lang="en-US" dirty="0" err="1" smtClean="0">
                <a:solidFill>
                  <a:schemeClr val="accent2">
                    <a:lumMod val="50000"/>
                  </a:schemeClr>
                </a:solidFill>
                <a:latin typeface="Andalus" pitchFamily="18" charset="-78"/>
                <a:cs typeface="Andalus" pitchFamily="18" charset="-78"/>
              </a:rPr>
              <a:t>Rudra</a:t>
            </a:r>
            <a:r>
              <a:rPr lang="en-US" dirty="0" smtClean="0">
                <a:solidFill>
                  <a:schemeClr val="accent2">
                    <a:lumMod val="50000"/>
                  </a:schemeClr>
                </a:solidFill>
                <a:latin typeface="Andalus" pitchFamily="18" charset="-78"/>
                <a:cs typeface="Andalus" pitchFamily="18" charset="-78"/>
              </a:rPr>
              <a:t>, </a:t>
            </a:r>
            <a:r>
              <a:rPr lang="en-US" dirty="0" err="1" smtClean="0">
                <a:solidFill>
                  <a:schemeClr val="accent2">
                    <a:lumMod val="50000"/>
                  </a:schemeClr>
                </a:solidFill>
                <a:latin typeface="Andalus" pitchFamily="18" charset="-78"/>
                <a:cs typeface="Andalus" pitchFamily="18" charset="-78"/>
              </a:rPr>
              <a:t>Geetika</a:t>
            </a:r>
            <a:r>
              <a:rPr lang="en-US" dirty="0" smtClean="0">
                <a:solidFill>
                  <a:schemeClr val="accent2">
                    <a:lumMod val="50000"/>
                  </a:schemeClr>
                </a:solidFill>
                <a:latin typeface="Andalus" pitchFamily="18" charset="-78"/>
                <a:cs typeface="Andalus" pitchFamily="18" charset="-78"/>
              </a:rPr>
              <a:t>. </a:t>
            </a:r>
          </a:p>
          <a:p>
            <a:pPr marL="279630" indent="-279630">
              <a:spcBef>
                <a:spcPts val="1898"/>
              </a:spcBef>
              <a:buClr>
                <a:schemeClr val="accent1"/>
              </a:buClr>
              <a:buSzPct val="76000"/>
              <a:buFont typeface="Wingdings 2" pitchFamily="18" charset="2"/>
              <a:buChar char=""/>
              <a:defRPr sz="1800">
                <a:solidFill>
                  <a:srgbClr val="000000"/>
                </a:solidFill>
              </a:defRPr>
            </a:pPr>
            <a:r>
              <a:rPr lang="en-US" dirty="0" smtClean="0">
                <a:solidFill>
                  <a:schemeClr val="accent2">
                    <a:lumMod val="50000"/>
                  </a:schemeClr>
                </a:solidFill>
                <a:latin typeface="Andalus" pitchFamily="18" charset="-78"/>
                <a:cs typeface="Andalus" pitchFamily="18" charset="-78"/>
              </a:rPr>
              <a:t>•"MLK Memorial May Be Unfinished for Anniversary." ABC News. ABC News Network, 13 Aug. 2013. Web. 20 Apr. 2015.	</a:t>
            </a:r>
          </a:p>
          <a:p>
            <a:pPr marL="279630" indent="-279630">
              <a:spcBef>
                <a:spcPts val="1898"/>
              </a:spcBef>
              <a:buClr>
                <a:schemeClr val="accent1"/>
              </a:buClr>
              <a:buSzPct val="76000"/>
              <a:buFont typeface="Wingdings 2" pitchFamily="18" charset="2"/>
              <a:buChar char=""/>
              <a:defRPr sz="1800">
                <a:solidFill>
                  <a:srgbClr val="000000"/>
                </a:solidFill>
              </a:defRPr>
            </a:pPr>
            <a:endParaRPr lang="en-US" sz="2000" dirty="0" smtClean="0">
              <a:solidFill>
                <a:schemeClr val="accent2">
                  <a:lumMod val="50000"/>
                </a:schemeClr>
              </a:solidFill>
              <a:latin typeface="Andalus" pitchFamily="18" charset="-78"/>
              <a:cs typeface="Andalus" pitchFamily="18" charset="-78"/>
            </a:endParaRPr>
          </a:p>
        </p:txBody>
      </p:sp>
      <p:sp>
        <p:nvSpPr>
          <p:cNvPr id="3" name="TextBox 2"/>
          <p:cNvSpPr txBox="1"/>
          <p:nvPr/>
        </p:nvSpPr>
        <p:spPr>
          <a:xfrm>
            <a:off x="838200" y="685800"/>
            <a:ext cx="7109052" cy="520429"/>
          </a:xfrm>
          <a:prstGeom prst="rect">
            <a:avLst/>
          </a:prstGeom>
        </p:spPr>
        <p:txBody>
          <a:bodyPr vert="horz" lIns="91440" tIns="45720" rIns="91440" bIns="45720" rtlCol="0" anchor="b">
            <a:noAutofit/>
          </a:bodyPr>
          <a:lstStyle/>
          <a:p>
            <a:pPr>
              <a:lnSpc>
                <a:spcPct val="90000"/>
              </a:lnSpc>
              <a:spcBef>
                <a:spcPct val="0"/>
              </a:spcBef>
              <a:defRPr sz="1800" cap="none">
                <a:solidFill>
                  <a:srgbClr val="000000"/>
                </a:solidFill>
              </a:defRPr>
            </a:pPr>
            <a:r>
              <a:rPr lang="en-US" sz="3200" cap="all" dirty="0" smtClean="0">
                <a:solidFill>
                  <a:schemeClr val="bg2">
                    <a:lumMod val="50000"/>
                  </a:schemeClr>
                </a:solidFill>
                <a:latin typeface="Andalus" pitchFamily="18" charset="-78"/>
                <a:ea typeface="+mj-ea"/>
                <a:cs typeface="Andalus" pitchFamily="18" charset="-78"/>
              </a:rPr>
              <a:t>Bibliography – MLK Memorial </a:t>
            </a:r>
          </a:p>
        </p:txBody>
      </p:sp>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902970218"/>
      </p:ext>
    </p:extLst>
  </p:cSld>
  <p:clrMapOvr>
    <a:masterClrMapping/>
  </p:clrMapOvr>
  <p:transition/>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 name="Shape 41"/>
          <p:cNvSpPr>
            <a:spLocks noGrp="1"/>
          </p:cNvSpPr>
          <p:nvPr>
            <p:ph type="title"/>
          </p:nvPr>
        </p:nvSpPr>
        <p:spPr>
          <a:xfrm>
            <a:off x="914400" y="2209800"/>
            <a:ext cx="7086600" cy="2835483"/>
          </a:xfrm>
          <a:prstGeom prst="rect">
            <a:avLst/>
          </a:prstGeom>
        </p:spPr>
        <p:txBody>
          <a:bodyPr>
            <a:noAutofit/>
          </a:bodyPr>
          <a:lstStyle>
            <a:lvl1pPr defTabSz="251206">
              <a:defRPr sz="3440"/>
            </a:lvl1pPr>
          </a:lstStyle>
          <a:p>
            <a:pPr lvl="0">
              <a:defRPr sz="1800"/>
            </a:pPr>
            <a:r>
              <a:rPr sz="2200" dirty="0">
                <a:solidFill>
                  <a:schemeClr val="tx1">
                    <a:lumMod val="95000"/>
                    <a:lumOff val="5000"/>
                  </a:schemeClr>
                </a:solidFill>
                <a:latin typeface="Andalus" pitchFamily="18" charset="-78"/>
                <a:cs typeface="Andalus" pitchFamily="18" charset="-78"/>
              </a:rPr>
              <a:t>Ushistory.org. "Japanese-American Internment." Ushistory.org. Independence Hall Association, </a:t>
            </a:r>
            <a:r>
              <a:rPr sz="2200" dirty="0" err="1">
                <a:solidFill>
                  <a:schemeClr val="tx1">
                    <a:lumMod val="95000"/>
                    <a:lumOff val="5000"/>
                  </a:schemeClr>
                </a:solidFill>
                <a:latin typeface="Andalus" pitchFamily="18" charset="-78"/>
                <a:cs typeface="Andalus" pitchFamily="18" charset="-78"/>
              </a:rPr>
              <a:t>n.d.</a:t>
            </a:r>
            <a:r>
              <a:rPr sz="2200" dirty="0">
                <a:solidFill>
                  <a:schemeClr val="tx1">
                    <a:lumMod val="95000"/>
                    <a:lumOff val="5000"/>
                  </a:schemeClr>
                </a:solidFill>
                <a:latin typeface="Andalus" pitchFamily="18" charset="-78"/>
                <a:cs typeface="Andalus" pitchFamily="18" charset="-78"/>
              </a:rPr>
              <a:t> Web. 21 Apr. </a:t>
            </a:r>
            <a:r>
              <a:rPr sz="2200">
                <a:solidFill>
                  <a:schemeClr val="tx1">
                    <a:lumMod val="95000"/>
                    <a:lumOff val="5000"/>
                  </a:schemeClr>
                </a:solidFill>
                <a:latin typeface="Andalus" pitchFamily="18" charset="-78"/>
                <a:cs typeface="Andalus" pitchFamily="18" charset="-78"/>
              </a:rPr>
              <a:t>2015</a:t>
            </a:r>
            <a:r>
              <a:rPr sz="2200" smtClean="0">
                <a:solidFill>
                  <a:schemeClr val="tx1">
                    <a:lumMod val="95000"/>
                    <a:lumOff val="5000"/>
                  </a:schemeClr>
                </a:solidFill>
                <a:latin typeface="Andalus" pitchFamily="18" charset="-78"/>
                <a:cs typeface="Andalus" pitchFamily="18" charset="-78"/>
              </a:rPr>
              <a:t>.</a:t>
            </a:r>
            <a:r>
              <a:rPr lang="en-US" sz="2200" dirty="0" smtClean="0">
                <a:solidFill>
                  <a:schemeClr val="tx1">
                    <a:lumMod val="95000"/>
                    <a:lumOff val="5000"/>
                  </a:schemeClr>
                </a:solidFill>
                <a:latin typeface="Andalus" pitchFamily="18" charset="-78"/>
                <a:cs typeface="Andalus" pitchFamily="18" charset="-78"/>
              </a:rPr>
              <a:t/>
            </a:r>
            <a:br>
              <a:rPr lang="en-US" sz="2200" dirty="0" smtClean="0">
                <a:solidFill>
                  <a:schemeClr val="tx1">
                    <a:lumMod val="95000"/>
                    <a:lumOff val="5000"/>
                  </a:schemeClr>
                </a:solidFill>
                <a:latin typeface="Andalus" pitchFamily="18" charset="-78"/>
                <a:cs typeface="Andalus" pitchFamily="18" charset="-78"/>
              </a:rPr>
            </a:br>
            <a:r>
              <a:rPr lang="en-US" sz="2000" dirty="0" smtClean="0">
                <a:solidFill>
                  <a:schemeClr val="tx1">
                    <a:lumMod val="95000"/>
                    <a:lumOff val="5000"/>
                  </a:schemeClr>
                </a:solidFill>
                <a:latin typeface="Andalus" pitchFamily="18" charset="-78"/>
                <a:cs typeface="Andalus" pitchFamily="18" charset="-78"/>
              </a:rPr>
              <a:t>"The Japanese American Internment." </a:t>
            </a:r>
            <a:r>
              <a:rPr lang="en-US" sz="2000" dirty="0" err="1" smtClean="0">
                <a:solidFill>
                  <a:schemeClr val="tx1">
                    <a:lumMod val="95000"/>
                    <a:lumOff val="5000"/>
                  </a:schemeClr>
                </a:solidFill>
                <a:latin typeface="Andalus" pitchFamily="18" charset="-78"/>
                <a:cs typeface="Andalus" pitchFamily="18" charset="-78"/>
              </a:rPr>
              <a:t>Abagond</a:t>
            </a:r>
            <a:r>
              <a:rPr lang="en-US" sz="2000" dirty="0" smtClean="0">
                <a:solidFill>
                  <a:schemeClr val="tx1">
                    <a:lumMod val="95000"/>
                    <a:lumOff val="5000"/>
                  </a:schemeClr>
                </a:solidFill>
                <a:latin typeface="Andalus" pitchFamily="18" charset="-78"/>
                <a:cs typeface="Andalus" pitchFamily="18" charset="-78"/>
              </a:rPr>
              <a:t>. </a:t>
            </a:r>
            <a:r>
              <a:rPr lang="en-US" sz="2000" dirty="0" err="1" smtClean="0">
                <a:solidFill>
                  <a:schemeClr val="tx1">
                    <a:lumMod val="95000"/>
                    <a:lumOff val="5000"/>
                  </a:schemeClr>
                </a:solidFill>
                <a:latin typeface="Andalus" pitchFamily="18" charset="-78"/>
                <a:cs typeface="Andalus" pitchFamily="18" charset="-78"/>
              </a:rPr>
              <a:t>N.p</a:t>
            </a:r>
            <a:r>
              <a:rPr lang="en-US" sz="2000" dirty="0" smtClean="0">
                <a:solidFill>
                  <a:schemeClr val="tx1">
                    <a:lumMod val="95000"/>
                    <a:lumOff val="5000"/>
                  </a:schemeClr>
                </a:solidFill>
                <a:latin typeface="Andalus" pitchFamily="18" charset="-78"/>
                <a:cs typeface="Andalus" pitchFamily="18" charset="-78"/>
              </a:rPr>
              <a:t>., 19 May 2010. Web. 21 Apr. 2015.</a:t>
            </a:r>
            <a:br>
              <a:rPr lang="en-US" sz="2000" dirty="0" smtClean="0">
                <a:solidFill>
                  <a:schemeClr val="tx1">
                    <a:lumMod val="95000"/>
                    <a:lumOff val="5000"/>
                  </a:schemeClr>
                </a:solidFill>
                <a:latin typeface="Andalus" pitchFamily="18" charset="-78"/>
                <a:cs typeface="Andalus" pitchFamily="18" charset="-78"/>
              </a:rPr>
            </a:br>
            <a:r>
              <a:rPr lang="en-US" sz="2000" dirty="0" smtClean="0">
                <a:solidFill>
                  <a:schemeClr val="tx1">
                    <a:lumMod val="95000"/>
                    <a:lumOff val="5000"/>
                  </a:schemeClr>
                </a:solidFill>
                <a:latin typeface="Andalus" pitchFamily="18" charset="-78"/>
                <a:cs typeface="Andalus" pitchFamily="18" charset="-78"/>
              </a:rPr>
              <a:t/>
            </a:r>
            <a:br>
              <a:rPr lang="en-US" sz="2000" dirty="0" smtClean="0">
                <a:solidFill>
                  <a:schemeClr val="tx1">
                    <a:lumMod val="95000"/>
                    <a:lumOff val="5000"/>
                  </a:schemeClr>
                </a:solidFill>
                <a:latin typeface="Andalus" pitchFamily="18" charset="-78"/>
                <a:cs typeface="Andalus" pitchFamily="18" charset="-78"/>
              </a:rPr>
            </a:br>
            <a:r>
              <a:rPr lang="en-US" sz="2000" dirty="0" smtClean="0">
                <a:solidFill>
                  <a:schemeClr val="tx1">
                    <a:lumMod val="95000"/>
                    <a:lumOff val="5000"/>
                  </a:schemeClr>
                </a:solidFill>
                <a:latin typeface="Andalus" pitchFamily="18" charset="-78"/>
                <a:cs typeface="Andalus" pitchFamily="18" charset="-78"/>
              </a:rPr>
              <a:t>"Japanese Internment." Lib.washington.edu. </a:t>
            </a:r>
            <a:r>
              <a:rPr lang="en-US" sz="2000" dirty="0" err="1" smtClean="0">
                <a:solidFill>
                  <a:schemeClr val="tx1">
                    <a:lumMod val="95000"/>
                    <a:lumOff val="5000"/>
                  </a:schemeClr>
                </a:solidFill>
                <a:latin typeface="Andalus" pitchFamily="18" charset="-78"/>
                <a:cs typeface="Andalus" pitchFamily="18" charset="-78"/>
              </a:rPr>
              <a:t>N.p</a:t>
            </a:r>
            <a:r>
              <a:rPr lang="en-US" sz="2000" dirty="0" smtClean="0">
                <a:solidFill>
                  <a:schemeClr val="tx1">
                    <a:lumMod val="95000"/>
                    <a:lumOff val="5000"/>
                  </a:schemeClr>
                </a:solidFill>
                <a:latin typeface="Andalus" pitchFamily="18" charset="-78"/>
                <a:cs typeface="Andalus" pitchFamily="18" charset="-78"/>
              </a:rPr>
              <a:t>., </a:t>
            </a:r>
            <a:r>
              <a:rPr lang="en-US" sz="2000" dirty="0" err="1" smtClean="0">
                <a:solidFill>
                  <a:schemeClr val="tx1">
                    <a:lumMod val="95000"/>
                    <a:lumOff val="5000"/>
                  </a:schemeClr>
                </a:solidFill>
                <a:latin typeface="Andalus" pitchFamily="18" charset="-78"/>
                <a:cs typeface="Andalus" pitchFamily="18" charset="-78"/>
              </a:rPr>
              <a:t>n.d</a:t>
            </a:r>
            <a:r>
              <a:rPr lang="en-US" sz="2000" dirty="0" smtClean="0">
                <a:solidFill>
                  <a:schemeClr val="tx1">
                    <a:lumMod val="95000"/>
                    <a:lumOff val="5000"/>
                  </a:schemeClr>
                </a:solidFill>
                <a:latin typeface="Andalus" pitchFamily="18" charset="-78"/>
                <a:cs typeface="Andalus" pitchFamily="18" charset="-78"/>
              </a:rPr>
              <a:t>. Web.</a:t>
            </a:r>
            <a:br>
              <a:rPr lang="en-US" sz="2000" dirty="0" smtClean="0">
                <a:solidFill>
                  <a:schemeClr val="tx1">
                    <a:lumMod val="95000"/>
                    <a:lumOff val="5000"/>
                  </a:schemeClr>
                </a:solidFill>
                <a:latin typeface="Andalus" pitchFamily="18" charset="-78"/>
                <a:cs typeface="Andalus" pitchFamily="18" charset="-78"/>
              </a:rPr>
            </a:br>
            <a:endParaRPr sz="2200" dirty="0">
              <a:solidFill>
                <a:schemeClr val="tx1">
                  <a:lumMod val="95000"/>
                  <a:lumOff val="5000"/>
                </a:schemeClr>
              </a:solidFill>
              <a:latin typeface="Andalus" pitchFamily="18" charset="-78"/>
              <a:cs typeface="Andalus" pitchFamily="18" charset="-78"/>
            </a:endParaRPr>
          </a:p>
        </p:txBody>
      </p:sp>
      <p:sp>
        <p:nvSpPr>
          <p:cNvPr id="43" name="Shape 43"/>
          <p:cNvSpPr/>
          <p:nvPr/>
        </p:nvSpPr>
        <p:spPr>
          <a:xfrm>
            <a:off x="1066800" y="4038600"/>
            <a:ext cx="54164" cy="408042"/>
          </a:xfrm>
          <a:prstGeom prst="rect">
            <a:avLst/>
          </a:prstGeom>
          <a:ln w="12700">
            <a:miter lim="400000"/>
          </a:ln>
          <a:extLst>
            <a:ext uri="{C572A759-6A51-4108-AA02-DFA0A04FC94B}">
              <ma14:wrappingTextBoxFlag xmlns="" xmlns:ma14="http://schemas.microsoft.com/office/mac/drawingml/2011/main" xmlns:p="http://schemas.openxmlformats.org/presentationml/2006/main" xmlns:r="http://schemas.openxmlformats.org/officeDocument/2006/relationships" xmlns:a="http://schemas.openxmlformats.org/drawingml/2006/main" val="1"/>
            </a:ext>
          </a:extLst>
        </p:spPr>
        <p:txBody>
          <a:bodyPr wrap="none" lIns="26788" tIns="26788" rIns="26788" bIns="26788" anchor="ctr">
            <a:spAutoFit/>
          </a:bodyPr>
          <a:lstStyle/>
          <a:p>
            <a:pPr lvl="0">
              <a:defRPr sz="1800"/>
            </a:pPr>
            <a:endParaRPr sz="2300" dirty="0">
              <a:latin typeface="Andalus" pitchFamily="18" charset="-78"/>
              <a:cs typeface="Andalus" pitchFamily="18" charset="-78"/>
            </a:endParaRPr>
          </a:p>
        </p:txBody>
      </p:sp>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1107673360"/>
      </p:ext>
    </p:extLst>
  </p:cSld>
  <p:clrMapOvr>
    <a:masterClrMapping/>
  </p:clrMapOvr>
  <p:transition spd="med"/>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685800" y="609600"/>
            <a:ext cx="8763000" cy="5447645"/>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9600" b="1" spc="50" dirty="0" smtClean="0">
                <a:ln w="11430">
                  <a:solidFill>
                    <a:schemeClr val="tx1">
                      <a:lumMod val="95000"/>
                      <a:lumOff val="5000"/>
                      <a:alpha val="0"/>
                    </a:schemeClr>
                  </a:solidFill>
                </a:ln>
                <a:gradFill>
                  <a:gsLst>
                    <a:gs pos="59000">
                      <a:schemeClr val="bg1"/>
                    </a:gs>
                    <a:gs pos="35000">
                      <a:srgbClr val="FF0000"/>
                    </a:gs>
                    <a:gs pos="69000">
                      <a:srgbClr val="0000FF"/>
                    </a:gs>
                  </a:gsLst>
                  <a:lin ang="16200000" scaled="1"/>
                </a:gradFill>
                <a:effectLst>
                  <a:outerShdw blurRad="76200" dist="50800" dir="5400000" algn="tl" rotWithShape="0">
                    <a:srgbClr val="000000">
                      <a:alpha val="65000"/>
                    </a:srgbClr>
                  </a:outerShdw>
                </a:effectLst>
              </a:rPr>
              <a:t>Monuments</a:t>
            </a:r>
          </a:p>
          <a:p>
            <a:pPr algn="ctr"/>
            <a:r>
              <a:rPr lang="en-US" sz="9600" b="1" spc="50" dirty="0" smtClean="0">
                <a:ln w="11430">
                  <a:solidFill>
                    <a:schemeClr val="tx1">
                      <a:lumMod val="95000"/>
                      <a:lumOff val="5000"/>
                      <a:alpha val="0"/>
                    </a:schemeClr>
                  </a:solidFill>
                </a:ln>
                <a:gradFill>
                  <a:gsLst>
                    <a:gs pos="59000">
                      <a:schemeClr val="bg1"/>
                    </a:gs>
                    <a:gs pos="35000">
                      <a:srgbClr val="FF0000"/>
                    </a:gs>
                    <a:gs pos="69000">
                      <a:srgbClr val="0000FF"/>
                    </a:gs>
                  </a:gsLst>
                  <a:lin ang="16200000" scaled="1"/>
                </a:gradFill>
                <a:effectLst>
                  <a:outerShdw blurRad="76200" dist="50800" dir="5400000" algn="tl" rotWithShape="0">
                    <a:srgbClr val="000000">
                      <a:alpha val="65000"/>
                    </a:srgbClr>
                  </a:outerShdw>
                </a:effectLst>
              </a:rPr>
              <a:t>Of</a:t>
            </a:r>
          </a:p>
          <a:p>
            <a:pPr algn="ctr"/>
            <a:endParaRPr lang="en-US" sz="6000" b="1" spc="50" dirty="0" smtClean="0">
              <a:ln w="11430">
                <a:solidFill>
                  <a:schemeClr val="tx1">
                    <a:lumMod val="95000"/>
                    <a:lumOff val="5000"/>
                    <a:alpha val="0"/>
                  </a:schemeClr>
                </a:solidFill>
              </a:ln>
              <a:gradFill>
                <a:gsLst>
                  <a:gs pos="59000">
                    <a:schemeClr val="bg1"/>
                  </a:gs>
                  <a:gs pos="35000">
                    <a:srgbClr val="FF0000"/>
                  </a:gs>
                  <a:gs pos="69000">
                    <a:srgbClr val="0000FF"/>
                  </a:gs>
                </a:gsLst>
                <a:lin ang="16200000" scaled="1"/>
              </a:gradFill>
              <a:effectLst>
                <a:outerShdw blurRad="76200" dist="50800" dir="5400000" algn="tl" rotWithShape="0">
                  <a:srgbClr val="000000">
                    <a:alpha val="65000"/>
                  </a:srgbClr>
                </a:outerShdw>
              </a:effectLst>
            </a:endParaRPr>
          </a:p>
          <a:p>
            <a:pPr algn="ctr"/>
            <a:r>
              <a:rPr lang="en-US" sz="9600" b="1" spc="50" dirty="0" smtClean="0">
                <a:ln w="11430">
                  <a:solidFill>
                    <a:schemeClr val="tx1">
                      <a:lumMod val="95000"/>
                      <a:lumOff val="5000"/>
                      <a:alpha val="0"/>
                    </a:schemeClr>
                  </a:solidFill>
                </a:ln>
                <a:gradFill>
                  <a:gsLst>
                    <a:gs pos="59000">
                      <a:schemeClr val="bg1"/>
                    </a:gs>
                    <a:gs pos="35000">
                      <a:srgbClr val="FF0000"/>
                    </a:gs>
                    <a:gs pos="69000">
                      <a:srgbClr val="0000FF"/>
                    </a:gs>
                  </a:gsLst>
                  <a:lin ang="16200000" scaled="1"/>
                </a:gradFill>
                <a:effectLst>
                  <a:outerShdw blurRad="76200" dist="50800" dir="5400000" algn="tl" rotWithShape="0">
                    <a:srgbClr val="000000">
                      <a:alpha val="65000"/>
                    </a:srgbClr>
                  </a:outerShdw>
                </a:effectLst>
              </a:rPr>
              <a:t>Russia</a:t>
            </a:r>
            <a:endParaRPr lang="en-US" sz="9600" b="1" spc="50" dirty="0">
              <a:ln w="11430">
                <a:solidFill>
                  <a:schemeClr val="tx1">
                    <a:lumMod val="95000"/>
                    <a:lumOff val="5000"/>
                    <a:alpha val="0"/>
                  </a:schemeClr>
                </a:solidFill>
              </a:ln>
              <a:gradFill>
                <a:gsLst>
                  <a:gs pos="59000">
                    <a:schemeClr val="bg1"/>
                  </a:gs>
                  <a:gs pos="35000">
                    <a:srgbClr val="FF0000"/>
                  </a:gs>
                  <a:gs pos="69000">
                    <a:srgbClr val="0000FF"/>
                  </a:gs>
                </a:gsLst>
                <a:lin ang="16200000" scaled="1"/>
              </a:gradFill>
              <a:effectLst>
                <a:outerShdw blurRad="76200" dist="50800" dir="5400000" algn="tl" rotWithShape="0">
                  <a:srgbClr val="000000">
                    <a:alpha val="65000"/>
                  </a:srgbClr>
                </a:outerShdw>
              </a:effectLst>
            </a:endParaRPr>
          </a:p>
        </p:txBody>
      </p:sp>
      <p:pic>
        <p:nvPicPr>
          <p:cNvPr id="6" name="irc_mi" descr="http://4.bp.blogspot.com/-pjSNJCzKJJQ/Us0IPSxyYFI/AAAAAAAAArc/mUwUwptxX9s/s1600/russian_flag.gif"/>
          <p:cNvPicPr/>
          <p:nvPr/>
        </p:nvPicPr>
        <p:blipFill>
          <a:blip r:embed="rId2"/>
          <a:srcRect/>
          <a:stretch>
            <a:fillRect/>
          </a:stretch>
        </p:blipFill>
        <p:spPr bwMode="auto">
          <a:xfrm>
            <a:off x="4876800" y="2438400"/>
            <a:ext cx="3048000" cy="1687773"/>
          </a:xfrm>
          <a:prstGeom prst="rect">
            <a:avLst/>
          </a:prstGeom>
          <a:ln w="38100" cap="sq">
            <a:solidFill>
              <a:srgbClr val="000000"/>
            </a:solidFill>
            <a:prstDash val="solid"/>
            <a:miter lim="800000"/>
          </a:ln>
          <a:effectLst>
            <a:outerShdw blurRad="50800" dist="38100" dir="2700000" algn="tl" rotWithShape="0">
              <a:srgbClr val="000000">
                <a:alpha val="43000"/>
              </a:srgbClr>
            </a:outerShdw>
            <a:reflection blurRad="6350" stA="50000" endA="295" endPos="92000" dist="101600" dir="5400000" sy="-100000" algn="bl" rotWithShape="0"/>
          </a:effectLst>
        </p:spPr>
      </p:pic>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269973104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724400" y="2438400"/>
            <a:ext cx="3313355" cy="981636"/>
          </a:xfrm>
        </p:spPr>
        <p:txBody>
          <a:bodyPr>
            <a:normAutofit/>
          </a:bodyPr>
          <a:lstStyle/>
          <a:p>
            <a:r>
              <a:rPr lang="en-US" sz="4800" dirty="0" smtClean="0">
                <a:latin typeface="Andalus" pitchFamily="18" charset="-78"/>
                <a:cs typeface="Andalus" pitchFamily="18" charset="-78"/>
              </a:rPr>
              <a:t>Monuments</a:t>
            </a:r>
            <a:endParaRPr lang="ru-RU" sz="4800" dirty="0">
              <a:cs typeface="Andalus" pitchFamily="18" charset="-78"/>
            </a:endParaRPr>
          </a:p>
        </p:txBody>
      </p:sp>
      <p:sp>
        <p:nvSpPr>
          <p:cNvPr id="3" name="Подзаголовок 2"/>
          <p:cNvSpPr>
            <a:spLocks noGrp="1"/>
          </p:cNvSpPr>
          <p:nvPr>
            <p:ph type="subTitle" idx="1"/>
          </p:nvPr>
        </p:nvSpPr>
        <p:spPr>
          <a:xfrm>
            <a:off x="4800600" y="3886200"/>
            <a:ext cx="2819400" cy="1260629"/>
          </a:xfrm>
        </p:spPr>
        <p:txBody>
          <a:bodyPr>
            <a:noAutofit/>
          </a:bodyPr>
          <a:lstStyle/>
          <a:p>
            <a:r>
              <a:rPr lang="en-US" sz="3200" dirty="0" smtClean="0">
                <a:latin typeface="Andalus" pitchFamily="18" charset="-78"/>
                <a:cs typeface="Andalus" pitchFamily="18" charset="-78"/>
              </a:rPr>
              <a:t>Russia</a:t>
            </a:r>
          </a:p>
          <a:p>
            <a:r>
              <a:rPr lang="en-US" sz="3200" dirty="0" smtClean="0">
                <a:latin typeface="Andalus" pitchFamily="18" charset="-78"/>
                <a:cs typeface="Andalus" pitchFamily="18" charset="-78"/>
              </a:rPr>
              <a:t>Lyceum 6</a:t>
            </a:r>
            <a:endParaRPr lang="ru-RU" sz="3200" dirty="0">
              <a:cs typeface="Andalus" pitchFamily="18" charset="-78"/>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800600" y="2819400"/>
            <a:ext cx="3313355" cy="1702160"/>
          </a:xfrm>
        </p:spPr>
        <p:txBody>
          <a:bodyPr>
            <a:normAutofit fontScale="90000"/>
          </a:bodyPr>
          <a:lstStyle/>
          <a:p>
            <a:r>
              <a:rPr lang="en-US" dirty="0" smtClean="0">
                <a:latin typeface="Andalus" pitchFamily="18" charset="-78"/>
                <a:cs typeface="Andalus" pitchFamily="18" charset="-78"/>
              </a:rPr>
              <a:t>Why are  monuments important for a country and city? </a:t>
            </a:r>
            <a:endParaRPr lang="ru-RU" dirty="0">
              <a:cs typeface="Andalus" pitchFamily="18" charset="-78"/>
            </a:endParaRPr>
          </a:p>
        </p:txBody>
      </p:sp>
      <p:sp>
        <p:nvSpPr>
          <p:cNvPr id="3" name="Подзаголовок 2"/>
          <p:cNvSpPr>
            <a:spLocks noGrp="1"/>
          </p:cNvSpPr>
          <p:nvPr>
            <p:ph type="subTitle" idx="1"/>
          </p:nvPr>
        </p:nvSpPr>
        <p:spPr>
          <a:xfrm>
            <a:off x="4800600" y="4724400"/>
            <a:ext cx="3309803" cy="1260629"/>
          </a:xfrm>
        </p:spPr>
        <p:txBody>
          <a:bodyPr>
            <a:normAutofit/>
          </a:bodyPr>
          <a:lstStyle/>
          <a:p>
            <a:r>
              <a:rPr lang="en-US" sz="2000" b="1" dirty="0" err="1" smtClean="0">
                <a:latin typeface="Andalus" pitchFamily="18" charset="-78"/>
                <a:cs typeface="Andalus" pitchFamily="18" charset="-78"/>
              </a:rPr>
              <a:t>Dima</a:t>
            </a:r>
            <a:r>
              <a:rPr lang="en-US" sz="2000" b="1" dirty="0" smtClean="0">
                <a:latin typeface="Andalus" pitchFamily="18" charset="-78"/>
                <a:cs typeface="Andalus" pitchFamily="18" charset="-78"/>
              </a:rPr>
              <a:t> S</a:t>
            </a:r>
            <a:endParaRPr lang="ru-RU" sz="2000" b="1" dirty="0">
              <a:cs typeface="Andalus" pitchFamily="18" charset="-78"/>
            </a:endParaRPr>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319580422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685800"/>
            <a:ext cx="7024744" cy="1143000"/>
          </a:xfrm>
        </p:spPr>
        <p:txBody>
          <a:bodyPr>
            <a:normAutofit fontScale="90000"/>
          </a:bodyPr>
          <a:lstStyle/>
          <a:p>
            <a:r>
              <a:rPr lang="en-US" dirty="0" smtClean="0">
                <a:latin typeface="Andalus" pitchFamily="18" charset="-78"/>
                <a:cs typeface="Andalus" pitchFamily="18" charset="-78"/>
              </a:rPr>
              <a:t>Why are  monuments important for a country and city? </a:t>
            </a:r>
            <a:endParaRPr lang="ru-RU" dirty="0">
              <a:cs typeface="Andalus" pitchFamily="18" charset="-78"/>
            </a:endParaRPr>
          </a:p>
        </p:txBody>
      </p:sp>
      <p:sp>
        <p:nvSpPr>
          <p:cNvPr id="3" name="Объект 2"/>
          <p:cNvSpPr>
            <a:spLocks noGrp="1"/>
          </p:cNvSpPr>
          <p:nvPr>
            <p:ph idx="1"/>
          </p:nvPr>
        </p:nvSpPr>
        <p:spPr>
          <a:xfrm>
            <a:off x="914400" y="1981200"/>
            <a:ext cx="6777317" cy="3508977"/>
          </a:xfrm>
        </p:spPr>
        <p:txBody>
          <a:bodyPr>
            <a:normAutofit fontScale="85000" lnSpcReduction="10000"/>
          </a:bodyPr>
          <a:lstStyle/>
          <a:p>
            <a:r>
              <a:rPr lang="en-US" dirty="0" smtClean="0">
                <a:latin typeface="Andalus" pitchFamily="18" charset="-78"/>
                <a:cs typeface="Andalus" pitchFamily="18" charset="-78"/>
              </a:rPr>
              <a:t>Monuments are not created just to be created. They are constructed on purpose. The purpose is to keep some great people and their deeds in memory of coming generations.</a:t>
            </a:r>
          </a:p>
          <a:p>
            <a:r>
              <a:rPr lang="en-US" dirty="0" smtClean="0">
                <a:latin typeface="Andalus" pitchFamily="18" charset="-78"/>
                <a:cs typeface="Andalus" pitchFamily="18" charset="-78"/>
              </a:rPr>
              <a:t> In Russia there are monuments to poets (Pushkin, Yesenin), writers (Tolstoy, Dostoevsky), to scientists (Pavlov, </a:t>
            </a:r>
            <a:r>
              <a:rPr lang="en-US" dirty="0" err="1" smtClean="0">
                <a:latin typeface="Andalus" pitchFamily="18" charset="-78"/>
                <a:cs typeface="Andalus" pitchFamily="18" charset="-78"/>
              </a:rPr>
              <a:t>Lomonosov</a:t>
            </a:r>
            <a:r>
              <a:rPr lang="en-US" dirty="0" smtClean="0">
                <a:latin typeface="Andalus" pitchFamily="18" charset="-78"/>
                <a:cs typeface="Andalus" pitchFamily="18" charset="-78"/>
              </a:rPr>
              <a:t>), to heroic people like Gagarin or soldiers; </a:t>
            </a:r>
          </a:p>
          <a:p>
            <a:r>
              <a:rPr lang="en-US" dirty="0" smtClean="0">
                <a:latin typeface="Andalus" pitchFamily="18" charset="-78"/>
                <a:cs typeface="Andalus" pitchFamily="18" charset="-78"/>
              </a:rPr>
              <a:t>There are also monuments to animals</a:t>
            </a:r>
          </a:p>
          <a:p>
            <a:r>
              <a:rPr lang="en-US" dirty="0" smtClean="0">
                <a:latin typeface="Andalus" pitchFamily="18" charset="-78"/>
                <a:cs typeface="Andalus" pitchFamily="18" charset="-78"/>
              </a:rPr>
              <a:t>Recently some small monuments appeared, their purpose is to bring a good mood to people</a:t>
            </a:r>
          </a:p>
          <a:p>
            <a:r>
              <a:rPr lang="en-US" dirty="0" smtClean="0">
                <a:latin typeface="Andalus" pitchFamily="18" charset="-78"/>
                <a:cs typeface="Andalus" pitchFamily="18" charset="-78"/>
              </a:rPr>
              <a:t>There are also some natural wonders that are protected, they are monuments, too.</a:t>
            </a:r>
          </a:p>
          <a:p>
            <a:pPr>
              <a:buNone/>
            </a:pPr>
            <a:endParaRPr lang="ru-RU" dirty="0" smtClean="0"/>
          </a:p>
          <a:p>
            <a:endParaRPr lang="ru-RU" dirty="0" smtClean="0"/>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411409099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609600"/>
            <a:ext cx="7024744" cy="1143000"/>
          </a:xfrm>
        </p:spPr>
        <p:txBody>
          <a:bodyPr vert="horz" lIns="91440" tIns="45720" rIns="91440" bIns="45720" rtlCol="0" anchor="b">
            <a:normAutofit/>
          </a:bodyPr>
          <a:lstStyle/>
          <a:p>
            <a:r>
              <a:rPr lang="en-US" sz="4400" dirty="0" smtClean="0">
                <a:latin typeface="Andalus" pitchFamily="18" charset="-78"/>
                <a:cs typeface="Andalus" pitchFamily="18" charset="-78"/>
              </a:rPr>
              <a:t>In My Town</a:t>
            </a:r>
            <a:endParaRPr lang="ru-RU" sz="4400" dirty="0">
              <a:latin typeface="Andalus" pitchFamily="18" charset="-78"/>
              <a:cs typeface="Andalus" pitchFamily="18" charset="-78"/>
            </a:endParaRPr>
          </a:p>
        </p:txBody>
      </p:sp>
      <p:sp>
        <p:nvSpPr>
          <p:cNvPr id="3" name="Объект 2"/>
          <p:cNvSpPr>
            <a:spLocks noGrp="1"/>
          </p:cNvSpPr>
          <p:nvPr>
            <p:ph idx="1"/>
          </p:nvPr>
        </p:nvSpPr>
        <p:spPr>
          <a:xfrm>
            <a:off x="1043492" y="2323653"/>
            <a:ext cx="6777317" cy="1638748"/>
          </a:xfrm>
        </p:spPr>
        <p:txBody>
          <a:bodyPr vert="horz" lIns="91440" tIns="45720" rIns="91440" bIns="45720" rtlCol="0">
            <a:normAutofit/>
          </a:bodyPr>
          <a:lstStyle/>
          <a:p>
            <a:pPr>
              <a:lnSpc>
                <a:spcPct val="90000"/>
              </a:lnSpc>
              <a:buFont typeface="Wingdings 2" pitchFamily="18" charset="2"/>
              <a:buNone/>
            </a:pPr>
            <a:r>
              <a:rPr lang="en-US" sz="2000" dirty="0" smtClean="0">
                <a:latin typeface="Andalus" pitchFamily="18" charset="-78"/>
                <a:cs typeface="Andalus" pitchFamily="18" charset="-78"/>
              </a:rPr>
              <a:t> In Tambov there are  so many different monuments such as:</a:t>
            </a:r>
          </a:p>
          <a:p>
            <a:pPr>
              <a:lnSpc>
                <a:spcPct val="90000"/>
              </a:lnSpc>
              <a:buFont typeface="Wingdings 2" pitchFamily="18" charset="2"/>
              <a:buNone/>
            </a:pPr>
            <a:r>
              <a:rPr lang="en-US" sz="2000" dirty="0" smtClean="0">
                <a:latin typeface="Andalus" pitchFamily="18" charset="-78"/>
                <a:cs typeface="Andalus" pitchFamily="18" charset="-78"/>
              </a:rPr>
              <a:t>Memorial "Tambov farmer“,  Memorial complex "Eternal</a:t>
            </a:r>
          </a:p>
          <a:p>
            <a:pPr>
              <a:lnSpc>
                <a:spcPct val="90000"/>
              </a:lnSpc>
              <a:buFont typeface="Wingdings 2" pitchFamily="18" charset="2"/>
              <a:buNone/>
            </a:pPr>
            <a:r>
              <a:rPr lang="en-US" sz="2000" dirty="0" smtClean="0">
                <a:latin typeface="Andalus" pitchFamily="18" charset="-78"/>
                <a:cs typeface="Andalus" pitchFamily="18" charset="-78"/>
              </a:rPr>
              <a:t>flame“,  Monument to S. V. Rachmaninoff in Tambov and</a:t>
            </a:r>
          </a:p>
          <a:p>
            <a:pPr>
              <a:lnSpc>
                <a:spcPct val="90000"/>
              </a:lnSpc>
              <a:buFont typeface="Wingdings 2" pitchFamily="18" charset="2"/>
              <a:buNone/>
            </a:pPr>
            <a:r>
              <a:rPr lang="en-US" sz="2000" dirty="0" smtClean="0">
                <a:latin typeface="Andalus" pitchFamily="18" charset="-78"/>
                <a:cs typeface="Andalus" pitchFamily="18" charset="-78"/>
              </a:rPr>
              <a:t>others.</a:t>
            </a:r>
            <a:endParaRPr lang="ru-RU" sz="2000" dirty="0">
              <a:latin typeface="Andalus" pitchFamily="18" charset="-78"/>
              <a:cs typeface="Andalus" pitchFamily="18" charset="-78"/>
            </a:endParaRPr>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22335461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304800"/>
            <a:ext cx="7024744" cy="1143000"/>
          </a:xfrm>
        </p:spPr>
        <p:txBody>
          <a:bodyPr vert="horz" lIns="91440" tIns="45720" rIns="91440" bIns="45720" rtlCol="0" anchor="b">
            <a:normAutofit/>
          </a:bodyPr>
          <a:lstStyle/>
          <a:p>
            <a:r>
              <a:rPr lang="en-US" sz="4400" dirty="0" smtClean="0">
                <a:latin typeface="Andalus" pitchFamily="18" charset="-78"/>
                <a:cs typeface="Andalus" pitchFamily="18" charset="-78"/>
              </a:rPr>
              <a:t>Memorial "Tambov farmer"</a:t>
            </a:r>
            <a:endParaRPr lang="ru-RU" sz="4400" dirty="0">
              <a:latin typeface="Andalus" pitchFamily="18" charset="-78"/>
              <a:cs typeface="Andalus" pitchFamily="18" charset="-78"/>
            </a:endParaRPr>
          </a:p>
        </p:txBody>
      </p:sp>
      <p:sp>
        <p:nvSpPr>
          <p:cNvPr id="3" name="Объект 2"/>
          <p:cNvSpPr>
            <a:spLocks noGrp="1"/>
          </p:cNvSpPr>
          <p:nvPr>
            <p:ph idx="1"/>
          </p:nvPr>
        </p:nvSpPr>
        <p:spPr>
          <a:xfrm>
            <a:off x="381000" y="1600200"/>
            <a:ext cx="4114800" cy="4565103"/>
          </a:xfrm>
        </p:spPr>
        <p:txBody>
          <a:bodyPr vert="horz" lIns="91440" tIns="45720" rIns="91440" bIns="45720" rtlCol="0">
            <a:normAutofit/>
          </a:bodyPr>
          <a:lstStyle/>
          <a:p>
            <a:r>
              <a:rPr lang="en-US" sz="2000" dirty="0" smtClean="0">
                <a:latin typeface="Andalus" pitchFamily="18" charset="-78"/>
                <a:cs typeface="Andalus" pitchFamily="18" charset="-78"/>
              </a:rPr>
              <a:t>Memorial with an interesting name "Tambov Farmer", or as it is popularly called a "Tank", was manufactured and installed in honor of the city's people and their generosity. These people started to collect money, when the Great Patriotic war started (1941-1945). Thanks to the money collected by ordinary people, four hundred tanks, warplanes</a:t>
            </a:r>
            <a:r>
              <a:rPr lang="ru-RU" sz="2000" dirty="0" smtClean="0">
                <a:latin typeface="Andalus" pitchFamily="18" charset="-78"/>
                <a:cs typeface="Andalus" pitchFamily="18" charset="-78"/>
              </a:rPr>
              <a:t> </a:t>
            </a:r>
            <a:r>
              <a:rPr lang="en-US" sz="2000" dirty="0" smtClean="0">
                <a:latin typeface="Andalus" pitchFamily="18" charset="-78"/>
                <a:cs typeface="Andalus" pitchFamily="18" charset="-78"/>
              </a:rPr>
              <a:t>and torpedo boats were constructed and sent to the war against fascism.</a:t>
            </a:r>
            <a:r>
              <a:rPr lang="ru-RU" sz="2000" dirty="0" smtClean="0">
                <a:latin typeface="Andalus" pitchFamily="18" charset="-78"/>
                <a:cs typeface="Andalus" pitchFamily="18" charset="-78"/>
              </a:rPr>
              <a:t> </a:t>
            </a:r>
          </a:p>
          <a:p>
            <a:endParaRPr lang="ru-RU" sz="2000" dirty="0" smtClean="0">
              <a:latin typeface="Andalus" pitchFamily="18" charset="-78"/>
              <a:cs typeface="Andalus" pitchFamily="18" charset="-78"/>
            </a:endParaRPr>
          </a:p>
        </p:txBody>
      </p:sp>
      <p:pic>
        <p:nvPicPr>
          <p:cNvPr id="1026" name="Picture 2" descr="http://gdehorosho.ru/upload/photos3/muzeyno-vystavochnyy-centr-tambovskoy-oblasti-1ec3.jpg"/>
          <p:cNvPicPr>
            <a:picLocks noChangeAspect="1" noChangeArrowheads="1"/>
          </p:cNvPicPr>
          <p:nvPr/>
        </p:nvPicPr>
        <p:blipFill>
          <a:blip r:embed="rId2" cstate="print">
            <a:extLst>
              <a:ext uri="{28A0092B-C50C-407E-A947-70E740481C1C}">
                <a14:useLocalDpi xmlns="" xmlns:a14="http://schemas.microsoft.com/office/drawing/2010/main" xmlns:p="http://schemas.openxmlformats.org/presentationml/2006/main" xmlns:r="http://schemas.openxmlformats.org/officeDocument/2006/relationships" xmlns:a="http://schemas.openxmlformats.org/drawingml/2006/main" val="0"/>
              </a:ext>
            </a:extLst>
          </a:blip>
          <a:srcRect/>
          <a:stretch>
            <a:fillRect/>
          </a:stretch>
        </p:blipFill>
        <p:spPr bwMode="auto">
          <a:xfrm>
            <a:off x="4800600" y="2362200"/>
            <a:ext cx="3638488" cy="2728866"/>
          </a:xfrm>
          <a:prstGeom prst="rect">
            <a:avLst/>
          </a:prstGeom>
          <a:noFill/>
          <a:extLst>
            <a:ext uri="{909E8E84-426E-40DD-AFC4-6F175D3DCCD1}">
              <a14:hiddenFil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pic>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106771136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304800"/>
            <a:ext cx="7024744" cy="1143000"/>
          </a:xfrm>
        </p:spPr>
        <p:txBody>
          <a:bodyPr vert="horz" lIns="91440" tIns="45720" rIns="91440" bIns="45720" rtlCol="0" anchor="b">
            <a:normAutofit/>
          </a:bodyPr>
          <a:lstStyle/>
          <a:p>
            <a:r>
              <a:rPr lang="en-US" sz="4400" dirty="0" smtClean="0">
                <a:latin typeface="Andalus" pitchFamily="18" charset="-78"/>
                <a:cs typeface="Andalus" pitchFamily="18" charset="-78"/>
              </a:rPr>
              <a:t>Tatar shaft</a:t>
            </a:r>
            <a:endParaRPr lang="ru-RU" sz="4400" dirty="0">
              <a:latin typeface="Andalus" pitchFamily="18" charset="-78"/>
              <a:cs typeface="Andalus" pitchFamily="18" charset="-78"/>
            </a:endParaRPr>
          </a:p>
        </p:txBody>
      </p:sp>
      <p:sp>
        <p:nvSpPr>
          <p:cNvPr id="3" name="Объект 2"/>
          <p:cNvSpPr>
            <a:spLocks noGrp="1"/>
          </p:cNvSpPr>
          <p:nvPr>
            <p:ph idx="1"/>
          </p:nvPr>
        </p:nvSpPr>
        <p:spPr>
          <a:xfrm>
            <a:off x="533400" y="1905000"/>
            <a:ext cx="4186808" cy="4493096"/>
          </a:xfrm>
        </p:spPr>
        <p:txBody>
          <a:bodyPr vert="horz" lIns="91440" tIns="45720" rIns="91440" bIns="45720" rtlCol="0">
            <a:normAutofit/>
          </a:bodyPr>
          <a:lstStyle/>
          <a:p>
            <a:pPr>
              <a:lnSpc>
                <a:spcPct val="90000"/>
              </a:lnSpc>
            </a:pPr>
            <a:r>
              <a:rPr lang="en-US" sz="2000" dirty="0" smtClean="0">
                <a:latin typeface="Andalus" pitchFamily="18" charset="-78"/>
                <a:cs typeface="Andalus" pitchFamily="18" charset="-78"/>
              </a:rPr>
              <a:t>Tatar shaft - ground shaft, which was part of a line of fortifications built to protect the Russian state from the raids of Crimean and </a:t>
            </a:r>
            <a:r>
              <a:rPr lang="en-US" sz="2000" dirty="0" err="1" smtClean="0">
                <a:latin typeface="Andalus" pitchFamily="18" charset="-78"/>
                <a:cs typeface="Andalus" pitchFamily="18" charset="-78"/>
              </a:rPr>
              <a:t>Nogay</a:t>
            </a:r>
            <a:r>
              <a:rPr lang="en-US" sz="2000" dirty="0" smtClean="0">
                <a:latin typeface="Andalus" pitchFamily="18" charset="-78"/>
                <a:cs typeface="Andalus" pitchFamily="18" charset="-78"/>
              </a:rPr>
              <a:t> Tatars in the XVII century. In the partially preserved the form passes through the territory of the modern Tambov, Lipetsk, Voronezh and Belgorod regions. Protected as a historical monument.</a:t>
            </a:r>
            <a:endParaRPr lang="ru-RU" sz="2000" dirty="0">
              <a:latin typeface="Andalus" pitchFamily="18" charset="-78"/>
              <a:cs typeface="Andalus" pitchFamily="18" charset="-78"/>
            </a:endParaRPr>
          </a:p>
        </p:txBody>
      </p:sp>
      <p:pic>
        <p:nvPicPr>
          <p:cNvPr id="2050" name="Picture 2" descr="http://img.tourbina.ru/photos/32278/big.photo/Tatarskiy-val-v-perspekti.jpg"/>
          <p:cNvPicPr>
            <a:picLocks noChangeAspect="1" noChangeArrowheads="1"/>
          </p:cNvPicPr>
          <p:nvPr/>
        </p:nvPicPr>
        <p:blipFill>
          <a:blip r:embed="rId2" cstate="print">
            <a:extLst>
              <a:ext uri="{28A0092B-C50C-407E-A947-70E740481C1C}">
                <a14:useLocalDpi xmlns="" xmlns:a14="http://schemas.microsoft.com/office/drawing/2010/main" xmlns:p="http://schemas.openxmlformats.org/presentationml/2006/main" xmlns:r="http://schemas.openxmlformats.org/officeDocument/2006/relationships" xmlns:a="http://schemas.openxmlformats.org/drawingml/2006/main" val="0"/>
              </a:ext>
            </a:extLst>
          </a:blip>
          <a:srcRect/>
          <a:stretch>
            <a:fillRect/>
          </a:stretch>
        </p:blipFill>
        <p:spPr bwMode="auto">
          <a:xfrm>
            <a:off x="4932040" y="2286000"/>
            <a:ext cx="3271936" cy="2386608"/>
          </a:xfrm>
          <a:prstGeom prst="rect">
            <a:avLst/>
          </a:prstGeom>
          <a:noFill/>
          <a:extLst>
            <a:ext uri="{909E8E84-426E-40DD-AFC4-6F175D3DCCD1}">
              <a14:hiddenFil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pic>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292561097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876800" y="2362200"/>
            <a:ext cx="3313355" cy="2616560"/>
          </a:xfrm>
        </p:spPr>
        <p:txBody>
          <a:bodyPr vert="horz" lIns="91440" tIns="45720" rIns="91440" bIns="45720" rtlCol="0" anchor="b">
            <a:normAutofit fontScale="90000"/>
          </a:bodyPr>
          <a:lstStyle/>
          <a:p>
            <a:r>
              <a:rPr lang="en-US" sz="4400" dirty="0" smtClean="0">
                <a:latin typeface="Andalus" pitchFamily="18" charset="-78"/>
                <a:cs typeface="Andalus" pitchFamily="18" charset="-78"/>
              </a:rPr>
              <a:t>Visited Monuments</a:t>
            </a:r>
            <a:br>
              <a:rPr lang="en-US" sz="4400" dirty="0" smtClean="0">
                <a:latin typeface="Andalus" pitchFamily="18" charset="-78"/>
                <a:cs typeface="Andalus" pitchFamily="18" charset="-78"/>
              </a:rPr>
            </a:br>
            <a:r>
              <a:rPr lang="en-US" sz="4400" dirty="0" smtClean="0">
                <a:latin typeface="Andalus" pitchFamily="18" charset="-78"/>
                <a:cs typeface="Andalus" pitchFamily="18" charset="-78"/>
              </a:rPr>
              <a:t>In Tambov, My Native City</a:t>
            </a:r>
            <a:endParaRPr lang="ru-RU" sz="4400" dirty="0">
              <a:latin typeface="Andalus" pitchFamily="18" charset="-78"/>
              <a:cs typeface="Andalus" pitchFamily="18" charset="-78"/>
            </a:endParaRPr>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2157500144"/>
      </p:ext>
    </p:extLst>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47645" y="12510"/>
            <a:ext cx="3758155" cy="1143000"/>
          </a:xfrm>
        </p:spPr>
        <p:txBody>
          <a:bodyPr>
            <a:normAutofit/>
          </a:bodyPr>
          <a:lstStyle/>
          <a:p>
            <a:pPr algn="ctr"/>
            <a:r>
              <a:rPr lang="en-US" sz="3200" b="1" dirty="0" err="1">
                <a:latin typeface="Andalus" pitchFamily="18" charset="-78"/>
                <a:cs typeface="Andalus" pitchFamily="18" charset="-78"/>
              </a:rPr>
              <a:t>Minar</a:t>
            </a:r>
            <a:r>
              <a:rPr lang="en-US" sz="3200" b="1" dirty="0">
                <a:latin typeface="Andalus" pitchFamily="18" charset="-78"/>
                <a:cs typeface="Andalus" pitchFamily="18" charset="-78"/>
              </a:rPr>
              <a:t> -e Pakistan</a:t>
            </a:r>
            <a:br>
              <a:rPr lang="en-US" sz="3200" b="1" dirty="0">
                <a:latin typeface="Andalus" pitchFamily="18" charset="-78"/>
                <a:cs typeface="Andalus" pitchFamily="18" charset="-78"/>
              </a:rPr>
            </a:br>
            <a:endParaRPr lang="en-US" sz="3200" b="1" dirty="0">
              <a:latin typeface="Andalus" pitchFamily="18" charset="-78"/>
              <a:cs typeface="Andalus" pitchFamily="18" charset="-78"/>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xmlns="" xmlns:p="http://schemas.openxmlformats.org/presentationml/2006/main" xmlns:r="http://schemas.openxmlformats.org/officeDocument/2006/relationships" xmlns:a="http://schemas.openxmlformats.org/drawingml/2006/main" val="0"/>
              </a:ext>
            </a:extLst>
          </a:blip>
          <a:srcRect/>
          <a:stretch>
            <a:fillRect/>
          </a:stretch>
        </p:blipFill>
        <p:spPr bwMode="auto">
          <a:xfrm>
            <a:off x="5003800" y="1371600"/>
            <a:ext cx="3225800" cy="4838700"/>
          </a:xfrm>
          <a:prstGeom prst="rect">
            <a:avLst/>
          </a:prstGeom>
          <a:noFill/>
          <a:ln>
            <a:noFill/>
          </a:ln>
          <a:effectLst/>
          <a:extLst>
            <a:ext uri="{909E8E84-426E-40DD-AFC4-6F175D3DCCD1}">
              <a14:hiddenFill xmlns:a14="http://schemas.microsoft.com/office/drawing/2010/main" xmlns=""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a14="http://schemas.microsoft.com/office/drawing/2010/main" xmlns=""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a14="http://schemas.microsoft.com/office/drawing/2010/main" xmlns=""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sp>
        <p:nvSpPr>
          <p:cNvPr id="6" name="Content Placeholder 2"/>
          <p:cNvSpPr>
            <a:spLocks noGrp="1"/>
          </p:cNvSpPr>
          <p:nvPr>
            <p:ph idx="1"/>
          </p:nvPr>
        </p:nvSpPr>
        <p:spPr>
          <a:xfrm>
            <a:off x="685800" y="838200"/>
            <a:ext cx="3957917" cy="5181600"/>
          </a:xfrm>
        </p:spPr>
        <p:txBody>
          <a:bodyPr>
            <a:normAutofit fontScale="92500" lnSpcReduction="20000"/>
          </a:bodyPr>
          <a:lstStyle/>
          <a:p>
            <a:r>
              <a:rPr lang="en-US" dirty="0" err="1" smtClean="0">
                <a:latin typeface="Andalus" pitchFamily="18" charset="-78"/>
                <a:cs typeface="Andalus" pitchFamily="18" charset="-78"/>
              </a:rPr>
              <a:t>Minar</a:t>
            </a:r>
            <a:r>
              <a:rPr lang="en-US" dirty="0" smtClean="0">
                <a:latin typeface="Andalus" pitchFamily="18" charset="-78"/>
                <a:cs typeface="Andalus" pitchFamily="18" charset="-78"/>
              </a:rPr>
              <a:t> e Pakistan literary means  literally "Tower of Pakistan</a:t>
            </a:r>
          </a:p>
          <a:p>
            <a:r>
              <a:rPr lang="en-US" b="1" dirty="0" smtClean="0">
                <a:latin typeface="Andalus" pitchFamily="18" charset="-78"/>
                <a:cs typeface="Andalus" pitchFamily="18" charset="-78"/>
              </a:rPr>
              <a:t>Construction: </a:t>
            </a:r>
            <a:r>
              <a:rPr lang="en-US" dirty="0" smtClean="0">
                <a:latin typeface="Andalus" pitchFamily="18" charset="-78"/>
                <a:cs typeface="Andalus" pitchFamily="18" charset="-78"/>
              </a:rPr>
              <a:t>1960</a:t>
            </a:r>
          </a:p>
          <a:p>
            <a:r>
              <a:rPr lang="en-US" b="1" dirty="0" smtClean="0">
                <a:latin typeface="Andalus" pitchFamily="18" charset="-78"/>
                <a:cs typeface="Andalus" pitchFamily="18" charset="-78"/>
              </a:rPr>
              <a:t>Architecture style: </a:t>
            </a:r>
            <a:r>
              <a:rPr lang="en-US" dirty="0" smtClean="0">
                <a:latin typeface="Andalus" pitchFamily="18" charset="-78"/>
                <a:cs typeface="Andalus" pitchFamily="18" charset="-78"/>
              </a:rPr>
              <a:t>The tower reflects a blend of Mughal, Islamic and modern architecture.</a:t>
            </a:r>
          </a:p>
          <a:p>
            <a:r>
              <a:rPr lang="en-US" b="1" dirty="0" smtClean="0">
                <a:latin typeface="Andalus" pitchFamily="18" charset="-78"/>
                <a:cs typeface="Andalus" pitchFamily="18" charset="-78"/>
              </a:rPr>
              <a:t>Designed and supervised </a:t>
            </a:r>
            <a:r>
              <a:rPr lang="en-US" dirty="0" smtClean="0">
                <a:latin typeface="Andalus" pitchFamily="18" charset="-78"/>
                <a:cs typeface="Andalus" pitchFamily="18" charset="-78"/>
              </a:rPr>
              <a:t>by </a:t>
            </a:r>
            <a:r>
              <a:rPr lang="en-US" dirty="0" err="1" smtClean="0">
                <a:latin typeface="Andalus" pitchFamily="18" charset="-78"/>
                <a:cs typeface="Andalus" pitchFamily="18" charset="-78"/>
              </a:rPr>
              <a:t>Nasreddin</a:t>
            </a:r>
            <a:r>
              <a:rPr lang="en-US" dirty="0" smtClean="0">
                <a:latin typeface="Andalus" pitchFamily="18" charset="-78"/>
                <a:cs typeface="Andalus" pitchFamily="18" charset="-78"/>
              </a:rPr>
              <a:t> Murat-Khan</a:t>
            </a:r>
          </a:p>
          <a:p>
            <a:r>
              <a:rPr lang="en-US" b="1" dirty="0" smtClean="0">
                <a:latin typeface="Andalus" pitchFamily="18" charset="-78"/>
                <a:cs typeface="Andalus" pitchFamily="18" charset="-78"/>
              </a:rPr>
              <a:t>History: </a:t>
            </a:r>
            <a:r>
              <a:rPr lang="en-US" dirty="0" smtClean="0">
                <a:latin typeface="Andalus" pitchFamily="18" charset="-78"/>
                <a:cs typeface="Andalus" pitchFamily="18" charset="-78"/>
              </a:rPr>
              <a:t>Made in the remembrance of Resolution passed on March 23, 1940 at the same place.</a:t>
            </a:r>
          </a:p>
          <a:p>
            <a:r>
              <a:rPr lang="en-US" dirty="0" smtClean="0">
                <a:latin typeface="Andalus" pitchFamily="18" charset="-78"/>
                <a:cs typeface="Andalus" pitchFamily="18" charset="-78"/>
              </a:rPr>
              <a:t>It is one of the most visited monument in Pakistan.</a:t>
            </a:r>
          </a:p>
          <a:p>
            <a:endParaRPr lang="en-US" dirty="0">
              <a:latin typeface="Andalus" pitchFamily="18" charset="-78"/>
              <a:cs typeface="Andalus" pitchFamily="18" charset="-78"/>
            </a:endParaRPr>
          </a:p>
        </p:txBody>
      </p:sp>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398821810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48200" y="762000"/>
            <a:ext cx="3304572" cy="1920353"/>
          </a:xfrm>
        </p:spPr>
        <p:txBody>
          <a:bodyPr vert="horz" lIns="91440" tIns="45720" rIns="91440" bIns="45720" rtlCol="0" anchor="b">
            <a:normAutofit/>
          </a:bodyPr>
          <a:lstStyle/>
          <a:p>
            <a:r>
              <a:rPr lang="en-US" sz="4000" dirty="0" err="1" smtClean="0">
                <a:latin typeface="Andalus" pitchFamily="18" charset="-78"/>
                <a:cs typeface="Andalus" pitchFamily="18" charset="-78"/>
              </a:rPr>
              <a:t>Zoya</a:t>
            </a:r>
            <a:r>
              <a:rPr lang="en-US" sz="4000" dirty="0" smtClean="0">
                <a:latin typeface="Andalus" pitchFamily="18" charset="-78"/>
                <a:cs typeface="Andalus" pitchFamily="18" charset="-78"/>
              </a:rPr>
              <a:t> </a:t>
            </a:r>
            <a:r>
              <a:rPr lang="en-US" sz="4000" dirty="0" err="1" smtClean="0">
                <a:latin typeface="Andalus" pitchFamily="18" charset="-78"/>
                <a:cs typeface="Andalus" pitchFamily="18" charset="-78"/>
              </a:rPr>
              <a:t>Kosmodemyanskaya</a:t>
            </a:r>
            <a:endParaRPr lang="ru-RU" sz="4000" dirty="0">
              <a:latin typeface="Andalus" pitchFamily="18" charset="-78"/>
              <a:cs typeface="Andalus" pitchFamily="18" charset="-78"/>
            </a:endParaRPr>
          </a:p>
        </p:txBody>
      </p:sp>
      <p:sp>
        <p:nvSpPr>
          <p:cNvPr id="4" name="Текст 3"/>
          <p:cNvSpPr>
            <a:spLocks noGrp="1"/>
          </p:cNvSpPr>
          <p:nvPr>
            <p:ph type="body" sz="half" idx="2"/>
          </p:nvPr>
        </p:nvSpPr>
        <p:spPr>
          <a:xfrm>
            <a:off x="4648200" y="2667000"/>
            <a:ext cx="3298784" cy="3505200"/>
          </a:xfrm>
        </p:spPr>
        <p:txBody>
          <a:bodyPr vert="horz" lIns="91440" tIns="45720" rIns="91440" bIns="45720" rtlCol="0">
            <a:noAutofit/>
          </a:bodyPr>
          <a:lstStyle/>
          <a:p>
            <a:pPr marL="342900" indent="-274320">
              <a:buFont typeface="Wingdings 2" pitchFamily="18" charset="2"/>
              <a:buChar char=""/>
            </a:pPr>
            <a:r>
              <a:rPr lang="en-US" sz="1800" dirty="0">
                <a:solidFill>
                  <a:schemeClr val="tx2"/>
                </a:solidFill>
                <a:latin typeface="Andalus" pitchFamily="18" charset="-78"/>
                <a:cs typeface="Andalus" pitchFamily="18" charset="-78"/>
              </a:rPr>
              <a:t>Name of the Hero of the Soviet Union </a:t>
            </a:r>
            <a:r>
              <a:rPr lang="en-US" sz="1800" dirty="0" err="1">
                <a:solidFill>
                  <a:schemeClr val="tx2"/>
                </a:solidFill>
                <a:latin typeface="Andalus" pitchFamily="18" charset="-78"/>
                <a:cs typeface="Andalus" pitchFamily="18" charset="-78"/>
              </a:rPr>
              <a:t>Zoya</a:t>
            </a:r>
            <a:r>
              <a:rPr lang="en-US" sz="1800" dirty="0">
                <a:solidFill>
                  <a:schemeClr val="tx2"/>
                </a:solidFill>
                <a:latin typeface="Andalus" pitchFamily="18" charset="-78"/>
                <a:cs typeface="Andalus" pitchFamily="18" charset="-78"/>
              </a:rPr>
              <a:t> </a:t>
            </a:r>
            <a:r>
              <a:rPr lang="en-US" sz="1800" dirty="0" err="1">
                <a:solidFill>
                  <a:schemeClr val="tx2"/>
                </a:solidFill>
                <a:latin typeface="Andalus" pitchFamily="18" charset="-78"/>
                <a:cs typeface="Andalus" pitchFamily="18" charset="-78"/>
              </a:rPr>
              <a:t>Kosmodemyanskaya</a:t>
            </a:r>
            <a:r>
              <a:rPr lang="en-US" sz="1800" dirty="0">
                <a:solidFill>
                  <a:schemeClr val="tx2"/>
                </a:solidFill>
                <a:latin typeface="Andalus" pitchFamily="18" charset="-78"/>
                <a:cs typeface="Andalus" pitchFamily="18" charset="-78"/>
              </a:rPr>
              <a:t> is one of the squares of Tambov. In 1947 there was a monument to the young partisan, created by sculptor </a:t>
            </a:r>
            <a:r>
              <a:rPr lang="en-US" sz="1800" dirty="0" err="1" smtClean="0">
                <a:solidFill>
                  <a:schemeClr val="tx2"/>
                </a:solidFill>
                <a:latin typeface="Andalus" pitchFamily="18" charset="-78"/>
                <a:cs typeface="Andalus" pitchFamily="18" charset="-78"/>
              </a:rPr>
              <a:t>M.G.Manizer</a:t>
            </a:r>
            <a:r>
              <a:rPr lang="en-US" sz="1800" dirty="0">
                <a:solidFill>
                  <a:schemeClr val="tx2"/>
                </a:solidFill>
                <a:latin typeface="Andalus" pitchFamily="18" charset="-78"/>
                <a:cs typeface="Andalus" pitchFamily="18" charset="-78"/>
              </a:rPr>
              <a:t>. In spring 2007, in the park, in the framework of the "Face of the City", began construction work carried out.</a:t>
            </a:r>
            <a:endParaRPr lang="ru-RU" sz="1800" dirty="0">
              <a:solidFill>
                <a:schemeClr val="tx2"/>
              </a:solidFill>
              <a:latin typeface="Andalus" pitchFamily="18" charset="-78"/>
              <a:cs typeface="Andalus" pitchFamily="18" charset="-78"/>
            </a:endParaRPr>
          </a:p>
        </p:txBody>
      </p:sp>
      <p:pic>
        <p:nvPicPr>
          <p:cNvPr id="6" name="Рисунок 5" descr="http://img0.liveinternet.ru/images/attach/c/9/105/290/105290712_2.jpg"/>
          <p:cNvPicPr/>
          <p:nvPr/>
        </p:nvPicPr>
        <p:blipFill>
          <a:blip r:embed="rId2" cstate="print"/>
          <a:srcRect/>
          <a:stretch>
            <a:fillRect/>
          </a:stretch>
        </p:blipFill>
        <p:spPr bwMode="auto">
          <a:xfrm>
            <a:off x="1447800" y="990600"/>
            <a:ext cx="2819400" cy="4559176"/>
          </a:xfrm>
          <a:prstGeom prst="rect">
            <a:avLst/>
          </a:prstGeom>
          <a:noFill/>
          <a:ln w="9525">
            <a:noFill/>
            <a:miter lim="800000"/>
            <a:headEnd/>
            <a:tailEnd/>
          </a:ln>
        </p:spPr>
      </p:pic>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1519918377"/>
      </p:ext>
    </p:extLst>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762000" y="533400"/>
            <a:ext cx="3303587" cy="930275"/>
          </a:xfrm>
        </p:spPr>
        <p:txBody>
          <a:bodyPr vert="horz" lIns="91440" tIns="45720" rIns="91440" bIns="45720" rtlCol="0" anchor="b">
            <a:normAutofit/>
          </a:bodyPr>
          <a:lstStyle/>
          <a:p>
            <a:r>
              <a:rPr lang="en-US" dirty="0" smtClean="0">
                <a:latin typeface="Andalus" pitchFamily="18" charset="-78"/>
                <a:cs typeface="Andalus" pitchFamily="18" charset="-78"/>
              </a:rPr>
              <a:t>Eternal flame</a:t>
            </a:r>
            <a:endParaRPr lang="ru-RU" dirty="0">
              <a:latin typeface="Andalus" pitchFamily="18" charset="-78"/>
              <a:cs typeface="Andalus" pitchFamily="18" charset="-78"/>
            </a:endParaRPr>
          </a:p>
        </p:txBody>
      </p:sp>
      <p:sp>
        <p:nvSpPr>
          <p:cNvPr id="4" name="Текст 3"/>
          <p:cNvSpPr>
            <a:spLocks noGrp="1"/>
          </p:cNvSpPr>
          <p:nvPr>
            <p:ph type="body" sz="half" idx="4294967295"/>
          </p:nvPr>
        </p:nvSpPr>
        <p:spPr>
          <a:xfrm>
            <a:off x="457200" y="1676400"/>
            <a:ext cx="3298825" cy="3276600"/>
          </a:xfrm>
        </p:spPr>
        <p:txBody>
          <a:bodyPr>
            <a:noAutofit/>
          </a:bodyPr>
          <a:lstStyle/>
          <a:p>
            <a:r>
              <a:rPr lang="en-US" sz="1800" dirty="0">
                <a:latin typeface="Andalus" pitchFamily="18" charset="-78"/>
                <a:cs typeface="Andalus" pitchFamily="18" charset="-78"/>
              </a:rPr>
              <a:t>May 9, 1970, the day of the 25th anniversary of the Great Victory over the Nazi invaders, in Tambov Cathedral </a:t>
            </a:r>
            <a:r>
              <a:rPr lang="en-US" sz="1800" dirty="0" smtClean="0">
                <a:latin typeface="Andalus" pitchFamily="18" charset="-78"/>
                <a:cs typeface="Andalus" pitchFamily="18" charset="-78"/>
              </a:rPr>
              <a:t>Square a </a:t>
            </a:r>
            <a:r>
              <a:rPr lang="en-US" sz="1800" dirty="0">
                <a:latin typeface="Andalus" pitchFamily="18" charset="-78"/>
                <a:cs typeface="Andalus" pitchFamily="18" charset="-78"/>
              </a:rPr>
              <a:t>monument of Eternal Glory </a:t>
            </a:r>
            <a:r>
              <a:rPr lang="en-US" sz="1800" dirty="0" smtClean="0">
                <a:latin typeface="Andalus" pitchFamily="18" charset="-78"/>
                <a:cs typeface="Andalus" pitchFamily="18" charset="-78"/>
              </a:rPr>
              <a:t>Tambov’s soldiers </a:t>
            </a:r>
            <a:r>
              <a:rPr lang="en-US" sz="1800" dirty="0">
                <a:latin typeface="Andalus" pitchFamily="18" charset="-78"/>
                <a:cs typeface="Andalus" pitchFamily="18" charset="-78"/>
              </a:rPr>
              <a:t>who sacrificed their lives for our </a:t>
            </a:r>
            <a:r>
              <a:rPr lang="en-US" sz="1800" dirty="0" smtClean="0">
                <a:latin typeface="Andalus" pitchFamily="18" charset="-78"/>
                <a:cs typeface="Andalus" pitchFamily="18" charset="-78"/>
              </a:rPr>
              <a:t>country was opened </a:t>
            </a:r>
            <a:r>
              <a:rPr lang="en-US" sz="1800" dirty="0">
                <a:latin typeface="Andalus" pitchFamily="18" charset="-78"/>
                <a:cs typeface="Andalus" pitchFamily="18" charset="-78"/>
              </a:rPr>
              <a:t>Fire was lit Eternal Glory to fallen soldiers.</a:t>
            </a:r>
            <a:endParaRPr lang="ru-RU" sz="1800" dirty="0">
              <a:cs typeface="Andalus" pitchFamily="18" charset="-78"/>
            </a:endParaRPr>
          </a:p>
        </p:txBody>
      </p:sp>
      <p:pic>
        <p:nvPicPr>
          <p:cNvPr id="5" name="Рисунок 4" descr="http://photos.wikimapia.org/p/00/01/24/39/45_big.jpg"/>
          <p:cNvPicPr/>
          <p:nvPr/>
        </p:nvPicPr>
        <p:blipFill>
          <a:blip r:embed="rId2" cstate="print"/>
          <a:srcRect/>
          <a:stretch>
            <a:fillRect/>
          </a:stretch>
        </p:blipFill>
        <p:spPr bwMode="auto">
          <a:xfrm>
            <a:off x="3733800" y="1905000"/>
            <a:ext cx="4495800" cy="3771032"/>
          </a:xfrm>
          <a:prstGeom prst="rect">
            <a:avLst/>
          </a:prstGeom>
          <a:noFill/>
          <a:ln w="9525">
            <a:noFill/>
            <a:miter lim="800000"/>
            <a:headEnd/>
            <a:tailEnd/>
          </a:ln>
        </p:spPr>
      </p:pic>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2408428886"/>
      </p:ext>
    </p:extLst>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48200" y="685800"/>
            <a:ext cx="3304572" cy="1463153"/>
          </a:xfrm>
        </p:spPr>
        <p:txBody>
          <a:bodyPr vert="horz" lIns="91440" tIns="45720" rIns="91440" bIns="45720" rtlCol="0" anchor="b">
            <a:normAutofit/>
          </a:bodyPr>
          <a:lstStyle/>
          <a:p>
            <a:r>
              <a:rPr lang="en-US" sz="4000" dirty="0" smtClean="0">
                <a:latin typeface="Andalus" pitchFamily="18" charset="-78"/>
                <a:cs typeface="Andalus" pitchFamily="18" charset="-78"/>
              </a:rPr>
              <a:t>Bust to V.S. </a:t>
            </a:r>
            <a:r>
              <a:rPr lang="en-US" sz="4000" dirty="0" err="1" smtClean="0">
                <a:latin typeface="Andalus" pitchFamily="18" charset="-78"/>
                <a:cs typeface="Andalus" pitchFamily="18" charset="-78"/>
              </a:rPr>
              <a:t>Petrov</a:t>
            </a:r>
            <a:endParaRPr lang="ru-RU" sz="4000" dirty="0">
              <a:latin typeface="Andalus" pitchFamily="18" charset="-78"/>
              <a:cs typeface="Andalus" pitchFamily="18" charset="-78"/>
            </a:endParaRPr>
          </a:p>
        </p:txBody>
      </p:sp>
      <p:sp>
        <p:nvSpPr>
          <p:cNvPr id="4" name="Текст 3"/>
          <p:cNvSpPr>
            <a:spLocks noGrp="1"/>
          </p:cNvSpPr>
          <p:nvPr>
            <p:ph type="body" sz="half" idx="2"/>
          </p:nvPr>
        </p:nvSpPr>
        <p:spPr>
          <a:xfrm>
            <a:off x="4724400" y="2057400"/>
            <a:ext cx="3298784" cy="1517904"/>
          </a:xfrm>
        </p:spPr>
        <p:txBody>
          <a:bodyPr vert="horz" lIns="91440" tIns="45720" rIns="91440" bIns="45720" rtlCol="0">
            <a:noAutofit/>
          </a:bodyPr>
          <a:lstStyle/>
          <a:p>
            <a:pPr marL="342900" indent="-274320">
              <a:buFont typeface="Wingdings 2" pitchFamily="18" charset="2"/>
              <a:buChar char=""/>
            </a:pPr>
            <a:r>
              <a:rPr lang="en-US" sz="1800" dirty="0">
                <a:solidFill>
                  <a:schemeClr val="tx2"/>
                </a:solidFill>
                <a:latin typeface="Andalus" pitchFamily="18" charset="-78"/>
                <a:cs typeface="Andalus" pitchFamily="18" charset="-78"/>
              </a:rPr>
              <a:t>The memorial bust of twice Hero of the Soviet Union </a:t>
            </a:r>
            <a:r>
              <a:rPr lang="en-US" sz="1800" dirty="0" smtClean="0">
                <a:solidFill>
                  <a:schemeClr val="tx2"/>
                </a:solidFill>
                <a:latin typeface="Andalus" pitchFamily="18" charset="-78"/>
                <a:cs typeface="Andalus" pitchFamily="18" charset="-78"/>
              </a:rPr>
              <a:t>V.S. </a:t>
            </a:r>
            <a:r>
              <a:rPr lang="en-US" sz="1800" dirty="0" err="1">
                <a:solidFill>
                  <a:schemeClr val="tx2"/>
                </a:solidFill>
                <a:latin typeface="Andalus" pitchFamily="18" charset="-78"/>
                <a:cs typeface="Andalus" pitchFamily="18" charset="-78"/>
              </a:rPr>
              <a:t>Petrov</a:t>
            </a:r>
            <a:r>
              <a:rPr lang="en-US" sz="1800" dirty="0">
                <a:solidFill>
                  <a:schemeClr val="tx2"/>
                </a:solidFill>
                <a:latin typeface="Andalus" pitchFamily="18" charset="-78"/>
                <a:cs typeface="Andalus" pitchFamily="18" charset="-78"/>
              </a:rPr>
              <a:t> was established in 1953. The monument - sculptor </a:t>
            </a:r>
            <a:r>
              <a:rPr lang="en-US" sz="1800" dirty="0" smtClean="0">
                <a:solidFill>
                  <a:schemeClr val="tx2"/>
                </a:solidFill>
                <a:latin typeface="Andalus" pitchFamily="18" charset="-78"/>
                <a:cs typeface="Andalus" pitchFamily="18" charset="-78"/>
              </a:rPr>
              <a:t>L.E. </a:t>
            </a:r>
            <a:r>
              <a:rPr lang="en-US" sz="1800" dirty="0" err="1">
                <a:solidFill>
                  <a:schemeClr val="tx2"/>
                </a:solidFill>
                <a:latin typeface="Andalus" pitchFamily="18" charset="-78"/>
                <a:cs typeface="Andalus" pitchFamily="18" charset="-78"/>
              </a:rPr>
              <a:t>Kerbel</a:t>
            </a:r>
            <a:r>
              <a:rPr lang="en-US" sz="1800" dirty="0">
                <a:solidFill>
                  <a:schemeClr val="tx2"/>
                </a:solidFill>
                <a:latin typeface="Andalus" pitchFamily="18" charset="-78"/>
                <a:cs typeface="Andalus" pitchFamily="18" charset="-78"/>
              </a:rPr>
              <a:t> and architect </a:t>
            </a:r>
            <a:r>
              <a:rPr lang="en-US" sz="1800" dirty="0" smtClean="0">
                <a:solidFill>
                  <a:schemeClr val="tx2"/>
                </a:solidFill>
                <a:latin typeface="Andalus" pitchFamily="18" charset="-78"/>
                <a:cs typeface="Andalus" pitchFamily="18" charset="-78"/>
              </a:rPr>
              <a:t>I.A. </a:t>
            </a:r>
            <a:r>
              <a:rPr lang="en-US" sz="1800" dirty="0">
                <a:solidFill>
                  <a:schemeClr val="tx2"/>
                </a:solidFill>
                <a:latin typeface="Andalus" pitchFamily="18" charset="-78"/>
                <a:cs typeface="Andalus" pitchFamily="18" charset="-78"/>
              </a:rPr>
              <a:t>Frenchman.</a:t>
            </a:r>
          </a:p>
          <a:p>
            <a:pPr marL="342900" indent="-274320">
              <a:buFont typeface="Wingdings 2" pitchFamily="18" charset="2"/>
              <a:buChar char=""/>
            </a:pPr>
            <a:r>
              <a:rPr lang="en-US" sz="1800" dirty="0" smtClean="0">
                <a:solidFill>
                  <a:schemeClr val="tx2"/>
                </a:solidFill>
                <a:latin typeface="Andalus" pitchFamily="18" charset="-78"/>
                <a:cs typeface="Andalus" pitchFamily="18" charset="-78"/>
              </a:rPr>
              <a:t>The Square </a:t>
            </a:r>
            <a:r>
              <a:rPr lang="en-US" sz="1800" dirty="0">
                <a:solidFill>
                  <a:schemeClr val="tx2"/>
                </a:solidFill>
                <a:latin typeface="Andalus" pitchFamily="18" charset="-78"/>
                <a:cs typeface="Andalus" pitchFamily="18" charset="-78"/>
              </a:rPr>
              <a:t>named after </a:t>
            </a:r>
            <a:r>
              <a:rPr lang="en-US" sz="1800" dirty="0" err="1">
                <a:solidFill>
                  <a:schemeClr val="tx2"/>
                </a:solidFill>
                <a:latin typeface="Andalus" pitchFamily="18" charset="-78"/>
                <a:cs typeface="Andalus" pitchFamily="18" charset="-78"/>
              </a:rPr>
              <a:t>Petrov</a:t>
            </a:r>
            <a:r>
              <a:rPr lang="en-US" sz="1800" dirty="0">
                <a:solidFill>
                  <a:schemeClr val="tx2"/>
                </a:solidFill>
                <a:latin typeface="Andalus" pitchFamily="18" charset="-78"/>
                <a:cs typeface="Andalus" pitchFamily="18" charset="-78"/>
              </a:rPr>
              <a:t> </a:t>
            </a:r>
            <a:r>
              <a:rPr lang="en-US" sz="1800" dirty="0" smtClean="0">
                <a:solidFill>
                  <a:schemeClr val="tx2"/>
                </a:solidFill>
                <a:latin typeface="Andalus" pitchFamily="18" charset="-78"/>
                <a:cs typeface="Andalus" pitchFamily="18" charset="-78"/>
              </a:rPr>
              <a:t>,  twice a  </a:t>
            </a:r>
            <a:r>
              <a:rPr lang="en-US" sz="1800" dirty="0">
                <a:solidFill>
                  <a:schemeClr val="tx2"/>
                </a:solidFill>
                <a:latin typeface="Andalus" pitchFamily="18" charset="-78"/>
                <a:cs typeface="Andalus" pitchFamily="18" charset="-78"/>
              </a:rPr>
              <a:t>Hero of the Soviet Union, the Major </a:t>
            </a:r>
            <a:r>
              <a:rPr lang="en-US" sz="1800" dirty="0" err="1">
                <a:solidFill>
                  <a:schemeClr val="tx2"/>
                </a:solidFill>
                <a:latin typeface="Andalus" pitchFamily="18" charset="-78"/>
                <a:cs typeface="Andalus" pitchFamily="18" charset="-78"/>
              </a:rPr>
              <a:t>Yegorov</a:t>
            </a:r>
            <a:r>
              <a:rPr lang="en-US" sz="1800" dirty="0">
                <a:solidFill>
                  <a:schemeClr val="tx2"/>
                </a:solidFill>
                <a:latin typeface="Andalus" pitchFamily="18" charset="-78"/>
                <a:cs typeface="Andalus" pitchFamily="18" charset="-78"/>
              </a:rPr>
              <a:t> </a:t>
            </a:r>
            <a:r>
              <a:rPr lang="en-US" sz="1800" dirty="0" err="1">
                <a:solidFill>
                  <a:schemeClr val="tx2"/>
                </a:solidFill>
                <a:latin typeface="Andalus" pitchFamily="18" charset="-78"/>
                <a:cs typeface="Andalus" pitchFamily="18" charset="-78"/>
              </a:rPr>
              <a:t>Petrova</a:t>
            </a:r>
            <a:r>
              <a:rPr lang="en-US" sz="1800" dirty="0">
                <a:solidFill>
                  <a:schemeClr val="tx2"/>
                </a:solidFill>
                <a:latin typeface="Andalus" pitchFamily="18" charset="-78"/>
                <a:cs typeface="Andalus" pitchFamily="18" charset="-78"/>
              </a:rPr>
              <a:t>. </a:t>
            </a:r>
            <a:r>
              <a:rPr lang="en-US" sz="1800" dirty="0" smtClean="0">
                <a:solidFill>
                  <a:schemeClr val="tx2"/>
                </a:solidFill>
                <a:latin typeface="Andalus" pitchFamily="18" charset="-78"/>
                <a:cs typeface="Andalus" pitchFamily="18" charset="-78"/>
              </a:rPr>
              <a:t> The Pedestal </a:t>
            </a:r>
            <a:r>
              <a:rPr lang="en-US" sz="1800" dirty="0">
                <a:solidFill>
                  <a:schemeClr val="tx2"/>
                </a:solidFill>
                <a:latin typeface="Andalus" pitchFamily="18" charset="-78"/>
                <a:cs typeface="Andalus" pitchFamily="18" charset="-78"/>
              </a:rPr>
              <a:t>with the bust </a:t>
            </a:r>
            <a:r>
              <a:rPr lang="en-US" sz="1800" dirty="0" err="1">
                <a:solidFill>
                  <a:schemeClr val="tx2"/>
                </a:solidFill>
                <a:latin typeface="Andalus" pitchFamily="18" charset="-78"/>
                <a:cs typeface="Andalus" pitchFamily="18" charset="-78"/>
              </a:rPr>
              <a:t>Petrov</a:t>
            </a:r>
            <a:r>
              <a:rPr lang="en-US" sz="1800" dirty="0">
                <a:solidFill>
                  <a:schemeClr val="tx2"/>
                </a:solidFill>
                <a:latin typeface="Andalus" pitchFamily="18" charset="-78"/>
                <a:cs typeface="Andalus" pitchFamily="18" charset="-78"/>
              </a:rPr>
              <a:t> is set in the center of the park in </a:t>
            </a:r>
            <a:r>
              <a:rPr lang="en-US" sz="1800" dirty="0" smtClean="0">
                <a:solidFill>
                  <a:schemeClr val="tx2"/>
                </a:solidFill>
                <a:latin typeface="Andalus" pitchFamily="18" charset="-78"/>
                <a:cs typeface="Andalus" pitchFamily="18" charset="-78"/>
              </a:rPr>
              <a:t>1953.</a:t>
            </a:r>
            <a:endParaRPr lang="ru-RU" sz="1800" dirty="0">
              <a:solidFill>
                <a:schemeClr val="tx2"/>
              </a:solidFill>
              <a:latin typeface="Andalus" pitchFamily="18" charset="-78"/>
              <a:cs typeface="Andalus" pitchFamily="18" charset="-78"/>
            </a:endParaRPr>
          </a:p>
        </p:txBody>
      </p:sp>
      <p:pic>
        <p:nvPicPr>
          <p:cNvPr id="5" name="Рисунок 4" descr="Генерал-полковник артиллерии Петров В.С. - Страница 2 - Фору…"/>
          <p:cNvPicPr/>
          <p:nvPr/>
        </p:nvPicPr>
        <p:blipFill>
          <a:blip r:embed="rId2" cstate="print"/>
          <a:srcRect/>
          <a:stretch>
            <a:fillRect/>
          </a:stretch>
        </p:blipFill>
        <p:spPr bwMode="auto">
          <a:xfrm>
            <a:off x="1295400" y="1066800"/>
            <a:ext cx="2819400" cy="4810125"/>
          </a:xfrm>
          <a:prstGeom prst="rect">
            <a:avLst/>
          </a:prstGeom>
          <a:noFill/>
          <a:ln w="9525">
            <a:noFill/>
            <a:miter lim="800000"/>
            <a:headEnd/>
            <a:tailEnd/>
          </a:ln>
        </p:spPr>
      </p:pic>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528660185"/>
      </p:ext>
    </p:extLst>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cstate="print"/>
          <a:stretch>
            <a:fillRect/>
          </a:stretch>
        </p:blipFill>
        <p:spPr>
          <a:xfrm>
            <a:off x="2915816" y="3429000"/>
            <a:ext cx="1944216" cy="2592288"/>
          </a:xfrm>
          <a:prstGeom prst="rect">
            <a:avLst/>
          </a:prstGeom>
        </p:spPr>
      </p:pic>
      <p:sp>
        <p:nvSpPr>
          <p:cNvPr id="2" name="Заголовок 1"/>
          <p:cNvSpPr>
            <a:spLocks noGrp="1"/>
          </p:cNvSpPr>
          <p:nvPr>
            <p:ph type="title"/>
          </p:nvPr>
        </p:nvSpPr>
        <p:spPr>
          <a:xfrm>
            <a:off x="685800" y="1295400"/>
            <a:ext cx="6474742" cy="674827"/>
          </a:xfrm>
        </p:spPr>
        <p:txBody>
          <a:bodyPr>
            <a:normAutofit fontScale="90000"/>
          </a:bodyPr>
          <a:lstStyle/>
          <a:p>
            <a:r>
              <a:rPr lang="en-US" dirty="0" err="1" smtClean="0">
                <a:latin typeface="Andalus" pitchFamily="18" charset="-78"/>
                <a:cs typeface="Andalus" pitchFamily="18" charset="-78"/>
              </a:rPr>
              <a:t>Gavriil</a:t>
            </a:r>
            <a:r>
              <a:rPr lang="en-US" dirty="0" smtClean="0">
                <a:latin typeface="Andalus" pitchFamily="18" charset="-78"/>
                <a:cs typeface="Andalus" pitchFamily="18" charset="-78"/>
              </a:rPr>
              <a:t> Derzhavin Monument</a:t>
            </a:r>
            <a:br>
              <a:rPr lang="en-US" dirty="0" smtClean="0">
                <a:latin typeface="Andalus" pitchFamily="18" charset="-78"/>
                <a:cs typeface="Andalus" pitchFamily="18" charset="-78"/>
              </a:rPr>
            </a:br>
            <a:r>
              <a:rPr lang="en-US" dirty="0" smtClean="0">
                <a:latin typeface="Andalus" pitchFamily="18" charset="-78"/>
                <a:cs typeface="Andalus" pitchFamily="18" charset="-78"/>
              </a:rPr>
              <a:t>(Made By Maria)</a:t>
            </a:r>
            <a:endParaRPr lang="ru-RU" dirty="0">
              <a:cs typeface="Andalus" pitchFamily="18" charset="-78"/>
            </a:endParaRPr>
          </a:p>
        </p:txBody>
      </p:sp>
      <p:sp>
        <p:nvSpPr>
          <p:cNvPr id="3" name="Объект 2"/>
          <p:cNvSpPr>
            <a:spLocks noGrp="1"/>
          </p:cNvSpPr>
          <p:nvPr>
            <p:ph idx="1"/>
          </p:nvPr>
        </p:nvSpPr>
        <p:spPr>
          <a:xfrm>
            <a:off x="4615522" y="2642136"/>
            <a:ext cx="3934385" cy="2818506"/>
          </a:xfrm>
        </p:spPr>
        <p:txBody>
          <a:bodyPr>
            <a:normAutofit fontScale="77500" lnSpcReduction="20000"/>
          </a:bodyPr>
          <a:lstStyle/>
          <a:p>
            <a:r>
              <a:rPr lang="en-US" dirty="0" err="1">
                <a:latin typeface="Andalus" pitchFamily="18" charset="-78"/>
                <a:cs typeface="Andalus" pitchFamily="18" charset="-78"/>
              </a:rPr>
              <a:t>Gavriil</a:t>
            </a:r>
            <a:r>
              <a:rPr lang="en-US" dirty="0">
                <a:latin typeface="Andalus" pitchFamily="18" charset="-78"/>
                <a:cs typeface="Andalus" pitchFamily="18" charset="-78"/>
              </a:rPr>
              <a:t> Derzhavin - Russian poet and dramatist of the Enlightenment, a statesman of the Russian Empire, senator, privy </a:t>
            </a:r>
            <a:r>
              <a:rPr lang="en-US" dirty="0" smtClean="0">
                <a:latin typeface="Andalus" pitchFamily="18" charset="-78"/>
                <a:cs typeface="Andalus" pitchFamily="18" charset="-78"/>
              </a:rPr>
              <a:t>councilor. In 1994, July 16</a:t>
            </a:r>
            <a:r>
              <a:rPr lang="en-US" baseline="30000" dirty="0" smtClean="0">
                <a:latin typeface="Andalus" pitchFamily="18" charset="-78"/>
                <a:cs typeface="Andalus" pitchFamily="18" charset="-78"/>
              </a:rPr>
              <a:t>th</a:t>
            </a:r>
            <a:r>
              <a:rPr lang="en-US" dirty="0" smtClean="0">
                <a:latin typeface="Andalus" pitchFamily="18" charset="-78"/>
                <a:cs typeface="Andalus" pitchFamily="18" charset="-78"/>
              </a:rPr>
              <a:t>, the monument to  </a:t>
            </a:r>
            <a:r>
              <a:rPr lang="en-US" dirty="0" err="1" smtClean="0">
                <a:latin typeface="Andalus" pitchFamily="18" charset="-78"/>
                <a:cs typeface="Andalus" pitchFamily="18" charset="-78"/>
              </a:rPr>
              <a:t>Gavriil</a:t>
            </a:r>
            <a:r>
              <a:rPr lang="en-US" dirty="0" smtClean="0">
                <a:latin typeface="Andalus" pitchFamily="18" charset="-78"/>
                <a:cs typeface="Andalus" pitchFamily="18" charset="-78"/>
              </a:rPr>
              <a:t> Derzhavin was built on </a:t>
            </a:r>
            <a:r>
              <a:rPr lang="en-US" dirty="0" err="1" smtClean="0">
                <a:latin typeface="Andalus" pitchFamily="18" charset="-78"/>
                <a:cs typeface="Andalus" pitchFamily="18" charset="-78"/>
              </a:rPr>
              <a:t>Derzhavinskaya</a:t>
            </a:r>
            <a:r>
              <a:rPr lang="en-US" dirty="0">
                <a:latin typeface="Andalus" pitchFamily="18" charset="-78"/>
                <a:cs typeface="Andalus" pitchFamily="18" charset="-78"/>
              </a:rPr>
              <a:t> street by sculptor K. </a:t>
            </a:r>
            <a:r>
              <a:rPr lang="en-US" dirty="0" err="1" smtClean="0">
                <a:latin typeface="Andalus" pitchFamily="18" charset="-78"/>
                <a:cs typeface="Andalus" pitchFamily="18" charset="-78"/>
              </a:rPr>
              <a:t>Malofeev</a:t>
            </a:r>
            <a:r>
              <a:rPr lang="en-US" dirty="0" smtClean="0">
                <a:latin typeface="Andalus" pitchFamily="18" charset="-78"/>
                <a:cs typeface="Andalus" pitchFamily="18" charset="-78"/>
              </a:rPr>
              <a:t> and </a:t>
            </a:r>
            <a:r>
              <a:rPr lang="en-US" dirty="0">
                <a:latin typeface="Andalus" pitchFamily="18" charset="-78"/>
                <a:cs typeface="Andalus" pitchFamily="18" charset="-78"/>
              </a:rPr>
              <a:t>architect A. </a:t>
            </a:r>
            <a:r>
              <a:rPr lang="en-US" dirty="0" err="1" smtClean="0">
                <a:latin typeface="Andalus" pitchFamily="18" charset="-78"/>
                <a:cs typeface="Andalus" pitchFamily="18" charset="-78"/>
              </a:rPr>
              <a:t>Kulikov</a:t>
            </a:r>
            <a:r>
              <a:rPr lang="en-US" dirty="0" smtClean="0">
                <a:latin typeface="Andalus" pitchFamily="18" charset="-78"/>
                <a:cs typeface="Andalus" pitchFamily="18" charset="-78"/>
              </a:rPr>
              <a:t>. (made by Maria)</a:t>
            </a:r>
            <a:r>
              <a:rPr lang="en-US" dirty="0" smtClean="0"/>
              <a:t/>
            </a:r>
            <a:br>
              <a:rPr lang="en-US" dirty="0" smtClean="0"/>
            </a:br>
            <a:endParaRPr lang="ru-RU" dirty="0"/>
          </a:p>
        </p:txBody>
      </p:sp>
      <p:pic>
        <p:nvPicPr>
          <p:cNvPr id="4" name="Рисунок 3"/>
          <p:cNvPicPr>
            <a:picLocks noChangeAspect="1"/>
          </p:cNvPicPr>
          <p:nvPr/>
        </p:nvPicPr>
        <p:blipFill>
          <a:blip r:embed="rId4" cstate="print"/>
          <a:stretch>
            <a:fillRect/>
          </a:stretch>
        </p:blipFill>
        <p:spPr>
          <a:xfrm>
            <a:off x="609600" y="2286000"/>
            <a:ext cx="2207419" cy="3810000"/>
          </a:xfrm>
          <a:prstGeom prst="rect">
            <a:avLst/>
          </a:prstGeom>
        </p:spPr>
      </p:pic>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2401512872"/>
      </p:ext>
    </p:extLst>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60648"/>
            <a:ext cx="8229600" cy="1143000"/>
          </a:xfrm>
        </p:spPr>
        <p:txBody>
          <a:bodyPr vert="horz" lIns="91440" tIns="45720" rIns="91440" bIns="45720" rtlCol="0" anchor="b">
            <a:normAutofit/>
          </a:bodyPr>
          <a:lstStyle/>
          <a:p>
            <a:r>
              <a:rPr lang="en-US" dirty="0" smtClean="0">
                <a:latin typeface="Andalus" pitchFamily="18" charset="-78"/>
                <a:cs typeface="Andalus" pitchFamily="18" charset="-78"/>
              </a:rPr>
              <a:t>Monument to Sergey Rachmaninov</a:t>
            </a:r>
            <a:endParaRPr lang="ru-RU" dirty="0">
              <a:latin typeface="Andalus" pitchFamily="18" charset="-78"/>
              <a:cs typeface="Andalus" pitchFamily="18" charset="-78"/>
            </a:endParaRPr>
          </a:p>
        </p:txBody>
      </p:sp>
      <p:sp>
        <p:nvSpPr>
          <p:cNvPr id="4" name="Прямоугольник 3"/>
          <p:cNvSpPr/>
          <p:nvPr/>
        </p:nvSpPr>
        <p:spPr>
          <a:xfrm>
            <a:off x="3962400" y="4876800"/>
            <a:ext cx="4572000" cy="923330"/>
          </a:xfrm>
          <a:prstGeom prst="rect">
            <a:avLst/>
          </a:prstGeom>
        </p:spPr>
        <p:txBody>
          <a:bodyPr>
            <a:spAutoFit/>
          </a:bodyPr>
          <a:lstStyle/>
          <a:p>
            <a:r>
              <a:rPr lang="en-US" dirty="0" smtClean="0">
                <a:latin typeface="Andalus" pitchFamily="18" charset="-78"/>
                <a:cs typeface="Andalus" pitchFamily="18" charset="-78"/>
                <a:hlinkClick r:id="rId2"/>
              </a:rPr>
              <a:t>http://Tochka-na-Karte.ru/photo/Tambov/3097-Pamjatnik-Sergeju-Rahmanin…</a:t>
            </a:r>
            <a:endParaRPr lang="ru-RU" dirty="0">
              <a:cs typeface="Andalus" pitchFamily="18" charset="-78"/>
            </a:endParaRPr>
          </a:p>
        </p:txBody>
      </p:sp>
      <p:pic>
        <p:nvPicPr>
          <p:cNvPr id="2050" name="Picture 2" descr="C:\Users\user\Desktop\Моя папка\Школа\Англ.яз\Картинки\Памятник Рахманинову.jpg"/>
          <p:cNvPicPr>
            <a:picLocks noChangeAspect="1" noChangeArrowheads="1"/>
          </p:cNvPicPr>
          <p:nvPr/>
        </p:nvPicPr>
        <p:blipFill>
          <a:blip r:embed="rId3" cstate="print"/>
          <a:srcRect/>
          <a:stretch>
            <a:fillRect/>
          </a:stretch>
        </p:blipFill>
        <p:spPr bwMode="auto">
          <a:xfrm>
            <a:off x="3810000" y="1752600"/>
            <a:ext cx="4352528" cy="2898852"/>
          </a:xfrm>
          <a:prstGeom prst="rect">
            <a:avLst/>
          </a:prstGeom>
          <a:noFill/>
        </p:spPr>
      </p:pic>
      <p:sp>
        <p:nvSpPr>
          <p:cNvPr id="6" name="TextBox 5"/>
          <p:cNvSpPr txBox="1"/>
          <p:nvPr/>
        </p:nvSpPr>
        <p:spPr>
          <a:xfrm>
            <a:off x="838200" y="1828800"/>
            <a:ext cx="2664296" cy="4093428"/>
          </a:xfrm>
          <a:prstGeom prst="rect">
            <a:avLst/>
          </a:prstGeom>
          <a:noFill/>
        </p:spPr>
        <p:txBody>
          <a:bodyPr wrap="square" rtlCol="0">
            <a:spAutoFit/>
          </a:bodyPr>
          <a:lstStyle/>
          <a:p>
            <a:r>
              <a:rPr lang="en-US" sz="2000" dirty="0" smtClean="0">
                <a:latin typeface="Andalus" pitchFamily="18" charset="-78"/>
                <a:cs typeface="Andalus" pitchFamily="18" charset="-78"/>
              </a:rPr>
              <a:t>This Monument was built in 2006 by sculptors Rukavishnikov and Buchaev. It was built to famous Russian musician Sergey </a:t>
            </a:r>
            <a:r>
              <a:rPr lang="en-US" sz="2000" dirty="0" err="1" smtClean="0">
                <a:latin typeface="Andalus" pitchFamily="18" charset="-78"/>
                <a:cs typeface="Andalus" pitchFamily="18" charset="-78"/>
              </a:rPr>
              <a:t>Rachmaninov</a:t>
            </a:r>
            <a:r>
              <a:rPr lang="en-US" sz="2000" dirty="0" smtClean="0">
                <a:latin typeface="Andalus" pitchFamily="18" charset="-78"/>
                <a:cs typeface="Andalus" pitchFamily="18" charset="-78"/>
              </a:rPr>
              <a:t>. His grandfather was an </a:t>
            </a:r>
            <a:r>
              <a:rPr lang="de-DE" sz="2000" dirty="0" smtClean="0">
                <a:latin typeface="Andalus" pitchFamily="18" charset="-78"/>
                <a:cs typeface="Andalus" pitchFamily="18" charset="-78"/>
              </a:rPr>
              <a:t>Edelmann </a:t>
            </a:r>
            <a:r>
              <a:rPr lang="de-DE" sz="2000" dirty="0" err="1" smtClean="0">
                <a:latin typeface="Andalus" pitchFamily="18" charset="-78"/>
                <a:cs typeface="Andalus" pitchFamily="18" charset="-78"/>
              </a:rPr>
              <a:t>of</a:t>
            </a:r>
            <a:r>
              <a:rPr lang="de-DE" sz="2000" dirty="0" smtClean="0">
                <a:latin typeface="Andalus" pitchFamily="18" charset="-78"/>
                <a:cs typeface="Andalus" pitchFamily="18" charset="-78"/>
              </a:rPr>
              <a:t> </a:t>
            </a:r>
            <a:r>
              <a:rPr lang="de-DE" sz="2000" dirty="0" err="1" smtClean="0">
                <a:latin typeface="Andalus" pitchFamily="18" charset="-78"/>
                <a:cs typeface="Andalus" pitchFamily="18" charset="-78"/>
              </a:rPr>
              <a:t>Tambov</a:t>
            </a:r>
            <a:r>
              <a:rPr lang="de-DE" sz="2000" dirty="0" smtClean="0">
                <a:latin typeface="Andalus" pitchFamily="18" charset="-78"/>
                <a:cs typeface="Andalus" pitchFamily="18" charset="-78"/>
              </a:rPr>
              <a:t> Provinz </a:t>
            </a:r>
            <a:r>
              <a:rPr lang="de-DE" sz="2000" dirty="0" err="1" smtClean="0">
                <a:latin typeface="Andalus" pitchFamily="18" charset="-78"/>
                <a:cs typeface="Andalus" pitchFamily="18" charset="-78"/>
              </a:rPr>
              <a:t>and</a:t>
            </a:r>
            <a:r>
              <a:rPr lang="de-DE" sz="2000" dirty="0" smtClean="0">
                <a:latin typeface="Andalus" pitchFamily="18" charset="-78"/>
                <a:cs typeface="Andalus" pitchFamily="18" charset="-78"/>
              </a:rPr>
              <a:t> Sergey </a:t>
            </a:r>
            <a:r>
              <a:rPr lang="de-DE" sz="2000" dirty="0" err="1" smtClean="0">
                <a:latin typeface="Andalus" pitchFamily="18" charset="-78"/>
                <a:cs typeface="Andalus" pitchFamily="18" charset="-78"/>
              </a:rPr>
              <a:t>spent</a:t>
            </a:r>
            <a:r>
              <a:rPr lang="de-DE" sz="2000" dirty="0" smtClean="0">
                <a:latin typeface="Andalus" pitchFamily="18" charset="-78"/>
                <a:cs typeface="Andalus" pitchFamily="18" charset="-78"/>
              </a:rPr>
              <a:t> a </a:t>
            </a:r>
            <a:r>
              <a:rPr lang="de-DE" sz="2000" dirty="0" err="1" smtClean="0">
                <a:latin typeface="Andalus" pitchFamily="18" charset="-78"/>
                <a:cs typeface="Andalus" pitchFamily="18" charset="-78"/>
              </a:rPr>
              <a:t>lot</a:t>
            </a:r>
            <a:r>
              <a:rPr lang="de-DE" sz="2000" dirty="0" smtClean="0">
                <a:latin typeface="Andalus" pitchFamily="18" charset="-78"/>
                <a:cs typeface="Andalus" pitchFamily="18" charset="-78"/>
              </a:rPr>
              <a:t> </a:t>
            </a:r>
            <a:r>
              <a:rPr lang="de-DE" sz="2000" dirty="0" err="1" smtClean="0">
                <a:latin typeface="Andalus" pitchFamily="18" charset="-78"/>
                <a:cs typeface="Andalus" pitchFamily="18" charset="-78"/>
              </a:rPr>
              <a:t>of</a:t>
            </a:r>
            <a:r>
              <a:rPr lang="de-DE" sz="2000" dirty="0" smtClean="0">
                <a:latin typeface="Andalus" pitchFamily="18" charset="-78"/>
                <a:cs typeface="Andalus" pitchFamily="18" charset="-78"/>
              </a:rPr>
              <a:t> time in </a:t>
            </a:r>
            <a:r>
              <a:rPr lang="de-DE" sz="2000" dirty="0" err="1" smtClean="0">
                <a:latin typeface="Andalus" pitchFamily="18" charset="-78"/>
                <a:cs typeface="Andalus" pitchFamily="18" charset="-78"/>
              </a:rPr>
              <a:t>Tambov</a:t>
            </a:r>
            <a:r>
              <a:rPr lang="de-DE" sz="2000" dirty="0" smtClean="0">
                <a:latin typeface="Andalus" pitchFamily="18" charset="-78"/>
                <a:cs typeface="Andalus" pitchFamily="18" charset="-78"/>
              </a:rPr>
              <a:t>.</a:t>
            </a:r>
            <a:endParaRPr lang="ru-RU" sz="2000" dirty="0">
              <a:cs typeface="Andalus" pitchFamily="18" charset="-78"/>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0"/>
            <a:ext cx="3124200" cy="1143000"/>
          </a:xfrm>
        </p:spPr>
        <p:txBody>
          <a:bodyPr vert="horz" lIns="91440" tIns="45720" rIns="91440" bIns="45720" rtlCol="0" anchor="b">
            <a:normAutofit/>
          </a:bodyPr>
          <a:lstStyle/>
          <a:p>
            <a:r>
              <a:rPr lang="en-US" dirty="0" err="1" smtClean="0">
                <a:latin typeface="Andalus" pitchFamily="18" charset="-78"/>
                <a:cs typeface="Andalus" pitchFamily="18" charset="-78"/>
              </a:rPr>
              <a:t>Aseev</a:t>
            </a:r>
            <a:r>
              <a:rPr lang="en-US" dirty="0" smtClean="0">
                <a:latin typeface="Andalus" pitchFamily="18" charset="-78"/>
                <a:cs typeface="Andalus" pitchFamily="18" charset="-78"/>
              </a:rPr>
              <a:t> Palace</a:t>
            </a:r>
            <a:endParaRPr lang="ru-RU" dirty="0">
              <a:latin typeface="Andalus" pitchFamily="18" charset="-78"/>
              <a:cs typeface="Andalus" pitchFamily="18" charset="-78"/>
            </a:endParaRPr>
          </a:p>
        </p:txBody>
      </p:sp>
      <p:sp>
        <p:nvSpPr>
          <p:cNvPr id="3" name="Содержимое 2"/>
          <p:cNvSpPr>
            <a:spLocks noGrp="1"/>
          </p:cNvSpPr>
          <p:nvPr>
            <p:ph idx="1"/>
          </p:nvPr>
        </p:nvSpPr>
        <p:spPr>
          <a:xfrm>
            <a:off x="609600" y="1066800"/>
            <a:ext cx="6777317" cy="1077218"/>
          </a:xfrm>
          <a:noFill/>
        </p:spPr>
        <p:txBody>
          <a:bodyPr wrap="square" rtlCol="0">
            <a:spAutoFit/>
          </a:bodyPr>
          <a:lstStyle/>
          <a:p>
            <a:pPr marL="0"/>
            <a:r>
              <a:rPr lang="en-US" sz="2000" dirty="0" smtClean="0">
                <a:solidFill>
                  <a:schemeClr val="tx1"/>
                </a:solidFill>
                <a:latin typeface="Andalus" pitchFamily="18" charset="-78"/>
                <a:cs typeface="Andalus" pitchFamily="18" charset="-78"/>
              </a:rPr>
              <a:t>It used to be a house of the merchant`s family. Now there` s a museum and popular place in our city</a:t>
            </a:r>
          </a:p>
          <a:p>
            <a:pPr marL="0"/>
            <a:endParaRPr lang="ru-RU" sz="2000" dirty="0">
              <a:solidFill>
                <a:schemeClr val="tx1"/>
              </a:solidFill>
              <a:latin typeface="Andalus" pitchFamily="18" charset="-78"/>
              <a:cs typeface="Andalus" pitchFamily="18" charset="-78"/>
            </a:endParaRPr>
          </a:p>
        </p:txBody>
      </p:sp>
      <p:pic>
        <p:nvPicPr>
          <p:cNvPr id="4" name="Рисунок 3" descr="0_c4f61_623cad_orig.jpg"/>
          <p:cNvPicPr>
            <a:picLocks noChangeAspect="1"/>
          </p:cNvPicPr>
          <p:nvPr/>
        </p:nvPicPr>
        <p:blipFill>
          <a:blip r:embed="rId2" cstate="print"/>
          <a:srcRect l="29819" b="5890"/>
          <a:stretch>
            <a:fillRect/>
          </a:stretch>
        </p:blipFill>
        <p:spPr>
          <a:xfrm>
            <a:off x="838200" y="2362200"/>
            <a:ext cx="2106488" cy="2355265"/>
          </a:xfrm>
          <a:prstGeom prst="rect">
            <a:avLst/>
          </a:prstGeom>
        </p:spPr>
      </p:pic>
      <p:pic>
        <p:nvPicPr>
          <p:cNvPr id="5" name="Рисунок 4" descr="0_e9d58_b9bf4f50_XXL.jpg"/>
          <p:cNvPicPr>
            <a:picLocks noChangeAspect="1"/>
          </p:cNvPicPr>
          <p:nvPr/>
        </p:nvPicPr>
        <p:blipFill>
          <a:blip r:embed="rId3" cstate="print"/>
          <a:stretch>
            <a:fillRect/>
          </a:stretch>
        </p:blipFill>
        <p:spPr>
          <a:xfrm>
            <a:off x="3124200" y="2362200"/>
            <a:ext cx="2855894" cy="2583904"/>
          </a:xfrm>
          <a:prstGeom prst="rect">
            <a:avLst/>
          </a:prstGeom>
        </p:spPr>
      </p:pic>
      <p:sp>
        <p:nvSpPr>
          <p:cNvPr id="6" name="TextBox 5"/>
          <p:cNvSpPr txBox="1"/>
          <p:nvPr/>
        </p:nvSpPr>
        <p:spPr>
          <a:xfrm>
            <a:off x="1143000" y="4800600"/>
            <a:ext cx="1524000" cy="369332"/>
          </a:xfrm>
          <a:prstGeom prst="rect">
            <a:avLst/>
          </a:prstGeom>
          <a:noFill/>
        </p:spPr>
        <p:txBody>
          <a:bodyPr wrap="square" rtlCol="0">
            <a:spAutoFit/>
          </a:bodyPr>
          <a:lstStyle/>
          <a:p>
            <a:r>
              <a:rPr lang="en-US" dirty="0" smtClean="0">
                <a:latin typeface="Andalus" pitchFamily="18" charset="-78"/>
                <a:cs typeface="Andalus" pitchFamily="18" charset="-78"/>
              </a:rPr>
              <a:t>In Winter</a:t>
            </a:r>
            <a:endParaRPr lang="ru-RU" dirty="0">
              <a:cs typeface="Andalus" pitchFamily="18" charset="-78"/>
            </a:endParaRPr>
          </a:p>
        </p:txBody>
      </p:sp>
      <p:sp>
        <p:nvSpPr>
          <p:cNvPr id="7" name="TextBox 6"/>
          <p:cNvSpPr txBox="1"/>
          <p:nvPr/>
        </p:nvSpPr>
        <p:spPr>
          <a:xfrm>
            <a:off x="3657600" y="5029200"/>
            <a:ext cx="1584176" cy="369332"/>
          </a:xfrm>
          <a:prstGeom prst="rect">
            <a:avLst/>
          </a:prstGeom>
          <a:noFill/>
        </p:spPr>
        <p:txBody>
          <a:bodyPr wrap="square" rtlCol="0">
            <a:spAutoFit/>
          </a:bodyPr>
          <a:lstStyle/>
          <a:p>
            <a:pPr algn="ctr"/>
            <a:r>
              <a:rPr lang="en-US" dirty="0" smtClean="0">
                <a:latin typeface="Andalus" pitchFamily="18" charset="-78"/>
                <a:cs typeface="Andalus" pitchFamily="18" charset="-78"/>
              </a:rPr>
              <a:t>In Summer</a:t>
            </a:r>
            <a:endParaRPr lang="ru-RU" dirty="0">
              <a:cs typeface="Andalus" pitchFamily="18" charset="-78"/>
            </a:endParaRPr>
          </a:p>
        </p:txBody>
      </p:sp>
      <p:pic>
        <p:nvPicPr>
          <p:cNvPr id="8" name="Рисунок 7" descr="original.jpg"/>
          <p:cNvPicPr>
            <a:picLocks noChangeAspect="1"/>
          </p:cNvPicPr>
          <p:nvPr/>
        </p:nvPicPr>
        <p:blipFill>
          <a:blip r:embed="rId4" cstate="print"/>
          <a:stretch>
            <a:fillRect/>
          </a:stretch>
        </p:blipFill>
        <p:spPr>
          <a:xfrm>
            <a:off x="6172200" y="2971800"/>
            <a:ext cx="2362200" cy="2205720"/>
          </a:xfrm>
          <a:prstGeom prst="rect">
            <a:avLst/>
          </a:prstGeom>
        </p:spPr>
      </p:pic>
      <p:sp>
        <p:nvSpPr>
          <p:cNvPr id="9" name="TextBox 8"/>
          <p:cNvSpPr txBox="1"/>
          <p:nvPr/>
        </p:nvSpPr>
        <p:spPr>
          <a:xfrm>
            <a:off x="6400800" y="5257800"/>
            <a:ext cx="2160240" cy="369332"/>
          </a:xfrm>
          <a:prstGeom prst="rect">
            <a:avLst/>
          </a:prstGeom>
          <a:noFill/>
        </p:spPr>
        <p:txBody>
          <a:bodyPr wrap="square" rtlCol="0">
            <a:spAutoFit/>
          </a:bodyPr>
          <a:lstStyle/>
          <a:p>
            <a:pPr algn="ctr"/>
            <a:r>
              <a:rPr lang="en-US" dirty="0" smtClean="0">
                <a:latin typeface="Andalus" pitchFamily="18" charset="-78"/>
                <a:cs typeface="Andalus" pitchFamily="18" charset="-78"/>
              </a:rPr>
              <a:t>In Autumn</a:t>
            </a:r>
            <a:endParaRPr lang="ru-RU" dirty="0">
              <a:cs typeface="Andalus" pitchFamily="18" charset="-78"/>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286000"/>
            <a:ext cx="8229600" cy="1680666"/>
          </a:xfrm>
        </p:spPr>
        <p:txBody>
          <a:bodyPr>
            <a:normAutofit/>
          </a:bodyPr>
          <a:lstStyle/>
          <a:p>
            <a:pPr algn="ctr"/>
            <a:r>
              <a:rPr lang="en-US" dirty="0" smtClean="0">
                <a:latin typeface="Andalus" pitchFamily="18" charset="-78"/>
                <a:cs typeface="Andalus" pitchFamily="18" charset="-78"/>
              </a:rPr>
              <a:t>Some monuments represent the country and its history and glory</a:t>
            </a:r>
            <a:endParaRPr lang="ru-RU" dirty="0">
              <a:cs typeface="Andalus" pitchFamily="18" charset="-78"/>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ctrTitle" idx="4294967295"/>
          </p:nvPr>
        </p:nvSpPr>
        <p:spPr>
          <a:xfrm>
            <a:off x="533400" y="381000"/>
            <a:ext cx="3886200" cy="1049338"/>
          </a:xfrm>
        </p:spPr>
        <p:txBody>
          <a:bodyPr/>
          <a:lstStyle/>
          <a:p>
            <a:r>
              <a:rPr lang="en-US" dirty="0" err="1" smtClean="0">
                <a:latin typeface="Andalus" pitchFamily="18" charset="-78"/>
                <a:cs typeface="Andalus" pitchFamily="18" charset="-78"/>
              </a:rPr>
              <a:t>Mamaev</a:t>
            </a:r>
            <a:r>
              <a:rPr lang="en-US" dirty="0" smtClean="0">
                <a:latin typeface="Andalus" pitchFamily="18" charset="-78"/>
                <a:cs typeface="Andalus" pitchFamily="18" charset="-78"/>
              </a:rPr>
              <a:t> Kurgan</a:t>
            </a:r>
            <a:endParaRPr lang="ru-RU" dirty="0">
              <a:cs typeface="Andalus" pitchFamily="18" charset="-78"/>
            </a:endParaRPr>
          </a:p>
        </p:txBody>
      </p:sp>
      <p:sp>
        <p:nvSpPr>
          <p:cNvPr id="3" name="Подзаголовок 2"/>
          <p:cNvSpPr>
            <a:spLocks noGrp="1"/>
          </p:cNvSpPr>
          <p:nvPr>
            <p:ph type="subTitle" idx="4294967295"/>
          </p:nvPr>
        </p:nvSpPr>
        <p:spPr>
          <a:xfrm>
            <a:off x="4267200" y="1447800"/>
            <a:ext cx="4398962" cy="4648200"/>
          </a:xfrm>
        </p:spPr>
        <p:txBody>
          <a:bodyPr>
            <a:noAutofit/>
          </a:bodyPr>
          <a:lstStyle/>
          <a:p>
            <a:r>
              <a:rPr lang="en-US" sz="2000" dirty="0" err="1" smtClean="0">
                <a:solidFill>
                  <a:schemeClr val="tx1"/>
                </a:solidFill>
                <a:latin typeface="Andalus" pitchFamily="18" charset="-78"/>
                <a:cs typeface="Andalus" pitchFamily="18" charset="-78"/>
              </a:rPr>
              <a:t>Mamaev</a:t>
            </a:r>
            <a:r>
              <a:rPr lang="en-US" sz="2000" dirty="0" smtClean="0">
                <a:solidFill>
                  <a:schemeClr val="tx1"/>
                </a:solidFill>
                <a:latin typeface="Andalus" pitchFamily="18" charset="-78"/>
                <a:cs typeface="Andalus" pitchFamily="18" charset="-78"/>
              </a:rPr>
              <a:t> Kurgan - the hill on the right bank of the Volga River in the central region of the city of Volgograd. Today </a:t>
            </a:r>
            <a:r>
              <a:rPr lang="en-US" sz="2000" dirty="0" err="1" smtClean="0">
                <a:solidFill>
                  <a:schemeClr val="tx1"/>
                </a:solidFill>
                <a:latin typeface="Andalus" pitchFamily="18" charset="-78"/>
                <a:cs typeface="Andalus" pitchFamily="18" charset="-78"/>
              </a:rPr>
              <a:t>Mamaev</a:t>
            </a:r>
            <a:r>
              <a:rPr lang="en-US" sz="2000" dirty="0" smtClean="0">
                <a:solidFill>
                  <a:schemeClr val="tx1"/>
                </a:solidFill>
                <a:latin typeface="Andalus" pitchFamily="18" charset="-78"/>
                <a:cs typeface="Andalus" pitchFamily="18" charset="-78"/>
              </a:rPr>
              <a:t> Kurgan is known primarily for the memorial ensemble " Heroes of Stalingrad Battle " with the main monument " The Motherland Calls !". On </a:t>
            </a:r>
            <a:r>
              <a:rPr lang="en-US" sz="2000" dirty="0" err="1" smtClean="0">
                <a:solidFill>
                  <a:schemeClr val="tx1"/>
                </a:solidFill>
                <a:latin typeface="Andalus" pitchFamily="18" charset="-78"/>
                <a:cs typeface="Andalus" pitchFamily="18" charset="-78"/>
              </a:rPr>
              <a:t>Mamaev</a:t>
            </a:r>
            <a:r>
              <a:rPr lang="en-US" sz="2000" dirty="0" smtClean="0">
                <a:solidFill>
                  <a:schemeClr val="tx1"/>
                </a:solidFill>
                <a:latin typeface="Andalus" pitchFamily="18" charset="-78"/>
                <a:cs typeface="Andalus" pitchFamily="18" charset="-78"/>
              </a:rPr>
              <a:t> Hill , there are several communal and individual graves in which lie the remains of more than </a:t>
            </a:r>
          </a:p>
          <a:p>
            <a:r>
              <a:rPr lang="en-US" sz="2000" dirty="0" smtClean="0">
                <a:solidFill>
                  <a:schemeClr val="tx1"/>
                </a:solidFill>
                <a:latin typeface="Andalus" pitchFamily="18" charset="-78"/>
                <a:cs typeface="Andalus" pitchFamily="18" charset="-78"/>
              </a:rPr>
              <a:t>35 000 people</a:t>
            </a:r>
            <a:r>
              <a:rPr lang="en-US" sz="2400" dirty="0" smtClean="0">
                <a:solidFill>
                  <a:schemeClr val="tx1"/>
                </a:solidFill>
                <a:latin typeface="Andalus" pitchFamily="18" charset="-78"/>
                <a:cs typeface="Andalus" pitchFamily="18" charset="-78"/>
              </a:rPr>
              <a:t>.</a:t>
            </a:r>
          </a:p>
        </p:txBody>
      </p:sp>
      <p:pic>
        <p:nvPicPr>
          <p:cNvPr id="5" name="Рисунок 4" descr="9580509759dcba26cccb8d8dd1f1dee5.jpg"/>
          <p:cNvPicPr>
            <a:picLocks noChangeAspect="1"/>
          </p:cNvPicPr>
          <p:nvPr/>
        </p:nvPicPr>
        <p:blipFill>
          <a:blip r:embed="rId2" cstate="print"/>
          <a:stretch>
            <a:fillRect/>
          </a:stretch>
        </p:blipFill>
        <p:spPr>
          <a:xfrm>
            <a:off x="914400" y="2514600"/>
            <a:ext cx="3200400" cy="3134223"/>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1000" y="685800"/>
            <a:ext cx="7024744" cy="914400"/>
          </a:xfrm>
        </p:spPr>
        <p:txBody>
          <a:bodyPr>
            <a:normAutofit fontScale="90000"/>
          </a:bodyPr>
          <a:lstStyle/>
          <a:p>
            <a:r>
              <a:rPr lang="en-US" dirty="0" smtClean="0">
                <a:latin typeface="Andalus" pitchFamily="18" charset="-78"/>
                <a:cs typeface="Andalus" pitchFamily="18" charset="-78"/>
              </a:rPr>
              <a:t>Fountain of Friendship of Peoples</a:t>
            </a:r>
            <a:endParaRPr lang="ru-RU" dirty="0">
              <a:cs typeface="Andalus" pitchFamily="18" charset="-78"/>
            </a:endParaRPr>
          </a:p>
        </p:txBody>
      </p:sp>
      <p:sp>
        <p:nvSpPr>
          <p:cNvPr id="3" name="Содержимое 2"/>
          <p:cNvSpPr>
            <a:spLocks noGrp="1"/>
          </p:cNvSpPr>
          <p:nvPr>
            <p:ph idx="1"/>
          </p:nvPr>
        </p:nvSpPr>
        <p:spPr>
          <a:xfrm>
            <a:off x="4343400" y="1676400"/>
            <a:ext cx="4186808" cy="4525963"/>
          </a:xfrm>
        </p:spPr>
        <p:txBody>
          <a:bodyPr>
            <a:normAutofit/>
          </a:bodyPr>
          <a:lstStyle/>
          <a:p>
            <a:pPr>
              <a:buNone/>
            </a:pPr>
            <a:r>
              <a:rPr lang="en-US" sz="2800" dirty="0" smtClean="0">
                <a:latin typeface="Andalus" pitchFamily="18" charset="-78"/>
                <a:cs typeface="Andalus" pitchFamily="18" charset="-78"/>
              </a:rPr>
              <a:t>    Fountain "Friendship of Peoples " - is one of the main symbols of</a:t>
            </a:r>
            <a:r>
              <a:rPr lang="ru-RU" sz="2800" dirty="0" smtClean="0">
                <a:cs typeface="Andalus" pitchFamily="18" charset="-78"/>
              </a:rPr>
              <a:t> </a:t>
            </a:r>
            <a:r>
              <a:rPr lang="en-US" sz="2800" dirty="0" smtClean="0">
                <a:latin typeface="Andalus" pitchFamily="18" charset="-78"/>
                <a:cs typeface="Andalus" pitchFamily="18" charset="-78"/>
              </a:rPr>
              <a:t>VDNH in Moscow. Large octagonal pond in the center of which was erected a fountain was built on the site of small pavilions.</a:t>
            </a:r>
          </a:p>
          <a:p>
            <a:pPr>
              <a:buNone/>
            </a:pPr>
            <a:endParaRPr lang="ru-RU" sz="2800" dirty="0">
              <a:cs typeface="Andalus" pitchFamily="18" charset="-78"/>
            </a:endParaRPr>
          </a:p>
        </p:txBody>
      </p:sp>
      <p:pic>
        <p:nvPicPr>
          <p:cNvPr id="5" name="Рисунок 4" descr="111111111111111111111111.jpg"/>
          <p:cNvPicPr>
            <a:picLocks noChangeAspect="1"/>
          </p:cNvPicPr>
          <p:nvPr/>
        </p:nvPicPr>
        <p:blipFill>
          <a:blip r:embed="rId2" cstate="print"/>
          <a:stretch>
            <a:fillRect/>
          </a:stretch>
        </p:blipFill>
        <p:spPr>
          <a:xfrm>
            <a:off x="762000" y="2438400"/>
            <a:ext cx="3554288" cy="2840773"/>
          </a:xfrm>
          <a:prstGeom prst="rect">
            <a:avLst/>
          </a:prstGeom>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762000"/>
            <a:ext cx="4495800" cy="762000"/>
          </a:xfrm>
        </p:spPr>
        <p:txBody>
          <a:bodyPr>
            <a:normAutofit fontScale="90000"/>
          </a:bodyPr>
          <a:lstStyle/>
          <a:p>
            <a:r>
              <a:rPr lang="en-US" dirty="0" smtClean="0">
                <a:latin typeface="Andalus" pitchFamily="18" charset="-78"/>
                <a:cs typeface="Andalus" pitchFamily="18" charset="-78"/>
              </a:rPr>
              <a:t>Peter and Paul Fortress</a:t>
            </a:r>
            <a:endParaRPr lang="ru-RU" dirty="0">
              <a:cs typeface="Andalus" pitchFamily="18" charset="-78"/>
            </a:endParaRPr>
          </a:p>
        </p:txBody>
      </p:sp>
      <p:sp>
        <p:nvSpPr>
          <p:cNvPr id="3" name="Содержимое 2"/>
          <p:cNvSpPr>
            <a:spLocks noGrp="1"/>
          </p:cNvSpPr>
          <p:nvPr>
            <p:ph idx="1"/>
          </p:nvPr>
        </p:nvSpPr>
        <p:spPr>
          <a:xfrm>
            <a:off x="4876800" y="1676400"/>
            <a:ext cx="3549080" cy="4525963"/>
          </a:xfrm>
        </p:spPr>
        <p:txBody>
          <a:bodyPr>
            <a:normAutofit fontScale="92500" lnSpcReduction="10000"/>
          </a:bodyPr>
          <a:lstStyle/>
          <a:p>
            <a:pPr>
              <a:buNone/>
            </a:pPr>
            <a:r>
              <a:rPr lang="en-US" sz="2400" dirty="0" smtClean="0">
                <a:latin typeface="Andalus" pitchFamily="18" charset="-78"/>
                <a:cs typeface="Andalus" pitchFamily="18" charset="-78"/>
              </a:rPr>
              <a:t>Peter and Paul Fortress - Fortress in St. Petersburg , located on Hare Island , the historic core of the city. The fortress was founded May 16, 1703 joint plan of Peter I and the French engineer Joseph Lambert de Guerin. Nowadays fortress is a part of the Museum of the History of St. Petersburg.</a:t>
            </a:r>
          </a:p>
          <a:p>
            <a:pPr>
              <a:buNone/>
            </a:pPr>
            <a:r>
              <a:rPr lang="en-US" sz="2400" dirty="0" smtClean="0">
                <a:latin typeface="Andalus" pitchFamily="18" charset="-78"/>
                <a:cs typeface="Andalus" pitchFamily="18" charset="-78"/>
              </a:rPr>
              <a:t>http://niskgd.ru/mix/p35/125549888.jpg</a:t>
            </a:r>
            <a:endParaRPr lang="ru-RU" sz="2400" dirty="0">
              <a:cs typeface="Andalus" pitchFamily="18" charset="-78"/>
            </a:endParaRPr>
          </a:p>
        </p:txBody>
      </p:sp>
      <p:pic>
        <p:nvPicPr>
          <p:cNvPr id="4" name="Рисунок 3" descr="125549888.jpg"/>
          <p:cNvPicPr>
            <a:picLocks noChangeAspect="1"/>
          </p:cNvPicPr>
          <p:nvPr/>
        </p:nvPicPr>
        <p:blipFill>
          <a:blip r:embed="rId2" cstate="print"/>
          <a:stretch>
            <a:fillRect/>
          </a:stretch>
        </p:blipFill>
        <p:spPr>
          <a:xfrm>
            <a:off x="914400" y="2286000"/>
            <a:ext cx="4028256" cy="2961112"/>
          </a:xfrm>
          <a:prstGeom prst="rect">
            <a:avLst/>
          </a:prstGeom>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themeOverride>
</file>

<file path=ppt/theme/themeOverride2.xml><?xml version="1.0" encoding="utf-8"?>
<a:themeOverride xmlns:a="http://schemas.openxmlformats.org/drawingml/2006/main">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themeOverride>
</file>

<file path=docProps/app.xml><?xml version="1.0" encoding="utf-8"?>
<Properties xmlns="http://schemas.openxmlformats.org/officeDocument/2006/extended-properties" xmlns:vt="http://schemas.openxmlformats.org/officeDocument/2006/docPropsVTypes">
  <Template/>
  <TotalTime>587</TotalTime>
  <Words>7886</Words>
  <Application>Microsoft Macintosh PowerPoint</Application>
  <PresentationFormat>On-screen Show (4:3)</PresentationFormat>
  <Paragraphs>476</Paragraphs>
  <Slides>112</Slides>
  <Notes>4</Notes>
  <HiddenSlides>0</HiddenSlides>
  <MMClips>0</MMClips>
  <ScaleCrop>false</ScaleCrop>
  <HeadingPairs>
    <vt:vector size="4" baseType="variant">
      <vt:variant>
        <vt:lpstr>Design Template</vt:lpstr>
      </vt:variant>
      <vt:variant>
        <vt:i4>1</vt:i4>
      </vt:variant>
      <vt:variant>
        <vt:lpstr>Slide Titles</vt:lpstr>
      </vt:variant>
      <vt:variant>
        <vt:i4>112</vt:i4>
      </vt:variant>
    </vt:vector>
  </HeadingPairs>
  <TitlesOfParts>
    <vt:vector size="113" baseType="lpstr">
      <vt:lpstr>Austin</vt:lpstr>
      <vt:lpstr>Sponsoring Teachers: *Nabira Naveed *Mark Cullen *Elena Mishatkina</vt:lpstr>
      <vt:lpstr>Slide 2</vt:lpstr>
      <vt:lpstr>Slide 3</vt:lpstr>
      <vt:lpstr>Slide 4</vt:lpstr>
      <vt:lpstr>What are monuments?</vt:lpstr>
      <vt:lpstr>Pakistan Monument</vt:lpstr>
      <vt:lpstr>  Quaid e Azam Residency, Ziarat,Pakistan </vt:lpstr>
      <vt:lpstr>  Allama Iqbal’s Tomb </vt:lpstr>
      <vt:lpstr>Minar -e Pakistan </vt:lpstr>
      <vt:lpstr>Tomb Jinnah </vt:lpstr>
      <vt:lpstr>Makli Hill </vt:lpstr>
      <vt:lpstr>Mohenjo Daro</vt:lpstr>
      <vt:lpstr>Mohenjo Daro</vt:lpstr>
      <vt:lpstr>Harappa </vt:lpstr>
      <vt:lpstr>Harappa </vt:lpstr>
      <vt:lpstr>Badshahi Mosque</vt:lpstr>
      <vt:lpstr>Faisal Mosque</vt:lpstr>
      <vt:lpstr>Saint Patrick's Cathedral Church, Karachi</vt:lpstr>
      <vt:lpstr>Saint Patrick's Cathedral Church, Karachi</vt:lpstr>
      <vt:lpstr>Katas Raj Temple</vt:lpstr>
      <vt:lpstr>Gurdwara Janam Astan Nankana Sahib</vt:lpstr>
      <vt:lpstr>Lahore Fort</vt:lpstr>
      <vt:lpstr>Derawar Fort</vt:lpstr>
      <vt:lpstr>Rani Kot Fort</vt:lpstr>
      <vt:lpstr>Bab-e-Azadi</vt:lpstr>
      <vt:lpstr>Gandhara </vt:lpstr>
      <vt:lpstr>Slide 27</vt:lpstr>
      <vt:lpstr>           Tomb of Jahangir </vt:lpstr>
      <vt:lpstr>           Tomb of Jahangir</vt:lpstr>
      <vt:lpstr>    Tomb of Dai Anga-Lahore</vt:lpstr>
      <vt:lpstr>    Tomb of Dai Anga-Lahore</vt:lpstr>
      <vt:lpstr>    Tomb of Dai Anga-Lahore</vt:lpstr>
      <vt:lpstr>  Tomb of Bibi Jawindi-Uch Sharif</vt:lpstr>
      <vt:lpstr>  Tomb of Bibi Jawindi-Uch Sharif</vt:lpstr>
      <vt:lpstr>    Masjid Wazir Khan-Lahore</vt:lpstr>
      <vt:lpstr>     Masjid Wazir Khan-Lahore</vt:lpstr>
      <vt:lpstr>     Noor Mahal-Bahawalpur </vt:lpstr>
      <vt:lpstr>         Noor Mahal-Bahawalpur</vt:lpstr>
      <vt:lpstr>         Shah Jehan Mosque-Thatta  </vt:lpstr>
      <vt:lpstr>Conclusion</vt:lpstr>
      <vt:lpstr>Continue…… </vt:lpstr>
      <vt:lpstr>Slide 42</vt:lpstr>
      <vt:lpstr>The Peace Arch By Hayley, Hanna, Ellie, and Aidan</vt:lpstr>
      <vt:lpstr>Peace Arch Facts</vt:lpstr>
      <vt:lpstr>Slide 45</vt:lpstr>
      <vt:lpstr>Slide 46</vt:lpstr>
      <vt:lpstr>Space Needle Construction and Structure</vt:lpstr>
      <vt:lpstr>Slide 48</vt:lpstr>
      <vt:lpstr>The Elwha Dam By Ashlyn, Alex, Connor, Jackson</vt:lpstr>
      <vt:lpstr>PIKE PLACE MARKET</vt:lpstr>
      <vt:lpstr>Bibliography</vt:lpstr>
      <vt:lpstr>Slide 52</vt:lpstr>
      <vt:lpstr>Slide 53</vt:lpstr>
      <vt:lpstr>Slide 54</vt:lpstr>
      <vt:lpstr> Mt. Rushmore   by Cole, Claiborne, Jude, Will </vt:lpstr>
      <vt:lpstr>George Washington</vt:lpstr>
      <vt:lpstr>Thomas Jefferson</vt:lpstr>
      <vt:lpstr>Theodore Roosevelt</vt:lpstr>
      <vt:lpstr>Abraham Lincoln</vt:lpstr>
      <vt:lpstr>The Gateway Arch</vt:lpstr>
      <vt:lpstr>Gateway Arch </vt:lpstr>
      <vt:lpstr>National Archives By Grace,  Kate,  Allie,  Destri,  Declan,  And Wally </vt:lpstr>
      <vt:lpstr>WHAT DOCUMENTS ARE IN IT?</vt:lpstr>
      <vt:lpstr>THE CONSTITUTION AND BILL OF RIGHTS   </vt:lpstr>
      <vt:lpstr>Bibliography  Mt. Rushmore</vt:lpstr>
      <vt:lpstr>Slide 66</vt:lpstr>
      <vt:lpstr>Bibliography – National Archives  </vt:lpstr>
      <vt:lpstr>Slide 68</vt:lpstr>
      <vt:lpstr> Vietnam War</vt:lpstr>
      <vt:lpstr>Vietnam Memorial</vt:lpstr>
      <vt:lpstr>The Vietnam Memorial Wall</vt:lpstr>
      <vt:lpstr>MAYA LIN</vt:lpstr>
      <vt:lpstr>Slide 73</vt:lpstr>
      <vt:lpstr>The Martin Luther King, Jr.,  Memorial  </vt:lpstr>
      <vt:lpstr>Slide 75</vt:lpstr>
      <vt:lpstr>Slide 76</vt:lpstr>
      <vt:lpstr>Slide 77</vt:lpstr>
      <vt:lpstr>Japanese Internment Memorial/ Panama Hotel </vt:lpstr>
      <vt:lpstr>Bibliography – Vietnam Memorial Wall</vt:lpstr>
      <vt:lpstr>Slide 80</vt:lpstr>
      <vt:lpstr>Ushistory.org. "Japanese-American Internment." Ushistory.org. Independence Hall Association, n.d. Web. 21 Apr. 2015. "The Japanese American Internment." Abagond. N.p., 19 May 2010. Web. 21 Apr. 2015.  "Japanese Internment." Lib.washington.edu. N.p., n.d. Web. </vt:lpstr>
      <vt:lpstr>Slide 82</vt:lpstr>
      <vt:lpstr>Monuments</vt:lpstr>
      <vt:lpstr>Why are  monuments important for a country and city? </vt:lpstr>
      <vt:lpstr>Why are  monuments important for a country and city? </vt:lpstr>
      <vt:lpstr>In My Town</vt:lpstr>
      <vt:lpstr>Memorial "Tambov farmer"</vt:lpstr>
      <vt:lpstr>Tatar shaft</vt:lpstr>
      <vt:lpstr>Visited Monuments In Tambov, My Native City</vt:lpstr>
      <vt:lpstr>Zoya Kosmodemyanskaya</vt:lpstr>
      <vt:lpstr>Eternal flame</vt:lpstr>
      <vt:lpstr>Bust to V.S. Petrov</vt:lpstr>
      <vt:lpstr>Gavriil Derzhavin Monument (Made By Maria)</vt:lpstr>
      <vt:lpstr>Monument to Sergey Rachmaninov</vt:lpstr>
      <vt:lpstr>Aseev Palace</vt:lpstr>
      <vt:lpstr>Some monuments represent the country and its history and glory</vt:lpstr>
      <vt:lpstr>Mamaev Kurgan</vt:lpstr>
      <vt:lpstr>Fountain of Friendship of Peoples</vt:lpstr>
      <vt:lpstr>Peter and Paul Fortress</vt:lpstr>
      <vt:lpstr>Some monuments are well – known all over the world </vt:lpstr>
      <vt:lpstr>Moscow underground</vt:lpstr>
      <vt:lpstr>          Our country is huge and some questions are difficult to answer.. It is impossible to tell a story of each one  but each of them is amazing and interesting to see. Welcome to Russia!</vt:lpstr>
      <vt:lpstr>Funny Monuments  </vt:lpstr>
      <vt:lpstr>Nature Monuments</vt:lpstr>
      <vt:lpstr>Stone Mushrooms</vt:lpstr>
      <vt:lpstr>A Valley Of Geysers</vt:lpstr>
      <vt:lpstr>Lena Columns</vt:lpstr>
      <vt:lpstr>The Orda Cave</vt:lpstr>
      <vt:lpstr>Tourists Attraction</vt:lpstr>
      <vt:lpstr>Authors</vt:lpstr>
      <vt:lpstr>Links</vt:lpstr>
      <vt:lpstr>Slide 112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Pervaiz</dc:creator>
  <cp:lastModifiedBy>Barry Kramer</cp:lastModifiedBy>
  <cp:revision>299</cp:revision>
  <dcterms:created xsi:type="dcterms:W3CDTF">2015-05-18T01:46:16Z</dcterms:created>
  <dcterms:modified xsi:type="dcterms:W3CDTF">2015-05-18T01:47:12Z</dcterms:modified>
</cp:coreProperties>
</file>