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61" r:id="rId4"/>
    <p:sldId id="259" r:id="rId5"/>
    <p:sldId id="262" r:id="rId6"/>
    <p:sldId id="264"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284" r:id="rId29"/>
    <p:sldId id="286" r:id="rId30"/>
    <p:sldId id="287" r:id="rId31"/>
    <p:sldId id="288" r:id="rId32"/>
    <p:sldId id="258" r:id="rId33"/>
    <p:sldId id="26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E006C"/>
    <a:srgbClr val="F8025A"/>
    <a:srgbClr val="FFE4B3"/>
    <a:srgbClr val="FFAD19"/>
    <a:srgbClr val="CC8300"/>
    <a:srgbClr val="663300"/>
    <a:srgbClr val="FFB3BE"/>
    <a:srgbClr val="FFCCCC"/>
    <a:srgbClr val="3A1D00"/>
    <a:srgbClr val="D93F01"/>
  </p:clrMru>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 uri="{FD5EFAAD-0ECE-453E-9831-46B23BE46B34}">
      <p15:chartTrackingRefBased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443" autoAdjust="0"/>
    <p:restoredTop sz="94660"/>
  </p:normalViewPr>
  <p:slideViewPr>
    <p:cSldViewPr>
      <p:cViewPr>
        <p:scale>
          <a:sx n="80" d="100"/>
          <a:sy n="80" d="100"/>
        </p:scale>
        <p:origin x="-960" y="-39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7080" y="3276295"/>
            <a:ext cx="7482545" cy="1527049"/>
          </a:xfrm>
        </p:spPr>
        <p:txBody>
          <a:bodyPr>
            <a:normAutofit/>
          </a:bodyPr>
          <a:lstStyle>
            <a:lvl1pPr algn="r">
              <a:defRPr sz="3600">
                <a:solidFill>
                  <a:srgbClr val="FF0000"/>
                </a:solidFill>
                <a:effectLst>
                  <a:outerShdw blurRad="50800" dist="38100" dir="2700000" algn="tl" rotWithShape="0">
                    <a:prstClr val="black">
                      <a:alpha val="60000"/>
                    </a:prstClr>
                  </a:outerShdw>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907080" y="4956050"/>
            <a:ext cx="7482545" cy="610820"/>
          </a:xfrm>
        </p:spPr>
        <p:txBody>
          <a:bodyPr>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5/15/15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bwMode="auto">
          <a:xfrm>
            <a:off x="3700408" y="3101616"/>
            <a:ext cx="1951712" cy="70261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093212" cy="763525"/>
          </a:xfrm>
        </p:spPr>
        <p:txBody>
          <a:bodyPr>
            <a:normAutofit/>
          </a:bodyPr>
          <a:lstStyle>
            <a:lvl1pPr algn="l">
              <a:defRPr sz="3600">
                <a:solidFill>
                  <a:srgbClr val="FF0000"/>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1" y="1596540"/>
            <a:ext cx="8085130" cy="4733855"/>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bwMode="auto">
          <a:xfrm>
            <a:off x="-2001902" y="0"/>
            <a:ext cx="1951712" cy="70261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3310" y="374901"/>
            <a:ext cx="6871726" cy="916230"/>
          </a:xfrm>
          <a:noFill/>
        </p:spPr>
        <p:txBody>
          <a:bodyPr>
            <a:normAutofit/>
          </a:bodyPr>
          <a:lstStyle>
            <a:lvl1pPr algn="l">
              <a:defRPr sz="3600">
                <a:solidFill>
                  <a:srgbClr val="FF0000"/>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09" y="1443835"/>
            <a:ext cx="6871725" cy="4886559"/>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5/15/15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8246070" cy="763525"/>
          </a:xfrm>
        </p:spPr>
        <p:txBody>
          <a:bodyPr>
            <a:normAutofit/>
          </a:bodyPr>
          <a:lstStyle>
            <a:lvl1pPr algn="l">
              <a:defRPr sz="3600">
                <a:solidFill>
                  <a:srgbClr val="FF0000"/>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82908"/>
            <a:ext cx="4040188" cy="63976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2770"/>
            <a:ext cx="4040188" cy="3311079"/>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82908"/>
            <a:ext cx="4041775" cy="63976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2770"/>
            <a:ext cx="4041775" cy="3311079"/>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5/15/15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5/15/15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174452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5/15/15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1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bwMode="auto">
          <a:xfrm>
            <a:off x="8542330" y="6641399"/>
            <a:ext cx="601670" cy="216601"/>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eg"/><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2.jpeg"/><Relationship Id="rId3"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7.jpeg"/><Relationship Id="rId3"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File:FBISE_Islamabad_(logo).png" TargetMode="External"/><Relationship Id="rId4" Type="http://schemas.openxmlformats.org/officeDocument/2006/relationships/image" Target="../media/image40.png"/><Relationship Id="rId1" Type="http://schemas.openxmlformats.org/officeDocument/2006/relationships/slideLayout" Target="../slideLayouts/slideLayout8.xml"/><Relationship Id="rId2"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2.png"/><Relationship Id="rId3" Type="http://schemas.openxmlformats.org/officeDocument/2006/relationships/image" Target="../media/image4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080" y="3276295"/>
            <a:ext cx="7482545" cy="1527050"/>
          </a:xfrm>
        </p:spPr>
        <p:txBody>
          <a:bodyPr>
            <a:normAutofit/>
          </a:bodyPr>
          <a:lstStyle/>
          <a:p>
            <a:r>
              <a:rPr lang="en-US" dirty="0" smtClean="0"/>
              <a:t>Walk </a:t>
            </a:r>
            <a:r>
              <a:rPr lang="en-US" smtClean="0"/>
              <a:t>from Our School</a:t>
            </a:r>
            <a:endParaRPr lang="en-US" dirty="0"/>
          </a:p>
        </p:txBody>
      </p:sp>
      <p:sp>
        <p:nvSpPr>
          <p:cNvPr id="3" name="Subtitle 2"/>
          <p:cNvSpPr>
            <a:spLocks noGrp="1"/>
          </p:cNvSpPr>
          <p:nvPr>
            <p:ph type="subTitle" idx="1"/>
          </p:nvPr>
        </p:nvSpPr>
        <p:spPr>
          <a:xfrm>
            <a:off x="907080" y="4803344"/>
            <a:ext cx="7482547" cy="763525"/>
          </a:xfrm>
        </p:spPr>
        <p:txBody>
          <a:bodyPr>
            <a:normAutofit fontScale="92500"/>
          </a:bodyPr>
          <a:lstStyle/>
          <a:p>
            <a:r>
              <a:rPr lang="en-US" dirty="0" smtClean="0"/>
              <a:t>THE EDUCATORS School Islamabad , Pakistan</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838200"/>
            <a:ext cx="6566315" cy="916230"/>
          </a:xfrm>
        </p:spPr>
        <p:txBody>
          <a:bodyPr>
            <a:normAutofit/>
          </a:bodyPr>
          <a:lstStyle/>
          <a:p>
            <a:r>
              <a:rPr lang="en-US" dirty="0" smtClean="0"/>
              <a:t>Areas Near our school</a:t>
            </a:r>
            <a:endParaRPr lang="en-US" dirty="0"/>
          </a:p>
        </p:txBody>
      </p:sp>
      <p:sp>
        <p:nvSpPr>
          <p:cNvPr id="5" name="Content Placeholder 4"/>
          <p:cNvSpPr>
            <a:spLocks noGrp="1"/>
          </p:cNvSpPr>
          <p:nvPr>
            <p:ph idx="1"/>
          </p:nvPr>
        </p:nvSpPr>
        <p:spPr>
          <a:xfrm>
            <a:off x="2133600" y="2286000"/>
            <a:ext cx="6566315" cy="2137565"/>
          </a:xfrm>
        </p:spPr>
        <p:txBody>
          <a:bodyPr>
            <a:normAutofit lnSpcReduction="10000"/>
          </a:bodyPr>
          <a:lstStyle/>
          <a:p>
            <a:pPr>
              <a:buNone/>
            </a:pPr>
            <a:r>
              <a:rPr lang="en-US" dirty="0" smtClean="0"/>
              <a:t>Islamabad is World second most </a:t>
            </a:r>
            <a:r>
              <a:rPr lang="en-US" dirty="0" err="1" smtClean="0"/>
              <a:t>beautifull</a:t>
            </a:r>
            <a:r>
              <a:rPr lang="en-US" dirty="0" smtClean="0"/>
              <a:t> Capital Cities of the world and our school is in Islamabad too so the area near our school is </a:t>
            </a:r>
            <a:r>
              <a:rPr lang="en-US" dirty="0" err="1" smtClean="0"/>
              <a:t>greeeen</a:t>
            </a:r>
            <a:r>
              <a:rPr lang="en-US" dirty="0" smtClean="0"/>
              <a:t> and cool </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01633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754375" y="374900"/>
            <a:ext cx="7787952" cy="763525"/>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Area Near</a:t>
            </a:r>
            <a:r>
              <a:rPr kumimoji="0" lang="en-US" sz="4400" b="0" i="0" u="none" strike="noStrike" kern="1200" cap="none" spc="0" normalizeH="0" noProof="0" dirty="0" smtClean="0">
                <a:ln>
                  <a:noFill/>
                </a:ln>
                <a:solidFill>
                  <a:srgbClr val="FF0000"/>
                </a:solidFill>
                <a:effectLst/>
                <a:uLnTx/>
                <a:uFillTx/>
                <a:latin typeface="+mj-lt"/>
                <a:ea typeface="+mj-ea"/>
                <a:cs typeface="+mj-cs"/>
              </a:rPr>
              <a:t> our School</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pic>
        <p:nvPicPr>
          <p:cNvPr id="25602" name="Picture 2" descr="C:\Users\A\Desktop\iEarn\Pictures\20150515_174228.jpg"/>
          <p:cNvPicPr>
            <a:picLocks noChangeAspect="1" noChangeArrowheads="1"/>
          </p:cNvPicPr>
          <p:nvPr/>
        </p:nvPicPr>
        <p:blipFill>
          <a:blip r:embed="rId2" cstate="print"/>
          <a:srcRect/>
          <a:stretch>
            <a:fillRect/>
          </a:stretch>
        </p:blipFill>
        <p:spPr bwMode="auto">
          <a:xfrm>
            <a:off x="152400" y="1524000"/>
            <a:ext cx="4800600" cy="3043238"/>
          </a:xfrm>
          <a:prstGeom prst="rect">
            <a:avLst/>
          </a:prstGeom>
          <a:noFill/>
        </p:spPr>
      </p:pic>
      <p:pic>
        <p:nvPicPr>
          <p:cNvPr id="25603" name="Picture 3" descr="C:\Users\A\Desktop\iEarn\Pictures\20150515_174239.jpg"/>
          <p:cNvPicPr>
            <a:picLocks noChangeAspect="1" noChangeArrowheads="1"/>
          </p:cNvPicPr>
          <p:nvPr/>
        </p:nvPicPr>
        <p:blipFill>
          <a:blip r:embed="rId3" cstate="print"/>
          <a:srcRect/>
          <a:stretch>
            <a:fillRect/>
          </a:stretch>
        </p:blipFill>
        <p:spPr bwMode="auto">
          <a:xfrm>
            <a:off x="4343400" y="3507882"/>
            <a:ext cx="4613092" cy="310246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754375" y="374900"/>
            <a:ext cx="7787952" cy="763525"/>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Area Near</a:t>
            </a:r>
            <a:r>
              <a:rPr kumimoji="0" lang="en-US" sz="4400" b="0" i="0" u="none" strike="noStrike" kern="1200" cap="none" spc="0" normalizeH="0" noProof="0" dirty="0" smtClean="0">
                <a:ln>
                  <a:noFill/>
                </a:ln>
                <a:solidFill>
                  <a:srgbClr val="FF0000"/>
                </a:solidFill>
                <a:effectLst/>
                <a:uLnTx/>
                <a:uFillTx/>
                <a:latin typeface="+mj-lt"/>
                <a:ea typeface="+mj-ea"/>
                <a:cs typeface="+mj-cs"/>
              </a:rPr>
              <a:t> our School</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pic>
        <p:nvPicPr>
          <p:cNvPr id="26626" name="Picture 2" descr="C:\Users\A\Desktop\iEarn\Pictures\20150515_174303.jpg"/>
          <p:cNvPicPr>
            <a:picLocks noChangeAspect="1" noChangeArrowheads="1"/>
          </p:cNvPicPr>
          <p:nvPr/>
        </p:nvPicPr>
        <p:blipFill>
          <a:blip r:embed="rId2" cstate="print"/>
          <a:srcRect/>
          <a:stretch>
            <a:fillRect/>
          </a:stretch>
        </p:blipFill>
        <p:spPr bwMode="auto">
          <a:xfrm>
            <a:off x="1371600" y="2505074"/>
            <a:ext cx="6324600" cy="3557588"/>
          </a:xfrm>
          <a:prstGeom prst="rect">
            <a:avLst/>
          </a:prstGeom>
          <a:noFill/>
        </p:spPr>
      </p:pic>
      <p:sp>
        <p:nvSpPr>
          <p:cNvPr id="7" name="Text Placeholder 4"/>
          <p:cNvSpPr txBox="1">
            <a:spLocks/>
          </p:cNvSpPr>
          <p:nvPr/>
        </p:nvSpPr>
        <p:spPr>
          <a:xfrm>
            <a:off x="533400" y="1447800"/>
            <a:ext cx="38862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800" b="1" dirty="0" smtClean="0"/>
              <a:t>Road Outside our Street</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754375" y="374900"/>
            <a:ext cx="7787952" cy="763525"/>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Area Near</a:t>
            </a:r>
            <a:r>
              <a:rPr kumimoji="0" lang="en-US" sz="4400" b="0" i="0" u="none" strike="noStrike" kern="1200" cap="none" spc="0" normalizeH="0" noProof="0" dirty="0" smtClean="0">
                <a:ln>
                  <a:noFill/>
                </a:ln>
                <a:solidFill>
                  <a:srgbClr val="FF0000"/>
                </a:solidFill>
                <a:effectLst/>
                <a:uLnTx/>
                <a:uFillTx/>
                <a:latin typeface="+mj-lt"/>
                <a:ea typeface="+mj-ea"/>
                <a:cs typeface="+mj-cs"/>
              </a:rPr>
              <a:t> our School</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pic>
        <p:nvPicPr>
          <p:cNvPr id="26627" name="Picture 3" descr="C:\Users\A\Desktop\iEarn\Pictures\20150515_174320.jpg"/>
          <p:cNvPicPr>
            <a:picLocks noChangeAspect="1" noChangeArrowheads="1"/>
          </p:cNvPicPr>
          <p:nvPr/>
        </p:nvPicPr>
        <p:blipFill>
          <a:blip r:embed="rId2" cstate="print"/>
          <a:srcRect/>
          <a:stretch>
            <a:fillRect/>
          </a:stretch>
        </p:blipFill>
        <p:spPr bwMode="auto">
          <a:xfrm>
            <a:off x="5867400" y="1557867"/>
            <a:ext cx="2852738" cy="5071533"/>
          </a:xfrm>
          <a:prstGeom prst="rect">
            <a:avLst/>
          </a:prstGeom>
          <a:noFill/>
        </p:spPr>
      </p:pic>
      <p:sp>
        <p:nvSpPr>
          <p:cNvPr id="5" name="Text Placeholder 4"/>
          <p:cNvSpPr txBox="1">
            <a:spLocks/>
          </p:cNvSpPr>
          <p:nvPr/>
        </p:nvSpPr>
        <p:spPr>
          <a:xfrm>
            <a:off x="609600" y="3200400"/>
            <a:ext cx="3581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Our School Street Start</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754375" y="374900"/>
            <a:ext cx="7787952" cy="763525"/>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Area Near</a:t>
            </a:r>
            <a:r>
              <a:rPr kumimoji="0" lang="en-US" sz="4400" b="0" i="0" u="none" strike="noStrike" kern="1200" cap="none" spc="0" normalizeH="0" noProof="0" dirty="0" smtClean="0">
                <a:ln>
                  <a:noFill/>
                </a:ln>
                <a:solidFill>
                  <a:srgbClr val="FF0000"/>
                </a:solidFill>
                <a:effectLst/>
                <a:uLnTx/>
                <a:uFillTx/>
                <a:latin typeface="+mj-lt"/>
                <a:ea typeface="+mj-ea"/>
                <a:cs typeface="+mj-cs"/>
              </a:rPr>
              <a:t> our School</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457200" y="1752600"/>
            <a:ext cx="3581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Our School Street</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27650" name="Picture 2" descr="C:\Users\A\Desktop\iEarn\Pictures\20150515_174328.jpg"/>
          <p:cNvPicPr>
            <a:picLocks noChangeAspect="1" noChangeArrowheads="1"/>
          </p:cNvPicPr>
          <p:nvPr/>
        </p:nvPicPr>
        <p:blipFill>
          <a:blip r:embed="rId2" cstate="print"/>
          <a:srcRect/>
          <a:stretch>
            <a:fillRect/>
          </a:stretch>
        </p:blipFill>
        <p:spPr bwMode="auto">
          <a:xfrm>
            <a:off x="4724400" y="1752600"/>
            <a:ext cx="3505199" cy="492397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754375" y="374900"/>
            <a:ext cx="7787952" cy="763525"/>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Area Near</a:t>
            </a:r>
            <a:r>
              <a:rPr kumimoji="0" lang="en-US" sz="4400" b="0" i="0" u="none" strike="noStrike" kern="1200" cap="none" spc="0" normalizeH="0" noProof="0" dirty="0" smtClean="0">
                <a:ln>
                  <a:noFill/>
                </a:ln>
                <a:solidFill>
                  <a:srgbClr val="FF0000"/>
                </a:solidFill>
                <a:effectLst/>
                <a:uLnTx/>
                <a:uFillTx/>
                <a:latin typeface="+mj-lt"/>
                <a:ea typeface="+mj-ea"/>
                <a:cs typeface="+mj-cs"/>
              </a:rPr>
              <a:t> our School</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457200" y="1752600"/>
            <a:ext cx="3581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Houses in our Street</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28674" name="Picture 2" descr="C:\Users\A\Desktop\iEarn\Pictures\20150515_174334.jpg"/>
          <p:cNvPicPr>
            <a:picLocks noChangeAspect="1" noChangeArrowheads="1"/>
          </p:cNvPicPr>
          <p:nvPr/>
        </p:nvPicPr>
        <p:blipFill>
          <a:blip r:embed="rId2" cstate="print"/>
          <a:srcRect/>
          <a:stretch>
            <a:fillRect/>
          </a:stretch>
        </p:blipFill>
        <p:spPr bwMode="auto">
          <a:xfrm>
            <a:off x="4419600" y="3352800"/>
            <a:ext cx="4432640" cy="2800350"/>
          </a:xfrm>
          <a:prstGeom prst="rect">
            <a:avLst/>
          </a:prstGeom>
          <a:noFill/>
        </p:spPr>
      </p:pic>
      <p:pic>
        <p:nvPicPr>
          <p:cNvPr id="28675" name="Picture 3" descr="C:\Users\A\Desktop\iEarn\Pictures\20150515_174417.jpg"/>
          <p:cNvPicPr>
            <a:picLocks noChangeAspect="1" noChangeArrowheads="1"/>
          </p:cNvPicPr>
          <p:nvPr/>
        </p:nvPicPr>
        <p:blipFill>
          <a:blip r:embed="rId3" cstate="print"/>
          <a:srcRect/>
          <a:stretch>
            <a:fillRect/>
          </a:stretch>
        </p:blipFill>
        <p:spPr bwMode="auto">
          <a:xfrm>
            <a:off x="304800" y="3276600"/>
            <a:ext cx="3886200" cy="270033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754375" y="374900"/>
            <a:ext cx="7787952" cy="763525"/>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Area Near</a:t>
            </a:r>
            <a:r>
              <a:rPr kumimoji="0" lang="en-US" sz="4400" b="0" i="0" u="none" strike="noStrike" kern="1200" cap="none" spc="0" normalizeH="0" noProof="0" dirty="0" smtClean="0">
                <a:ln>
                  <a:noFill/>
                </a:ln>
                <a:solidFill>
                  <a:srgbClr val="FF0000"/>
                </a:solidFill>
                <a:effectLst/>
                <a:uLnTx/>
                <a:uFillTx/>
                <a:latin typeface="+mj-lt"/>
                <a:ea typeface="+mj-ea"/>
                <a:cs typeface="+mj-cs"/>
              </a:rPr>
              <a:t> our School</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457200" y="1752600"/>
            <a:ext cx="3581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Houses</a:t>
            </a:r>
            <a:r>
              <a:rPr kumimoji="0" lang="en-US" sz="2800" b="1" i="0" u="none" strike="noStrike" kern="1200" cap="none" spc="0" normalizeH="0" noProof="0" dirty="0" smtClean="0">
                <a:ln>
                  <a:noFill/>
                </a:ln>
                <a:solidFill>
                  <a:schemeClr val="tx1"/>
                </a:solidFill>
                <a:effectLst/>
                <a:uLnTx/>
                <a:uFillTx/>
                <a:latin typeface="+mn-lt"/>
                <a:ea typeface="+mn-ea"/>
                <a:cs typeface="+mn-cs"/>
              </a:rPr>
              <a:t> in our Street</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29698" name="Picture 2" descr="C:\Users\A\Desktop\iEarn\Pictures\20150515_174559.jpg"/>
          <p:cNvPicPr>
            <a:picLocks noChangeAspect="1" noChangeArrowheads="1"/>
          </p:cNvPicPr>
          <p:nvPr/>
        </p:nvPicPr>
        <p:blipFill>
          <a:blip r:embed="rId2" cstate="print"/>
          <a:srcRect/>
          <a:stretch>
            <a:fillRect/>
          </a:stretch>
        </p:blipFill>
        <p:spPr bwMode="auto">
          <a:xfrm>
            <a:off x="1600200" y="2400300"/>
            <a:ext cx="7137400" cy="40147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754375" y="374900"/>
            <a:ext cx="7787952" cy="763525"/>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Area Near</a:t>
            </a:r>
            <a:r>
              <a:rPr kumimoji="0" lang="en-US" sz="4400" b="0" i="0" u="none" strike="noStrike" kern="1200" cap="none" spc="0" normalizeH="0" noProof="0" dirty="0" smtClean="0">
                <a:ln>
                  <a:noFill/>
                </a:ln>
                <a:solidFill>
                  <a:srgbClr val="FF0000"/>
                </a:solidFill>
                <a:effectLst/>
                <a:uLnTx/>
                <a:uFillTx/>
                <a:latin typeface="+mj-lt"/>
                <a:ea typeface="+mj-ea"/>
                <a:cs typeface="+mj-cs"/>
              </a:rPr>
              <a:t> our School</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457200" y="1752600"/>
            <a:ext cx="3581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Our School Street End</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3" descr="C:\Users\A\Desktop\iEarn\Pictures\20150515_174603.jpg"/>
          <p:cNvPicPr>
            <a:picLocks noChangeAspect="1" noChangeArrowheads="1"/>
          </p:cNvPicPr>
          <p:nvPr/>
        </p:nvPicPr>
        <p:blipFill>
          <a:blip r:embed="rId2" cstate="print"/>
          <a:srcRect/>
          <a:stretch>
            <a:fillRect/>
          </a:stretch>
        </p:blipFill>
        <p:spPr bwMode="auto">
          <a:xfrm>
            <a:off x="1371600" y="2743200"/>
            <a:ext cx="6781800" cy="38147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754375" y="374900"/>
            <a:ext cx="7787952" cy="763525"/>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Area Near</a:t>
            </a:r>
            <a:r>
              <a:rPr kumimoji="0" lang="en-US" sz="4400" b="0" i="0" u="none" strike="noStrike" kern="1200" cap="none" spc="0" normalizeH="0" noProof="0" dirty="0" smtClean="0">
                <a:ln>
                  <a:noFill/>
                </a:ln>
                <a:solidFill>
                  <a:srgbClr val="FF0000"/>
                </a:solidFill>
                <a:effectLst/>
                <a:uLnTx/>
                <a:uFillTx/>
                <a:latin typeface="+mj-lt"/>
                <a:ea typeface="+mj-ea"/>
                <a:cs typeface="+mj-cs"/>
              </a:rPr>
              <a:t> our School</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457200" y="1752600"/>
            <a:ext cx="3581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 Building Being</a:t>
            </a:r>
            <a:r>
              <a:rPr kumimoji="0" lang="en-US" sz="2800" b="1" i="0" u="none" strike="noStrike" kern="1200" cap="none" spc="0" normalizeH="0" noProof="0" dirty="0" smtClean="0">
                <a:ln>
                  <a:noFill/>
                </a:ln>
                <a:solidFill>
                  <a:schemeClr val="tx1"/>
                </a:solidFill>
                <a:effectLst/>
                <a:uLnTx/>
                <a:uFillTx/>
                <a:latin typeface="+mn-lt"/>
                <a:ea typeface="+mn-ea"/>
                <a:cs typeface="+mn-cs"/>
              </a:rPr>
              <a:t> Built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30722" name="Picture 2" descr="C:\Users\A\Desktop\iEarn\Pictures\20150515_180858.jpg"/>
          <p:cNvPicPr>
            <a:picLocks noChangeAspect="1" noChangeArrowheads="1"/>
          </p:cNvPicPr>
          <p:nvPr/>
        </p:nvPicPr>
        <p:blipFill>
          <a:blip r:embed="rId2" cstate="print"/>
          <a:srcRect/>
          <a:stretch>
            <a:fillRect/>
          </a:stretch>
        </p:blipFill>
        <p:spPr bwMode="auto">
          <a:xfrm>
            <a:off x="838200" y="2819400"/>
            <a:ext cx="6705600" cy="37719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754375" y="374900"/>
            <a:ext cx="7787952" cy="763525"/>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Area Near</a:t>
            </a:r>
            <a:r>
              <a:rPr kumimoji="0" lang="en-US" sz="4400" b="0" i="0" u="none" strike="noStrike" kern="1200" cap="none" spc="0" normalizeH="0" noProof="0" dirty="0" smtClean="0">
                <a:ln>
                  <a:noFill/>
                </a:ln>
                <a:solidFill>
                  <a:srgbClr val="FF0000"/>
                </a:solidFill>
                <a:effectLst/>
                <a:uLnTx/>
                <a:uFillTx/>
                <a:latin typeface="+mj-lt"/>
                <a:ea typeface="+mj-ea"/>
                <a:cs typeface="+mj-cs"/>
              </a:rPr>
              <a:t> our School</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457200" y="1752600"/>
            <a:ext cx="3581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Apartments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31746" name="Picture 2" descr="C:\Users\A\Desktop\iEarn\Pictures\20150515_181526.jpg"/>
          <p:cNvPicPr>
            <a:picLocks noChangeAspect="1" noChangeArrowheads="1"/>
          </p:cNvPicPr>
          <p:nvPr/>
        </p:nvPicPr>
        <p:blipFill>
          <a:blip r:embed="rId2" cstate="print"/>
          <a:srcRect/>
          <a:stretch>
            <a:fillRect/>
          </a:stretch>
        </p:blipFill>
        <p:spPr bwMode="auto">
          <a:xfrm>
            <a:off x="457200" y="2362200"/>
            <a:ext cx="7653867" cy="43053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54375" y="374900"/>
            <a:ext cx="7787952" cy="763525"/>
          </a:xfrm>
        </p:spPr>
        <p:txBody>
          <a:bodyPr>
            <a:normAutofit/>
          </a:bodyPr>
          <a:lstStyle/>
          <a:p>
            <a:r>
              <a:rPr lang="en-US" dirty="0" smtClean="0"/>
              <a:t>THE EDUCATORS School </a:t>
            </a:r>
            <a:endParaRPr lang="en-US" dirty="0"/>
          </a:p>
        </p:txBody>
      </p:sp>
      <p:sp>
        <p:nvSpPr>
          <p:cNvPr id="3" name="Content Placeholder 2"/>
          <p:cNvSpPr>
            <a:spLocks noGrp="1"/>
          </p:cNvSpPr>
          <p:nvPr>
            <p:ph idx="1"/>
          </p:nvPr>
        </p:nvSpPr>
        <p:spPr>
          <a:xfrm>
            <a:off x="754375" y="1749245"/>
            <a:ext cx="7635250" cy="4581149"/>
          </a:xfrm>
        </p:spPr>
        <p:txBody>
          <a:bodyPr>
            <a:normAutofit/>
          </a:bodyPr>
          <a:lstStyle/>
          <a:p>
            <a:r>
              <a:rPr lang="en-US" sz="2000" dirty="0" smtClean="0"/>
              <a:t>Our School Was established in 2011</a:t>
            </a:r>
          </a:p>
          <a:p>
            <a:r>
              <a:rPr lang="en-US" sz="2000" dirty="0" smtClean="0"/>
              <a:t>It has three sections Preschool, Primary and Secondary school </a:t>
            </a:r>
          </a:p>
          <a:p>
            <a:r>
              <a:rPr lang="en-US" sz="2000" dirty="0" smtClean="0"/>
              <a:t>Our school building is not very big</a:t>
            </a:r>
          </a:p>
          <a:p>
            <a:r>
              <a:rPr lang="en-US" sz="2000" dirty="0" smtClean="0"/>
              <a:t>Our school is situated in I-8/4 most expensive sector of Islamabad here prices of building and houses are very high </a:t>
            </a:r>
          </a:p>
          <a:p>
            <a:r>
              <a:rPr lang="en-US" sz="2000" dirty="0" smtClean="0"/>
              <a:t>There are many places near our school, like there are schools, hospital, Education Offices, Parks, Mosques, Highway, Interchange, Bridges, restaurants, Bakery, Banks etc </a:t>
            </a:r>
          </a:p>
          <a:p>
            <a:endParaRPr lang="en-US" sz="2000" dirty="0" smtClean="0"/>
          </a:p>
          <a:p>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754375" y="374900"/>
            <a:ext cx="7787952" cy="763525"/>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Area Near</a:t>
            </a:r>
            <a:r>
              <a:rPr kumimoji="0" lang="en-US" sz="4400" b="0" i="0" u="none" strike="noStrike" kern="1200" cap="none" spc="0" normalizeH="0" noProof="0" dirty="0" smtClean="0">
                <a:ln>
                  <a:noFill/>
                </a:ln>
                <a:solidFill>
                  <a:srgbClr val="FF0000"/>
                </a:solidFill>
                <a:effectLst/>
                <a:uLnTx/>
                <a:uFillTx/>
                <a:latin typeface="+mj-lt"/>
                <a:ea typeface="+mj-ea"/>
                <a:cs typeface="+mj-cs"/>
              </a:rPr>
              <a:t> our School</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457200" y="1752600"/>
            <a:ext cx="3581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Apartments</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32770" name="Picture 2" descr="C:\Users\A\Desktop\iEarn\Pictures\20150515_181515.jpg"/>
          <p:cNvPicPr>
            <a:picLocks noChangeAspect="1" noChangeArrowheads="1"/>
          </p:cNvPicPr>
          <p:nvPr/>
        </p:nvPicPr>
        <p:blipFill>
          <a:blip r:embed="rId2" cstate="print"/>
          <a:srcRect/>
          <a:stretch>
            <a:fillRect/>
          </a:stretch>
        </p:blipFill>
        <p:spPr bwMode="auto">
          <a:xfrm>
            <a:off x="1066800" y="2667000"/>
            <a:ext cx="6739467" cy="37909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228600" y="457200"/>
            <a:ext cx="7787952" cy="539500"/>
          </a:xfrm>
          <a:prstGeom prst="rect">
            <a:avLst/>
          </a:prstGeom>
        </p:spPr>
        <p:txBody>
          <a:bodyP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solidFill>
                  <a:srgbClr val="FF0000"/>
                </a:solidFill>
                <a:latin typeface="+mj-lt"/>
                <a:ea typeface="+mj-ea"/>
                <a:cs typeface="+mj-cs"/>
              </a:rPr>
              <a:t>Other Schools in our School’s Surroundings</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457200" y="1752600"/>
            <a:ext cx="3581400" cy="639762"/>
          </a:xfrm>
          <a:prstGeom prst="rect">
            <a:avLst/>
          </a:prstGeom>
        </p:spPr>
        <p:txBody>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THE City School</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33794" name="Picture 2" descr="C:\Users\A\Desktop\iEarn\Pictures\CCI.jpg"/>
          <p:cNvPicPr>
            <a:picLocks noChangeAspect="1" noChangeArrowheads="1"/>
          </p:cNvPicPr>
          <p:nvPr/>
        </p:nvPicPr>
        <p:blipFill>
          <a:blip r:embed="rId2"/>
          <a:srcRect b="12381"/>
          <a:stretch>
            <a:fillRect/>
          </a:stretch>
        </p:blipFill>
        <p:spPr bwMode="auto">
          <a:xfrm>
            <a:off x="3581400" y="2514600"/>
            <a:ext cx="5334000" cy="3505200"/>
          </a:xfrm>
          <a:prstGeom prst="rect">
            <a:avLst/>
          </a:prstGeom>
          <a:noFill/>
        </p:spPr>
      </p:pic>
      <p:sp>
        <p:nvSpPr>
          <p:cNvPr id="7" name="Content Placeholder 4"/>
          <p:cNvSpPr txBox="1">
            <a:spLocks/>
          </p:cNvSpPr>
          <p:nvPr/>
        </p:nvSpPr>
        <p:spPr>
          <a:xfrm>
            <a:off x="228601" y="2438400"/>
            <a:ext cx="3276599" cy="2137565"/>
          </a:xfrm>
          <a:prstGeom prst="rect">
            <a:avLst/>
          </a:prstGeom>
        </p:spPr>
        <p:txBody>
          <a:bodyPr/>
          <a:lstStyle/>
          <a:p>
            <a:pPr marL="342900" lvl="0" indent="-342900">
              <a:spcBef>
                <a:spcPct val="20000"/>
              </a:spcBef>
            </a:pPr>
            <a:r>
              <a:rPr lang="en-US" sz="1600" b="1" dirty="0" smtClean="0"/>
              <a:t>The City School</a:t>
            </a:r>
            <a:r>
              <a:rPr lang="en-US" sz="1600" dirty="0" smtClean="0"/>
              <a:t> (abbreviated as </a:t>
            </a:r>
            <a:r>
              <a:rPr lang="en-US" sz="1600" b="1" dirty="0" smtClean="0"/>
              <a:t>TCS</a:t>
            </a:r>
            <a:r>
              <a:rPr lang="en-US" sz="1600" dirty="0" smtClean="0"/>
              <a:t>) is one of the private English medium school systems in Pakistan which operates more than 190 schools in 53 cities across Pakistan. It offers preschool, primary education, secondary education and preparation for local SSC and the international GCE. Most of its students opt to take the international GCE O and AS/A Level examinations organized by the CIE of UCLES</a:t>
            </a:r>
            <a:r>
              <a:rPr lang="en-US" sz="2400" dirty="0" smtClean="0"/>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228600" y="457200"/>
            <a:ext cx="7787952" cy="539500"/>
          </a:xfrm>
          <a:prstGeom prst="rect">
            <a:avLst/>
          </a:prstGeom>
        </p:spPr>
        <p:txBody>
          <a:bodyP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solidFill>
                  <a:srgbClr val="FF0000"/>
                </a:solidFill>
                <a:latin typeface="+mj-lt"/>
                <a:ea typeface="+mj-ea"/>
                <a:cs typeface="+mj-cs"/>
              </a:rPr>
              <a:t>Other Schools in our School’s Surroundings</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457200" y="1752600"/>
            <a:ext cx="3581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Beaconhouse School</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34818" name="Picture 2" descr="C:\Users\A\Desktop\iEarn\Pictures\Islamabad - BSS - MC - 2010 - 03.jpg"/>
          <p:cNvPicPr>
            <a:picLocks noChangeAspect="1" noChangeArrowheads="1"/>
          </p:cNvPicPr>
          <p:nvPr/>
        </p:nvPicPr>
        <p:blipFill>
          <a:blip r:embed="rId2"/>
          <a:srcRect/>
          <a:stretch>
            <a:fillRect/>
          </a:stretch>
        </p:blipFill>
        <p:spPr bwMode="auto">
          <a:xfrm>
            <a:off x="4038600" y="2819400"/>
            <a:ext cx="4553556" cy="3415168"/>
          </a:xfrm>
          <a:prstGeom prst="rect">
            <a:avLst/>
          </a:prstGeom>
          <a:noFill/>
        </p:spPr>
      </p:pic>
      <p:sp>
        <p:nvSpPr>
          <p:cNvPr id="6" name="Content Placeholder 4"/>
          <p:cNvSpPr txBox="1">
            <a:spLocks/>
          </p:cNvSpPr>
          <p:nvPr/>
        </p:nvSpPr>
        <p:spPr>
          <a:xfrm>
            <a:off x="304800" y="2667000"/>
            <a:ext cx="3505200" cy="2137565"/>
          </a:xfrm>
          <a:prstGeom prst="rect">
            <a:avLst/>
          </a:prstGeom>
        </p:spPr>
        <p:txBody>
          <a:bodyPr/>
          <a:lstStyle/>
          <a:p>
            <a:pPr marL="342900" indent="-342900">
              <a:spcBef>
                <a:spcPct val="20000"/>
              </a:spcBef>
            </a:pPr>
            <a:r>
              <a:rPr lang="en-US" dirty="0" smtClean="0"/>
              <a:t>The </a:t>
            </a:r>
            <a:r>
              <a:rPr lang="en-US" b="1" dirty="0" smtClean="0"/>
              <a:t>Beaconhouse School System</a:t>
            </a:r>
            <a:r>
              <a:rPr lang="en-US" dirty="0" smtClean="0"/>
              <a:t> is one of the largest private school networks in the world.</a:t>
            </a:r>
            <a:r>
              <a:rPr lang="en-US" baseline="30000" dirty="0" smtClean="0"/>
              <a:t> </a:t>
            </a:r>
            <a:r>
              <a:rPr lang="en-US" dirty="0" smtClean="0"/>
              <a:t>Established in November 1975 as the Les </a:t>
            </a:r>
            <a:r>
              <a:rPr lang="en-US" dirty="0" err="1" smtClean="0"/>
              <a:t>Anges</a:t>
            </a:r>
            <a:r>
              <a:rPr lang="en-US" dirty="0" smtClean="0"/>
              <a:t> Montessori Academy for toddlers, Beaconhouse has since grown into a global network of private schools, institutes, and universities, giving education to over 241,000 students from pre-school to post-graduation</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228600" y="457200"/>
            <a:ext cx="7787952" cy="539500"/>
          </a:xfrm>
          <a:prstGeom prst="rect">
            <a:avLst/>
          </a:prstGeom>
        </p:spPr>
        <p:txBody>
          <a:bodyP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solidFill>
                  <a:srgbClr val="FF0000"/>
                </a:solidFill>
                <a:latin typeface="+mj-lt"/>
                <a:ea typeface="+mj-ea"/>
                <a:cs typeface="+mj-cs"/>
              </a:rPr>
              <a:t>Other Schools in our School’s Surroundings</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457200" y="1752600"/>
            <a:ext cx="3962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Roots Millennium</a:t>
            </a:r>
            <a:r>
              <a:rPr kumimoji="0" lang="en-US" sz="2800" b="1" i="0" u="none" strike="noStrike" kern="1200" cap="none" spc="0" normalizeH="0" noProof="0" dirty="0" smtClean="0">
                <a:ln>
                  <a:noFill/>
                </a:ln>
                <a:solidFill>
                  <a:schemeClr val="tx1"/>
                </a:solidFill>
                <a:effectLst/>
                <a:uLnTx/>
                <a:uFillTx/>
                <a:latin typeface="+mn-lt"/>
                <a:ea typeface="+mn-ea"/>
                <a:cs typeface="+mn-cs"/>
              </a:rPr>
              <a:t>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School</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35842" name="Picture 2" descr="C:\Users\A\Desktop\iEarn\Pictures\Roots.jpg"/>
          <p:cNvPicPr>
            <a:picLocks noChangeAspect="1" noChangeArrowheads="1"/>
          </p:cNvPicPr>
          <p:nvPr/>
        </p:nvPicPr>
        <p:blipFill>
          <a:blip r:embed="rId2"/>
          <a:srcRect/>
          <a:stretch>
            <a:fillRect/>
          </a:stretch>
        </p:blipFill>
        <p:spPr bwMode="auto">
          <a:xfrm>
            <a:off x="3733800" y="4073740"/>
            <a:ext cx="4957212" cy="2472394"/>
          </a:xfrm>
          <a:prstGeom prst="rect">
            <a:avLst/>
          </a:prstGeom>
          <a:noFill/>
        </p:spPr>
      </p:pic>
      <p:sp>
        <p:nvSpPr>
          <p:cNvPr id="6" name="Rectangle 5"/>
          <p:cNvSpPr/>
          <p:nvPr/>
        </p:nvSpPr>
        <p:spPr>
          <a:xfrm>
            <a:off x="838200" y="2286000"/>
            <a:ext cx="4572000" cy="2031325"/>
          </a:xfrm>
          <a:prstGeom prst="rect">
            <a:avLst/>
          </a:prstGeom>
        </p:spPr>
        <p:txBody>
          <a:bodyPr>
            <a:spAutoFit/>
          </a:bodyPr>
          <a:lstStyle/>
          <a:p>
            <a:r>
              <a:rPr lang="en-US" b="1" dirty="0" smtClean="0"/>
              <a:t>Roots Millennium Schools</a:t>
            </a:r>
            <a:r>
              <a:rPr lang="en-US" dirty="0" smtClean="0"/>
              <a:t> is a part of Roots School System founded in 1988 by Mrs. </a:t>
            </a:r>
            <a:r>
              <a:rPr lang="en-US" dirty="0" err="1" smtClean="0"/>
              <a:t>Riffat</a:t>
            </a:r>
            <a:r>
              <a:rPr lang="en-US" dirty="0" smtClean="0"/>
              <a:t> </a:t>
            </a:r>
            <a:r>
              <a:rPr lang="en-US" dirty="0" err="1" smtClean="0"/>
              <a:t>Mushtaq</a:t>
            </a:r>
            <a:r>
              <a:rPr lang="en-US" dirty="0" smtClean="0"/>
              <a:t>. Roots millennium schools is established by her son Chaudhry Faisal </a:t>
            </a:r>
            <a:r>
              <a:rPr lang="en-US" dirty="0" err="1" smtClean="0"/>
              <a:t>Mushtaq</a:t>
            </a:r>
            <a:r>
              <a:rPr lang="en-US" dirty="0" smtClean="0"/>
              <a:t> and is operating purpose built state of the art campuses in 20 cities of Pakistan.</a:t>
            </a:r>
            <a:r>
              <a:rPr lang="en-US" baseline="30000" dirty="0" smtClean="0"/>
              <a:t> </a:t>
            </a:r>
            <a:r>
              <a:rPr lang="en-US" dirty="0" smtClean="0"/>
              <a:t> It is a private school system too</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228600" y="457200"/>
            <a:ext cx="7787952" cy="539500"/>
          </a:xfrm>
          <a:prstGeom prst="rect">
            <a:avLst/>
          </a:prstGeom>
        </p:spPr>
        <p:txBody>
          <a:bodyP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solidFill>
                  <a:srgbClr val="FF0000"/>
                </a:solidFill>
                <a:latin typeface="+mj-lt"/>
                <a:ea typeface="+mj-ea"/>
                <a:cs typeface="+mj-cs"/>
              </a:rPr>
              <a:t>Park Near Our School</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228600" y="1752600"/>
            <a:ext cx="3581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Kachnar</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Park</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4" name="Content Placeholder 4"/>
          <p:cNvSpPr txBox="1">
            <a:spLocks/>
          </p:cNvSpPr>
          <p:nvPr/>
        </p:nvSpPr>
        <p:spPr>
          <a:xfrm>
            <a:off x="228601" y="2438400"/>
            <a:ext cx="3047999" cy="2137565"/>
          </a:xfrm>
          <a:prstGeom prst="rect">
            <a:avLst/>
          </a:prstGeom>
        </p:spPr>
        <p:txBody>
          <a:bodyPr/>
          <a:lstStyle/>
          <a:p>
            <a:pPr marL="342900" indent="-342900">
              <a:spcBef>
                <a:spcPct val="20000"/>
              </a:spcBef>
            </a:pPr>
            <a:r>
              <a:rPr lang="en-US" sz="2400" dirty="0" err="1" smtClean="0"/>
              <a:t>Kachnar</a:t>
            </a:r>
            <a:r>
              <a:rPr lang="en-US" sz="2400" dirty="0" smtClean="0"/>
              <a:t> park is so beautiful. It has a jogging or walking track which is 6 kilometers long. Every evening people from different vicinity come her jog and exercise.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6866" name="Picture 2" descr="C:\Users\A\Desktop\iEarn\Pictures\11218692_10155757463125179_3685232064386911622_n.jpg"/>
          <p:cNvPicPr>
            <a:picLocks noChangeAspect="1" noChangeArrowheads="1"/>
          </p:cNvPicPr>
          <p:nvPr/>
        </p:nvPicPr>
        <p:blipFill>
          <a:blip r:embed="rId2"/>
          <a:srcRect/>
          <a:stretch>
            <a:fillRect/>
          </a:stretch>
        </p:blipFill>
        <p:spPr bwMode="auto">
          <a:xfrm>
            <a:off x="5257800" y="1524000"/>
            <a:ext cx="3505200" cy="2628900"/>
          </a:xfrm>
          <a:prstGeom prst="rect">
            <a:avLst/>
          </a:prstGeom>
          <a:noFill/>
        </p:spPr>
      </p:pic>
      <p:pic>
        <p:nvPicPr>
          <p:cNvPr id="36867" name="Picture 3" descr="C:\Users\A\Desktop\iEarn\Pictures\Kachnar Park2.jpg"/>
          <p:cNvPicPr>
            <a:picLocks noChangeAspect="1" noChangeArrowheads="1"/>
          </p:cNvPicPr>
          <p:nvPr/>
        </p:nvPicPr>
        <p:blipFill>
          <a:blip r:embed="rId3" cstate="print"/>
          <a:srcRect/>
          <a:stretch>
            <a:fillRect/>
          </a:stretch>
        </p:blipFill>
        <p:spPr bwMode="auto">
          <a:xfrm>
            <a:off x="3581400" y="3810000"/>
            <a:ext cx="3986873" cy="2667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228600" y="457200"/>
            <a:ext cx="7787952" cy="539500"/>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dirty="0" smtClean="0">
                <a:solidFill>
                  <a:srgbClr val="FF0000"/>
                </a:solidFill>
                <a:latin typeface="+mj-lt"/>
                <a:ea typeface="+mj-ea"/>
                <a:cs typeface="+mj-cs"/>
              </a:rPr>
              <a:t>Religious Places</a:t>
            </a:r>
            <a:endParaRPr kumimoji="0" lang="en-US" sz="32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228600" y="1752600"/>
            <a:ext cx="3581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Mosque</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37890" name="Picture 2" descr="C:\Users\A\Desktop\iEarn\Pictures\398098_317395015028944_69717522_n.jpg"/>
          <p:cNvPicPr>
            <a:picLocks noChangeAspect="1" noChangeArrowheads="1"/>
          </p:cNvPicPr>
          <p:nvPr/>
        </p:nvPicPr>
        <p:blipFill>
          <a:blip r:embed="rId2"/>
          <a:srcRect/>
          <a:stretch>
            <a:fillRect/>
          </a:stretch>
        </p:blipFill>
        <p:spPr bwMode="auto">
          <a:xfrm>
            <a:off x="4038600" y="1676400"/>
            <a:ext cx="4724400" cy="4724400"/>
          </a:xfrm>
          <a:prstGeom prst="rect">
            <a:avLst/>
          </a:prstGeom>
          <a:noFill/>
        </p:spPr>
      </p:pic>
      <p:sp>
        <p:nvSpPr>
          <p:cNvPr id="8" name="Content Placeholder 4"/>
          <p:cNvSpPr txBox="1">
            <a:spLocks/>
          </p:cNvSpPr>
          <p:nvPr/>
        </p:nvSpPr>
        <p:spPr>
          <a:xfrm>
            <a:off x="228601" y="2438400"/>
            <a:ext cx="3047999" cy="2137565"/>
          </a:xfrm>
          <a:prstGeom prst="rect">
            <a:avLst/>
          </a:prstGeom>
        </p:spPr>
        <p:txBody>
          <a:bodyPr/>
          <a:lstStyle/>
          <a:p>
            <a:pPr marL="342900" indent="-342900">
              <a:spcBef>
                <a:spcPct val="20000"/>
              </a:spcBef>
            </a:pPr>
            <a:r>
              <a:rPr lang="en-US" sz="2400" dirty="0" smtClean="0"/>
              <a:t>There is a beautiful mosque near our School. Mosque is a Muslim Worshipping Place. In this Mosque one Sect of Muslims called </a:t>
            </a:r>
            <a:r>
              <a:rPr lang="en-US" sz="2400" dirty="0" err="1" smtClean="0"/>
              <a:t>Shias</a:t>
            </a:r>
            <a:r>
              <a:rPr lang="en-US" sz="2400" dirty="0" smtClean="0"/>
              <a:t> worship here.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228600" y="457200"/>
            <a:ext cx="7787952" cy="539500"/>
          </a:xfrm>
          <a:prstGeom prst="rect">
            <a:avLst/>
          </a:prstGeom>
        </p:spPr>
        <p:txBody>
          <a:bodyP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solidFill>
                  <a:srgbClr val="FF0000"/>
                </a:solidFill>
                <a:latin typeface="+mj-lt"/>
                <a:ea typeface="+mj-ea"/>
                <a:cs typeface="+mj-cs"/>
              </a:rPr>
              <a:t>Hospital</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381000" y="1524000"/>
            <a:ext cx="49530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Shifa International Hospital</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38913" name="Rectangle 1"/>
          <p:cNvSpPr>
            <a:spLocks noChangeArrowheads="1"/>
          </p:cNvSpPr>
          <p:nvPr/>
        </p:nvSpPr>
        <p:spPr bwMode="auto">
          <a:xfrm>
            <a:off x="381000" y="2286000"/>
            <a:ext cx="4191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Shifa International Hospital is a tertiary care organization that is committed to provide cost effective quality medical care to all patients, ensuring ethical practice of medicine.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4" name="Picture 2" descr="C:\Users\A\Desktop\iEarn\Pictures\Shifa.jpg"/>
          <p:cNvPicPr>
            <a:picLocks noChangeAspect="1" noChangeArrowheads="1"/>
          </p:cNvPicPr>
          <p:nvPr/>
        </p:nvPicPr>
        <p:blipFill>
          <a:blip r:embed="rId2"/>
          <a:srcRect/>
          <a:stretch>
            <a:fillRect/>
          </a:stretch>
        </p:blipFill>
        <p:spPr bwMode="auto">
          <a:xfrm>
            <a:off x="381000" y="3886200"/>
            <a:ext cx="8105775" cy="27717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228600" y="457200"/>
            <a:ext cx="7787952" cy="539500"/>
          </a:xfrm>
          <a:prstGeom prst="rect">
            <a:avLst/>
          </a:prstGeom>
        </p:spPr>
        <p:txBody>
          <a:bodyP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FF0000"/>
                </a:solidFill>
                <a:latin typeface="+mj-lt"/>
                <a:ea typeface="+mj-ea"/>
                <a:cs typeface="+mj-cs"/>
              </a:rPr>
              <a:t>Hospital</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381000" y="1524000"/>
            <a:ext cx="49530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Shifa International Hospital</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4" descr="C:\Users\A\Desktop\iEarn\Pictures\Shifa-International-Hospital-Islamabad.jpg"/>
          <p:cNvPicPr>
            <a:picLocks noChangeAspect="1" noChangeArrowheads="1"/>
          </p:cNvPicPr>
          <p:nvPr/>
        </p:nvPicPr>
        <p:blipFill>
          <a:blip r:embed="rId2"/>
          <a:srcRect/>
          <a:stretch>
            <a:fillRect/>
          </a:stretch>
        </p:blipFill>
        <p:spPr bwMode="auto">
          <a:xfrm>
            <a:off x="609600" y="2362200"/>
            <a:ext cx="7442815" cy="3943350"/>
          </a:xfrm>
          <a:prstGeom prst="rect">
            <a:avLst/>
          </a:prstGeom>
          <a:noFill/>
          <a:ln w="12700">
            <a:solidFill>
              <a:schemeClr val="tx1"/>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228600" y="457200"/>
            <a:ext cx="7787952" cy="539500"/>
          </a:xfrm>
          <a:prstGeom prst="rect">
            <a:avLst/>
          </a:prstGeom>
        </p:spPr>
        <p:txBody>
          <a:bodyP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solidFill>
                  <a:srgbClr val="FF0000"/>
                </a:solidFill>
                <a:latin typeface="+mj-lt"/>
                <a:ea typeface="+mj-ea"/>
                <a:cs typeface="+mj-cs"/>
              </a:rPr>
              <a:t>Hospital</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381000" y="1524000"/>
            <a:ext cx="55626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Inside Shifa International Hospital</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43010" name="Picture 2" descr="C:\Users\A\Desktop\iEarn\Pictures\shifa-img5-lighbox.jpg"/>
          <p:cNvPicPr>
            <a:picLocks noChangeAspect="1" noChangeArrowheads="1"/>
          </p:cNvPicPr>
          <p:nvPr/>
        </p:nvPicPr>
        <p:blipFill>
          <a:blip r:embed="rId2"/>
          <a:srcRect/>
          <a:stretch>
            <a:fillRect/>
          </a:stretch>
        </p:blipFill>
        <p:spPr bwMode="auto">
          <a:xfrm>
            <a:off x="609600" y="2576182"/>
            <a:ext cx="4114800" cy="2626754"/>
          </a:xfrm>
          <a:prstGeom prst="rect">
            <a:avLst/>
          </a:prstGeom>
          <a:noFill/>
        </p:spPr>
      </p:pic>
      <p:pic>
        <p:nvPicPr>
          <p:cNvPr id="43011" name="Picture 3" descr="C:\Users\A\Desktop\iEarn\Pictures\shifa-img6-lighbox.jpg"/>
          <p:cNvPicPr>
            <a:picLocks noChangeAspect="1" noChangeArrowheads="1"/>
          </p:cNvPicPr>
          <p:nvPr/>
        </p:nvPicPr>
        <p:blipFill>
          <a:blip r:embed="rId3"/>
          <a:srcRect/>
          <a:stretch>
            <a:fillRect/>
          </a:stretch>
        </p:blipFill>
        <p:spPr bwMode="auto">
          <a:xfrm>
            <a:off x="4536384" y="4114800"/>
            <a:ext cx="4332858" cy="2362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228600" y="457200"/>
            <a:ext cx="7787952" cy="539500"/>
          </a:xfrm>
          <a:prstGeom prst="rect">
            <a:avLst/>
          </a:prstGeom>
        </p:spPr>
        <p:txBody>
          <a:bodyP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FF0000"/>
                </a:solidFill>
                <a:latin typeface="+mj-lt"/>
                <a:ea typeface="+mj-ea"/>
                <a:cs typeface="+mj-cs"/>
              </a:rPr>
              <a:t>Office</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381000" y="1524000"/>
            <a:ext cx="8305800" cy="639762"/>
          </a:xfrm>
          <a:prstGeom prst="rect">
            <a:avLst/>
          </a:prstGeom>
        </p:spPr>
        <p:txBody>
          <a:bodyPr/>
          <a:lstStyle/>
          <a:p>
            <a:pPr marL="342900" lvl="0" indent="-342900" algn="ctr">
              <a:spcBef>
                <a:spcPct val="20000"/>
              </a:spcBef>
            </a:pPr>
            <a:r>
              <a:rPr lang="en-US" sz="2400" b="1" dirty="0" smtClean="0"/>
              <a:t>Federal Board of Intermediate and Secondary Education Office</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44034" name="Picture 2" descr="C:\Users\A\Desktop\iEarn\Pictures\FD Board.jpg"/>
          <p:cNvPicPr>
            <a:picLocks noChangeAspect="1" noChangeArrowheads="1"/>
          </p:cNvPicPr>
          <p:nvPr/>
        </p:nvPicPr>
        <p:blipFill>
          <a:blip r:embed="rId2"/>
          <a:srcRect/>
          <a:stretch>
            <a:fillRect/>
          </a:stretch>
        </p:blipFill>
        <p:spPr bwMode="auto">
          <a:xfrm>
            <a:off x="4267200" y="4038600"/>
            <a:ext cx="4628527" cy="2488818"/>
          </a:xfrm>
          <a:prstGeom prst="rect">
            <a:avLst/>
          </a:prstGeom>
          <a:noFill/>
        </p:spPr>
      </p:pic>
      <p:graphicFrame>
        <p:nvGraphicFramePr>
          <p:cNvPr id="7" name="Table 6"/>
          <p:cNvGraphicFramePr>
            <a:graphicFrameLocks noGrp="1"/>
          </p:cNvGraphicFramePr>
          <p:nvPr/>
        </p:nvGraphicFramePr>
        <p:xfrm>
          <a:off x="457200" y="2209800"/>
          <a:ext cx="3657600" cy="1371601"/>
        </p:xfrm>
        <a:graphic>
          <a:graphicData uri="http://schemas.openxmlformats.org/drawingml/2006/table">
            <a:tbl>
              <a:tblPr/>
              <a:tblGrid>
                <a:gridCol w="1828800"/>
                <a:gridCol w="1828800"/>
              </a:tblGrid>
              <a:tr h="283747">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Formed</a:t>
                      </a:r>
                      <a:endParaRPr lang="en-US" sz="1100" dirty="0">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1975</a:t>
                      </a:r>
                      <a:endParaRPr lang="en-US" sz="1100" dirty="0">
                        <a:latin typeface="Calibri"/>
                        <a:ea typeface="Calibri"/>
                        <a:cs typeface="Times New Roman"/>
                      </a:endParaRPr>
                    </a:p>
                  </a:txBody>
                  <a:tcPr marL="9525" marR="9525" marT="9525" marB="9525" anchor="ctr">
                    <a:lnL>
                      <a:noFill/>
                    </a:lnL>
                    <a:lnR>
                      <a:noFill/>
                    </a:lnR>
                    <a:lnT>
                      <a:noFill/>
                    </a:lnT>
                    <a:lnB>
                      <a:noFill/>
                    </a:lnB>
                  </a:tcPr>
                </a:tc>
              </a:tr>
              <a:tr h="543927">
                <a:tc>
                  <a:txBody>
                    <a:bodyPr/>
                    <a:lstStyle/>
                    <a:p>
                      <a:pPr marL="0" marR="0">
                        <a:lnSpc>
                          <a:spcPct val="115000"/>
                        </a:lnSpc>
                        <a:spcBef>
                          <a:spcPts val="0"/>
                        </a:spcBef>
                        <a:spcAft>
                          <a:spcPts val="0"/>
                        </a:spcAft>
                      </a:pPr>
                      <a:r>
                        <a:rPr lang="en-US" sz="1200" b="1" dirty="0">
                          <a:solidFill>
                            <a:srgbClr val="000000"/>
                          </a:solidFill>
                          <a:latin typeface="Times New Roman"/>
                          <a:ea typeface="Times New Roman"/>
                          <a:cs typeface="Times New Roman"/>
                        </a:rPr>
                        <a:t>Preceding Board</a:t>
                      </a:r>
                      <a:endParaRPr lang="en-US" sz="1100" dirty="0">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Ministry of Education (Pakistan)</a:t>
                      </a:r>
                      <a:endParaRPr lang="en-US" sz="1100" dirty="0">
                        <a:latin typeface="Calibri"/>
                        <a:ea typeface="Calibri"/>
                        <a:cs typeface="Times New Roman"/>
                      </a:endParaRPr>
                    </a:p>
                  </a:txBody>
                  <a:tcPr marL="9525" marR="9525" marT="9525" marB="9525" anchor="ctr">
                    <a:lnL>
                      <a:noFill/>
                    </a:lnL>
                    <a:lnR>
                      <a:noFill/>
                    </a:lnR>
                    <a:lnT>
                      <a:noFill/>
                    </a:lnT>
                    <a:lnB>
                      <a:noFill/>
                    </a:lnB>
                  </a:tcPr>
                </a:tc>
              </a:tr>
              <a:tr h="543927">
                <a:tc>
                  <a:txBody>
                    <a:bodyPr/>
                    <a:lstStyle/>
                    <a:p>
                      <a:pPr marL="0" marR="0">
                        <a:lnSpc>
                          <a:spcPct val="115000"/>
                        </a:lnSpc>
                        <a:spcBef>
                          <a:spcPts val="0"/>
                        </a:spcBef>
                        <a:spcAft>
                          <a:spcPts val="0"/>
                        </a:spcAft>
                      </a:pPr>
                      <a:r>
                        <a:rPr lang="en-US" sz="1200" b="1">
                          <a:solidFill>
                            <a:srgbClr val="000000"/>
                          </a:solidFill>
                          <a:latin typeface="Times New Roman"/>
                          <a:ea typeface="Times New Roman"/>
                          <a:cs typeface="Times New Roman"/>
                        </a:rPr>
                        <a:t>Jurisdiction</a:t>
                      </a:r>
                      <a:endParaRPr lang="en-US" sz="1100">
                        <a:latin typeface="Calibri"/>
                        <a:ea typeface="Calibri"/>
                        <a:cs typeface="Times New Roman"/>
                      </a:endParaRPr>
                    </a:p>
                  </a:txBody>
                  <a:tcPr marL="9525" marR="9525" marT="9525" marB="9525" anchor="ctr">
                    <a:lnL>
                      <a:noFill/>
                    </a:lnL>
                    <a:lnR>
                      <a:noFill/>
                    </a:lnR>
                    <a:lnT>
                      <a:noFill/>
                    </a:lnT>
                    <a:lnB>
                      <a:noFill/>
                    </a:lnB>
                  </a:tcPr>
                </a:tc>
                <a:tc>
                  <a:txBody>
                    <a:bodyPr/>
                    <a:lstStyle/>
                    <a:p>
                      <a:pPr marL="0" marR="0">
                        <a:lnSpc>
                          <a:spcPct val="115000"/>
                        </a:lnSpc>
                        <a:spcBef>
                          <a:spcPts val="0"/>
                        </a:spcBef>
                        <a:spcAft>
                          <a:spcPts val="0"/>
                        </a:spcAft>
                      </a:pPr>
                      <a:r>
                        <a:rPr lang="en-US" sz="1200" dirty="0">
                          <a:solidFill>
                            <a:srgbClr val="000000"/>
                          </a:solidFill>
                          <a:latin typeface="Times New Roman"/>
                          <a:ea typeface="Times New Roman"/>
                          <a:cs typeface="Times New Roman"/>
                        </a:rPr>
                        <a:t>Federal government of the Pakistan</a:t>
                      </a:r>
                      <a:endParaRPr lang="en-US" sz="1100" dirty="0">
                        <a:latin typeface="Calibri"/>
                        <a:ea typeface="Calibri"/>
                        <a:cs typeface="Times New Roman"/>
                      </a:endParaRPr>
                    </a:p>
                  </a:txBody>
                  <a:tcPr marL="9525" marR="9525" marT="9525" marB="9525" anchor="ctr">
                    <a:lnL>
                      <a:noFill/>
                    </a:lnL>
                    <a:lnR>
                      <a:noFill/>
                    </a:lnR>
                    <a:lnT>
                      <a:noFill/>
                    </a:lnT>
                    <a:lnB>
                      <a:noFill/>
                    </a:lnB>
                  </a:tcPr>
                </a:tc>
              </a:tr>
            </a:tbl>
          </a:graphicData>
        </a:graphic>
      </p:graphicFrame>
      <p:sp>
        <p:nvSpPr>
          <p:cNvPr id="44035" name="Rectangle 3"/>
          <p:cNvSpPr>
            <a:spLocks noChangeArrowheads="1"/>
          </p:cNvSpPr>
          <p:nvPr/>
        </p:nvSpPr>
        <p:spPr bwMode="auto">
          <a:xfrm>
            <a:off x="228600" y="3657600"/>
            <a:ext cx="3810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It is the Intermediate Education Governmental body in Pakistan and overseas Pakistani schools. It is authorized with financial and administrative authority to organize, manage, regulate, develop and control intermediate and secondary education in general and accomplish examinations in the institutions affiliated with it.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FBISE Islamabad (logo).png">
            <a:hlinkClick r:id="rId3"/>
          </p:cNvPr>
          <p:cNvPicPr/>
          <p:nvPr/>
        </p:nvPicPr>
        <p:blipFill>
          <a:blip r:embed="rId4"/>
          <a:srcRect/>
          <a:stretch>
            <a:fillRect/>
          </a:stretch>
        </p:blipFill>
        <p:spPr bwMode="auto">
          <a:xfrm>
            <a:off x="5410200" y="2057400"/>
            <a:ext cx="1676400" cy="17957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ap 2.jpg"/>
          <p:cNvPicPr>
            <a:picLocks noChangeAspect="1"/>
          </p:cNvPicPr>
          <p:nvPr/>
        </p:nvPicPr>
        <p:blipFill>
          <a:blip r:embed="rId2"/>
          <a:srcRect t="12667" b="4667"/>
          <a:stretch>
            <a:fillRect/>
          </a:stretch>
        </p:blipFill>
        <p:spPr>
          <a:xfrm>
            <a:off x="0" y="1600200"/>
            <a:ext cx="9144000" cy="5268686"/>
          </a:xfrm>
          <a:prstGeom prst="rect">
            <a:avLst/>
          </a:prstGeom>
        </p:spPr>
      </p:pic>
      <p:sp>
        <p:nvSpPr>
          <p:cNvPr id="3" name="Title 1"/>
          <p:cNvSpPr txBox="1">
            <a:spLocks/>
          </p:cNvSpPr>
          <p:nvPr/>
        </p:nvSpPr>
        <p:spPr>
          <a:xfrm>
            <a:off x="754375" y="374900"/>
            <a:ext cx="7787952" cy="763525"/>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Our School Location</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228600" y="457200"/>
            <a:ext cx="7787952" cy="539500"/>
          </a:xfrm>
          <a:prstGeom prst="rect">
            <a:avLst/>
          </a:prstGeom>
        </p:spPr>
        <p:txBody>
          <a:bodyP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dirty="0" smtClean="0">
                <a:solidFill>
                  <a:srgbClr val="FF0000"/>
                </a:solidFill>
                <a:latin typeface="+mj-lt"/>
                <a:ea typeface="+mj-ea"/>
                <a:cs typeface="+mj-cs"/>
              </a:rPr>
              <a:t>Interchange</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6" name="Rectangle 4"/>
          <p:cNvSpPr>
            <a:spLocks noChangeArrowheads="1"/>
          </p:cNvSpPr>
          <p:nvPr/>
        </p:nvSpPr>
        <p:spPr bwMode="auto">
          <a:xfrm>
            <a:off x="457200" y="1524000"/>
            <a:ext cx="6553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704975" algn="l"/>
              </a:tabLst>
            </a:pPr>
            <a:r>
              <a:rPr kumimoji="0" lang="en-US" sz="28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Faizabad</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Interchange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704975" algn="l"/>
              </a:tabLst>
            </a:pPr>
            <a:r>
              <a:rPr kumimoji="0" lang="en-US" sz="1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Faizabad</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Interchange</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is the main gateway between the twin Pakistani cities of Rawalpindi and Islamabad, Pakistan. It was the first modern highway interchange of Pakistan made during the late 1990s to better solve the traffic problem on </a:t>
            </a:r>
            <a:r>
              <a:rPr kumimoji="0" lang="en-US"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Murree</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Road and Islamabad Highway</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6082" name="Picture 2" descr="C:\Users\A\Desktop\iEarn\Pictures\Faizabad.jpg"/>
          <p:cNvPicPr>
            <a:picLocks noChangeAspect="1" noChangeArrowheads="1"/>
          </p:cNvPicPr>
          <p:nvPr/>
        </p:nvPicPr>
        <p:blipFill>
          <a:blip r:embed="rId2"/>
          <a:srcRect/>
          <a:stretch>
            <a:fillRect/>
          </a:stretch>
        </p:blipFill>
        <p:spPr bwMode="auto">
          <a:xfrm>
            <a:off x="533400" y="3124200"/>
            <a:ext cx="7596308" cy="338550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228600" y="457200"/>
            <a:ext cx="7787952" cy="539500"/>
          </a:xfrm>
          <a:prstGeom prst="rect">
            <a:avLst/>
          </a:prstGeom>
        </p:spPr>
        <p:txBody>
          <a:bodyP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noProof="0" dirty="0" smtClean="0">
                <a:ln>
                  <a:noFill/>
                </a:ln>
                <a:solidFill>
                  <a:srgbClr val="FF0000"/>
                </a:solidFill>
                <a:effectLst/>
                <a:uLnTx/>
                <a:uFillTx/>
                <a:latin typeface="+mj-lt"/>
                <a:ea typeface="+mj-ea"/>
                <a:cs typeface="+mj-cs"/>
              </a:rPr>
              <a:t>Islamabad Highway</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6" name="Rectangle 4"/>
          <p:cNvSpPr>
            <a:spLocks noChangeArrowheads="1"/>
          </p:cNvSpPr>
          <p:nvPr/>
        </p:nvSpPr>
        <p:spPr bwMode="auto">
          <a:xfrm>
            <a:off x="457200" y="1524000"/>
            <a:ext cx="65532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704975" algn="l"/>
              </a:tabLst>
            </a:pPr>
            <a:r>
              <a:rPr lang="en-US" sz="2800" b="1" dirty="0" smtClean="0">
                <a:latin typeface="Calibri" pitchFamily="34" charset="0"/>
                <a:cs typeface="Times New Roman" pitchFamily="18" charset="0"/>
              </a:rPr>
              <a:t>Islamabad Highway</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70497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7106" name="Picture 2" descr="C:\Users\A\Desktop\iEarn\Pictures\highway2.jpg"/>
          <p:cNvPicPr>
            <a:picLocks noChangeAspect="1" noChangeArrowheads="1"/>
          </p:cNvPicPr>
          <p:nvPr/>
        </p:nvPicPr>
        <p:blipFill>
          <a:blip r:embed="rId2"/>
          <a:srcRect/>
          <a:stretch>
            <a:fillRect/>
          </a:stretch>
        </p:blipFill>
        <p:spPr bwMode="auto">
          <a:xfrm>
            <a:off x="4419600" y="4114800"/>
            <a:ext cx="4495800" cy="2553971"/>
          </a:xfrm>
          <a:prstGeom prst="rect">
            <a:avLst/>
          </a:prstGeom>
          <a:noFill/>
        </p:spPr>
      </p:pic>
      <p:sp>
        <p:nvSpPr>
          <p:cNvPr id="7" name="Rectangle 6"/>
          <p:cNvSpPr/>
          <p:nvPr/>
        </p:nvSpPr>
        <p:spPr>
          <a:xfrm>
            <a:off x="304800" y="2057400"/>
            <a:ext cx="4114800" cy="3693319"/>
          </a:xfrm>
          <a:prstGeom prst="rect">
            <a:avLst/>
          </a:prstGeom>
        </p:spPr>
        <p:txBody>
          <a:bodyPr wrap="square">
            <a:spAutoFit/>
          </a:bodyPr>
          <a:lstStyle/>
          <a:p>
            <a:r>
              <a:rPr lang="en-US" b="1" dirty="0" smtClean="0"/>
              <a:t>Islamabad Highway</a:t>
            </a:r>
            <a:r>
              <a:rPr lang="en-US" dirty="0" smtClean="0"/>
              <a:t> also known as </a:t>
            </a:r>
            <a:r>
              <a:rPr lang="en-US" b="1" dirty="0" smtClean="0"/>
              <a:t>Islamabad Expressway</a:t>
            </a:r>
            <a:r>
              <a:rPr lang="en-US" dirty="0" smtClean="0"/>
              <a:t> or </a:t>
            </a:r>
            <a:r>
              <a:rPr lang="en-US" b="1" dirty="0" smtClean="0"/>
              <a:t>Faisal Avenue</a:t>
            </a:r>
            <a:r>
              <a:rPr lang="en-US" dirty="0" smtClean="0"/>
              <a:t> (named after Saudi King Faisal) is one of the main highway of Islamabad, Pakistan that connects it to Rawalpindi. It stretches from Faisal Mosque (</a:t>
            </a:r>
            <a:r>
              <a:rPr lang="en-US" i="1" dirty="0" smtClean="0"/>
              <a:t>on Northern end</a:t>
            </a:r>
            <a:r>
              <a:rPr lang="en-US" dirty="0" smtClean="0"/>
              <a:t>) to Rawat (</a:t>
            </a:r>
            <a:r>
              <a:rPr lang="en-US" i="1" dirty="0" smtClean="0"/>
              <a:t>on Southern end</a:t>
            </a:r>
            <a:r>
              <a:rPr lang="en-US" dirty="0" smtClean="0"/>
              <a:t>) linking to GT Road</a:t>
            </a:r>
            <a:r>
              <a:rPr lang="en-US" baseline="30000" dirty="0" smtClean="0"/>
              <a:t> </a:t>
            </a:r>
            <a:r>
              <a:rPr lang="en-US" dirty="0" smtClean="0"/>
              <a:t>with a length of about 28 kilometers. Its width varies from three lanes to five lanes. It has three interchanges, each at Jinnah Avenue crossing, Zero Point Interchange and </a:t>
            </a:r>
            <a:r>
              <a:rPr lang="en-US" dirty="0" err="1" smtClean="0"/>
              <a:t>Faizabad</a:t>
            </a:r>
            <a:r>
              <a:rPr lang="en-US" dirty="0" smtClean="0"/>
              <a:t> Interchange.</a:t>
            </a:r>
            <a:endParaRPr lang="en-US" dirty="0"/>
          </a:p>
        </p:txBody>
      </p:sp>
      <p:pic>
        <p:nvPicPr>
          <p:cNvPr id="47108" name="Picture 4" descr="http://upload.wikimedia.org/wikipedia/commons/thumb/e/e1/Chaghi_Monument.JPG/640px-Chaghi_Monument.JPG"/>
          <p:cNvPicPr>
            <a:picLocks noChangeAspect="1" noChangeArrowheads="1"/>
          </p:cNvPicPr>
          <p:nvPr/>
        </p:nvPicPr>
        <p:blipFill>
          <a:blip r:embed="rId3"/>
          <a:srcRect/>
          <a:stretch>
            <a:fillRect/>
          </a:stretch>
        </p:blipFill>
        <p:spPr bwMode="auto">
          <a:xfrm>
            <a:off x="5029200" y="1604682"/>
            <a:ext cx="3657600" cy="243391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971800"/>
            <a:ext cx="7482544" cy="763524"/>
          </a:xfrm>
        </p:spPr>
        <p:txBody>
          <a:bodyPr>
            <a:normAutofit fontScale="90000"/>
          </a:bodyPr>
          <a:lstStyle/>
          <a:p>
            <a:r>
              <a:rPr lang="en-US" dirty="0" smtClean="0"/>
              <a:t>We Love our school but there are 2 things that we </a:t>
            </a:r>
            <a:r>
              <a:rPr lang="en-US" dirty="0" err="1" smtClean="0"/>
              <a:t>we</a:t>
            </a:r>
            <a:r>
              <a:rPr lang="en-US" dirty="0" smtClean="0"/>
              <a:t> would like to change. One is the Location and other is the size of building of our school</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70783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371600" y="2438400"/>
            <a:ext cx="5181600" cy="923330"/>
          </a:xfrm>
          <a:prstGeom prst="rect">
            <a:avLst/>
          </a:prstGeom>
          <a:noFill/>
        </p:spPr>
        <p:txBody>
          <a:bodyPr wrap="squar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Thank You</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098" name="AutoShape 2" descr="data:image/jpeg;base64,/9j/4AAQSkZJRgABAQAAAQABAAD/2wCEAAkGBxMSEBUREhQVFBUWFRgXFRgXGBcWGBcWGBUWGBQZFBYaHyggHR8nGxUXITEiJykrLi4uHSAzODMsNygtLisBCgoKDg0OGxAQGywmICQtNCwvLDQvLCwsLCwsLCwsLywsLCwsLCwvLCwsLCwtLCwsLCwsLC8sLCwsLCwsLC8sLP/AABEIAOEA4QMBEQACEQEDEQH/xAAcAAEAAgIDAQAAAAAAAAAAAAAABgcBBQMECAL/xABIEAABAwICBwUFBAYHCAMAAAABAAIDBBEFIQYHEjFBUWETInGBkRQyQnKhI1JisRVDgqLBwiQzNFNzkrIWJWODo9HS8URkk//EABsBAQACAwEBAAAAAAAAAAAAAAADBAECBgUH/8QAOxEAAgECAgULAwMDAwUAAAAAAAECAxEEIQUSMUFRBhMiYXGBkaGxwdEy4fAUQlIjJHIzYoIVNEOi8f/aAAwDAQACEQMRAD8AvFAEAQBAEAQBAEAQBAEAQBAEAQBAEAQBAEAQBAEAQBAEAQBAEAQBAEAQBAEAQBAEB8TTNY0ue4NaMyXEAAdSUBCca1s4XTksbMah/BtO0yX5Wfkw+TlhtLNg0z9ZGIz39iwiW3B9Q7swf2SGj0cqNXSeEpfVUXdn6XN1Tk9xxmv0klHvUFP4BziPXbCoT5RYSOzWfd8s3VCR8nDsfdm7FYm9GwR/+AVd8paW6m/FGeYfEfovHhuxZh8YI/8AwKLlNT3034ocw+J9Nn0ji3T0NQPxsLCfJrWj6qaHKPDP6oyXcvkw6EjkZp3jEH9qwoSgb3U0l8uYju93rZXaWmMHU2VEu3L1yNXSktxsMO1w4e93Z1HbUcm4tnjIz8W3sOpsvRhOM1eLuiO1icYdiUNQztIJY5WH4o3NePVpWwO0gCAIAgCAIAgCAIAgCAIAgCAIAgCA6mKYnDTRGaeRkUbd7nkNHQZ7z03lAVxW6y6mscYsGpTIAbGpnBZEOrWm1/M3/CVTxWPoYVf1JZ8N/gbRg5bDoN0AlqnCXFqyWrdv7Np7OFptmABb1aGrmsVyjqSyoRsuLzfhs9SxGgt5LMJwKmpRangji6taNo+Lz3j5leFXxVau71JN/nDYSqKWw2KrmxhAEAQBAEB16+ginbsTRslbye0OH1UlOrUpO8JNPqdjDSe0h9Zq1ga/tqCaahl4GJ7iwm982k3t0BA6L2sNygxNPKpaS8H4r3RFKjF7D6h0zxbDMsRgFbTj/wCTTgB7RnnIzIbrbw0fiK6XB6Xw2JyTtLg8vDcyCVOUSwtGtKKSvj7SllbIB7zdz2fOw5jx3HhdemRm5QBAEAQBAEAQBAEAQBAEAQBAQfTXWJHSSCkpmGrrXZNhZmGE8ZXDdlns77b9kZrSpVhSi5zdkt5lK+SIxR6FzVkoqsZlNRJvZTtNoIs7gWG/he2R4l29clj+UE53hh8l/Lf3cPXsLEKO+RN4IWsaGMaGtaLNa0AADgABkFzcpOTvJ3ZOfa1MhAEAQBAEAQBAEAQBAQ7HtAo3ye1UTzRVQNxJFdrHG9yJGDnxI38Q7cvbwGm62HtGp0o+a7H7PyIZ0k9h2tG9Y0kMzaHGWCCY5R1AsIJs7Ak7mndnu57O5dlhcXSxMNek7+q7StKLi7MssFWTUygCAIAgCAIAgCAIAgCAq/S/TaeqqHYZhBBkGVTVfBA3cQxw+Lrw3DPNtTGY2lhaevUfYt77DaMXJ2R3NEtE4KCMhl3yvzlmfm+QnM58Bfh63Oa4PHaQq4yd55Lcty+/WXIQUUb9UDcIAgCAIAgCAIAgCAIAgCAIDo41g8NXCYahgew897Twcw7weoU+HxFTDz16bs/zaayipKzIfhOOVOASNp6suqMNc7ZhnsTJT33NeBvA5chdv3V3WjdKU8ZG2ya2r3XV6eZUnTcS3qaoZIxskbg9jwHNc0gtc0i4LSN4IXqkZyoAgCAIAgCAIAgCArDWBpRPVVBwbDXWkI/pc43QM3OaCPizz5XAGZOzUxmMp4Wk6k+5cXwNoxcnZG10a0fhoadsEDbAZucfee7i555/luC+fYvF1MVUdSo+7clwRdjFRVkbVVTYIAgMoCptNNbT4ah0FEyN4jOy+STacHOHvBgaRkDle+fDmeo0foCNSkqldtX2Je+3wK861nZEv0B0yZiULnbIjmjIEjL3GfuuYd+yc/AgjkT5Wk9GywVRK94vY/Z9ZJTnrIlK8wkCAIAgDnAC5NgMyTwHG6ylcFOaQa5JG1BbSRRmFrrbUgcXSW3kWI2QeG87j0XWYXk5B071pPWe5Wy8s/ztK0q7vkWPodpNHiFMJ4xsuB2ZGE3LHjhfiDvB4jzC5/H4KeEq83LPg+K/NpNCakrm8VI3CAIDhraRk0bopWh7HizmnMELenUlTkpwdmt5hq5BcExGTR+qFNM5z8MqHnsXuuTTSE3LXHkc7jjm4ZhwPe6K0nHGQtLKa2r3X5kU6lPVZcjXAgEG4OYIzBHCy9YjMoAgCAIAgCAICEa0NLn0cLKelBfW1R2IGixLb5OkN8sr5XyvnuBWlSpGnFzm7JbTKV8jpaF6MMoKfYvtzPO3PIcy+Q78znYXNvM7yV880jj54yrrvYti4L5e8uwhqo36883CAIAgI9rAxk0mHTzNNn7OxGRvD3nZBHhcu8l6GjMMsRioQeza+xZ+ew0qStG55iX0Yokp1Z4yaXEoXXsyR3YyfLIQAT4O2XeS8zS+GVfCSW9Zru+2RJTlaR6WXzwumEAQBAQnXBjBp8Mexps6dwiHykEyerQW/tL2dBYfnsWm9kc+/d559xFWlaJ53XelMn2pfGDBiIhJ7lQ0sI4bbQXRn6Ob+0vD0/hlUwuvvi792x/PcS0ZWlY9ALhS4EAQBAdPGMMiqoH08zdpjxYjiORaeBBzBU1CvOhUVSDs0YaTVmR3VnjctHUnA611ywbVFKf1kWdmZ8QAbDhZw4C/0XBYyGKoqpHvXB8CjOLi7Fpq2ahAEAQBAEB1sSro6eGSeV2zHGwveeTWi5/9ICqNBaaStqZcbqR3piWUrD+qgBLQR1O6/HvH4lyHKDH60v00Hkvq7dy7vXsLNGH7mTtcwWAgCAIAgKs1+Vtqemg+/K95/wCW0Nz/AP1+i6bk1TvVnU4JLxf2K9d5JFKLsCsfTHEEEZEG4PUblhq6swes8MqhLBFKMxJGx4/aaHfxXy+tT5upKD3NrwZ6Cd1c7KiMhAEBS+v2tvPTQX92N0hHzu2Qf+mV1/JqnanUqcWl4K/uVq7zSKpXTlc7uC1vYVMM27s5WPy5NcCfoFDiKfO0pQ4prxRmLs7nrIr5eegYQBAEAQEV1h6OuqqcSwXbVUzu1p3D3tptnFoPXZBHUDqvW0Rj/wBLX6X0yyfs+70I6sNZEr1faUNxKhjqRYP9yZv3ZW22h4G4cOjgvoBSJIgCAIAgCAq7W5WOq6ilwSIkds4TVRHwwMJIBy4lpPi1nNVMdilhqEqr3bO3cbQjrOxKKeBsbGxsAaxjQ1rRuDWizQPIL5tOTnJyk83mXthyLUyEAQBAEBS+v6T7elbyjefV4H8q6/kyv6dR9a9CtX2oqldOVwgPUOgb9rDKQ/8A14x6Nt/BfN9JK2Lqf5MvU/pRvVRNwgCAoLXg++KAcoIx9Xn+K7nk6rYT/k/YqV/qK+XukIQHrfDn7UMbucbD6tBXy2qrTkut+p6C2HOozIQBAEBlAQfCZf0Xj2x7tLiW77rKkHd5l1v+YOS7vQWM5/D6kvqhl3bvjuKdaNpXLcXtkQQBAEB8yPDQXE2AFyTwA3lAVDq7JrKqtxd4znlMUFxugjsBbyDAerCuQ5SYm840Fuzfa9nl6lmhHK5O1zBYCAIAgCAICldfrP6TTO5xOHo+/wDMuw5Mv+lUXWvQq19qKrXTEAQHp/QBtsLpP8Bh9RdfN9Ju+Lqf5MvU/pRv1RNwgCAoHXc3/enjBGf9Q/gu55PP+z/5P2Klb6iv17pCEB60wpmzTxN5RMHowBfLqzvUk+t+p6C2HaURkIAgCAICK6zcINRh73MuJYCJ4iN4dHm61uOztedl6uhsVzGKjfZLovv2eZHVjeJNtDsbFbQU9ULXkjBcBuDx3ZB5PDgvoJSNygCAICGa38XNNg9QW+/KBAzxlOy63XY2z5IDg0VwsUtFBTjeyNod8570h83FxXzPG1+fxE6nF+W7yL8FZJG1VU2CAIAgCAICpdf9ISykmG4OlYfFwY5v+ly6nkzUWtUh2P1+UV662MptdaVggPV+j9J2NJTxf3cMbD4tY0H8l8wxVTnK058W35l+KskjvqA2CAICkNfVJasgl4Pg2PNj3E/SQLs+TVS9CcOEr+K+xVrrNMrBdGQHPRUxllZE3e97WDxcQB+a0qTUIOT3K/gZSuet2tsLDcMh5L5be+Z6AWAEAQBAEAIvkcxxWQRbUxIYHV+GE/2aoL4wTf7KX3bf5QfFy+mYOvz9CFTivPf5lCSs2izlZNQgCAq/W+7tqzCqHeH1JmePwxbPDq10ip6Qq81hak+p+LyRtBXkiWL5qXzCAIAgCAIAgIdrawr2jC5bC7oSJh4MuH/uOcvX0JX5rGRvsl0fHZ52IqqvE85LvymbrQzCjVV9PABcOkBf8je9J+60qnj66oYadTgsu15LzNoK8kj1KvmpfMIAgCArnXjhXaUDJwM4JBf5JLNP72wug5O19TEOm/3LzWfpchrq8blDrtioS/VThXtGKQ5XbFeZ3QM9398sXlaar81g5cZdFd/2uSUleR6PXz4uhAEAQBAEAQENoX+zaUs4NraMtPIyR3OfUNhHqu45O1dbCuH8W/B5+typXXSLXXvEIQBAVVpCO10qgGdoKEuA4BznSNJ9JAPReJp+erg2uLS9/YlorpEwXCFwIAgCAIAgCAw9oIIIBBFiDuIO8FZTad0Dzzppq7qaWod7PDJNA43idG0vLQfgeBcgjdc5HLqB3mj9MUa9Jc5JRktt8u9fmRTnSaeRYOqTQh9G11VUt2Z5BssZvMceRO1bc5xAy4ADiSB4Wm9JxxDVKk7xWbfF/CJqVPVzZYy58mCAIAgODEKNk8T4ZBdkjSxw6OFjY8D1UlKpKlNTjtTujDV1Y86aQavq2mqDEyCSZhd9nJG0vDm3y2re6c8wbcd4zXfYXS+GrUtdyUXvTdrfPcU5U5J2Ld1XaHHD6cumA9omsZADfYaL7LL7r5kkjjzsCuV0xpFYuqlD6I7Ovr+CxShqrMmq8clCAIAgCAIAgIRpu7ssUwioGVqoxHwlLG/kXLqeTM+lUh2P1K9dbGW4utKwQBAVOwbWlVaT8FJG0eDhC781zvKSX9vFf7vZk9D6iZriy0EAQBAEAQBAEBlAYQBAEAQBAEBlAYQBAEAQBAEAQBAQbWo7ZGHv4txCEj94/wAF0XJt/wBxNf7fdEFf6S3l2hVCAICqIjbSmuB+KlicPANhBXOcpF/bwf8Au9mT0NpMlxhaMhAVBpRrjIe6OhjaWg27WS52rcWMBFhyJPkF1eD5OJxUsRLuXu/ztK0q/AjDdamKE3EjDbMjsmWt6XXpPQOCtbVfizTnplq6sdJ58QpnyVDGtLJNkOaC1rxsgnIk5jjbmFzGl8DSwlVRpvar2e1E9KbksyYLySUIAgCAIAgCAIAgCAIAgCAIDR6bVdTDQyyUbdqZoGyA3bIG0A8tbxIbc2V3R9OjUxEY13aPh2Zmk21HIo+v0vxmMB80tTEH32S6Ps2utv2e6Ad/BdnS0fo6d4wjF267+5Vc5rad7AdbVdC4duW1LL5hwDH2/C9o/MFQYnQGGqL+n0X4rwftY2jWktpeuGVzZ4I52XDZWNe0HIgOaCL9c1xdak6VSVOW1O3gWk7q52VEZILrWbtMoGfexCEfRw/iui5N/wDcy/x90QV/pLfXaFUIAgKrxv7PSpnDt8PsOpa95t42iXh8oYa2Dvwaft7ktF9Il64UuGUBGP8AYWhYZpY6dnayNfmbu2S8G5ja4kNzPABel/1TFSUYym7K3Vs48e8j5uPAp7U3UhmLRA/GyRnnsF38q6vT0NbBSfBp+ZXovpHocC2QXBlwLACAIAgCAIAgCAIAgCAIAgCAICn9f9RnSR9JXnz7MD8ius5MwyqS7F6lau9hItXOj8E+D0wqYY5c5Ht22gkXlfax35gBUNK4urSx1TmpNbFl2I3pxTgrk9Y0AAAAACwAyAA3ABeG227smMrAIPp6O0xDCKcfFWCQ/LGYyfoSuo5Mw6dSXUl6/BXrvYW6uuKwQBAVfrVb2OJYTWcBM+B55CUNDfoZCqGk6XO4SpHqv4Z+xvTdpIli+cF4wgMhAea6z/d2OE+62Gr2sv7ovDrecbrea+h0/wC80fbfKNu+1vUpPozPSYN8xmOC+el0LACAIAgCAIAgCAIAgCAIAgCAIDz5rlxHtsUdG25ELGRDq733WHO77eS7zQNHm8GpP9zb9vYp1neReejtB7PRwQHfHCxh+YNG0fW64vFVedrzqcW35lqKskjYKubBAQuNvtGlNOwG7aSkfK4fieHNz8pYyu25OUtXDOf8n5LL1uVK76Vi2V0BCEAQEF104WZ8Ilc0d+nc2dnTYPfPkxzz5LDSaswc2AYiKmlhqB+sja49CR3h5G4XzHE0XRrSpvc7F+LurnfUBsEBSuvbBS2eKsaO7I3s39HszaT4tNv2F2HJvE61OVB7Vmux/D9SrXjncnmq3HhV4dHc3kh+xk590DYd5ttnzuvE0xhf0+KlbZLNd+3zJqUrxJcvKJAgCAIAgCAIAgCAIAgCAIAgOljmKMpaaWpk92Nhcep3NaOpcQB1Knw9CVerGlHa3+PuNZOyueftAKB2IYux8ne+0dUzH5XbW7kXlo813Ok6scJgmo8NVenpcqU1rTPR6+fl0wgCAiep5vtNViWJ7xLOIYj+CMcPFpj9F9LwFDmMNCnwXntfmUJu8my0VbNQgCA4qqnbIx0bxdr2lrgeLXCxB8igKk1YPdTmqwqU9+kmdsX+KF5JaR4nvfthcZyjw2pWjWWySs+1fb0LVCWVidrnCcIDT6X4E2uo5aY2BcLxk/DI3Nh8L5HoSrmBxTwteNVbtvZvNZx1lYozV5pC7DMQLJwWxvPZVDT8BDiA4/K6/kXLs9KYSONw2tTzazj19Xf62KlOWpLM9FtIIuMwcwRxHRcDsLoWAEAQBAEAQBAEAQBAEAQBAUtrs0rEjxh8Tu7GdqcjjJbus6hoNz1I4tXYcn8BqR/UTWbyj2ce/wBO0q1p36KJXqd0ZNLR9vILS1FnWO9sQ/qx53LvMcl5mncbz9fm4/TDLte/4JKMLK5Pl4RMEBGtY2NeyYdM8G0jx2UXPbkBFx1Ddp3kvS0Vhv1GKjHcs32L5eRHUlaJKNX2Bew4bT0xFntZtSf4jztv9C4jwAX0QpEiQBAEAQFUaz6c0GJUuMsH2brU9ZYfCfcebDPIerGDiqOksJ+qw8qe/au1flu83hLVlcmLXAgEG4IuCNxB3EL5w01ky8ZWAEBUuubQwuBxGBuYAFQ0DeBkJRbkLB3QA8Cup0BpLV/tqj/xft8eHAr1ofuRx6o9PQAzD6p1rd2nkccukTjw/CfLkttOaKd3iaS/yXv8+PExSqftZb65QsmEAQBAEAQBAEAQBAEAQEI1macNoITDEQaqRvdGR7Jp/WOHPkD47t/taI0W8VPXmugvPq+SKpU1VZbSttWGhzq+o9pnBNPG+7y7PtpN+xc7xc3cfLjl0GmNIrCUuap/U1l1Lj8fYgpQ1ndnoBcKXAgCAgr4v0pj0VOM6bDvtZuTp7jYaediGi34ZAu25P4PmqLqy2y9Pvt8CpWld2LfXQEIQBAEAQGv0gweOspZaWYXZKwtPMHe1w6hwDh1AQFZ6ucRkiMuEVWVRRnZb/xIMthzegBb+yW9VxWn8BzVXn4/TLb1P7+ty1RndWJuueJwgBF8jmFkFG6ztXRpi6rpGkwHORgzMPMgfc/0+C7PRGmFWSo1n0tz4/f1KtWlbNGw1ea0dkNpa9xsLNjnOZA3ATc/n9eag0poPWbq4Zdsfj48OBmnW3SLgjkDmhzSHNIuCCCCDuII3hcm007PaWT6WAEAQBAEAQBAEBlAV5p9rMipA6ClLZqjMEjOOI7jtH4nfh4ceR97RmhJ4i1StlDzfwuvw4kNSqlkitdD9EqnFql00rniLavNO7MuPFsd97vo0b+APQ4/SFHR9JQglrWyj7vq9fMghBzdz0HhtBHTxMghaGRsFmtHAdTxJOZPErhatWdWbqTd2y4kkrI7KiMhAR/TnSMUNI6Rucz/ALOBtrl0jt2XEDefIcV6GjcE8XXUNyzfZ9zSpPVVzbasNFTh9CGy51Ex7Woccz2jvhJ47Iy8do8V9FSUVZFEl6yAgCAIAgCArzWroxK8R4pRC1ZSC9gL9tCL7TCBmSAXWHEFw3kWhxFCFem6c9jMptO6Oxovj8VdTNqIjvye3jG8DvNd6+YIK+c4zCTwtV059z4riXoyUldG2VU2CAELIKs061UNl2p6ABj8y6E2DHH/AIZ3MPQ5eC6XR2nnC1PEZr+W9dvH17SvOjfOJAsB0rr8JlMJDg0HvwTA7O/Mt4tvnmMj1Xt4nAYXHw11t3SX5n3+RFGcoZFsaOa0aGpAbK72aTi2U9y/HZl3W+bZXMYvQeJo5wWsurb4fFyxGtF7SbxvDgHNIIO4g3B8CF4zTTsyUysAIAgCAICMaQ6e0NHcPmEkg/VxWe6/I27rfMhelhdFYrEZxjZcXkvl9xHKpGJUulesyrrSYYAYInGwawkyPubAOeM8/uttyzXU4LQmHw3TqdKS3vYu73fkV5VXLJG00J1TySls1feKPIiIZSP+f7g6e98u9VtIafhTvDD5vjuXZx9O02hRbzkXRSUrImNjja1jGizWtFgB0C5Cc5Tk5Sd295ZSscq0MhAcVXUsijdLI4MYxpc5x3ADeSt4QlOSjFXbMN2IdoLhr8Wrv0vUMIpoCW0EbuLg7OYjmCL/ADW+5n9C0bgI4Ojq/uebfX8IpVJ6zLbXomgQBAEAQBAEAQFR6Y4JLhFU7FaJhfSyH+mwN+HP+tjHK5J6En4Sdnz9I6PhjKWq8pLY+H2ZvCbiyWYTicVTCyeB4fG8XBH1BHAjcQvn1ajOjN06is0XU01dHbURkIAgNbjuAU1YzYqYmyDgTk5vyvGY9VZw2LrYeWtSlb070ayipbSrtINTDgS6imDh/dzZHykaLHzA8V0mF5SJ5V496+PuQSocCHuwvF8NNw2pgAzJjLnRn5iwlh816yr4DGLNxl27fPMjtOJsKHWziUYs58U3+JGL+seyoKmgMHPYmux/NzKrSRuItddRbvU0JPRz2/8AdVJcmqW6b8jbn3wPp+uybhSxDxe8/wDZYXJmnvqPwQ598DWVuuDEHghggi5FrC4j/OSPorFPk7hI/VrPv+LGHWkah1Zi+J5XqZ2nKzQRF5htmDzVtU8Bgs7Ri/PzzNbzkSLANTtTJZ1VI2BvFrbSSeGXdHjc+CoYnlFRhlRTk+OxfPkjeNBvaWjozoZR0IvBHeS1jK/vSHnY7m+DQFzWL0liMV/qSy4LJffvJ404x2EgVA3CAIDD3hoLiQABck5AAbySspNuyBXoa/SGr7CIuZhkD7zyDu+0SDMMYeXHoO8c9kLt9DaK/TR52qum/wD1Xzx8CpVqa2S2Fx0lMyKNsUbQxjGhrGtFg1oFgAPBe8QnKgCAIAgCAIAgCAw9oIIIBBFiDmCOIIQFRaQ6NVGDTPrsOYZaN52qmlH6vnJD0A9Orfd87SOjaeMhZ5SWx/m43hNxZJtHsegrYRPTv2m7nA5OY77r28D9DwuFweKwlXDVNSorPyfYXIyUldGzVY2CAIAgMoDoV2C0039dTwydXxscfUi6np4mtT+ibXY2jVxT2o1cugmGu30cXkC3/SQrMdK4xbKj9fUxzceB8x6AYaDcUkXntH6ErL0tjH/5H5fBjm48DYUejdHEbx0tOw8xEza/zWuoKmNxFRWlUk+9myhFbjaBVTYIAgCAIDhrKtkUbpZXNYxou5zjYAdSt6dOVSSjBXb3GG7ECjbU6QyGKHbpsMa60ku59Rbe1gPC/DcN5ubNXbaK0PHDWqVc5+Ufv1+BVqVdbJbC3MIwuGlgZTwMEccYs1o+pJ3kk3JJzJJJXukJ3EAQBAEAQBAEAQBAEAQFbaVauXsmNfhDxTVO98W6GfmC3c0n0J+6e8q+JwtLEQ1KiuvTsMxk4u6OlgGnjHyeyVzDRVbTYsk7rHncDG88+AO++RcuMx+hK2HvKn0o+a7V7ryLUKqltJkvEJjCAIAgCAIAgCAIAgCAICOaU6Z01D3HEyzmwZBH3pHE5NuPhB658gV6OB0ZXxb6KtH+T2fcjnUUTWYVoVWYrI2pxe8NO07UVEwkHoZjvBt+1mfd3LtsDo6jg49BXe97/suoqzm5bS1qWmZExscbWsY0BrWtAa1oG4ADIBXzQ5UAQBAEAQBAEAQBAEAQBAEBptJtFqTEI+zqomvt7rtz2dWPGY8Nx4goCvpdFMWwv+wSivphugmIErG8o3ZA2HIj5SvKxmh8Pibytqy4r3W/16ySNWUT6wvWRSvf2NU2ShnHvR1DS0A/OQLD5g1cxitBYqjnBay6tvh8XLEa0WTCCZr2h7HNe07nNIcD4EZLx5RcXaSsyQ+1qZCAIAgCAIAVkEXxzWBQU3dMwmkvYRw/aOLr22SR3Qb5WJuvSw2iMVX2RsuLy+/kRyqxRrYosaxTKNgwumPxyXNQ4ZjutyI4cG9HFdLg9AUKPSq9J+Xhv7/AglWb2Ez0P1fUeHd+NplnNy6eWzpCTv2eDd/DM8SV7qSSsiEliyAgCAIAgCAIAgCAIAgCAIAgCAIAgNfjGCU1UzYqYY5m8Ntodb5TvHiEBBarVBAxxfh9VU0LjuDHl8d+rSQ4+blDVw9KsrVIp9qMptbDqSYDpDT37OopK1o3dq0xv8O6Gj1cvLq6Awc9icex/NyRVpI4nY/jMQ+2wdzuZhla70a3b/NUJ8mY/tqPvX3Ruq/UfB09qBk/CMQaekbj/KFA+TVXdUXgzPPrgY/2/mPu4TiBP+E4fylYXJqt/NeDM8+uB9t0nxWTKHBphyMr+z+jmj81NDkz/Kp4L7mvP9Ryx0GkdR8NHQgnie1eB5bbSfRXaXJ7CR+q8u+3pb1NXWkdiPVQ+fPEcRqakZXjZaKPwLc8vABepQwWHof6cEvXx2kbk3tZMdHtD6GhH9Gp44z9+21IfGR13eV7K0am8a4Hcb8PNAZQHy54FrkC5sOp5ILn0gMNcDuN948wbH6oLnD7ZH3e+3vEhveHeINiBzscltqy4GuvHicrJAb2INjY2N7EbweqxaxlNPYfSwZCAIAgCAIAgCAIAgCAIAgCAIAgCAIAgCAIAgNQcJd2m0C0AybfEEd9rnEW+IgFp6W6gzc4rW6ivzLvdcb+f4jhhwEtYG7QvZoJ72YEQY71cNpbOsm7/m01jh2opX/LW9cz7lwdxJtsEbV7G9njb2mtfy2W90b8umSwqq/PzftMui+r5z9th8R4JJfvSbQLWjPkAwFu69u645u47r3Jy6ytkjCoSvm/zL82nJT4OWStcC0NDpCQBvD3vda1vxgZEe6L3yAxKreNjMaGrK62Z+d/n83ff6KcLBpbbaJORFm9v2rdgeHd9Dwscc4vzssbc01s/M7nO6hOxIxtgHuJFri2TcsudjfxWuvmmzbm3ZpbzpTYM9wIDmsu1wGztd0OY9oY3P3buDvEZAZbO6qpEUqEn+Pry/P/AJ3KHD+zeXAix28hfcX7TPQXHmtJT1lYlhT1Xc2CjJQgCAIAgCAIAgCAIAgCAIAgCAIAgCAIAgCAIAgCAIAgCAIAgCA//9k="/>
          <p:cNvSpPr>
            <a:spLocks noChangeAspect="1" noChangeArrowheads="1"/>
          </p:cNvSpPr>
          <p:nvPr/>
        </p:nvSpPr>
        <p:spPr bwMode="auto">
          <a:xfrm>
            <a:off x="155575" y="-1897063"/>
            <a:ext cx="3962400" cy="3962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data:image/jpeg;base64,/9j/4AAQSkZJRgABAQAAAQABAAD/2wCEAAkGBxMSEBUREhQVFBUWFRgXFRgXGBcWGBcWGBUWGBQZFBYaHyggHR8nGxUXITEiJykrLi4uHSAzODMsNygtLisBCgoKDg0OGxAQGywmICQtNCwvLDQvLCwsLCwsLCwsLywsLCwsLCwvLCwsLCwtLCwsLCwsLC8sLCwsLCwsLC8sLP/AABEIAOEA4QMBEQACEQEDEQH/xAAcAAEAAgIDAQAAAAAAAAAAAAAABgcBBQMECAL/xABIEAABAwICBwUFBAYHCAMAAAABAAIDBBEFIQYHEjFBUWETInGBkRQyQnKhI1JisRVDgqLBwiQzNFNzkrIWJWODo9HS8URkk//EABsBAQACAwEBAAAAAAAAAAAAAAADBAECBgUH/8QAOxEAAgECAgULAwMDAwUAAAAAAAECAxEEIQUSMUFRBhMiYXGBkaGxwdEy4fAUQlIjJHIzYoIVNEOi8f/aAAwDAQACEQMRAD8AvFAEAQBAEAQBAEAQBAEAQBAEAQBAEAQBAEAQBAEAQBAEAQBAEAQBAEAQBAEAQBAEB8TTNY0ue4NaMyXEAAdSUBCca1s4XTksbMah/BtO0yX5Wfkw+TlhtLNg0z9ZGIz39iwiW3B9Q7swf2SGj0cqNXSeEpfVUXdn6XN1Tk9xxmv0klHvUFP4BziPXbCoT5RYSOzWfd8s3VCR8nDsfdm7FYm9GwR/+AVd8paW6m/FGeYfEfovHhuxZh8YI/8AwKLlNT3034ocw+J9Nn0ji3T0NQPxsLCfJrWj6qaHKPDP6oyXcvkw6EjkZp3jEH9qwoSgb3U0l8uYju93rZXaWmMHU2VEu3L1yNXSktxsMO1w4e93Z1HbUcm4tnjIz8W3sOpsvRhOM1eLuiO1icYdiUNQztIJY5WH4o3NePVpWwO0gCAIAgCAIAgCAIAgCAIAgCAIAgCA6mKYnDTRGaeRkUbd7nkNHQZ7z03lAVxW6y6mscYsGpTIAbGpnBZEOrWm1/M3/CVTxWPoYVf1JZ8N/gbRg5bDoN0AlqnCXFqyWrdv7Np7OFptmABb1aGrmsVyjqSyoRsuLzfhs9SxGgt5LMJwKmpRangji6taNo+Lz3j5leFXxVau71JN/nDYSqKWw2KrmxhAEAQBAEB16+ginbsTRslbye0OH1UlOrUpO8JNPqdjDSe0h9Zq1ga/tqCaahl4GJ7iwm982k3t0BA6L2sNygxNPKpaS8H4r3RFKjF7D6h0zxbDMsRgFbTj/wCTTgB7RnnIzIbrbw0fiK6XB6Xw2JyTtLg8vDcyCVOUSwtGtKKSvj7SllbIB7zdz2fOw5jx3HhdemRm5QBAEAQBAEAQBAEAQBAEAQBAQfTXWJHSSCkpmGrrXZNhZmGE8ZXDdlns77b9kZrSpVhSi5zdkt5lK+SIxR6FzVkoqsZlNRJvZTtNoIs7gWG/he2R4l29clj+UE53hh8l/Lf3cPXsLEKO+RN4IWsaGMaGtaLNa0AADgABkFzcpOTvJ3ZOfa1MhAEAQBAEAQBAEAQBAQ7HtAo3ye1UTzRVQNxJFdrHG9yJGDnxI38Q7cvbwGm62HtGp0o+a7H7PyIZ0k9h2tG9Y0kMzaHGWCCY5R1AsIJs7Ak7mndnu57O5dlhcXSxMNek7+q7StKLi7MssFWTUygCAIAgCAIAgCAIAgCAq/S/TaeqqHYZhBBkGVTVfBA3cQxw+Lrw3DPNtTGY2lhaevUfYt77DaMXJ2R3NEtE4KCMhl3yvzlmfm+QnM58Bfh63Oa4PHaQq4yd55Lcty+/WXIQUUb9UDcIAgCAIAgCAIAgCAIAgCAIDo41g8NXCYahgew897Twcw7weoU+HxFTDz16bs/zaayipKzIfhOOVOASNp6suqMNc7ZhnsTJT33NeBvA5chdv3V3WjdKU8ZG2ya2r3XV6eZUnTcS3qaoZIxskbg9jwHNc0gtc0i4LSN4IXqkZyoAgCAIAgCAIAgCArDWBpRPVVBwbDXWkI/pc43QM3OaCPizz5XAGZOzUxmMp4Wk6k+5cXwNoxcnZG10a0fhoadsEDbAZucfee7i555/luC+fYvF1MVUdSo+7clwRdjFRVkbVVTYIAgMoCptNNbT4ah0FEyN4jOy+STacHOHvBgaRkDle+fDmeo0foCNSkqldtX2Je+3wK861nZEv0B0yZiULnbIjmjIEjL3GfuuYd+yc/AgjkT5Wk9GywVRK94vY/Z9ZJTnrIlK8wkCAIAgDnAC5NgMyTwHG6ylcFOaQa5JG1BbSRRmFrrbUgcXSW3kWI2QeG87j0XWYXk5B071pPWe5Wy8s/ztK0q7vkWPodpNHiFMJ4xsuB2ZGE3LHjhfiDvB4jzC5/H4KeEq83LPg+K/NpNCakrm8VI3CAIDhraRk0bopWh7HizmnMELenUlTkpwdmt5hq5BcExGTR+qFNM5z8MqHnsXuuTTSE3LXHkc7jjm4ZhwPe6K0nHGQtLKa2r3X5kU6lPVZcjXAgEG4OYIzBHCy9YjMoAgCAIAgCAICEa0NLn0cLKelBfW1R2IGixLb5OkN8sr5XyvnuBWlSpGnFzm7JbTKV8jpaF6MMoKfYvtzPO3PIcy+Q78znYXNvM7yV880jj54yrrvYti4L5e8uwhqo36883CAIAgI9rAxk0mHTzNNn7OxGRvD3nZBHhcu8l6GjMMsRioQeza+xZ+ew0qStG55iX0Yokp1Z4yaXEoXXsyR3YyfLIQAT4O2XeS8zS+GVfCSW9Zru+2RJTlaR6WXzwumEAQBAQnXBjBp8Mexps6dwiHykEyerQW/tL2dBYfnsWm9kc+/d559xFWlaJ53XelMn2pfGDBiIhJ7lQ0sI4bbQXRn6Ob+0vD0/hlUwuvvi792x/PcS0ZWlY9ALhS4EAQBAdPGMMiqoH08zdpjxYjiORaeBBzBU1CvOhUVSDs0YaTVmR3VnjctHUnA611ywbVFKf1kWdmZ8QAbDhZw4C/0XBYyGKoqpHvXB8CjOLi7Fpq2ahAEAQBAEB1sSro6eGSeV2zHGwveeTWi5/9ICqNBaaStqZcbqR3piWUrD+qgBLQR1O6/HvH4lyHKDH60v00Hkvq7dy7vXsLNGH7mTtcwWAgCAIAgKs1+Vtqemg+/K95/wCW0Nz/AP1+i6bk1TvVnU4JLxf2K9d5JFKLsCsfTHEEEZEG4PUblhq6swes8MqhLBFKMxJGx4/aaHfxXy+tT5upKD3NrwZ6Cd1c7KiMhAEBS+v2tvPTQX92N0hHzu2Qf+mV1/JqnanUqcWl4K/uVq7zSKpXTlc7uC1vYVMM27s5WPy5NcCfoFDiKfO0pQ4prxRmLs7nrIr5eegYQBAEAQEV1h6OuqqcSwXbVUzu1p3D3tptnFoPXZBHUDqvW0Rj/wBLX6X0yyfs+70I6sNZEr1faUNxKhjqRYP9yZv3ZW22h4G4cOjgvoBSJIgCAIAgCAq7W5WOq6ilwSIkds4TVRHwwMJIBy4lpPi1nNVMdilhqEqr3bO3cbQjrOxKKeBsbGxsAaxjQ1rRuDWizQPIL5tOTnJyk83mXthyLUyEAQBAEBS+v6T7elbyjefV4H8q6/kyv6dR9a9CtX2oqldOVwgPUOgb9rDKQ/8A14x6Nt/BfN9JK2Lqf5MvU/pRvVRNwgCAoLXg++KAcoIx9Xn+K7nk6rYT/k/YqV/qK+XukIQHrfDn7UMbucbD6tBXy2qrTkut+p6C2HOozIQBAEBlAQfCZf0Xj2x7tLiW77rKkHd5l1v+YOS7vQWM5/D6kvqhl3bvjuKdaNpXLcXtkQQBAEB8yPDQXE2AFyTwA3lAVDq7JrKqtxd4znlMUFxugjsBbyDAerCuQ5SYm840Fuzfa9nl6lmhHK5O1zBYCAIAgCAICldfrP6TTO5xOHo+/wDMuw5Mv+lUXWvQq19qKrXTEAQHp/QBtsLpP8Bh9RdfN9Ju+Lqf5MvU/pRv1RNwgCAoHXc3/enjBGf9Q/gu55PP+z/5P2Klb6iv17pCEB60wpmzTxN5RMHowBfLqzvUk+t+p6C2HaURkIAgCAICK6zcINRh73MuJYCJ4iN4dHm61uOztedl6uhsVzGKjfZLovv2eZHVjeJNtDsbFbQU9ULXkjBcBuDx3ZB5PDgvoJSNygCAICGa38XNNg9QW+/KBAzxlOy63XY2z5IDg0VwsUtFBTjeyNod8570h83FxXzPG1+fxE6nF+W7yL8FZJG1VU2CAIAgCAICpdf9ISykmG4OlYfFwY5v+ly6nkzUWtUh2P1+UV662MptdaVggPV+j9J2NJTxf3cMbD4tY0H8l8wxVTnK058W35l+KskjvqA2CAICkNfVJasgl4Pg2PNj3E/SQLs+TVS9CcOEr+K+xVrrNMrBdGQHPRUxllZE3e97WDxcQB+a0qTUIOT3K/gZSuet2tsLDcMh5L5be+Z6AWAEAQBAEAIvkcxxWQRbUxIYHV+GE/2aoL4wTf7KX3bf5QfFy+mYOvz9CFTivPf5lCSs2izlZNQgCAq/W+7tqzCqHeH1JmePwxbPDq10ip6Qq81hak+p+LyRtBXkiWL5qXzCAIAgCAIAgIdrawr2jC5bC7oSJh4MuH/uOcvX0JX5rGRvsl0fHZ52IqqvE85LvymbrQzCjVV9PABcOkBf8je9J+60qnj66oYadTgsu15LzNoK8kj1KvmpfMIAgCArnXjhXaUDJwM4JBf5JLNP72wug5O19TEOm/3LzWfpchrq8blDrtioS/VThXtGKQ5XbFeZ3QM9398sXlaar81g5cZdFd/2uSUleR6PXz4uhAEAQBAEAQENoX+zaUs4NraMtPIyR3OfUNhHqu45O1dbCuH8W/B5+typXXSLXXvEIQBAVVpCO10qgGdoKEuA4BznSNJ9JAPReJp+erg2uLS9/YlorpEwXCFwIAgCAIAgCAw9oIIIBBFiDuIO8FZTad0Dzzppq7qaWod7PDJNA43idG0vLQfgeBcgjdc5HLqB3mj9MUa9Jc5JRktt8u9fmRTnSaeRYOqTQh9G11VUt2Z5BssZvMceRO1bc5xAy4ADiSB4Wm9JxxDVKk7xWbfF/CJqVPVzZYy58mCAIAgODEKNk8T4ZBdkjSxw6OFjY8D1UlKpKlNTjtTujDV1Y86aQavq2mqDEyCSZhd9nJG0vDm3y2re6c8wbcd4zXfYXS+GrUtdyUXvTdrfPcU5U5J2Ld1XaHHD6cumA9omsZADfYaL7LL7r5kkjjzsCuV0xpFYuqlD6I7Ovr+CxShqrMmq8clCAIAgCAIAgIRpu7ssUwioGVqoxHwlLG/kXLqeTM+lUh2P1K9dbGW4utKwQBAVOwbWlVaT8FJG0eDhC781zvKSX9vFf7vZk9D6iZriy0EAQBAEAQBAEBlAYQBAEAQBAEBlAYQBAEAQBAEAQBAQbWo7ZGHv4txCEj94/wAF0XJt/wBxNf7fdEFf6S3l2hVCAICqIjbSmuB+KlicPANhBXOcpF/bwf8Au9mT0NpMlxhaMhAVBpRrjIe6OhjaWg27WS52rcWMBFhyJPkF1eD5OJxUsRLuXu/ztK0q/AjDdamKE3EjDbMjsmWt6XXpPQOCtbVfizTnplq6sdJ58QpnyVDGtLJNkOaC1rxsgnIk5jjbmFzGl8DSwlVRpvar2e1E9KbksyYLySUIAgCAIAgCAIAgCAIAgCAIDR6bVdTDQyyUbdqZoGyA3bIG0A8tbxIbc2V3R9OjUxEY13aPh2Zmk21HIo+v0vxmMB80tTEH32S6Ps2utv2e6Ad/BdnS0fo6d4wjF267+5Vc5rad7AdbVdC4duW1LL5hwDH2/C9o/MFQYnQGGqL+n0X4rwftY2jWktpeuGVzZ4I52XDZWNe0HIgOaCL9c1xdak6VSVOW1O3gWk7q52VEZILrWbtMoGfexCEfRw/iui5N/wDcy/x90QV/pLfXaFUIAgKrxv7PSpnDt8PsOpa95t42iXh8oYa2Dvwaft7ktF9Il64UuGUBGP8AYWhYZpY6dnayNfmbu2S8G5ja4kNzPABel/1TFSUYym7K3Vs48e8j5uPAp7U3UhmLRA/GyRnnsF38q6vT0NbBSfBp+ZXovpHocC2QXBlwLACAIAgCAIAgCAIAgCAIAgCAICn9f9RnSR9JXnz7MD8ius5MwyqS7F6lau9hItXOj8E+D0wqYY5c5Ht22gkXlfax35gBUNK4urSx1TmpNbFl2I3pxTgrk9Y0AAAAACwAyAA3ABeG227smMrAIPp6O0xDCKcfFWCQ/LGYyfoSuo5Mw6dSXUl6/BXrvYW6uuKwQBAVfrVb2OJYTWcBM+B55CUNDfoZCqGk6XO4SpHqv4Z+xvTdpIli+cF4wgMhAea6z/d2OE+62Gr2sv7ovDrecbrea+h0/wC80fbfKNu+1vUpPozPSYN8xmOC+el0LACAIAgCAIAgCAIAgCAIAgCAIDz5rlxHtsUdG25ELGRDq733WHO77eS7zQNHm8GpP9zb9vYp1neReejtB7PRwQHfHCxh+YNG0fW64vFVedrzqcW35lqKskjYKubBAQuNvtGlNOwG7aSkfK4fieHNz8pYyu25OUtXDOf8n5LL1uVK76Vi2V0BCEAQEF104WZ8Ilc0d+nc2dnTYPfPkxzz5LDSaswc2AYiKmlhqB+sja49CR3h5G4XzHE0XRrSpvc7F+LurnfUBsEBSuvbBS2eKsaO7I3s39HszaT4tNv2F2HJvE61OVB7Vmux/D9SrXjncnmq3HhV4dHc3kh+xk590DYd5ttnzuvE0xhf0+KlbZLNd+3zJqUrxJcvKJAgCAIAgCAIAgCAIAgCAIAgOljmKMpaaWpk92Nhcep3NaOpcQB1Knw9CVerGlHa3+PuNZOyueftAKB2IYux8ne+0dUzH5XbW7kXlo813Ok6scJgmo8NVenpcqU1rTPR6+fl0wgCAiep5vtNViWJ7xLOIYj+CMcPFpj9F9LwFDmMNCnwXntfmUJu8my0VbNQgCA4qqnbIx0bxdr2lrgeLXCxB8igKk1YPdTmqwqU9+kmdsX+KF5JaR4nvfthcZyjw2pWjWWySs+1fb0LVCWVidrnCcIDT6X4E2uo5aY2BcLxk/DI3Nh8L5HoSrmBxTwteNVbtvZvNZx1lYozV5pC7DMQLJwWxvPZVDT8BDiA4/K6/kXLs9KYSONw2tTzazj19Xf62KlOWpLM9FtIIuMwcwRxHRcDsLoWAEAQBAEAQBAEAQBAEAQBAUtrs0rEjxh8Tu7GdqcjjJbus6hoNz1I4tXYcn8BqR/UTWbyj2ce/wBO0q1p36KJXqd0ZNLR9vILS1FnWO9sQ/qx53LvMcl5mncbz9fm4/TDLte/4JKMLK5Pl4RMEBGtY2NeyYdM8G0jx2UXPbkBFx1Ddp3kvS0Vhv1GKjHcs32L5eRHUlaJKNX2Bew4bT0xFntZtSf4jztv9C4jwAX0QpEiQBAEAQFUaz6c0GJUuMsH2brU9ZYfCfcebDPIerGDiqOksJ+qw8qe/au1flu83hLVlcmLXAgEG4IuCNxB3EL5w01ky8ZWAEBUuubQwuBxGBuYAFQ0DeBkJRbkLB3QA8Cup0BpLV/tqj/xft8eHAr1ofuRx6o9PQAzD6p1rd2nkccukTjw/CfLkttOaKd3iaS/yXv8+PExSqftZb65QsmEAQBAEAQBAEAQBAEAQEI1macNoITDEQaqRvdGR7Jp/WOHPkD47t/taI0W8VPXmugvPq+SKpU1VZbSttWGhzq+o9pnBNPG+7y7PtpN+xc7xc3cfLjl0GmNIrCUuap/U1l1Lj8fYgpQ1ndnoBcKXAgCAgr4v0pj0VOM6bDvtZuTp7jYaediGi34ZAu25P4PmqLqy2y9Pvt8CpWld2LfXQEIQBAEAQGv0gweOspZaWYXZKwtPMHe1w6hwDh1AQFZ6ucRkiMuEVWVRRnZb/xIMthzegBb+yW9VxWn8BzVXn4/TLb1P7+ty1RndWJuueJwgBF8jmFkFG6ztXRpi6rpGkwHORgzMPMgfc/0+C7PRGmFWSo1n0tz4/f1KtWlbNGw1ea0dkNpa9xsLNjnOZA3ATc/n9eag0poPWbq4Zdsfj48OBmnW3SLgjkDmhzSHNIuCCCCDuII3hcm007PaWT6WAEAQBAEAQBAEBlAV5p9rMipA6ClLZqjMEjOOI7jtH4nfh4ceR97RmhJ4i1StlDzfwuvw4kNSqlkitdD9EqnFql00rniLavNO7MuPFsd97vo0b+APQ4/SFHR9JQglrWyj7vq9fMghBzdz0HhtBHTxMghaGRsFmtHAdTxJOZPErhatWdWbqTd2y4kkrI7KiMhAR/TnSMUNI6Rucz/ALOBtrl0jt2XEDefIcV6GjcE8XXUNyzfZ9zSpPVVzbasNFTh9CGy51Ex7Woccz2jvhJ47Iy8do8V9FSUVZFEl6yAgCAIAgCArzWroxK8R4pRC1ZSC9gL9tCL7TCBmSAXWHEFw3kWhxFCFem6c9jMptO6Oxovj8VdTNqIjvye3jG8DvNd6+YIK+c4zCTwtV059z4riXoyUldG2VU2CAELIKs061UNl2p6ABj8y6E2DHH/AIZ3MPQ5eC6XR2nnC1PEZr+W9dvH17SvOjfOJAsB0rr8JlMJDg0HvwTA7O/Mt4tvnmMj1Xt4nAYXHw11t3SX5n3+RFGcoZFsaOa0aGpAbK72aTi2U9y/HZl3W+bZXMYvQeJo5wWsurb4fFyxGtF7SbxvDgHNIIO4g3B8CF4zTTsyUysAIAgCAICMaQ6e0NHcPmEkg/VxWe6/I27rfMhelhdFYrEZxjZcXkvl9xHKpGJUulesyrrSYYAYInGwawkyPubAOeM8/uttyzXU4LQmHw3TqdKS3vYu73fkV5VXLJG00J1TySls1feKPIiIZSP+f7g6e98u9VtIafhTvDD5vjuXZx9O02hRbzkXRSUrImNjja1jGizWtFgB0C5Cc5Tk5Sd295ZSscq0MhAcVXUsijdLI4MYxpc5x3ADeSt4QlOSjFXbMN2IdoLhr8Wrv0vUMIpoCW0EbuLg7OYjmCL/ADW+5n9C0bgI4Ojq/uebfX8IpVJ6zLbXomgQBAEAQBAEAQFR6Y4JLhFU7FaJhfSyH+mwN+HP+tjHK5J6En4Sdnz9I6PhjKWq8pLY+H2ZvCbiyWYTicVTCyeB4fG8XBH1BHAjcQvn1ajOjN06is0XU01dHbURkIAgNbjuAU1YzYqYmyDgTk5vyvGY9VZw2LrYeWtSlb070ayipbSrtINTDgS6imDh/dzZHykaLHzA8V0mF5SJ5V496+PuQSocCHuwvF8NNw2pgAzJjLnRn5iwlh816yr4DGLNxl27fPMjtOJsKHWziUYs58U3+JGL+seyoKmgMHPYmux/NzKrSRuItddRbvU0JPRz2/8AdVJcmqW6b8jbn3wPp+uybhSxDxe8/wDZYXJmnvqPwQ598DWVuuDEHghggi5FrC4j/OSPorFPk7hI/VrPv+LGHWkah1Zi+J5XqZ2nKzQRF5htmDzVtU8Bgs7Ri/PzzNbzkSLANTtTJZ1VI2BvFrbSSeGXdHjc+CoYnlFRhlRTk+OxfPkjeNBvaWjozoZR0IvBHeS1jK/vSHnY7m+DQFzWL0liMV/qSy4LJffvJ404x2EgVA3CAIDD3hoLiQABck5AAbySspNuyBXoa/SGr7CIuZhkD7zyDu+0SDMMYeXHoO8c9kLt9DaK/TR52qum/wD1Xzx8CpVqa2S2Fx0lMyKNsUbQxjGhrGtFg1oFgAPBe8QnKgCAIAgCAIAgCAw9oIIIBBFiDmCOIIQFRaQ6NVGDTPrsOYZaN52qmlH6vnJD0A9Orfd87SOjaeMhZ5SWx/m43hNxZJtHsegrYRPTv2m7nA5OY77r28D9DwuFweKwlXDVNSorPyfYXIyUldGzVY2CAIAgMoDoV2C0039dTwydXxscfUi6np4mtT+ibXY2jVxT2o1cugmGu30cXkC3/SQrMdK4xbKj9fUxzceB8x6AYaDcUkXntH6ErL0tjH/5H5fBjm48DYUejdHEbx0tOw8xEza/zWuoKmNxFRWlUk+9myhFbjaBVTYIAgCAIDhrKtkUbpZXNYxou5zjYAdSt6dOVSSjBXb3GG7ECjbU6QyGKHbpsMa60ku59Rbe1gPC/DcN5ubNXbaK0PHDWqVc5+Ufv1+BVqVdbJbC3MIwuGlgZTwMEccYs1o+pJ3kk3JJzJJJXukJ3EAQBAEAQBAEAQBAEAQFbaVauXsmNfhDxTVO98W6GfmC3c0n0J+6e8q+JwtLEQ1KiuvTsMxk4u6OlgGnjHyeyVzDRVbTYsk7rHncDG88+AO++RcuMx+hK2HvKn0o+a7V7ryLUKqltJkvEJjCAIAgCAIAgCAIAgCAICOaU6Z01D3HEyzmwZBH3pHE5NuPhB658gV6OB0ZXxb6KtH+T2fcjnUUTWYVoVWYrI2pxe8NO07UVEwkHoZjvBt+1mfd3LtsDo6jg49BXe97/suoqzm5bS1qWmZExscbWsY0BrWtAa1oG4ADIBXzQ5UAQBAEAQBAEAQBAEAQBAEBptJtFqTEI+zqomvt7rtz2dWPGY8Nx4goCvpdFMWwv+wSivphugmIErG8o3ZA2HIj5SvKxmh8Pibytqy4r3W/16ySNWUT6wvWRSvf2NU2ShnHvR1DS0A/OQLD5g1cxitBYqjnBay6tvh8XLEa0WTCCZr2h7HNe07nNIcD4EZLx5RcXaSsyQ+1qZCAIAgCAIAVkEXxzWBQU3dMwmkvYRw/aOLr22SR3Qb5WJuvSw2iMVX2RsuLy+/kRyqxRrYosaxTKNgwumPxyXNQ4ZjutyI4cG9HFdLg9AUKPSq9J+Xhv7/AglWb2Ez0P1fUeHd+NplnNy6eWzpCTv2eDd/DM8SV7qSSsiEliyAgCAIAgCAIAgCAIAgCAIAgCAIAgNfjGCU1UzYqYY5m8Ntodb5TvHiEBBarVBAxxfh9VU0LjuDHl8d+rSQ4+blDVw9KsrVIp9qMptbDqSYDpDT37OopK1o3dq0xv8O6Gj1cvLq6Awc9icex/NyRVpI4nY/jMQ+2wdzuZhla70a3b/NUJ8mY/tqPvX3Ruq/UfB09qBk/CMQaekbj/KFA+TVXdUXgzPPrgY/2/mPu4TiBP+E4fylYXJqt/NeDM8+uB9t0nxWTKHBphyMr+z+jmj81NDkz/Kp4L7mvP9Ryx0GkdR8NHQgnie1eB5bbSfRXaXJ7CR+q8u+3pb1NXWkdiPVQ+fPEcRqakZXjZaKPwLc8vABepQwWHof6cEvXx2kbk3tZMdHtD6GhH9Gp44z9+21IfGR13eV7K0am8a4Hcb8PNAZQHy54FrkC5sOp5ILn0gMNcDuN948wbH6oLnD7ZH3e+3vEhveHeINiBzscltqy4GuvHicrJAb2INjY2N7EbweqxaxlNPYfSwZCAIAgCAIAgCAIAgCAIAgCAIAgCAIAgCAIAgNQcJd2m0C0AybfEEd9rnEW+IgFp6W6gzc4rW6ivzLvdcb+f4jhhwEtYG7QvZoJ72YEQY71cNpbOsm7/m01jh2opX/LW9cz7lwdxJtsEbV7G9njb2mtfy2W90b8umSwqq/PzftMui+r5z9th8R4JJfvSbQLWjPkAwFu69u645u47r3Jy6ytkjCoSvm/zL82nJT4OWStcC0NDpCQBvD3vda1vxgZEe6L3yAxKreNjMaGrK62Z+d/n83ff6KcLBpbbaJORFm9v2rdgeHd9Dwscc4vzssbc01s/M7nO6hOxIxtgHuJFri2TcsudjfxWuvmmzbm3ZpbzpTYM9wIDmsu1wGztd0OY9oY3P3buDvEZAZbO6qpEUqEn+Pry/P/AJ3KHD+zeXAix28hfcX7TPQXHmtJT1lYlhT1Xc2CjJQgCAIAgCAIAgCAIAgCAIAgCAIAgCAIAgCAIAgCAIAgCAIAgCA//9k="/>
          <p:cNvSpPr>
            <a:spLocks noChangeAspect="1" noChangeArrowheads="1"/>
          </p:cNvSpPr>
          <p:nvPr/>
        </p:nvSpPr>
        <p:spPr bwMode="auto">
          <a:xfrm>
            <a:off x="155575" y="-1897063"/>
            <a:ext cx="3962400" cy="3962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2" name="Picture 6" descr="http://vignette2.wikia.nocookie.net/manhunt/images/f/fa/Smiley_icon.jpg/revision/latest?cb=20141107182226"/>
          <p:cNvPicPr>
            <a:picLocks noChangeAspect="1" noChangeArrowheads="1"/>
          </p:cNvPicPr>
          <p:nvPr/>
        </p:nvPicPr>
        <p:blipFill>
          <a:blip r:embed="rId2" cstate="print"/>
          <a:srcRect l="3846" r="3846" b="3846"/>
          <a:stretch>
            <a:fillRect/>
          </a:stretch>
        </p:blipFill>
        <p:spPr bwMode="auto">
          <a:xfrm>
            <a:off x="2590800" y="3352800"/>
            <a:ext cx="2895600" cy="3016250"/>
          </a:xfrm>
          <a:prstGeom prst="rect">
            <a:avLst/>
          </a:prstGeom>
          <a:noFill/>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8100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838200"/>
            <a:ext cx="6566315" cy="916230"/>
          </a:xfrm>
        </p:spPr>
        <p:txBody>
          <a:bodyPr>
            <a:normAutofit fontScale="90000"/>
          </a:bodyPr>
          <a:lstStyle/>
          <a:p>
            <a:r>
              <a:rPr lang="en-US" dirty="0" smtClean="0"/>
              <a:t>what types of businesses are within 1km of your school?</a:t>
            </a:r>
            <a:endParaRPr lang="en-US" dirty="0"/>
          </a:p>
        </p:txBody>
      </p:sp>
      <p:sp>
        <p:nvSpPr>
          <p:cNvPr id="5" name="Content Placeholder 4"/>
          <p:cNvSpPr>
            <a:spLocks noGrp="1"/>
          </p:cNvSpPr>
          <p:nvPr>
            <p:ph idx="1"/>
          </p:nvPr>
        </p:nvSpPr>
        <p:spPr>
          <a:xfrm>
            <a:off x="2133600" y="2286000"/>
            <a:ext cx="6566315" cy="2137565"/>
          </a:xfrm>
        </p:spPr>
        <p:txBody>
          <a:bodyPr/>
          <a:lstStyle/>
          <a:p>
            <a:pPr>
              <a:buNone/>
            </a:pPr>
            <a:r>
              <a:rPr lang="en-US" dirty="0" smtClean="0"/>
              <a:t>There are different kinds of businesses like there are banks, Schools, Markets, Plazas, Hospitals, Office</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0163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754375" y="374900"/>
            <a:ext cx="7787952" cy="763525"/>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Markets and Plazas</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pic>
        <p:nvPicPr>
          <p:cNvPr id="1026" name="Picture 2" descr="C:\Users\A\Desktop\iEarn\Pictures\Markaz.jpg"/>
          <p:cNvPicPr>
            <a:picLocks noChangeAspect="1" noChangeArrowheads="1"/>
          </p:cNvPicPr>
          <p:nvPr/>
        </p:nvPicPr>
        <p:blipFill>
          <a:blip r:embed="rId2" cstate="print"/>
          <a:srcRect/>
          <a:stretch>
            <a:fillRect/>
          </a:stretch>
        </p:blipFill>
        <p:spPr bwMode="auto">
          <a:xfrm>
            <a:off x="381000" y="3810000"/>
            <a:ext cx="4165119" cy="2743200"/>
          </a:xfrm>
          <a:prstGeom prst="rect">
            <a:avLst/>
          </a:prstGeom>
          <a:noFill/>
        </p:spPr>
      </p:pic>
      <p:sp>
        <p:nvSpPr>
          <p:cNvPr id="5" name="Text Placeholder 4"/>
          <p:cNvSpPr txBox="1">
            <a:spLocks/>
          </p:cNvSpPr>
          <p:nvPr/>
        </p:nvSpPr>
        <p:spPr>
          <a:xfrm>
            <a:off x="228600" y="1447800"/>
            <a:ext cx="3200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I-8 Main</a:t>
            </a:r>
            <a:r>
              <a:rPr kumimoji="0" lang="en-US" sz="2800" b="1" i="0" u="none" strike="noStrike" kern="1200" cap="none" spc="0" normalizeH="0" noProof="0" dirty="0" smtClean="0">
                <a:ln>
                  <a:noFill/>
                </a:ln>
                <a:solidFill>
                  <a:schemeClr val="tx1"/>
                </a:solidFill>
                <a:effectLst/>
                <a:uLnTx/>
                <a:uFillTx/>
                <a:latin typeface="+mn-lt"/>
                <a:ea typeface="+mn-ea"/>
                <a:cs typeface="+mn-cs"/>
              </a:rPr>
              <a:t> Market</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1029" name="Picture 5" descr="Map of I-8 Markaz, Islamabad, Pakistan"/>
          <p:cNvPicPr>
            <a:picLocks noChangeAspect="1" noChangeArrowheads="1"/>
          </p:cNvPicPr>
          <p:nvPr/>
        </p:nvPicPr>
        <p:blipFill>
          <a:blip r:embed="rId3"/>
          <a:srcRect/>
          <a:stretch>
            <a:fillRect/>
          </a:stretch>
        </p:blipFill>
        <p:spPr bwMode="auto">
          <a:xfrm>
            <a:off x="4800600" y="3810000"/>
            <a:ext cx="4114800" cy="2590800"/>
          </a:xfrm>
          <a:prstGeom prst="rect">
            <a:avLst/>
          </a:prstGeom>
          <a:noFill/>
        </p:spPr>
      </p:pic>
      <p:sp>
        <p:nvSpPr>
          <p:cNvPr id="8" name="Left Arrow 7"/>
          <p:cNvSpPr/>
          <p:nvPr/>
        </p:nvSpPr>
        <p:spPr>
          <a:xfrm rot="1669099">
            <a:off x="7938344" y="6023694"/>
            <a:ext cx="381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4"/>
          <p:cNvSpPr txBox="1">
            <a:spLocks/>
          </p:cNvSpPr>
          <p:nvPr/>
        </p:nvSpPr>
        <p:spPr>
          <a:xfrm>
            <a:off x="762000" y="1981200"/>
            <a:ext cx="6566315" cy="213756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square area in second picture is</a:t>
            </a:r>
            <a:r>
              <a:rPr kumimoji="0" lang="en-US" sz="2400" b="0" i="0" u="none" strike="noStrike" kern="1200" cap="none" spc="0" normalizeH="0" noProof="0" dirty="0" smtClean="0">
                <a:ln>
                  <a:noFill/>
                </a:ln>
                <a:solidFill>
                  <a:schemeClr val="tx1"/>
                </a:solidFill>
                <a:effectLst/>
                <a:uLnTx/>
                <a:uFillTx/>
                <a:latin typeface="+mn-lt"/>
                <a:ea typeface="+mn-ea"/>
                <a:cs typeface="+mn-cs"/>
              </a:rPr>
              <a:t> the I-8 Main Market and It is Called I-8 </a:t>
            </a:r>
            <a:r>
              <a:rPr kumimoji="0" lang="en-US" sz="2400" b="0" i="0" u="none" strike="noStrike" kern="1200" cap="none" spc="0" normalizeH="0" noProof="0" dirty="0" err="1" smtClean="0">
                <a:ln>
                  <a:noFill/>
                </a:ln>
                <a:solidFill>
                  <a:schemeClr val="tx1"/>
                </a:solidFill>
                <a:effectLst/>
                <a:uLnTx/>
                <a:uFillTx/>
                <a:latin typeface="+mn-lt"/>
                <a:ea typeface="+mn-ea"/>
                <a:cs typeface="+mn-cs"/>
              </a:rPr>
              <a:t>Markaz</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rPr>
              <a:t>Markets and Plazas</a:t>
            </a:r>
            <a:endParaRPr lang="en-US" dirty="0">
              <a:solidFill>
                <a:srgbClr val="FF0000"/>
              </a:solidFill>
            </a:endParaRPr>
          </a:p>
        </p:txBody>
      </p:sp>
      <p:pic>
        <p:nvPicPr>
          <p:cNvPr id="22530" name="Picture 2" descr="C:\Users\A\Desktop\iEarn\Pictures\Markaz4.jpg"/>
          <p:cNvPicPr>
            <a:picLocks noChangeAspect="1" noChangeArrowheads="1"/>
          </p:cNvPicPr>
          <p:nvPr/>
        </p:nvPicPr>
        <p:blipFill>
          <a:blip r:embed="rId2"/>
          <a:srcRect/>
          <a:stretch>
            <a:fillRect/>
          </a:stretch>
        </p:blipFill>
        <p:spPr bwMode="auto">
          <a:xfrm>
            <a:off x="152400" y="1905000"/>
            <a:ext cx="4368800" cy="3276600"/>
          </a:xfrm>
          <a:prstGeom prst="rect">
            <a:avLst/>
          </a:prstGeom>
          <a:noFill/>
        </p:spPr>
      </p:pic>
      <p:sp>
        <p:nvSpPr>
          <p:cNvPr id="4" name="Text Placeholder 4"/>
          <p:cNvSpPr txBox="1">
            <a:spLocks/>
          </p:cNvSpPr>
          <p:nvPr/>
        </p:nvSpPr>
        <p:spPr>
          <a:xfrm>
            <a:off x="1524000" y="5410200"/>
            <a:ext cx="5105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Shopping Malls and Shops in I-8 Main</a:t>
            </a:r>
            <a:r>
              <a:rPr kumimoji="0" lang="en-US" sz="2400" b="1" i="0" u="none" strike="noStrike" kern="1200" cap="none" spc="0" normalizeH="0" noProof="0" dirty="0" smtClean="0">
                <a:ln>
                  <a:noFill/>
                </a:ln>
                <a:solidFill>
                  <a:schemeClr val="tx1"/>
                </a:solidFill>
                <a:effectLst/>
                <a:uLnTx/>
                <a:uFillTx/>
                <a:latin typeface="+mn-lt"/>
                <a:ea typeface="+mn-ea"/>
                <a:cs typeface="+mn-cs"/>
              </a:rPr>
              <a:t> Market</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22531" name="Picture 3" descr="C:\Users\A\Desktop\iEarn\Pictures\20150515_180845.jpg"/>
          <p:cNvPicPr>
            <a:picLocks noChangeAspect="1" noChangeArrowheads="1"/>
          </p:cNvPicPr>
          <p:nvPr/>
        </p:nvPicPr>
        <p:blipFill>
          <a:blip r:embed="rId3" cstate="print"/>
          <a:srcRect/>
          <a:stretch>
            <a:fillRect/>
          </a:stretch>
        </p:blipFill>
        <p:spPr bwMode="auto">
          <a:xfrm>
            <a:off x="4571999" y="1828800"/>
            <a:ext cx="4402667" cy="3352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754375" y="374900"/>
            <a:ext cx="7787952" cy="763525"/>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Markets and Plazas</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533400" y="1447800"/>
            <a:ext cx="3200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Pakeezah</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Market </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2051" name="Picture 3" descr="C:\Users\A\Desktop\iEarn\Pictures\20150515_181314.jpg"/>
          <p:cNvPicPr>
            <a:picLocks noChangeAspect="1" noChangeArrowheads="1"/>
          </p:cNvPicPr>
          <p:nvPr/>
        </p:nvPicPr>
        <p:blipFill>
          <a:blip r:embed="rId2" cstate="print"/>
          <a:srcRect/>
          <a:stretch>
            <a:fillRect/>
          </a:stretch>
        </p:blipFill>
        <p:spPr bwMode="auto">
          <a:xfrm>
            <a:off x="4343400" y="3657600"/>
            <a:ext cx="3843728" cy="2664402"/>
          </a:xfrm>
          <a:prstGeom prst="rect">
            <a:avLst/>
          </a:prstGeom>
          <a:noFill/>
        </p:spPr>
      </p:pic>
      <p:pic>
        <p:nvPicPr>
          <p:cNvPr id="2052" name="Picture 3" descr="map Pakeeza Market"/>
          <p:cNvPicPr>
            <a:picLocks noChangeAspect="1" noChangeArrowheads="1"/>
          </p:cNvPicPr>
          <p:nvPr/>
        </p:nvPicPr>
        <p:blipFill>
          <a:blip r:embed="rId3"/>
          <a:srcRect/>
          <a:stretch>
            <a:fillRect/>
          </a:stretch>
        </p:blipFill>
        <p:spPr bwMode="auto">
          <a:xfrm>
            <a:off x="685800" y="3429000"/>
            <a:ext cx="3052536" cy="3048000"/>
          </a:xfrm>
          <a:prstGeom prst="rect">
            <a:avLst/>
          </a:prstGeom>
          <a:noFill/>
        </p:spPr>
      </p:pic>
      <p:sp>
        <p:nvSpPr>
          <p:cNvPr id="2058" name="Rectangle 10"/>
          <p:cNvSpPr>
            <a:spLocks noChangeArrowheads="1"/>
          </p:cNvSpPr>
          <p:nvPr/>
        </p:nvSpPr>
        <p:spPr bwMode="auto">
          <a:xfrm>
            <a:off x="381000" y="2057400"/>
            <a:ext cx="7936468"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Pakeeza</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Market is next to </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Dhok</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Bābu</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Irfān</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is located in Punjab, Pakistan. </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Pakeeza</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Market has a length of 0.4 kilometers.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area:</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yes</a:t>
            </a: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created_by</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Potlatch 0.10b</a:t>
            </a: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is_in</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I-8/1, Islamabad</a:t>
            </a: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landuse</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retail</a:t>
            </a: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place_name</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Pakeeza</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Market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754375" y="374900"/>
            <a:ext cx="7787952" cy="763525"/>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Restaurants</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533400" y="1447800"/>
            <a:ext cx="3200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Habibi</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Restaurant</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23554" name="Picture 2" descr="C:\Users\A\Desktop\iEarn\Pictures\Habibi.jpg"/>
          <p:cNvPicPr>
            <a:picLocks noChangeAspect="1" noChangeArrowheads="1"/>
          </p:cNvPicPr>
          <p:nvPr/>
        </p:nvPicPr>
        <p:blipFill>
          <a:blip r:embed="rId2"/>
          <a:srcRect/>
          <a:stretch>
            <a:fillRect/>
          </a:stretch>
        </p:blipFill>
        <p:spPr bwMode="auto">
          <a:xfrm>
            <a:off x="609600" y="2895600"/>
            <a:ext cx="4724400" cy="3543300"/>
          </a:xfrm>
          <a:prstGeom prst="rect">
            <a:avLst/>
          </a:prstGeom>
          <a:noFill/>
        </p:spPr>
      </p:pic>
      <p:pic>
        <p:nvPicPr>
          <p:cNvPr id="23555" name="Picture 3" descr="C:\Users\A\Desktop\iEarn\Pictures\Habibi 2.jpg"/>
          <p:cNvPicPr>
            <a:picLocks noChangeAspect="1" noChangeArrowheads="1"/>
          </p:cNvPicPr>
          <p:nvPr/>
        </p:nvPicPr>
        <p:blipFill>
          <a:blip r:embed="rId3"/>
          <a:srcRect/>
          <a:stretch>
            <a:fillRect/>
          </a:stretch>
        </p:blipFill>
        <p:spPr bwMode="auto">
          <a:xfrm>
            <a:off x="4724400" y="3810000"/>
            <a:ext cx="4229100" cy="2819400"/>
          </a:xfrm>
          <a:prstGeom prst="rect">
            <a:avLst/>
          </a:prstGeom>
          <a:noFill/>
        </p:spPr>
      </p:pic>
      <p:sp>
        <p:nvSpPr>
          <p:cNvPr id="9" name="Rectangle 10"/>
          <p:cNvSpPr>
            <a:spLocks noChangeArrowheads="1"/>
          </p:cNvSpPr>
          <p:nvPr/>
        </p:nvSpPr>
        <p:spPr bwMode="auto">
          <a:xfrm>
            <a:off x="381000" y="2057400"/>
            <a:ext cx="840114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It’s a very yummy restaurant.</a:t>
            </a:r>
            <a:r>
              <a:rPr kumimoji="0" lang="en-US" sz="1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lang="en-US" sz="1400" dirty="0" smtClean="0">
                <a:latin typeface="Calibri" pitchFamily="34" charset="0"/>
                <a:ea typeface="Times New Roman" pitchFamily="18" charset="0"/>
                <a:cs typeface="Times New Roman" pitchFamily="18" charset="0"/>
              </a:rPr>
              <a:t>It offer all the Pakistani traditional foods. Their specialty is Bar B Q and </a:t>
            </a:r>
            <a:r>
              <a:rPr lang="en-US" sz="1400" dirty="0" err="1" smtClean="0">
                <a:latin typeface="Calibri" pitchFamily="34" charset="0"/>
                <a:ea typeface="Times New Roman" pitchFamily="18" charset="0"/>
                <a:cs typeface="Times New Roman" pitchFamily="18" charset="0"/>
              </a:rPr>
              <a:t>Kabli</a:t>
            </a:r>
            <a:r>
              <a:rPr lang="en-US" sz="1400" dirty="0" smtClean="0">
                <a:latin typeface="Calibri" pitchFamily="34" charset="0"/>
                <a:ea typeface="Times New Roman" pitchFamily="18" charset="0"/>
                <a:cs typeface="Times New Roman" pitchFamily="18" charset="0"/>
              </a:rPr>
              <a:t> </a:t>
            </a:r>
            <a:r>
              <a:rPr lang="en-US" sz="1400" dirty="0" err="1" smtClean="0">
                <a:latin typeface="Calibri" pitchFamily="34" charset="0"/>
                <a:ea typeface="Times New Roman" pitchFamily="18" charset="0"/>
                <a:cs typeface="Times New Roman" pitchFamily="18" charset="0"/>
              </a:rPr>
              <a:t>Pulao</a:t>
            </a:r>
            <a:r>
              <a:rPr lang="en-US" sz="1400" dirty="0" smtClean="0">
                <a:latin typeface="Calibri" pitchFamily="34" charset="0"/>
                <a:ea typeface="Times New Roman" pitchFamily="18" charset="0"/>
                <a:cs typeface="Times New Roman" pitchFamily="18"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754375" y="374900"/>
            <a:ext cx="7787952" cy="763525"/>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Restaurants</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 Placeholder 4"/>
          <p:cNvSpPr txBox="1">
            <a:spLocks/>
          </p:cNvSpPr>
          <p:nvPr/>
        </p:nvSpPr>
        <p:spPr>
          <a:xfrm>
            <a:off x="533400" y="1447800"/>
            <a:ext cx="3200400" cy="63976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Haleem</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Ghar</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10"/>
          <p:cNvSpPr>
            <a:spLocks noChangeArrowheads="1"/>
          </p:cNvSpPr>
          <p:nvPr/>
        </p:nvSpPr>
        <p:spPr bwMode="auto">
          <a:xfrm>
            <a:off x="381000" y="2057400"/>
            <a:ext cx="552478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It’s a small restaurant and their specialty is </a:t>
            </a:r>
            <a:r>
              <a:rPr kumimoji="0" lang="en-US"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Haleem</a:t>
            </a: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which is Yummy</a:t>
            </a:r>
            <a:r>
              <a:rPr kumimoji="0" lang="en-US" sz="1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US" sz="1400" b="0" i="0"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tooo</a:t>
            </a:r>
            <a:r>
              <a:rPr lang="en-US" sz="1400" dirty="0" smtClean="0">
                <a:latin typeface="Calibri" pitchFamily="34" charset="0"/>
                <a:ea typeface="Times New Roman" pitchFamily="18" charset="0"/>
                <a:cs typeface="Times New Roman" pitchFamily="18"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78" name="Picture 2" descr="C:\Users\A\Desktop\iEarn\Pictures\Haleem Ghar.jpg"/>
          <p:cNvPicPr>
            <a:picLocks noChangeAspect="1" noChangeArrowheads="1"/>
          </p:cNvPicPr>
          <p:nvPr/>
        </p:nvPicPr>
        <p:blipFill>
          <a:blip r:embed="rId2"/>
          <a:srcRect/>
          <a:stretch>
            <a:fillRect/>
          </a:stretch>
        </p:blipFill>
        <p:spPr bwMode="auto">
          <a:xfrm>
            <a:off x="304800" y="2438400"/>
            <a:ext cx="3810000" cy="2638425"/>
          </a:xfrm>
          <a:prstGeom prst="rect">
            <a:avLst/>
          </a:prstGeom>
          <a:noFill/>
        </p:spPr>
      </p:pic>
      <p:pic>
        <p:nvPicPr>
          <p:cNvPr id="24579" name="Picture 3" descr="C:\Users\A\Desktop\iEarn\Pictures\Haleem Ghar1.jpg"/>
          <p:cNvPicPr>
            <a:picLocks noChangeAspect="1" noChangeArrowheads="1"/>
          </p:cNvPicPr>
          <p:nvPr/>
        </p:nvPicPr>
        <p:blipFill>
          <a:blip r:embed="rId3"/>
          <a:srcRect/>
          <a:stretch>
            <a:fillRect/>
          </a:stretch>
        </p:blipFill>
        <p:spPr bwMode="auto">
          <a:xfrm>
            <a:off x="4114800" y="3886200"/>
            <a:ext cx="4842933" cy="27241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938</Words>
  <Application>Microsoft Macintosh PowerPoint</Application>
  <PresentationFormat>On-screen Show (4:3)</PresentationFormat>
  <Paragraphs>90</Paragraphs>
  <Slides>33</Slides>
  <Notes>0</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Walk from Our School</vt:lpstr>
      <vt:lpstr>THE EDUCATORS School </vt:lpstr>
      <vt:lpstr>Slide 3</vt:lpstr>
      <vt:lpstr>what types of businesses are within 1km of your school?</vt:lpstr>
      <vt:lpstr>Slide 5</vt:lpstr>
      <vt:lpstr>Markets and Plazas</vt:lpstr>
      <vt:lpstr>Slide 7</vt:lpstr>
      <vt:lpstr>Slide 8</vt:lpstr>
      <vt:lpstr>Slide 9</vt:lpstr>
      <vt:lpstr>Areas Near our school</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We Love our school but there are 2 things that we we would like to change. One is the Location and other is the size of building of our school</vt:lpstr>
      <vt:lpstr>Slide 33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Barry Kramer</cp:lastModifiedBy>
  <cp:revision>223</cp:revision>
  <dcterms:created xsi:type="dcterms:W3CDTF">2015-05-16T03:55:06Z</dcterms:created>
  <dcterms:modified xsi:type="dcterms:W3CDTF">2015-05-16T03:55:57Z</dcterms:modified>
</cp:coreProperties>
</file>