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70" r:id="rId5"/>
    <p:sldId id="271" r:id="rId6"/>
    <p:sldId id="258" r:id="rId7"/>
    <p:sldId id="259" r:id="rId8"/>
    <p:sldId id="260" r:id="rId9"/>
    <p:sldId id="261" r:id="rId10"/>
    <p:sldId id="262" r:id="rId11"/>
    <p:sldId id="263" r:id="rId12"/>
    <p:sldId id="272" r:id="rId13"/>
    <p:sldId id="264" r:id="rId14"/>
    <p:sldId id="265" r:id="rId15"/>
    <p:sldId id="266" r:id="rId16"/>
    <p:sldId id="267" r:id="rId17"/>
    <p:sldId id="268" r:id="rId18"/>
    <p:sldId id="273" r:id="rId19"/>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Faceți clic pentru a edita stilul de titlu Coordonator</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ro-RO"/>
          </a:p>
        </p:txBody>
      </p:sp>
      <p:sp>
        <p:nvSpPr>
          <p:cNvPr id="4" name="Substituent dată 3"/>
          <p:cNvSpPr>
            <a:spLocks noGrp="1"/>
          </p:cNvSpPr>
          <p:nvPr>
            <p:ph type="dt" sz="half" idx="10"/>
          </p:nvPr>
        </p:nvSpPr>
        <p:spPr/>
        <p:txBody>
          <a:bodyPr/>
          <a:lstStyle/>
          <a:p>
            <a:fld id="{FCE5CAE3-E66C-483F-9A91-133D66834A8A}" type="datetimeFigureOut">
              <a:rPr lang="ro-RO" smtClean="0"/>
              <a:pPr/>
              <a:t>17.01.2016</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FCE5CAE3-E66C-483F-9A91-133D66834A8A}" type="datetimeFigureOut">
              <a:rPr lang="ro-RO" smtClean="0"/>
              <a:pPr/>
              <a:t>17.01.2016</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FCE5CAE3-E66C-483F-9A91-133D66834A8A}" type="datetimeFigureOut">
              <a:rPr lang="ro-RO" smtClean="0"/>
              <a:pPr/>
              <a:t>17.01.2016</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FCE5CAE3-E66C-483F-9A91-133D66834A8A}" type="datetimeFigureOut">
              <a:rPr lang="ro-RO" smtClean="0"/>
              <a:pPr/>
              <a:t>17.01.2016</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Faceți clic pentru a edita stilurile de text Coordonator</a:t>
            </a:r>
          </a:p>
        </p:txBody>
      </p:sp>
      <p:sp>
        <p:nvSpPr>
          <p:cNvPr id="4" name="Substituent dată 3"/>
          <p:cNvSpPr>
            <a:spLocks noGrp="1"/>
          </p:cNvSpPr>
          <p:nvPr>
            <p:ph type="dt" sz="half" idx="10"/>
          </p:nvPr>
        </p:nvSpPr>
        <p:spPr/>
        <p:txBody>
          <a:bodyPr/>
          <a:lstStyle/>
          <a:p>
            <a:fld id="{FCE5CAE3-E66C-483F-9A91-133D66834A8A}" type="datetimeFigureOut">
              <a:rPr lang="ro-RO" smtClean="0"/>
              <a:pPr/>
              <a:t>17.01.2016</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p:txBody>
          <a:bodyPr/>
          <a:lstStyle/>
          <a:p>
            <a:fld id="{FCE5CAE3-E66C-483F-9A91-133D66834A8A}" type="datetimeFigureOut">
              <a:rPr lang="ro-RO" smtClean="0"/>
              <a:pPr/>
              <a:t>17.01.2016</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p:txBody>
          <a:bodyPr/>
          <a:lstStyle/>
          <a:p>
            <a:fld id="{FCE5CAE3-E66C-483F-9A91-133D66834A8A}" type="datetimeFigureOut">
              <a:rPr lang="ro-RO" smtClean="0"/>
              <a:pPr/>
              <a:t>17.01.2016</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ro-RO"/>
          </a:p>
        </p:txBody>
      </p:sp>
      <p:sp>
        <p:nvSpPr>
          <p:cNvPr id="3" name="Substituent dată 2"/>
          <p:cNvSpPr>
            <a:spLocks noGrp="1"/>
          </p:cNvSpPr>
          <p:nvPr>
            <p:ph type="dt" sz="half" idx="10"/>
          </p:nvPr>
        </p:nvSpPr>
        <p:spPr/>
        <p:txBody>
          <a:bodyPr/>
          <a:lstStyle/>
          <a:p>
            <a:fld id="{FCE5CAE3-E66C-483F-9A91-133D66834A8A}" type="datetimeFigureOut">
              <a:rPr lang="ro-RO" smtClean="0"/>
              <a:pPr/>
              <a:t>17.01.2016</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FCE5CAE3-E66C-483F-9A91-133D66834A8A}" type="datetimeFigureOut">
              <a:rPr lang="ro-RO" smtClean="0"/>
              <a:pPr/>
              <a:t>17.01.2016</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smtClean="0"/>
              <a:t>Faceți clic pentru a edita stilul de titlu Coordonator</a:t>
            </a:r>
            <a:endParaRPr lang="ro-RO"/>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FCE5CAE3-E66C-483F-9A91-133D66834A8A}" type="datetimeFigureOut">
              <a:rPr lang="ro-RO" smtClean="0"/>
              <a:pPr/>
              <a:t>17.01.2016</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smtClean="0"/>
              <a:t>Faceți clic pentru a edita stilul de titlu Coordonator</a:t>
            </a:r>
            <a:endParaRPr lang="ro-RO"/>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FCE5CAE3-E66C-483F-9A91-133D66834A8A}" type="datetimeFigureOut">
              <a:rPr lang="ro-RO" smtClean="0"/>
              <a:pPr/>
              <a:t>17.01.2016</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B6D8D6F0-A759-4B40-A209-1431F2B80A59}"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5CAE3-E66C-483F-9A91-133D66834A8A}" type="datetimeFigureOut">
              <a:rPr lang="ro-RO" smtClean="0"/>
              <a:pPr/>
              <a:t>17.01.2016</a:t>
            </a:fld>
            <a:endParaRPr lang="ro-RO"/>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8D6F0-A759-4B40-A209-1431F2B80A59}"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LU8K6osTSBE&amp;feature=ema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p:txBody>
          <a:bodyPr/>
          <a:lstStyle/>
          <a:p>
            <a:endParaRPr lang="ro-RO" dirty="0"/>
          </a:p>
        </p:txBody>
      </p:sp>
      <p:sp>
        <p:nvSpPr>
          <p:cNvPr id="3" name="Subtitlu 2"/>
          <p:cNvSpPr>
            <a:spLocks noGrp="1"/>
          </p:cNvSpPr>
          <p:nvPr>
            <p:ph type="subTitle" idx="1"/>
          </p:nvPr>
        </p:nvSpPr>
        <p:spPr/>
        <p:txBody>
          <a:bodyPr/>
          <a:lstStyle/>
          <a:p>
            <a:endParaRPr lang="ro-RO"/>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036496"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7218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3528" y="260648"/>
            <a:ext cx="8424935" cy="6264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115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7544" y="260648"/>
            <a:ext cx="8208911" cy="6192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784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7030A0"/>
                </a:solidFill>
              </a:rPr>
              <a:t>Hierarchy disadvantages of Internet use</a:t>
            </a:r>
            <a:endParaRPr lang="ru-RU" dirty="0">
              <a:solidFill>
                <a:srgbClr val="7030A0"/>
              </a:solidFill>
            </a:endParaRPr>
          </a:p>
        </p:txBody>
      </p:sp>
      <p:sp>
        <p:nvSpPr>
          <p:cNvPr id="3" name="Содержимое 2"/>
          <p:cNvSpPr>
            <a:spLocks noGrp="1"/>
          </p:cNvSpPr>
          <p:nvPr>
            <p:ph idx="1"/>
          </p:nvPr>
        </p:nvSpPr>
        <p:spPr/>
        <p:txBody>
          <a:bodyPr>
            <a:noAutofit/>
          </a:bodyPr>
          <a:lstStyle/>
          <a:p>
            <a:r>
              <a:rPr lang="en-US" sz="2800" dirty="0" smtClean="0">
                <a:solidFill>
                  <a:srgbClr val="00B050"/>
                </a:solidFill>
              </a:rPr>
              <a:t>It occupies much </a:t>
            </a:r>
            <a:r>
              <a:rPr lang="en-US" sz="2800" dirty="0" smtClean="0">
                <a:solidFill>
                  <a:srgbClr val="00B050"/>
                </a:solidFill>
              </a:rPr>
              <a:t>time.</a:t>
            </a:r>
            <a:endParaRPr lang="en-US" sz="2800" dirty="0" smtClean="0">
              <a:solidFill>
                <a:srgbClr val="00B050"/>
              </a:solidFill>
            </a:endParaRPr>
          </a:p>
          <a:p>
            <a:endParaRPr lang="en-US" sz="2800" dirty="0" smtClean="0">
              <a:solidFill>
                <a:srgbClr val="00B050"/>
              </a:solidFill>
            </a:endParaRPr>
          </a:p>
          <a:p>
            <a:r>
              <a:rPr lang="en-US" sz="2800" dirty="0" smtClean="0">
                <a:solidFill>
                  <a:srgbClr val="00B050"/>
                </a:solidFill>
              </a:rPr>
              <a:t>It   wearies pupils.</a:t>
            </a:r>
            <a:endParaRPr lang="en-US" sz="2800" dirty="0" smtClean="0">
              <a:solidFill>
                <a:srgbClr val="00B050"/>
              </a:solidFill>
            </a:endParaRPr>
          </a:p>
          <a:p>
            <a:endParaRPr lang="en-US" sz="2800" dirty="0" smtClean="0">
              <a:solidFill>
                <a:srgbClr val="00B050"/>
              </a:solidFill>
            </a:endParaRPr>
          </a:p>
          <a:p>
            <a:r>
              <a:rPr lang="en-US" sz="2800" dirty="0" smtClean="0">
                <a:solidFill>
                  <a:srgbClr val="00B050"/>
                </a:solidFill>
              </a:rPr>
              <a:t>Pupils </a:t>
            </a:r>
            <a:r>
              <a:rPr lang="en-US" sz="2800" dirty="0" smtClean="0">
                <a:solidFill>
                  <a:srgbClr val="00B050"/>
                </a:solidFill>
              </a:rPr>
              <a:t>do not meet often enough </a:t>
            </a:r>
            <a:r>
              <a:rPr lang="en-US" sz="2800" dirty="0" smtClean="0">
                <a:solidFill>
                  <a:srgbClr val="00B050"/>
                </a:solidFill>
              </a:rPr>
              <a:t>friends.</a:t>
            </a:r>
            <a:endParaRPr lang="en-US" sz="2800" dirty="0" smtClean="0">
              <a:solidFill>
                <a:srgbClr val="00B050"/>
              </a:solidFill>
            </a:endParaRPr>
          </a:p>
          <a:p>
            <a:endParaRPr lang="en-US" sz="2800" dirty="0" smtClean="0">
              <a:solidFill>
                <a:srgbClr val="00B050"/>
              </a:solidFill>
            </a:endParaRPr>
          </a:p>
          <a:p>
            <a:r>
              <a:rPr lang="en-US" sz="2800" dirty="0" smtClean="0">
                <a:solidFill>
                  <a:srgbClr val="00B050"/>
                </a:solidFill>
              </a:rPr>
              <a:t>Do </a:t>
            </a:r>
            <a:r>
              <a:rPr lang="en-US" sz="2800" dirty="0" smtClean="0">
                <a:solidFill>
                  <a:srgbClr val="00B050"/>
                </a:solidFill>
              </a:rPr>
              <a:t>not do enough </a:t>
            </a:r>
            <a:r>
              <a:rPr lang="en-US" sz="2800" dirty="0" smtClean="0">
                <a:solidFill>
                  <a:srgbClr val="00B050"/>
                </a:solidFill>
              </a:rPr>
              <a:t>sports.</a:t>
            </a:r>
            <a:endParaRPr lang="en-US" sz="2800" dirty="0" smtClean="0">
              <a:solidFill>
                <a:srgbClr val="00B050"/>
              </a:solidFill>
            </a:endParaRPr>
          </a:p>
          <a:p>
            <a:endParaRPr lang="en-US" sz="2800" dirty="0" smtClean="0">
              <a:solidFill>
                <a:srgbClr val="00B050"/>
              </a:solidFill>
            </a:endParaRPr>
          </a:p>
          <a:p>
            <a:r>
              <a:rPr lang="en-US" sz="2800" dirty="0" smtClean="0">
                <a:solidFill>
                  <a:srgbClr val="00B050"/>
                </a:solidFill>
              </a:rPr>
              <a:t>It makes </a:t>
            </a:r>
            <a:r>
              <a:rPr lang="en-US" sz="2800" dirty="0" smtClean="0">
                <a:solidFill>
                  <a:srgbClr val="00B050"/>
                </a:solidFill>
              </a:rPr>
              <a:t>the pupils more </a:t>
            </a:r>
            <a:r>
              <a:rPr lang="en-US" sz="2800" dirty="0" smtClean="0">
                <a:solidFill>
                  <a:srgbClr val="00B050"/>
                </a:solidFill>
              </a:rPr>
              <a:t>nervous than </a:t>
            </a:r>
            <a:r>
              <a:rPr lang="en-US" sz="2800" dirty="0" smtClean="0">
                <a:solidFill>
                  <a:srgbClr val="00B050"/>
                </a:solidFill>
              </a:rPr>
              <a:t>usual.</a:t>
            </a:r>
            <a:endParaRPr lang="ru-RU" sz="2800" dirty="0" smtClean="0">
              <a:solidFill>
                <a:srgbClr val="00B050"/>
              </a:solidFill>
            </a:endParaRPr>
          </a:p>
          <a:p>
            <a:endParaRPr lang="ru-RU" sz="2800"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7544" y="188640"/>
            <a:ext cx="8352927" cy="6480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5758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7544" y="260648"/>
            <a:ext cx="8208911" cy="633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1103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7544" y="260648"/>
            <a:ext cx="8280919" cy="6192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1071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95536" y="332656"/>
            <a:ext cx="8424935" cy="6192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546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3528" y="188640"/>
            <a:ext cx="8568951" cy="633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3870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ro-RO" dirty="0" smtClean="0">
                <a:solidFill>
                  <a:srgbClr val="00B050"/>
                </a:solidFill>
              </a:rPr>
              <a:t>This film produced by the European Commission has been created to raise awareness of cyberbullying. It explores how young people's online information can be copied and distorted and the impact this can have on victims. The film also guides young people to report if they have any issues and reminds them that bullying is wrong - wherever it is perpetrated, whether online or offline. </a:t>
            </a:r>
          </a:p>
          <a:p>
            <a:endParaRPr lang="ru-RU" dirty="0">
              <a:solidFill>
                <a:srgbClr val="00B050"/>
              </a:solidFill>
            </a:endParaRPr>
          </a:p>
        </p:txBody>
      </p:sp>
      <p:sp>
        <p:nvSpPr>
          <p:cNvPr id="4" name="Rectangle 2"/>
          <p:cNvSpPr>
            <a:spLocks noGrp="1" noChangeArrowheads="1"/>
          </p:cNvSpPr>
          <p:nvPr>
            <p:ph type="title"/>
          </p:nvPr>
        </p:nvSpPr>
        <p:spPr/>
        <p:txBody>
          <a:bodyPr>
            <a:normAutofit fontScale="90000"/>
          </a:bodyPr>
          <a:lstStyle/>
          <a:p>
            <a:pPr eaLnBrk="1" hangingPunct="1">
              <a:defRPr/>
            </a:pPr>
            <a:r>
              <a:rPr lang="ro-RO" sz="3600" b="0" smtClean="0">
                <a:hlinkClick r:id="rId2"/>
              </a:rPr>
              <a:t>Safer Internet Day 2009</a:t>
            </a:r>
            <a:r>
              <a:rPr lang="ro-RO" sz="3600" b="0" smtClean="0"/>
              <a:t> </a:t>
            </a:r>
            <a:r>
              <a:rPr lang="ro-RO" sz="3600" smtClean="0"/>
              <a:t/>
            </a:r>
            <a:br>
              <a:rPr lang="ro-RO" sz="3600" smtClean="0"/>
            </a:br>
            <a:endParaRPr lang="ro-RO" sz="36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928694"/>
          </a:xfrm>
        </p:spPr>
        <p:txBody>
          <a:bodyPr>
            <a:normAutofit/>
          </a:bodyPr>
          <a:lstStyle/>
          <a:p>
            <a:r>
              <a:rPr lang="en-US" dirty="0" smtClean="0">
                <a:solidFill>
                  <a:srgbClr val="7030A0"/>
                </a:solidFill>
              </a:rPr>
              <a:t>Internet in Education</a:t>
            </a:r>
            <a:endParaRPr lang="ru-RU" dirty="0">
              <a:solidFill>
                <a:srgbClr val="7030A0"/>
              </a:solidFill>
            </a:endParaRPr>
          </a:p>
        </p:txBody>
      </p:sp>
      <p:sp>
        <p:nvSpPr>
          <p:cNvPr id="3" name="Содержимое 2"/>
          <p:cNvSpPr>
            <a:spLocks noGrp="1"/>
          </p:cNvSpPr>
          <p:nvPr>
            <p:ph idx="1"/>
          </p:nvPr>
        </p:nvSpPr>
        <p:spPr>
          <a:xfrm>
            <a:off x="457200" y="1285860"/>
            <a:ext cx="8229600" cy="4840303"/>
          </a:xfrm>
        </p:spPr>
        <p:txBody>
          <a:bodyPr>
            <a:normAutofit/>
          </a:bodyPr>
          <a:lstStyle/>
          <a:p>
            <a:pPr>
              <a:buNone/>
            </a:pPr>
            <a:r>
              <a:rPr lang="en-US" dirty="0" smtClean="0">
                <a:solidFill>
                  <a:schemeClr val="accent3"/>
                </a:solidFill>
              </a:rPr>
              <a:t>The Internet is a source for contemporary society education and training, both for students and for parents and teachers.</a:t>
            </a:r>
          </a:p>
          <a:p>
            <a:pPr>
              <a:buNone/>
            </a:pPr>
            <a:endParaRPr lang="en-US" dirty="0" smtClean="0">
              <a:solidFill>
                <a:schemeClr val="accent3"/>
              </a:solidFill>
            </a:endParaRPr>
          </a:p>
          <a:p>
            <a:pPr>
              <a:buNone/>
            </a:pPr>
            <a:r>
              <a:rPr lang="en-US" dirty="0" smtClean="0">
                <a:solidFill>
                  <a:schemeClr val="accent3"/>
                </a:solidFill>
              </a:rPr>
              <a:t>Beyond this there are also undeniable role </a:t>
            </a:r>
            <a:r>
              <a:rPr lang="en-US" dirty="0" smtClean="0">
                <a:solidFill>
                  <a:schemeClr val="accent3"/>
                </a:solidFill>
              </a:rPr>
              <a:t>issues responsibility </a:t>
            </a:r>
            <a:r>
              <a:rPr lang="en-US" dirty="0" smtClean="0">
                <a:solidFill>
                  <a:schemeClr val="accent3"/>
                </a:solidFill>
              </a:rPr>
              <a:t>for the </a:t>
            </a:r>
            <a:r>
              <a:rPr lang="en-US" dirty="0" smtClean="0">
                <a:solidFill>
                  <a:schemeClr val="accent3"/>
                </a:solidFill>
              </a:rPr>
              <a:t>use and </a:t>
            </a:r>
            <a:r>
              <a:rPr lang="en-US" dirty="0" smtClean="0">
                <a:solidFill>
                  <a:schemeClr val="accent3"/>
                </a:solidFill>
              </a:rPr>
              <a:t>computer </a:t>
            </a:r>
            <a:r>
              <a:rPr lang="en-US" dirty="0" smtClean="0">
                <a:solidFill>
                  <a:schemeClr val="accent3"/>
                </a:solidFill>
              </a:rPr>
              <a:t> resources offered </a:t>
            </a:r>
            <a:r>
              <a:rPr lang="en-US" dirty="0" smtClean="0">
                <a:solidFill>
                  <a:schemeClr val="accent3"/>
                </a:solidFill>
              </a:rPr>
              <a:t>by the Internet.</a:t>
            </a:r>
            <a:endParaRPr lang="ro-RO" dirty="0" smtClean="0">
              <a:solidFill>
                <a:schemeClr val="accent3"/>
              </a:solidFill>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8496943" cy="6480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722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7030A0"/>
                </a:solidFill>
              </a:rPr>
              <a:t>Hierarchy advantages of using the Internet</a:t>
            </a:r>
            <a:endParaRPr lang="ru-RU" dirty="0">
              <a:solidFill>
                <a:srgbClr val="7030A0"/>
              </a:solidFill>
            </a:endParaRPr>
          </a:p>
        </p:txBody>
      </p:sp>
      <p:sp>
        <p:nvSpPr>
          <p:cNvPr id="3" name="Содержимое 2"/>
          <p:cNvSpPr>
            <a:spLocks noGrp="1"/>
          </p:cNvSpPr>
          <p:nvPr>
            <p:ph idx="1"/>
          </p:nvPr>
        </p:nvSpPr>
        <p:spPr/>
        <p:txBody>
          <a:bodyPr>
            <a:noAutofit/>
          </a:bodyPr>
          <a:lstStyle/>
          <a:p>
            <a:r>
              <a:rPr lang="en-US" sz="2400" dirty="0" smtClean="0">
                <a:solidFill>
                  <a:srgbClr val="00B050"/>
                </a:solidFill>
              </a:rPr>
              <a:t>Learn </a:t>
            </a:r>
            <a:r>
              <a:rPr lang="en-US" sz="2400" dirty="0" smtClean="0">
                <a:solidFill>
                  <a:srgbClr val="00B050"/>
                </a:solidFill>
              </a:rPr>
              <a:t>new and useful </a:t>
            </a:r>
            <a:r>
              <a:rPr lang="en-US" sz="2400" dirty="0" smtClean="0">
                <a:solidFill>
                  <a:srgbClr val="00B050"/>
                </a:solidFill>
              </a:rPr>
              <a:t>things.</a:t>
            </a:r>
            <a:endParaRPr lang="en-US" sz="2400" dirty="0" smtClean="0">
              <a:solidFill>
                <a:srgbClr val="00B050"/>
              </a:solidFill>
            </a:endParaRPr>
          </a:p>
          <a:p>
            <a:endParaRPr lang="en-US" sz="2400" dirty="0" smtClean="0">
              <a:solidFill>
                <a:srgbClr val="00B050"/>
              </a:solidFill>
            </a:endParaRPr>
          </a:p>
          <a:p>
            <a:r>
              <a:rPr lang="en-US" sz="2400" dirty="0" smtClean="0">
                <a:solidFill>
                  <a:srgbClr val="00B050"/>
                </a:solidFill>
              </a:rPr>
              <a:t>It develops logical thinking and reaction speed have </a:t>
            </a:r>
            <a:r>
              <a:rPr lang="en-US" sz="2400" dirty="0" smtClean="0">
                <a:solidFill>
                  <a:srgbClr val="00B050"/>
                </a:solidFill>
              </a:rPr>
              <a:t>fun.</a:t>
            </a:r>
            <a:endParaRPr lang="en-US" sz="2400" dirty="0" smtClean="0">
              <a:solidFill>
                <a:srgbClr val="00B050"/>
              </a:solidFill>
            </a:endParaRPr>
          </a:p>
          <a:p>
            <a:endParaRPr lang="en-US" sz="2400" dirty="0" smtClean="0">
              <a:solidFill>
                <a:srgbClr val="00B050"/>
              </a:solidFill>
            </a:endParaRPr>
          </a:p>
          <a:p>
            <a:r>
              <a:rPr lang="en-US" sz="2400" dirty="0" smtClean="0">
                <a:solidFill>
                  <a:srgbClr val="00B050"/>
                </a:solidFill>
              </a:rPr>
              <a:t>M</a:t>
            </a:r>
            <a:r>
              <a:rPr lang="en-US" sz="2400" dirty="0" smtClean="0">
                <a:solidFill>
                  <a:srgbClr val="00B050"/>
                </a:solidFill>
              </a:rPr>
              <a:t>eet </a:t>
            </a:r>
            <a:r>
              <a:rPr lang="en-US" sz="2400" dirty="0" smtClean="0">
                <a:solidFill>
                  <a:srgbClr val="00B050"/>
                </a:solidFill>
              </a:rPr>
              <a:t>new </a:t>
            </a:r>
            <a:r>
              <a:rPr lang="en-US" sz="2400" dirty="0" smtClean="0">
                <a:solidFill>
                  <a:srgbClr val="00B050"/>
                </a:solidFill>
              </a:rPr>
              <a:t>people.</a:t>
            </a:r>
            <a:endParaRPr lang="en-US" sz="2400" dirty="0" smtClean="0">
              <a:solidFill>
                <a:srgbClr val="00B050"/>
              </a:solidFill>
            </a:endParaRPr>
          </a:p>
          <a:p>
            <a:endParaRPr lang="en-US" sz="2400" dirty="0" smtClean="0">
              <a:solidFill>
                <a:srgbClr val="00B050"/>
              </a:solidFill>
            </a:endParaRPr>
          </a:p>
          <a:p>
            <a:r>
              <a:rPr lang="en-US" sz="2400" dirty="0" smtClean="0">
                <a:solidFill>
                  <a:srgbClr val="00B050"/>
                </a:solidFill>
              </a:rPr>
              <a:t>Communicate </a:t>
            </a:r>
            <a:r>
              <a:rPr lang="en-US" sz="2400" dirty="0" smtClean="0">
                <a:solidFill>
                  <a:srgbClr val="00B050"/>
                </a:solidFill>
              </a:rPr>
              <a:t>with different </a:t>
            </a:r>
            <a:r>
              <a:rPr lang="en-US" sz="2400" dirty="0" smtClean="0">
                <a:solidFill>
                  <a:srgbClr val="00B050"/>
                </a:solidFill>
              </a:rPr>
              <a:t>people.</a:t>
            </a:r>
            <a:endParaRPr lang="en-US" sz="2400" dirty="0" smtClean="0">
              <a:solidFill>
                <a:srgbClr val="00B050"/>
              </a:solidFill>
            </a:endParaRPr>
          </a:p>
          <a:p>
            <a:endParaRPr lang="en-US" sz="2400" dirty="0" smtClean="0">
              <a:solidFill>
                <a:srgbClr val="00B050"/>
              </a:solidFill>
            </a:endParaRPr>
          </a:p>
          <a:p>
            <a:r>
              <a:rPr lang="en-US" sz="2400" dirty="0" smtClean="0">
                <a:solidFill>
                  <a:srgbClr val="00B050"/>
                </a:solidFill>
              </a:rPr>
              <a:t>It does not offer any </a:t>
            </a:r>
            <a:r>
              <a:rPr lang="en-US" sz="2400" dirty="0" smtClean="0">
                <a:solidFill>
                  <a:srgbClr val="00B050"/>
                </a:solidFill>
              </a:rPr>
              <a:t>advantage.</a:t>
            </a:r>
            <a:endParaRPr lang="ru-RU" sz="2400" dirty="0">
              <a:solidFill>
                <a:srgbClr val="00B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descr="computer_workstation"/>
          <p:cNvPicPr>
            <a:picLocks noGrp="1" noChangeAspect="1" noChangeArrowheads="1"/>
          </p:cNvPicPr>
          <p:nvPr>
            <p:ph idx="1"/>
          </p:nvPr>
        </p:nvPicPr>
        <p:blipFill>
          <a:blip r:embed="rId2"/>
          <a:srcRect/>
          <a:stretch>
            <a:fillRect/>
          </a:stretch>
        </p:blipFill>
        <p:spPr bwMode="auto">
          <a:xfrm>
            <a:off x="428596" y="357166"/>
            <a:ext cx="8358246" cy="59293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3000"/>
                                        <p:tgtEl>
                                          <p:spTgt spid="4"/>
                                        </p:tgtEl>
                                        <p:attrNameLst>
                                          <p:attrName>ppt_w</p:attrName>
                                        </p:attrNameLst>
                                      </p:cBhvr>
                                      <p:tavLst>
                                        <p:tav tm="0">
                                          <p:val>
                                            <p:strVal val="ppt_w"/>
                                          </p:val>
                                        </p:tav>
                                        <p:tav tm="100000">
                                          <p:val>
                                            <p:fltVal val="0"/>
                                          </p:val>
                                        </p:tav>
                                      </p:tavLst>
                                    </p:anim>
                                    <p:anim calcmode="lin" valueType="num">
                                      <p:cBhvr>
                                        <p:cTn id="14" dur="3000"/>
                                        <p:tgtEl>
                                          <p:spTgt spid="4"/>
                                        </p:tgtEl>
                                        <p:attrNameLst>
                                          <p:attrName>ppt_h</p:attrName>
                                        </p:attrNameLst>
                                      </p:cBhvr>
                                      <p:tavLst>
                                        <p:tav tm="0">
                                          <p:val>
                                            <p:strVal val="ppt_h"/>
                                          </p:val>
                                        </p:tav>
                                        <p:tav tm="100000">
                                          <p:val>
                                            <p:fltVal val="0"/>
                                          </p:val>
                                        </p:tav>
                                      </p:tavLst>
                                    </p:anim>
                                    <p:animEffect transition="out" filter="fade">
                                      <p:cBhvr>
                                        <p:cTn id="15" dur="3000"/>
                                        <p:tgtEl>
                                          <p:spTgt spid="4"/>
                                        </p:tgtEl>
                                      </p:cBhvr>
                                    </p:animEffect>
                                    <p:set>
                                      <p:cBhvr>
                                        <p:cTn id="16"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9552" y="188640"/>
            <a:ext cx="8208911" cy="6192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278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95536" y="188640"/>
            <a:ext cx="8352927" cy="640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5168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95536" y="332656"/>
            <a:ext cx="8136903" cy="6264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993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endParaRPr lang="ro-RO"/>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95536" y="260648"/>
            <a:ext cx="8424935" cy="633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5031442"/>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191</Words>
  <Application>Microsoft Office PowerPoint</Application>
  <PresentationFormat>Экран (4:3)</PresentationFormat>
  <Paragraphs>26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Temă Office</vt:lpstr>
      <vt:lpstr>Слайд 1</vt:lpstr>
      <vt:lpstr>Internet in Education</vt:lpstr>
      <vt:lpstr>Слайд 3</vt:lpstr>
      <vt:lpstr>Hierarchy advantages of using the Internet</vt:lpstr>
      <vt:lpstr>Слайд 5</vt:lpstr>
      <vt:lpstr>Слайд 6</vt:lpstr>
      <vt:lpstr>Слайд 7</vt:lpstr>
      <vt:lpstr>Слайд 8</vt:lpstr>
      <vt:lpstr>Слайд 9</vt:lpstr>
      <vt:lpstr>Слайд 10</vt:lpstr>
      <vt:lpstr>Слайд 11</vt:lpstr>
      <vt:lpstr>Hierarchy disadvantages of Internet use</vt:lpstr>
      <vt:lpstr>Слайд 13</vt:lpstr>
      <vt:lpstr>Слайд 14</vt:lpstr>
      <vt:lpstr>Слайд 15</vt:lpstr>
      <vt:lpstr>Слайд 16</vt:lpstr>
      <vt:lpstr>Слайд 17</vt:lpstr>
      <vt:lpstr>Safer Internet Day 2009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ASUS</dc:creator>
  <cp:lastModifiedBy>Admin</cp:lastModifiedBy>
  <cp:revision>4</cp:revision>
  <dcterms:created xsi:type="dcterms:W3CDTF">2016-01-08T17:57:59Z</dcterms:created>
  <dcterms:modified xsi:type="dcterms:W3CDTF">2016-01-16T22:47:06Z</dcterms:modified>
</cp:coreProperties>
</file>