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Default Extension="xlsx" ContentType="application/vnd.openxmlformats-officedocument.spreadsheetml.sheet"/>
  <Override PartName="/ppt/embeddings/oleObject1.bin" ContentType="application/vnd.openxmlformats-officedocument.oleObject"/>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charts/chart5.xml" ContentType="application/vnd.openxmlformats-officedocument.drawingml.chart+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44.xml" ContentType="application/vnd.openxmlformats-officedocument.presentationml.slide+xml"/>
  <Override PartName="/ppt/slides/slide27.xml" ContentType="application/vnd.openxmlformats-officedocument.presentationml.slide+xml"/>
  <Override PartName="/ppt/charts/chart4.xml" ContentType="application/vnd.openxmlformats-officedocument.drawingml.chart+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Default Extension="emf" ContentType="image/x-emf"/>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charts/chart3.xml" ContentType="application/vnd.openxmlformats-officedocument.drawingml.chart+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s/slide49.xml" ContentType="application/vnd.openxmlformats-officedocument.presentationml.slide+xml"/>
  <Override PartName="/ppt/slides/slide42.xml" ContentType="application/vnd.openxmlformats-officedocument.presentationml.slide+xml"/>
  <Override PartName="/ppt/slides/slide25.xml" ContentType="application/vnd.openxmlformats-officedocument.presentationml.slide+xml"/>
  <Override PartName="/ppt/charts/chart2.xml" ContentType="application/vnd.openxmlformats-officedocument.drawingml.chart+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Default Extension="xls" ContentType="application/vnd.ms-exce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slides/slide41.xml" ContentType="application/vnd.openxmlformats-officedocument.presentationml.slide+xml"/>
  <Override PartName="/ppt/slides/slide24.xml" ContentType="application/vnd.openxmlformats-officedocument.presentationml.slide+xml"/>
  <Override PartName="/ppt/charts/chart1.xml" ContentType="application/vnd.openxmlformats-officedocument.drawingml.chart+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drawings/drawing2.xml" ContentType="application/vnd.openxmlformats-officedocument.drawingml.chartshapes+xml"/>
  <Override PartName="/ppt/slides/slide47.xml" ContentType="application/vnd.openxmlformats-officedocument.presentationml.slide+xml"/>
  <Override PartName="/ppt/slides/slide40.xml" ContentType="application/vnd.openxmlformats-officedocument.presentationml.slide+xml"/>
  <Override PartName="/ppt/theme/theme2.xml" ContentType="application/vnd.openxmlformats-officedocument.theme+xml"/>
  <Override PartName="/ppt/charts/chart7.xml" ContentType="application/vnd.openxmlformats-officedocument.drawingml.chart+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drawings/drawing1.xml" ContentType="application/vnd.openxmlformats-officedocument.drawingml.chartshapes+xml"/>
  <Override PartName="/ppt/slides/slide46.xml" ContentType="application/vnd.openxmlformats-officedocument.presentationml.slide+xml"/>
  <Override PartName="/ppt/slides/slide29.xml" ContentType="application/vnd.openxmlformats-officedocument.presentationml.slide+xml"/>
  <Override PartName="/ppt/charts/chart6.xml" ContentType="application/vnd.openxmlformats-officedocument.drawingml.chart+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08" r:id="rId1"/>
  </p:sldMasterIdLst>
  <p:notesMasterIdLst>
    <p:notesMasterId r:id="rId51"/>
  </p:notesMasterIdLst>
  <p:sldIdLst>
    <p:sldId id="256" r:id="rId2"/>
    <p:sldId id="299" r:id="rId3"/>
    <p:sldId id="268" r:id="rId4"/>
    <p:sldId id="269" r:id="rId5"/>
    <p:sldId id="270" r:id="rId6"/>
    <p:sldId id="294" r:id="rId7"/>
    <p:sldId id="295" r:id="rId8"/>
    <p:sldId id="296" r:id="rId9"/>
    <p:sldId id="297"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8" r:id="rId23"/>
    <p:sldId id="277" r:id="rId24"/>
    <p:sldId id="279" r:id="rId25"/>
    <p:sldId id="280" r:id="rId26"/>
    <p:sldId id="300" r:id="rId27"/>
    <p:sldId id="272" r:id="rId28"/>
    <p:sldId id="301" r:id="rId29"/>
    <p:sldId id="304" r:id="rId30"/>
    <p:sldId id="273" r:id="rId31"/>
    <p:sldId id="302" r:id="rId32"/>
    <p:sldId id="303" r:id="rId33"/>
    <p:sldId id="305" r:id="rId34"/>
    <p:sldId id="306" r:id="rId35"/>
    <p:sldId id="278" r:id="rId36"/>
    <p:sldId id="307" r:id="rId37"/>
    <p:sldId id="308" r:id="rId38"/>
    <p:sldId id="309" r:id="rId39"/>
    <p:sldId id="310" r:id="rId40"/>
    <p:sldId id="311" r:id="rId41"/>
    <p:sldId id="275" r:id="rId42"/>
    <p:sldId id="276" r:id="rId43"/>
    <p:sldId id="316" r:id="rId44"/>
    <p:sldId id="317" r:id="rId45"/>
    <p:sldId id="312" r:id="rId46"/>
    <p:sldId id="313" r:id="rId47"/>
    <p:sldId id="314" r:id="rId48"/>
    <p:sldId id="315" r:id="rId49"/>
    <p:sldId id="318" r:id="rId5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 xmlns:p="http://schemas.openxmlformats.org/presentationml/2006/main" xmlns:r="http://schemas.openxmlformats.org/officeDocument/2006/relationships" xmlns:a="http://schemas.openxmlformats.org/drawingml/2006/main" val="0"/>
    </p:ext>
    <p:ext uri="{D31A062A-798A-4329-ABDD-BBA856620510}">
      <p14:defaultImageDpi xmlns:p14="http://schemas.microsoft.com/office/powerpoint/2010/main" xmlns="" xmlns:p="http://schemas.openxmlformats.org/presentationml/2006/main" xmlns:r="http://schemas.openxmlformats.org/officeDocument/2006/relationships" xmlns:a="http://schemas.openxmlformats.org/drawingml/2006/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9123" autoAdjust="0"/>
    <p:restoredTop sz="94660"/>
  </p:normalViewPr>
  <p:slideViewPr>
    <p:cSldViewPr>
      <p:cViewPr varScale="1">
        <p:scale>
          <a:sx n="103" d="100"/>
          <a:sy n="103" d="100"/>
        </p:scale>
        <p:origin x="-112" y="-1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 Id="rId2"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 Id="rId2"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5"/>
  <c:chart>
    <c:title>
      <c:tx>
        <c:rich>
          <a:bodyPr/>
          <a:lstStyle/>
          <a:p>
            <a:pPr>
              <a:defRPr lang="ru-RU"/>
            </a:pPr>
            <a:r>
              <a:rPr lang="en-US"/>
              <a:t>1. Do you have pocket money?</a:t>
            </a:r>
          </a:p>
        </c:rich>
      </c:tx>
      <c:layout>
        <c:manualLayout>
          <c:xMode val="edge"/>
          <c:yMode val="edge"/>
          <c:x val="0.227716732640383"/>
          <c:y val="0.0583747866050549"/>
        </c:manualLayout>
      </c:layout>
    </c:title>
    <c:plotArea>
      <c:layout/>
      <c:barChart>
        <c:barDir val="col"/>
        <c:grouping val="clustered"/>
        <c:ser>
          <c:idx val="0"/>
          <c:order val="0"/>
          <c:tx>
            <c:strRef>
              <c:f>Лист1!$B$1</c:f>
              <c:strCache>
                <c:ptCount val="1"/>
                <c:pt idx="0">
                  <c:v>Do you have pocket money?</c:v>
                </c:pt>
              </c:strCache>
            </c:strRef>
          </c:tx>
          <c:cat>
            <c:strRef>
              <c:f>Лист1!$A$2:$A$6</c:f>
              <c:strCache>
                <c:ptCount val="4"/>
                <c:pt idx="0">
                  <c:v>Belarus</c:v>
                </c:pt>
                <c:pt idx="1">
                  <c:v>Russia (Tombov)</c:v>
                </c:pt>
                <c:pt idx="2">
                  <c:v>Russia (Korolev)</c:v>
                </c:pt>
                <c:pt idx="3">
                  <c:v>Moldova</c:v>
                </c:pt>
              </c:strCache>
            </c:strRef>
          </c:cat>
          <c:val>
            <c:numRef>
              <c:f>Лист1!$B$2:$B$6</c:f>
              <c:numCache>
                <c:formatCode>0%</c:formatCode>
                <c:ptCount val="5"/>
                <c:pt idx="0">
                  <c:v>1.0</c:v>
                </c:pt>
                <c:pt idx="1">
                  <c:v>0.87</c:v>
                </c:pt>
                <c:pt idx="2">
                  <c:v>1.0</c:v>
                </c:pt>
                <c:pt idx="3">
                  <c:v>0.84</c:v>
                </c:pt>
              </c:numCache>
            </c:numRef>
          </c:val>
        </c:ser>
        <c:gapWidth val="100"/>
        <c:axId val="418818360"/>
        <c:axId val="418799576"/>
      </c:barChart>
      <c:catAx>
        <c:axId val="418818360"/>
        <c:scaling>
          <c:orientation val="minMax"/>
        </c:scaling>
        <c:axPos val="b"/>
        <c:tickLblPos val="nextTo"/>
        <c:txPr>
          <a:bodyPr/>
          <a:lstStyle/>
          <a:p>
            <a:pPr>
              <a:defRPr lang="ru-RU"/>
            </a:pPr>
            <a:endParaRPr lang="en-US"/>
          </a:p>
        </c:txPr>
        <c:crossAx val="418799576"/>
        <c:crosses val="autoZero"/>
        <c:auto val="1"/>
        <c:lblAlgn val="ctr"/>
        <c:lblOffset val="100"/>
      </c:catAx>
      <c:valAx>
        <c:axId val="418799576"/>
        <c:scaling>
          <c:orientation val="minMax"/>
        </c:scaling>
        <c:axPos val="l"/>
        <c:majorGridlines/>
        <c:numFmt formatCode="0%" sourceLinked="1"/>
        <c:tickLblPos val="nextTo"/>
        <c:txPr>
          <a:bodyPr/>
          <a:lstStyle/>
          <a:p>
            <a:pPr>
              <a:defRPr lang="ru-RU"/>
            </a:pPr>
            <a:endParaRPr lang="en-US"/>
          </a:p>
        </c:txPr>
        <c:crossAx val="418818360"/>
        <c:crosses val="autoZero"/>
        <c:crossBetween val="between"/>
      </c:valAx>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
  <c:chart>
    <c:autoTitleDeleted val="1"/>
    <c:view3D>
      <c:rotX val="75"/>
      <c:perspective val="30"/>
    </c:view3D>
    <c:plotArea>
      <c:layout/>
      <c:pie3DChart>
        <c:varyColors val="1"/>
        <c:ser>
          <c:idx val="0"/>
          <c:order val="0"/>
          <c:tx>
            <c:strRef>
              <c:f>Лист1!$B$1</c:f>
              <c:strCache>
                <c:ptCount val="1"/>
                <c:pt idx="0">
                  <c:v>2. How much pocket money in week you have?</c:v>
                </c:pt>
              </c:strCache>
            </c:strRef>
          </c:tx>
          <c:dLbls>
            <c:dLbl>
              <c:idx val="2"/>
              <c:layout>
                <c:manualLayout>
                  <c:x val="0.0995209054443531"/>
                  <c:y val="-0.0656582728020139"/>
                </c:manualLayout>
              </c:layout>
              <c:showPercent val="1"/>
            </c:dLbl>
            <c:txPr>
              <a:bodyPr/>
              <a:lstStyle/>
              <a:p>
                <a:pPr>
                  <a:defRPr lang="ru-RU"/>
                </a:pPr>
                <a:endParaRPr lang="en-US"/>
              </a:p>
            </c:txPr>
            <c:showPercent val="1"/>
            <c:showLeaderLines val="1"/>
          </c:dLbls>
          <c:cat>
            <c:strRef>
              <c:f>Лист1!$A$2:$A$5</c:f>
              <c:strCache>
                <c:ptCount val="4"/>
                <c:pt idx="0">
                  <c:v>10 000-15 000</c:v>
                </c:pt>
                <c:pt idx="1">
                  <c:v>50 000</c:v>
                </c:pt>
                <c:pt idx="2">
                  <c:v>20 000</c:v>
                </c:pt>
                <c:pt idx="3">
                  <c:v>30 000</c:v>
                </c:pt>
              </c:strCache>
            </c:strRef>
          </c:cat>
          <c:val>
            <c:numRef>
              <c:f>Лист1!$B$2:$B$5</c:f>
              <c:numCache>
                <c:formatCode>0%</c:formatCode>
                <c:ptCount val="4"/>
                <c:pt idx="0">
                  <c:v>0.3</c:v>
                </c:pt>
                <c:pt idx="1">
                  <c:v>0.3</c:v>
                </c:pt>
                <c:pt idx="2">
                  <c:v>0.2</c:v>
                </c:pt>
                <c:pt idx="3">
                  <c:v>0.2</c:v>
                </c:pt>
              </c:numCache>
            </c:numRef>
          </c:val>
        </c:ser>
        <c:dLbls>
          <c:showPercent val="1"/>
        </c:dLbls>
      </c:pie3DChart>
    </c:plotArea>
    <c:legend>
      <c:legendPos val="t"/>
      <c:txPr>
        <a:bodyPr/>
        <a:lstStyle/>
        <a:p>
          <a:pPr>
            <a:defRPr lang="ru-RU"/>
          </a:pPr>
          <a:endParaRPr lang="en-US"/>
        </a:p>
      </c:txPr>
    </c:legend>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
  <c:chart>
    <c:autoTitleDeleted val="1"/>
    <c:plotArea>
      <c:layout/>
      <c:pieChart>
        <c:varyColors val="1"/>
        <c:ser>
          <c:idx val="0"/>
          <c:order val="0"/>
          <c:tx>
            <c:strRef>
              <c:f>Лист1!$B$1</c:f>
              <c:strCache>
                <c:ptCount val="1"/>
                <c:pt idx="0">
                  <c:v>Продажи</c:v>
                </c:pt>
              </c:strCache>
            </c:strRef>
          </c:tx>
          <c:cat>
            <c:strRef>
              <c:f>Лист1!$A$2:$A$5</c:f>
              <c:strCache>
                <c:ptCount val="3"/>
                <c:pt idx="0">
                  <c:v>50-100 rubles</c:v>
                </c:pt>
                <c:pt idx="1">
                  <c:v>100-200 rubles</c:v>
                </c:pt>
                <c:pt idx="2">
                  <c:v>more than 200 rubles</c:v>
                </c:pt>
              </c:strCache>
            </c:strRef>
          </c:cat>
          <c:val>
            <c:numRef>
              <c:f>Лист1!$B$2:$B$5</c:f>
              <c:numCache>
                <c:formatCode>General</c:formatCode>
                <c:ptCount val="4"/>
                <c:pt idx="0">
                  <c:v>8.200000000000001</c:v>
                </c:pt>
                <c:pt idx="1">
                  <c:v>3.2</c:v>
                </c:pt>
                <c:pt idx="2">
                  <c:v>1.4</c:v>
                </c:pt>
              </c:numCache>
            </c:numRef>
          </c:val>
        </c:ser>
        <c:firstSliceAng val="0"/>
      </c:pieChart>
    </c:plotArea>
    <c:legend>
      <c:legendPos val="r"/>
      <c:legendEntry>
        <c:idx val="3"/>
        <c:delete val="1"/>
      </c:legendEntry>
      <c:txPr>
        <a:bodyPr/>
        <a:lstStyle/>
        <a:p>
          <a:pPr>
            <a:defRPr lang="ru-RU"/>
          </a:pPr>
          <a:endParaRPr lang="en-US"/>
        </a:p>
      </c:txPr>
    </c:legend>
    <c:plotVisOnly val="1"/>
    <c:dispBlanksAs val="zero"/>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style val="6"/>
  <c:chart>
    <c:autoTitleDeleted val="1"/>
    <c:plotArea>
      <c:layout/>
      <c:pieChart>
        <c:varyColors val="1"/>
        <c:ser>
          <c:idx val="0"/>
          <c:order val="0"/>
          <c:tx>
            <c:strRef>
              <c:f>Лист1!$B$1</c:f>
              <c:strCache>
                <c:ptCount val="1"/>
                <c:pt idx="0">
                  <c:v>Столбец1</c:v>
                </c:pt>
              </c:strCache>
            </c:strRef>
          </c:tx>
          <c:cat>
            <c:strRef>
              <c:f>Лист1!$A$2:$A$3</c:f>
              <c:strCache>
                <c:ptCount val="2"/>
                <c:pt idx="0">
                  <c:v>300-500 rubles</c:v>
                </c:pt>
                <c:pt idx="1">
                  <c:v>100-300 rubles</c:v>
                </c:pt>
              </c:strCache>
            </c:strRef>
          </c:cat>
          <c:val>
            <c:numRef>
              <c:f>Лист1!$B$2:$B$3</c:f>
              <c:numCache>
                <c:formatCode>General</c:formatCode>
                <c:ptCount val="2"/>
                <c:pt idx="0">
                  <c:v>18.0</c:v>
                </c:pt>
                <c:pt idx="1">
                  <c:v>13.0</c:v>
                </c:pt>
              </c:numCache>
            </c:numRef>
          </c:val>
        </c:ser>
        <c:firstSliceAng val="0"/>
      </c:pieChart>
    </c:plotArea>
    <c:legend>
      <c:legendPos val="r"/>
      <c:txPr>
        <a:bodyPr/>
        <a:lstStyle/>
        <a:p>
          <a:pPr>
            <a:defRPr lang="ru-RU"/>
          </a:pPr>
          <a:endParaRPr lang="en-US"/>
        </a:p>
      </c:txPr>
    </c:legend>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2"/>
  <c:chart>
    <c:autoTitleDeleted val="1"/>
    <c:view3D>
      <c:rotX val="30"/>
      <c:perspective val="30"/>
    </c:view3D>
    <c:plotArea>
      <c:layout/>
      <c:pie3DChart>
        <c:varyColors val="1"/>
        <c:ser>
          <c:idx val="0"/>
          <c:order val="0"/>
          <c:tx>
            <c:strRef>
              <c:f>Лист1!$B$1</c:f>
              <c:strCache>
                <c:ptCount val="1"/>
                <c:pt idx="0">
                  <c:v>3. How do you spend them?</c:v>
                </c:pt>
              </c:strCache>
            </c:strRef>
          </c:tx>
          <c:explosion val="25"/>
          <c:dLbls>
            <c:txPr>
              <a:bodyPr/>
              <a:lstStyle/>
              <a:p>
                <a:pPr>
                  <a:defRPr lang="ru-RU"/>
                </a:pPr>
                <a:endParaRPr lang="en-US"/>
              </a:p>
            </c:txPr>
            <c:showPercent val="1"/>
          </c:dLbls>
          <c:cat>
            <c:strRef>
              <c:f>Лист1!$A$2:$A$4</c:f>
              <c:strCache>
                <c:ptCount val="3"/>
                <c:pt idx="0">
                  <c:v>Buy food</c:v>
                </c:pt>
                <c:pt idx="1">
                  <c:v>Buy accessories</c:v>
                </c:pt>
                <c:pt idx="2">
                  <c:v>Save up</c:v>
                </c:pt>
              </c:strCache>
            </c:strRef>
          </c:cat>
          <c:val>
            <c:numRef>
              <c:f>Лист1!$B$2:$B$4</c:f>
              <c:numCache>
                <c:formatCode>0%</c:formatCode>
                <c:ptCount val="3"/>
                <c:pt idx="0">
                  <c:v>0.7</c:v>
                </c:pt>
                <c:pt idx="1">
                  <c:v>0.1</c:v>
                </c:pt>
                <c:pt idx="2">
                  <c:v>0.2</c:v>
                </c:pt>
              </c:numCache>
            </c:numRef>
          </c:val>
        </c:ser>
        <c:dLbls>
          <c:showPercent val="1"/>
        </c:dLbls>
      </c:pie3DChart>
    </c:plotArea>
    <c:legend>
      <c:legendPos val="t"/>
      <c:txPr>
        <a:bodyPr/>
        <a:lstStyle/>
        <a:p>
          <a:pPr>
            <a:defRPr lang="ru-RU"/>
          </a:pPr>
          <a:endParaRPr lang="en-US"/>
        </a:p>
      </c:txPr>
    </c:legend>
    <c:plotVisOnly val="1"/>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2"/>
  <c:chart>
    <c:autoTitleDeleted val="1"/>
    <c:view3D>
      <c:rotX val="30"/>
      <c:perspective val="30"/>
    </c:view3D>
    <c:plotArea>
      <c:layout/>
      <c:pie3DChart>
        <c:varyColors val="1"/>
        <c:ser>
          <c:idx val="0"/>
          <c:order val="0"/>
          <c:tx>
            <c:strRef>
              <c:f>Лист1!$B$1</c:f>
              <c:strCache>
                <c:ptCount val="1"/>
                <c:pt idx="0">
                  <c:v>Продажи</c:v>
                </c:pt>
              </c:strCache>
            </c:strRef>
          </c:tx>
          <c:explosion val="25"/>
          <c:cat>
            <c:strRef>
              <c:f>Лист1!$A$2:$A$5</c:f>
              <c:strCache>
                <c:ptCount val="4"/>
                <c:pt idx="0">
                  <c:v>Food</c:v>
                </c:pt>
                <c:pt idx="1">
                  <c:v>Entertainment</c:v>
                </c:pt>
                <c:pt idx="2">
                  <c:v>Other</c:v>
                </c:pt>
                <c:pt idx="3">
                  <c:v>Saving money</c:v>
                </c:pt>
              </c:strCache>
            </c:strRef>
          </c:cat>
          <c:val>
            <c:numRef>
              <c:f>Лист1!$B$2:$B$5</c:f>
              <c:numCache>
                <c:formatCode>General</c:formatCode>
                <c:ptCount val="4"/>
                <c:pt idx="0" formatCode="dd/mmm">
                  <c:v>5.0</c:v>
                </c:pt>
                <c:pt idx="1">
                  <c:v>2.0</c:v>
                </c:pt>
                <c:pt idx="2">
                  <c:v>1.0</c:v>
                </c:pt>
                <c:pt idx="3">
                  <c:v>1.2</c:v>
                </c:pt>
              </c:numCache>
            </c:numRef>
          </c:val>
        </c:ser>
      </c:pie3DChart>
    </c:plotArea>
    <c:legend>
      <c:legendPos val="r"/>
      <c:txPr>
        <a:bodyPr/>
        <a:lstStyle/>
        <a:p>
          <a:pPr>
            <a:defRPr lang="ru-RU"/>
          </a:pPr>
          <a:endParaRPr lang="en-US"/>
        </a:p>
      </c:txPr>
    </c:legend>
    <c:plotVisOnly val="1"/>
    <c:dispBlanksAs val="zero"/>
  </c:chart>
  <c:txPr>
    <a:bodyPr/>
    <a:lstStyle/>
    <a:p>
      <a:pPr>
        <a:defRPr sz="1800"/>
      </a:pPr>
      <a:endParaRPr lang="en-US"/>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5"/>
  <c:chart>
    <c:autoTitleDeleted val="1"/>
    <c:view3D>
      <c:rotX val="30"/>
      <c:perspective val="30"/>
    </c:view3D>
    <c:plotArea>
      <c:layout/>
      <c:pie3DChart>
        <c:varyColors val="1"/>
        <c:ser>
          <c:idx val="0"/>
          <c:order val="0"/>
          <c:tx>
            <c:strRef>
              <c:f>Лист1!$B$1</c:f>
              <c:strCache>
                <c:ptCount val="1"/>
                <c:pt idx="0">
                  <c:v>Столбец1</c:v>
                </c:pt>
              </c:strCache>
            </c:strRef>
          </c:tx>
          <c:explosion val="25"/>
          <c:cat>
            <c:strRef>
              <c:f>Лист1!$A$2:$A$3</c:f>
              <c:strCache>
                <c:ptCount val="2"/>
                <c:pt idx="0">
                  <c:v>buy food</c:v>
                </c:pt>
                <c:pt idx="1">
                  <c:v>save</c:v>
                </c:pt>
              </c:strCache>
            </c:strRef>
          </c:cat>
          <c:val>
            <c:numRef>
              <c:f>Лист1!$B$2:$B$3</c:f>
              <c:numCache>
                <c:formatCode>General</c:formatCode>
                <c:ptCount val="2"/>
                <c:pt idx="0">
                  <c:v>25.0</c:v>
                </c:pt>
                <c:pt idx="1">
                  <c:v>6.0</c:v>
                </c:pt>
              </c:numCache>
            </c:numRef>
          </c:val>
        </c:ser>
      </c:pie3DChart>
    </c:plotArea>
    <c:legend>
      <c:legendPos val="r"/>
      <c:txPr>
        <a:bodyPr/>
        <a:lstStyle/>
        <a:p>
          <a:pPr>
            <a:defRPr lang="ru-RU"/>
          </a:pPr>
          <a:endParaRPr lang="en-US"/>
        </a:p>
      </c:txPr>
    </c:legend>
    <c:plotVisOnly val="1"/>
  </c:chart>
  <c:txPr>
    <a:bodyPr/>
    <a:lstStyle/>
    <a:p>
      <a:pPr>
        <a:defRPr sz="1800"/>
      </a:pPr>
      <a:endParaRPr lang="en-US"/>
    </a:p>
  </c:txPr>
  <c:externalData r:id="rId1"/>
  <c:userShapes r:id="rId2"/>
</c:chartSpace>
</file>

<file path=ppt/drawings/_rels/drawing2.x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png"/></Relationships>
</file>

<file path=ppt/drawings/drawing1.xml><?xml version="1.0" encoding="utf-8"?>
<c:userShapes xmlns:c="http://schemas.openxmlformats.org/drawingml/2006/chart">
  <cdr:relSizeAnchor xmlns:cdr="http://schemas.openxmlformats.org/drawingml/2006/chartDrawing">
    <cdr:from>
      <cdr:x>0.20932</cdr:x>
      <cdr:y>0</cdr:y>
    </cdr:from>
    <cdr:to>
      <cdr:x>0.73711</cdr:x>
      <cdr:y>0.13781</cdr:y>
    </cdr:to>
    <cdr:sp macro="" textlink="">
      <cdr:nvSpPr>
        <cdr:cNvPr id="2" name="Прямоугольник 1"/>
        <cdr:cNvSpPr/>
      </cdr:nvSpPr>
      <cdr:spPr>
        <a:xfrm xmlns:a="http://schemas.openxmlformats.org/drawingml/2006/main">
          <a:off x="864096" y="0"/>
          <a:ext cx="2178802" cy="36933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ru-RU"/>
          </a:defPPr>
          <a:lvl1pPr marL="0" algn="l" defTabSz="914400" rtl="0" eaLnBrk="1" latinLnBrk="0" hangingPunct="1">
            <a:defRPr sz="1800" kern="1200">
              <a:solidFill>
                <a:sysClr val="windowText" lastClr="000000"/>
              </a:solidFill>
              <a:latin typeface="Century Schoolbook"/>
            </a:defRPr>
          </a:lvl1pPr>
          <a:lvl2pPr marL="457200" algn="l" defTabSz="914400" rtl="0" eaLnBrk="1" latinLnBrk="0" hangingPunct="1">
            <a:defRPr sz="1800" kern="1200">
              <a:solidFill>
                <a:sysClr val="windowText" lastClr="000000"/>
              </a:solidFill>
              <a:latin typeface="Century Schoolbook"/>
            </a:defRPr>
          </a:lvl2pPr>
          <a:lvl3pPr marL="914400" algn="l" defTabSz="914400" rtl="0" eaLnBrk="1" latinLnBrk="0" hangingPunct="1">
            <a:defRPr sz="1800" kern="1200">
              <a:solidFill>
                <a:sysClr val="windowText" lastClr="000000"/>
              </a:solidFill>
              <a:latin typeface="Century Schoolbook"/>
            </a:defRPr>
          </a:lvl3pPr>
          <a:lvl4pPr marL="1371600" algn="l" defTabSz="914400" rtl="0" eaLnBrk="1" latinLnBrk="0" hangingPunct="1">
            <a:defRPr sz="1800" kern="1200">
              <a:solidFill>
                <a:sysClr val="windowText" lastClr="000000"/>
              </a:solidFill>
              <a:latin typeface="Century Schoolbook"/>
            </a:defRPr>
          </a:lvl4pPr>
          <a:lvl5pPr marL="1828800" algn="l" defTabSz="914400" rtl="0" eaLnBrk="1" latinLnBrk="0" hangingPunct="1">
            <a:defRPr sz="1800" kern="1200">
              <a:solidFill>
                <a:sysClr val="windowText" lastClr="000000"/>
              </a:solidFill>
              <a:latin typeface="Century Schoolbook"/>
            </a:defRPr>
          </a:lvl5pPr>
          <a:lvl6pPr marL="2286000" algn="l" defTabSz="914400" rtl="0" eaLnBrk="1" latinLnBrk="0" hangingPunct="1">
            <a:defRPr sz="1800" kern="1200">
              <a:solidFill>
                <a:sysClr val="windowText" lastClr="000000"/>
              </a:solidFill>
              <a:latin typeface="Century Schoolbook"/>
            </a:defRPr>
          </a:lvl6pPr>
          <a:lvl7pPr marL="2743200" algn="l" defTabSz="914400" rtl="0" eaLnBrk="1" latinLnBrk="0" hangingPunct="1">
            <a:defRPr sz="1800" kern="1200">
              <a:solidFill>
                <a:sysClr val="windowText" lastClr="000000"/>
              </a:solidFill>
              <a:latin typeface="Century Schoolbook"/>
            </a:defRPr>
          </a:lvl7pPr>
          <a:lvl8pPr marL="3200400" algn="l" defTabSz="914400" rtl="0" eaLnBrk="1" latinLnBrk="0" hangingPunct="1">
            <a:defRPr sz="1800" kern="1200">
              <a:solidFill>
                <a:sysClr val="windowText" lastClr="000000"/>
              </a:solidFill>
              <a:latin typeface="Century Schoolbook"/>
            </a:defRPr>
          </a:lvl8pPr>
          <a:lvl9pPr marL="3657600" algn="l" defTabSz="914400" rtl="0" eaLnBrk="1" latinLnBrk="0" hangingPunct="1">
            <a:defRPr sz="1800" kern="1200">
              <a:solidFill>
                <a:sysClr val="windowText" lastClr="000000"/>
              </a:solidFill>
              <a:latin typeface="Century Schoolbook"/>
            </a:defRPr>
          </a:lvl9pPr>
        </a:lstStyle>
        <a:p xmlns:a="http://schemas.openxmlformats.org/drawingml/2006/main">
          <a:pPr algn="ctr"/>
          <a:r>
            <a:rPr lang="en-US" b="1" dirty="0" smtClean="0">
              <a:ln/>
              <a:solidFill>
                <a:srgbClr val="B32C16"/>
              </a:solidFill>
            </a:rPr>
            <a:t>Russia (</a:t>
          </a:r>
          <a:r>
            <a:rPr lang="en-US" b="1" dirty="0" err="1" smtClean="0">
              <a:ln/>
              <a:solidFill>
                <a:srgbClr val="B32C16"/>
              </a:solidFill>
            </a:rPr>
            <a:t>Korolev</a:t>
          </a:r>
          <a:r>
            <a:rPr lang="en-US" b="1" dirty="0" smtClean="0">
              <a:ln/>
              <a:solidFill>
                <a:srgbClr val="B32C16"/>
              </a:solidFill>
            </a:rPr>
            <a:t>)</a:t>
          </a:r>
          <a:endParaRPr lang="ru-RU" b="1" dirty="0">
            <a:ln/>
            <a:solidFill>
              <a:srgbClr val="B32C16"/>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0.11031</cdr:x>
      <cdr:y>0</cdr:y>
    </cdr:from>
    <cdr:to>
      <cdr:x>0.81633</cdr:x>
      <cdr:y>0.18302</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60040" y="-576064"/>
          <a:ext cx="2304488" cy="371888"/>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719F3D-A516-4CD7-95F8-EC1EA5EA35B8}" type="datetimeFigureOut">
              <a:rPr lang="ru-RU" smtClean="0"/>
              <a:pPr/>
              <a:t>1/6/16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8C60A7-6C15-4BBF-AB59-898B5ABD184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C8C60A7-6C15-4BBF-AB59-898B5ABD184A}" type="slidenum">
              <a:rPr lang="ru-RU" smtClean="0"/>
              <a:pPr/>
              <a:t>23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7F844010-1506-46C2-A00A-5641CE918DD5}" type="datetimeFigureOut">
              <a:rPr lang="ru-RU" smtClean="0"/>
              <a:pPr/>
              <a:t>1/6/16</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E42FCA7A-C90A-4169-8AC2-9077F52AB6B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spd="med">
    <p:cover dir="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F844010-1506-46C2-A00A-5641CE918DD5}" type="datetimeFigureOut">
              <a:rPr lang="ru-RU" smtClean="0"/>
              <a:pPr/>
              <a:t>1/6/16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42FCA7A-C90A-4169-8AC2-9077F52AB6B0}" type="slidenum">
              <a:rPr lang="ru-RU" smtClean="0"/>
              <a:pPr/>
              <a:t>‹#›</a:t>
            </a:fld>
            <a:endParaRPr lang="ru-RU"/>
          </a:p>
        </p:txBody>
      </p:sp>
    </p:spTree>
  </p:cSld>
  <p:clrMapOvr>
    <a:masterClrMapping/>
  </p:clrMapOvr>
  <p:transition spd="med">
    <p:cover dir="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F844010-1506-46C2-A00A-5641CE918DD5}" type="datetimeFigureOut">
              <a:rPr lang="ru-RU" smtClean="0"/>
              <a:pPr/>
              <a:t>1/6/16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42FCA7A-C90A-4169-8AC2-9077F52AB6B0}" type="slidenum">
              <a:rPr lang="ru-RU" smtClean="0"/>
              <a:pPr/>
              <a:t>‹#›</a:t>
            </a:fld>
            <a:endParaRPr lang="ru-RU"/>
          </a:p>
        </p:txBody>
      </p:sp>
    </p:spTree>
  </p:cSld>
  <p:clrMapOvr>
    <a:masterClrMapping/>
  </p:clrMapOvr>
  <p:transition spd="med">
    <p:cover dir="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7F844010-1506-46C2-A00A-5641CE918DD5}" type="datetimeFigureOut">
              <a:rPr lang="ru-RU" smtClean="0"/>
              <a:pPr/>
              <a:t>1/6/16</a:t>
            </a:fld>
            <a:endParaRPr lang="ru-RU"/>
          </a:p>
        </p:txBody>
      </p:sp>
      <p:sp>
        <p:nvSpPr>
          <p:cNvPr id="9" name="Номер слайда 8"/>
          <p:cNvSpPr>
            <a:spLocks noGrp="1"/>
          </p:cNvSpPr>
          <p:nvPr>
            <p:ph type="sldNum" sz="quarter" idx="15"/>
          </p:nvPr>
        </p:nvSpPr>
        <p:spPr/>
        <p:txBody>
          <a:bodyPr rtlCol="0"/>
          <a:lstStyle/>
          <a:p>
            <a:fld id="{E42FCA7A-C90A-4169-8AC2-9077F52AB6B0}"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transition spd="med">
    <p:cover dir="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7F844010-1506-46C2-A00A-5641CE918DD5}" type="datetimeFigureOut">
              <a:rPr lang="ru-RU" smtClean="0"/>
              <a:pPr/>
              <a:t>1/6/16</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E42FCA7A-C90A-4169-8AC2-9077F52AB6B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med">
    <p:cover dir="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7F844010-1506-46C2-A00A-5641CE918DD5}" type="datetimeFigureOut">
              <a:rPr lang="ru-RU" smtClean="0"/>
              <a:pPr/>
              <a:t>1/6/16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42FCA7A-C90A-4169-8AC2-9077F52AB6B0}"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spd="med">
    <p:cover dir="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7F844010-1506-46C2-A00A-5641CE918DD5}" type="datetimeFigureOut">
              <a:rPr lang="ru-RU" smtClean="0"/>
              <a:pPr/>
              <a:t>1/6/16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42FCA7A-C90A-4169-8AC2-9077F52AB6B0}"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transition spd="med">
    <p:cover dir="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7F844010-1506-46C2-A00A-5641CE918DD5}" type="datetimeFigureOut">
              <a:rPr lang="ru-RU" smtClean="0"/>
              <a:pPr/>
              <a:t>1/6/16</a:t>
            </a:fld>
            <a:endParaRPr lang="ru-RU"/>
          </a:p>
        </p:txBody>
      </p:sp>
      <p:sp>
        <p:nvSpPr>
          <p:cNvPr id="7" name="Номер слайда 6"/>
          <p:cNvSpPr>
            <a:spLocks noGrp="1"/>
          </p:cNvSpPr>
          <p:nvPr>
            <p:ph type="sldNum" sz="quarter" idx="11"/>
          </p:nvPr>
        </p:nvSpPr>
        <p:spPr/>
        <p:txBody>
          <a:bodyPr rtlCol="0"/>
          <a:lstStyle/>
          <a:p>
            <a:fld id="{E42FCA7A-C90A-4169-8AC2-9077F52AB6B0}"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transition spd="med">
    <p:cover dir="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F844010-1506-46C2-A00A-5641CE918DD5}" type="datetimeFigureOut">
              <a:rPr lang="ru-RU" smtClean="0"/>
              <a:pPr/>
              <a:t>1/6/16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42FCA7A-C90A-4169-8AC2-9077F52AB6B0}" type="slidenum">
              <a:rPr lang="ru-RU" smtClean="0"/>
              <a:pPr/>
              <a:t>‹#›</a:t>
            </a:fld>
            <a:endParaRPr lang="ru-RU"/>
          </a:p>
        </p:txBody>
      </p:sp>
    </p:spTree>
  </p:cSld>
  <p:clrMapOvr>
    <a:masterClrMapping/>
  </p:clrMapOvr>
  <p:transition spd="med">
    <p:cover dir="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7F844010-1506-46C2-A00A-5641CE918DD5}" type="datetimeFigureOut">
              <a:rPr lang="ru-RU" smtClean="0"/>
              <a:pPr/>
              <a:t>1/6/16</a:t>
            </a:fld>
            <a:endParaRPr lang="ru-RU"/>
          </a:p>
        </p:txBody>
      </p:sp>
      <p:sp>
        <p:nvSpPr>
          <p:cNvPr id="22" name="Номер слайда 21"/>
          <p:cNvSpPr>
            <a:spLocks noGrp="1"/>
          </p:cNvSpPr>
          <p:nvPr>
            <p:ph type="sldNum" sz="quarter" idx="15"/>
          </p:nvPr>
        </p:nvSpPr>
        <p:spPr/>
        <p:txBody>
          <a:bodyPr rtlCol="0"/>
          <a:lstStyle/>
          <a:p>
            <a:fld id="{E42FCA7A-C90A-4169-8AC2-9077F52AB6B0}"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transition spd="med">
    <p:cover dir="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7F844010-1506-46C2-A00A-5641CE918DD5}" type="datetimeFigureOut">
              <a:rPr lang="ru-RU" smtClean="0"/>
              <a:pPr/>
              <a:t>1/6/16</a:t>
            </a:fld>
            <a:endParaRPr lang="ru-RU"/>
          </a:p>
        </p:txBody>
      </p:sp>
      <p:sp>
        <p:nvSpPr>
          <p:cNvPr id="18" name="Номер слайда 17"/>
          <p:cNvSpPr>
            <a:spLocks noGrp="1"/>
          </p:cNvSpPr>
          <p:nvPr>
            <p:ph type="sldNum" sz="quarter" idx="11"/>
          </p:nvPr>
        </p:nvSpPr>
        <p:spPr/>
        <p:txBody>
          <a:bodyPr rtlCol="0"/>
          <a:lstStyle/>
          <a:p>
            <a:fld id="{E42FCA7A-C90A-4169-8AC2-9077F52AB6B0}"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transition spd="med">
    <p:cover dir="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F844010-1506-46C2-A00A-5641CE918DD5}" type="datetimeFigureOut">
              <a:rPr lang="ru-RU" smtClean="0"/>
              <a:pPr/>
              <a:t>1/6/16</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42FCA7A-C90A-4169-8AC2-9077F52AB6B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cover dir="r"/>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jpeg"/><Relationship Id="rId6"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chart" Target="../charts/chart1.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oleObject" Target="../embeddings/oleObject1.bin"/><Relationship Id="rId5" Type="http://schemas.openxmlformats.org/officeDocument/2006/relationships/chart" Target="../charts/chart3.xml"/><Relationship Id="rId6" Type="http://schemas.openxmlformats.org/officeDocument/2006/relationships/chart" Target="../charts/chart4.xml"/><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oleObject" Target="../embeddings/Microsoft_Excel_97_-_2004_Worksheet1.xls"/><Relationship Id="rId5" Type="http://schemas.openxmlformats.org/officeDocument/2006/relationships/chart" Target="../charts/chart6.xml"/><Relationship Id="rId6" Type="http://schemas.openxmlformats.org/officeDocument/2006/relationships/chart" Target="../charts/chart7.xml"/><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0.jpeg"/><Relationship Id="rId5" Type="http://schemas.openxmlformats.org/officeDocument/2006/relationships/image" Target="../media/image51.jpeg"/><Relationship Id="rId6" Type="http://schemas.openxmlformats.org/officeDocument/2006/relationships/image" Target="../media/image52.jpeg"/><Relationship Id="rId7" Type="http://schemas.openxmlformats.org/officeDocument/2006/relationships/image" Target="../media/image53.jpeg"/><Relationship Id="rId8" Type="http://schemas.openxmlformats.org/officeDocument/2006/relationships/image" Target="../media/image54.jpeg"/><Relationship Id="rId9" Type="http://schemas.openxmlformats.org/officeDocument/2006/relationships/image" Target="../media/image55.jpeg"/><Relationship Id="rId10" Type="http://schemas.openxmlformats.org/officeDocument/2006/relationships/image" Target="../media/image56.jpeg"/><Relationship Id="rId1" Type="http://schemas.openxmlformats.org/officeDocument/2006/relationships/slideLayout" Target="../slideLayouts/slideLayout2.xml"/><Relationship Id="rId2" Type="http://schemas.openxmlformats.org/officeDocument/2006/relationships/image" Target="../media/image4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jpeg"/><Relationship Id="rId3" Type="http://schemas.openxmlformats.org/officeDocument/2006/relationships/image" Target="../media/image59.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jpeg"/><Relationship Id="rId3" Type="http://schemas.openxmlformats.org/officeDocument/2006/relationships/image" Target="../media/image6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jpeg"/><Relationship Id="rId3" Type="http://schemas.openxmlformats.org/officeDocument/2006/relationships/image" Target="../media/image63.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jpeg"/></Relationships>
</file>

<file path=ppt/slides/_rels/slide48.xml.rels><?xml version="1.0" encoding="UTF-8" standalone="yes"?>
<Relationships xmlns="http://schemas.openxmlformats.org/package/2006/relationships"><Relationship Id="rId3" Type="http://schemas.openxmlformats.org/officeDocument/2006/relationships/image" Target="../media/image67.jpeg"/><Relationship Id="rId4" Type="http://schemas.openxmlformats.org/officeDocument/2006/relationships/image" Target="../media/image68.jpeg"/><Relationship Id="rId5" Type="http://schemas.openxmlformats.org/officeDocument/2006/relationships/image" Target="../media/image69.jpeg"/><Relationship Id="rId6" Type="http://schemas.openxmlformats.org/officeDocument/2006/relationships/image" Target="../media/image70.jpeg"/><Relationship Id="rId1" Type="http://schemas.openxmlformats.org/officeDocument/2006/relationships/slideLayout" Target="../slideLayouts/slideLayout2.xml"/><Relationship Id="rId2" Type="http://schemas.openxmlformats.org/officeDocument/2006/relationships/image" Target="../media/image66.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1.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jpeg"/><Relationship Id="rId3"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jpeg"/><Relationship Id="rId3"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1" Type="http://schemas.openxmlformats.org/officeDocument/2006/relationships/slideLayout" Target="../slideLayouts/slideLayout6.xml"/><Relationship Id="rId2"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428604"/>
            <a:ext cx="7772400" cy="1828800"/>
          </a:xfrm>
        </p:spPr>
        <p:txBody>
          <a:bodyPr>
            <a:noAutofit/>
          </a:bodyPr>
          <a:lstStyle/>
          <a:p>
            <a:pPr algn="ctr"/>
            <a:r>
              <a:rPr lang="en-US" sz="6600" cap="none" dirty="0" smtClean="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MONEY MATTERS</a:t>
            </a:r>
            <a:endParaRPr lang="ru-RU" sz="6600" cap="none"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endParaRPr>
          </a:p>
        </p:txBody>
      </p:sp>
      <p:sp>
        <p:nvSpPr>
          <p:cNvPr id="3" name="Подзаголовок 2"/>
          <p:cNvSpPr>
            <a:spLocks noGrp="1"/>
          </p:cNvSpPr>
          <p:nvPr>
            <p:ph type="subTitle" idx="1"/>
          </p:nvPr>
        </p:nvSpPr>
        <p:spPr>
          <a:xfrm>
            <a:off x="642910" y="2571744"/>
            <a:ext cx="7772400" cy="9144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Belarus, Russia, Moldova, Pakistan</a:t>
            </a:r>
            <a:endPar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 name="Picture 5" descr="LCTitleGlobe3"/>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2123728" y="5013176"/>
            <a:ext cx="1516960" cy="15169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Прямоугольник 6"/>
          <p:cNvSpPr/>
          <p:nvPr/>
        </p:nvSpPr>
        <p:spPr>
          <a:xfrm>
            <a:off x="3707904" y="3573016"/>
            <a:ext cx="3929090" cy="3046988"/>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400" b="1" dirty="0" smtClean="0">
                <a:ln/>
                <a:solidFill>
                  <a:schemeClr val="accent3"/>
                </a:solidFill>
                <a:latin typeface="Modern No. 20" pitchFamily="18" charset="0"/>
              </a:rPr>
              <a:t>Prepared by</a:t>
            </a:r>
          </a:p>
          <a:p>
            <a:pPr algn="ctr"/>
            <a:r>
              <a:rPr lang="en-US" sz="2400" b="1" dirty="0" smtClean="0">
                <a:ln/>
                <a:solidFill>
                  <a:schemeClr val="accent3"/>
                </a:solidFill>
                <a:latin typeface="Modern No. 20" pitchFamily="18" charset="0"/>
              </a:rPr>
              <a:t>Students of the 8</a:t>
            </a:r>
            <a:r>
              <a:rPr lang="en-US" sz="2400" b="1" baseline="30000" dirty="0" smtClean="0">
                <a:ln/>
                <a:solidFill>
                  <a:schemeClr val="accent3"/>
                </a:solidFill>
                <a:latin typeface="Modern No. 20" pitchFamily="18" charset="0"/>
              </a:rPr>
              <a:t>th</a:t>
            </a:r>
            <a:r>
              <a:rPr lang="en-US" sz="2400" b="1" dirty="0" smtClean="0">
                <a:ln/>
                <a:solidFill>
                  <a:schemeClr val="accent3"/>
                </a:solidFill>
                <a:latin typeface="Modern No. 20" pitchFamily="18" charset="0"/>
              </a:rPr>
              <a:t> form</a:t>
            </a:r>
          </a:p>
          <a:p>
            <a:pPr algn="ctr"/>
            <a:r>
              <a:rPr lang="en-US" sz="2400" b="1" dirty="0" smtClean="0">
                <a:ln/>
                <a:solidFill>
                  <a:schemeClr val="accent3"/>
                </a:solidFill>
                <a:latin typeface="Modern No. 20" pitchFamily="18" charset="0"/>
              </a:rPr>
              <a:t>Gymnasium No.1</a:t>
            </a:r>
          </a:p>
          <a:p>
            <a:pPr algn="ctr"/>
            <a:r>
              <a:rPr lang="en-US" sz="2400" b="1" dirty="0" err="1" smtClean="0">
                <a:ln/>
                <a:solidFill>
                  <a:schemeClr val="accent3"/>
                </a:solidFill>
                <a:latin typeface="Modern No. 20" pitchFamily="18" charset="0"/>
              </a:rPr>
              <a:t>Starye</a:t>
            </a:r>
            <a:r>
              <a:rPr lang="en-US" sz="2400" b="1" dirty="0" smtClean="0">
                <a:ln/>
                <a:solidFill>
                  <a:schemeClr val="accent3"/>
                </a:solidFill>
                <a:latin typeface="Modern No. 20" pitchFamily="18" charset="0"/>
              </a:rPr>
              <a:t> </a:t>
            </a:r>
            <a:r>
              <a:rPr lang="en-US" sz="2400" b="1" dirty="0" err="1" smtClean="0">
                <a:ln/>
                <a:solidFill>
                  <a:schemeClr val="accent3"/>
                </a:solidFill>
                <a:latin typeface="Modern No. 20" pitchFamily="18" charset="0"/>
              </a:rPr>
              <a:t>Dorogi</a:t>
            </a:r>
            <a:endParaRPr lang="en-US" sz="2400" b="1" dirty="0" smtClean="0">
              <a:ln/>
              <a:solidFill>
                <a:schemeClr val="accent3"/>
              </a:solidFill>
              <a:latin typeface="Modern No. 20" pitchFamily="18" charset="0"/>
            </a:endParaRPr>
          </a:p>
          <a:p>
            <a:pPr algn="ctr"/>
            <a:r>
              <a:rPr lang="en-US" sz="2400" b="1" dirty="0" smtClean="0">
                <a:ln/>
                <a:solidFill>
                  <a:schemeClr val="accent3"/>
                </a:solidFill>
                <a:latin typeface="Modern No. 20" pitchFamily="18" charset="0"/>
              </a:rPr>
              <a:t>Belarus</a:t>
            </a:r>
          </a:p>
          <a:p>
            <a:pPr algn="ctr"/>
            <a:r>
              <a:rPr lang="en-US" sz="2400" b="1" dirty="0" smtClean="0">
                <a:ln/>
                <a:solidFill>
                  <a:schemeClr val="accent3"/>
                </a:solidFill>
                <a:latin typeface="Modern No. 20" pitchFamily="18" charset="0"/>
              </a:rPr>
              <a:t>Teacher </a:t>
            </a:r>
          </a:p>
          <a:p>
            <a:pPr algn="ctr"/>
            <a:r>
              <a:rPr lang="en-US" sz="2400" b="1" dirty="0" smtClean="0">
                <a:ln/>
                <a:solidFill>
                  <a:schemeClr val="accent3"/>
                </a:solidFill>
                <a:latin typeface="Modern No. 20" pitchFamily="18" charset="0"/>
              </a:rPr>
              <a:t>Natasha </a:t>
            </a:r>
            <a:r>
              <a:rPr lang="en-US" sz="2400" b="1" dirty="0" err="1" smtClean="0">
                <a:ln/>
                <a:solidFill>
                  <a:schemeClr val="accent3"/>
                </a:solidFill>
                <a:latin typeface="Modern No. 20" pitchFamily="18" charset="0"/>
              </a:rPr>
              <a:t>Belozorovich</a:t>
            </a:r>
            <a:endParaRPr lang="en-US" sz="2400" b="1" dirty="0" smtClean="0">
              <a:ln/>
              <a:solidFill>
                <a:schemeClr val="accent3"/>
              </a:solidFill>
              <a:latin typeface="Modern No. 20" pitchFamily="18" charset="0"/>
            </a:endParaRPr>
          </a:p>
          <a:p>
            <a:pPr algn="ctr"/>
            <a:r>
              <a:rPr lang="en-US" sz="2400" b="1" dirty="0" smtClean="0">
                <a:ln/>
                <a:solidFill>
                  <a:schemeClr val="accent3"/>
                </a:solidFill>
                <a:latin typeface="Modern No. 20" pitchFamily="18" charset="0"/>
              </a:rPr>
              <a:t>2015</a:t>
            </a:r>
          </a:p>
        </p:txBody>
      </p:sp>
    </p:spTree>
  </p:cSld>
  <p:clrMapOvr>
    <a:masterClrMapping/>
  </p:clrMapOvr>
  <p:transition spd="med">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3"/>
          <p:cNvSpPr>
            <a:spLocks noGrp="1" noChangeArrowheads="1"/>
          </p:cNvSpPr>
          <p:nvPr>
            <p:ph sz="quarter" idx="1"/>
          </p:nvPr>
        </p:nvSpPr>
        <p:spPr>
          <a:xfrm>
            <a:off x="467544" y="915988"/>
            <a:ext cx="8229600" cy="5942012"/>
          </a:xfrm>
        </p:spPr>
        <p:txBody>
          <a:bodyPr>
            <a:normAutofit/>
          </a:bodyPr>
          <a:lstStyle/>
          <a:p>
            <a:pPr eaLnBrk="1" hangingPunct="1">
              <a:buFont typeface="Wingdings" pitchFamily="2" charset="2"/>
              <a:buNone/>
            </a:pPr>
            <a:r>
              <a:rPr lang="en-US" altLang="en-US" sz="2400" dirty="0" smtClean="0"/>
              <a:t>Monetary unit of Moldova is Moldovan </a:t>
            </a:r>
            <a:r>
              <a:rPr lang="en-US" altLang="en-US" sz="2400" dirty="0" err="1" smtClean="0"/>
              <a:t>leu</a:t>
            </a:r>
            <a:endParaRPr lang="en-US" altLang="en-US" sz="2400" dirty="0" smtClean="0"/>
          </a:p>
          <a:p>
            <a:pPr eaLnBrk="1" hangingPunct="1">
              <a:buFont typeface="Wingdings" pitchFamily="2" charset="2"/>
              <a:buNone/>
            </a:pPr>
            <a:r>
              <a:rPr lang="en-US" altLang="en-US" sz="2400" dirty="0" smtClean="0"/>
              <a:t>(plural - lei). 1 </a:t>
            </a:r>
            <a:r>
              <a:rPr lang="en-US" altLang="en-US" sz="2400" dirty="0" err="1" smtClean="0"/>
              <a:t>leu</a:t>
            </a:r>
            <a:r>
              <a:rPr lang="en-US" altLang="en-US" sz="2400" dirty="0" smtClean="0"/>
              <a:t> equals to 100 bans. There</a:t>
            </a:r>
          </a:p>
          <a:p>
            <a:pPr eaLnBrk="1" hangingPunct="1">
              <a:buFont typeface="Wingdings" pitchFamily="2" charset="2"/>
              <a:buNone/>
            </a:pPr>
            <a:r>
              <a:rPr lang="en-US" altLang="en-US" sz="2400" dirty="0" smtClean="0"/>
              <a:t>are banknotes of 1000, 500, 200, 100, 50, 20,</a:t>
            </a:r>
            <a:endParaRPr lang="ru-RU" altLang="en-US" sz="2400" dirty="0" smtClean="0"/>
          </a:p>
          <a:p>
            <a:pPr eaLnBrk="1" hangingPunct="1">
              <a:buFont typeface="Wingdings" pitchFamily="2" charset="2"/>
              <a:buNone/>
            </a:pPr>
            <a:r>
              <a:rPr lang="en-US" altLang="en-US" sz="2400" dirty="0" smtClean="0"/>
              <a:t>10, 5 and 1 </a:t>
            </a:r>
            <a:r>
              <a:rPr lang="en-US" altLang="en-US" sz="2400" dirty="0" err="1" smtClean="0"/>
              <a:t>leu</a:t>
            </a:r>
            <a:r>
              <a:rPr lang="en-US" altLang="en-US" sz="2400" dirty="0" smtClean="0"/>
              <a:t>. </a:t>
            </a:r>
            <a:endParaRPr lang="ru-RU" altLang="en-US" sz="2400" dirty="0" smtClean="0"/>
          </a:p>
          <a:p>
            <a:pPr eaLnBrk="1" hangingPunct="1">
              <a:buFont typeface="Wingdings" pitchFamily="2" charset="2"/>
              <a:buNone/>
            </a:pPr>
            <a:r>
              <a:rPr lang="en-US" altLang="en-US" sz="2400" dirty="0" smtClean="0"/>
              <a:t>A distinctive feature </a:t>
            </a:r>
          </a:p>
          <a:p>
            <a:pPr eaLnBrk="1" hangingPunct="1">
              <a:buFont typeface="Wingdings" pitchFamily="2" charset="2"/>
              <a:buNone/>
            </a:pPr>
            <a:r>
              <a:rPr lang="en-US" altLang="en-US" sz="2400" dirty="0" smtClean="0"/>
              <a:t>of all Moldovan banknotes</a:t>
            </a:r>
          </a:p>
          <a:p>
            <a:pPr eaLnBrk="1" hangingPunct="1">
              <a:buFont typeface="Wingdings" pitchFamily="2" charset="2"/>
              <a:buNone/>
            </a:pPr>
            <a:r>
              <a:rPr lang="en-US" altLang="en-US" sz="2400" dirty="0" smtClean="0"/>
              <a:t>is that their fronts depict</a:t>
            </a:r>
          </a:p>
          <a:p>
            <a:pPr eaLnBrk="1" hangingPunct="1">
              <a:buFont typeface="Wingdings" pitchFamily="2" charset="2"/>
              <a:buNone/>
            </a:pPr>
            <a:r>
              <a:rPr lang="en-US" altLang="en-US" sz="2400" dirty="0" smtClean="0"/>
              <a:t>the same images.</a:t>
            </a:r>
          </a:p>
          <a:p>
            <a:pPr eaLnBrk="1" hangingPunct="1">
              <a:buFont typeface="Wingdings" pitchFamily="2" charset="2"/>
              <a:buNone/>
            </a:pPr>
            <a:r>
              <a:rPr lang="en-US" altLang="en-US" sz="2400" dirty="0" smtClean="0"/>
              <a:t>They are a portrait of the </a:t>
            </a:r>
          </a:p>
          <a:p>
            <a:pPr eaLnBrk="1" hangingPunct="1">
              <a:buFont typeface="Wingdings" pitchFamily="2" charset="2"/>
              <a:buNone/>
            </a:pPr>
            <a:r>
              <a:rPr lang="en-US" altLang="en-US" sz="2400" dirty="0" smtClean="0"/>
              <a:t>most famous ruler of Moldova Stephen III the Great, </a:t>
            </a:r>
          </a:p>
          <a:p>
            <a:pPr eaLnBrk="1" hangingPunct="1">
              <a:buFont typeface="Wingdings" pitchFamily="2" charset="2"/>
              <a:buNone/>
            </a:pPr>
            <a:r>
              <a:rPr lang="en-US" altLang="en-US" sz="2400" dirty="0" smtClean="0"/>
              <a:t>and a white circle within which the first line of the </a:t>
            </a:r>
          </a:p>
          <a:p>
            <a:pPr eaLnBrk="1" hangingPunct="1">
              <a:buFont typeface="Wingdings" pitchFamily="2" charset="2"/>
              <a:buNone/>
            </a:pPr>
            <a:r>
              <a:rPr lang="en-US" altLang="en-US" sz="2400" dirty="0" smtClean="0"/>
              <a:t>famous ballad “</a:t>
            </a:r>
            <a:r>
              <a:rPr lang="en-US" altLang="en-US" sz="2400" dirty="0" err="1" smtClean="0"/>
              <a:t>Miorita</a:t>
            </a:r>
            <a:r>
              <a:rPr lang="en-US" altLang="en-US" sz="2400" dirty="0" smtClean="0"/>
              <a:t>” is printed .</a:t>
            </a:r>
            <a:r>
              <a:rPr lang="ru-RU" altLang="en-US" sz="2400" dirty="0" smtClean="0"/>
              <a:t> </a:t>
            </a:r>
            <a:endParaRPr lang="ru-RU" altLang="en-US" sz="2600" dirty="0" smtClean="0"/>
          </a:p>
          <a:p>
            <a:pPr eaLnBrk="1" hangingPunct="1"/>
            <a:endParaRPr lang="ru-RU" altLang="en-US" sz="2600" dirty="0" smtClean="0"/>
          </a:p>
          <a:p>
            <a:pPr eaLnBrk="1" hangingPunct="1">
              <a:spcBef>
                <a:spcPct val="0"/>
              </a:spcBef>
              <a:buClrTx/>
              <a:buSzTx/>
              <a:buFontTx/>
              <a:buNone/>
            </a:pPr>
            <a:endParaRPr lang="ru-RU" altLang="en-US" sz="2600" dirty="0" smtClean="0"/>
          </a:p>
          <a:p>
            <a:pPr eaLnBrk="1" hangingPunct="1">
              <a:spcBef>
                <a:spcPct val="0"/>
              </a:spcBef>
              <a:buClrTx/>
              <a:buSzTx/>
              <a:buFontTx/>
              <a:buNone/>
            </a:pPr>
            <a:endParaRPr lang="ru-RU" altLang="en-US" sz="2600" dirty="0" smtClean="0"/>
          </a:p>
        </p:txBody>
      </p:sp>
      <p:sp>
        <p:nvSpPr>
          <p:cNvPr id="4099" name="Rectangle 7"/>
          <p:cNvSpPr>
            <a:spLocks noChangeArrowheads="1"/>
          </p:cNvSpPr>
          <p:nvPr/>
        </p:nvSpPr>
        <p:spPr bwMode="auto">
          <a:xfrm>
            <a:off x="395288" y="2420938"/>
            <a:ext cx="8137525" cy="1465262"/>
          </a:xfrm>
          <a:prstGeom prst="rect">
            <a:avLst/>
          </a:prstGeom>
          <a:noFill/>
          <a:ln w="9525">
            <a:noFill/>
            <a:miter lim="800000"/>
            <a:headEnd/>
            <a:tailEnd/>
          </a:ln>
          <a:effectLst/>
        </p:spPr>
        <p:txBody>
          <a:bodyPr>
            <a:spAutoFit/>
          </a:bodyPr>
          <a:lstStyle/>
          <a:p>
            <a:endParaRPr lang="ru-RU" altLang="en-US"/>
          </a:p>
          <a:p>
            <a:endParaRPr lang="ru-RU" altLang="en-US"/>
          </a:p>
          <a:p>
            <a:endParaRPr lang="ru-RU" altLang="en-US"/>
          </a:p>
          <a:p>
            <a:endParaRPr lang="ru-RU" altLang="en-US"/>
          </a:p>
          <a:p>
            <a:endParaRPr lang="ru-RU" altLang="en-US"/>
          </a:p>
        </p:txBody>
      </p:sp>
      <p:pic>
        <p:nvPicPr>
          <p:cNvPr id="4100" name="Picture 12"/>
          <p:cNvPicPr>
            <a:picLocks noChangeAspect="1" noChangeArrowheads="1"/>
          </p:cNvPicPr>
          <p:nvPr/>
        </p:nvPicPr>
        <p:blipFill>
          <a:blip r:embed="rId2" cstate="print"/>
          <a:srcRect/>
          <a:stretch>
            <a:fillRect/>
          </a:stretch>
        </p:blipFill>
        <p:spPr bwMode="auto">
          <a:xfrm>
            <a:off x="5004048" y="2276872"/>
            <a:ext cx="3449139" cy="2232323"/>
          </a:xfrm>
          <a:prstGeom prst="rect">
            <a:avLst/>
          </a:prstGeom>
          <a:noFill/>
          <a:ln w="9525">
            <a:noFill/>
            <a:miter lim="800000"/>
            <a:headEnd/>
            <a:tailEnd/>
          </a:ln>
          <a:effectLst/>
        </p:spPr>
      </p:pic>
      <p:sp>
        <p:nvSpPr>
          <p:cNvPr id="5" name="Прямоугольник 4"/>
          <p:cNvSpPr/>
          <p:nvPr/>
        </p:nvSpPr>
        <p:spPr>
          <a:xfrm>
            <a:off x="3131840" y="260648"/>
            <a:ext cx="2797561" cy="646331"/>
          </a:xfrm>
          <a:prstGeom prst="rect">
            <a:avLst/>
          </a:prstGeom>
        </p:spPr>
        <p:txBody>
          <a:bodyPr wrap="none">
            <a:spAutoFit/>
          </a:bodyPr>
          <a:lstStyle/>
          <a:p>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Moldova</a:t>
            </a:r>
            <a:endPar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med">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3"/>
          <p:cNvSpPr>
            <a:spLocks noGrp="1" noChangeArrowheads="1"/>
          </p:cNvSpPr>
          <p:nvPr>
            <p:ph sz="quarter" idx="1"/>
          </p:nvPr>
        </p:nvSpPr>
        <p:spPr>
          <a:xfrm>
            <a:off x="468313" y="404813"/>
            <a:ext cx="8229600" cy="5726112"/>
          </a:xfrm>
        </p:spPr>
        <p:txBody>
          <a:bodyPr/>
          <a:lstStyle/>
          <a:p>
            <a:pPr eaLnBrk="1" hangingPunct="1">
              <a:buFont typeface="Wingdings" pitchFamily="2" charset="2"/>
              <a:buNone/>
            </a:pPr>
            <a:r>
              <a:rPr lang="en-US" altLang="en-US" dirty="0" smtClean="0"/>
              <a:t>The backs are different. You can see the most famous sights on the banknotes backs.</a:t>
            </a:r>
          </a:p>
          <a:p>
            <a:pPr eaLnBrk="1" hangingPunct="1">
              <a:buFont typeface="Wingdings" pitchFamily="2" charset="2"/>
              <a:buNone/>
            </a:pPr>
            <a:endParaRPr lang="en-US" altLang="en-US" dirty="0" smtClean="0"/>
          </a:p>
          <a:p>
            <a:pPr eaLnBrk="1" hangingPunct="1">
              <a:buFont typeface="Wingdings" pitchFamily="2" charset="2"/>
              <a:buNone/>
            </a:pPr>
            <a:endParaRPr lang="en-US" altLang="en-US" dirty="0" smtClean="0"/>
          </a:p>
          <a:p>
            <a:pPr eaLnBrk="1" hangingPunct="1">
              <a:buFont typeface="Wingdings" pitchFamily="2" charset="2"/>
              <a:buNone/>
            </a:pPr>
            <a:endParaRPr lang="en-US" altLang="en-US" dirty="0" smtClean="0"/>
          </a:p>
          <a:p>
            <a:pPr eaLnBrk="1" hangingPunct="1">
              <a:buFont typeface="Wingdings" pitchFamily="2" charset="2"/>
              <a:buNone/>
            </a:pPr>
            <a:r>
              <a:rPr lang="en-US" altLang="en-US" sz="2400" dirty="0" err="1" smtClean="0"/>
              <a:t>Capriana</a:t>
            </a:r>
            <a:r>
              <a:rPr lang="en-US" altLang="en-US" sz="2400" dirty="0" smtClean="0"/>
              <a:t> Monastery               Church in the town of </a:t>
            </a:r>
            <a:r>
              <a:rPr lang="en-US" altLang="en-US" sz="2400" dirty="0" err="1" smtClean="0"/>
              <a:t>Orhei</a:t>
            </a:r>
            <a:endParaRPr lang="en-US" altLang="en-US" sz="2400" dirty="0" smtClean="0"/>
          </a:p>
          <a:p>
            <a:pPr eaLnBrk="1" hangingPunct="1">
              <a:buFont typeface="Wingdings" pitchFamily="2" charset="2"/>
              <a:buNone/>
            </a:pPr>
            <a:endParaRPr lang="en-US" altLang="en-US" sz="2400" dirty="0" smtClean="0"/>
          </a:p>
          <a:p>
            <a:pPr eaLnBrk="1" hangingPunct="1">
              <a:buFont typeface="Wingdings" pitchFamily="2" charset="2"/>
              <a:buNone/>
            </a:pPr>
            <a:endParaRPr lang="en-US" altLang="en-US" dirty="0" smtClean="0"/>
          </a:p>
          <a:p>
            <a:pPr eaLnBrk="1" hangingPunct="1">
              <a:buFont typeface="Wingdings" pitchFamily="2" charset="2"/>
              <a:buNone/>
            </a:pPr>
            <a:endParaRPr lang="en-US" altLang="en-US" dirty="0" smtClean="0"/>
          </a:p>
          <a:p>
            <a:pPr eaLnBrk="1" hangingPunct="1">
              <a:buFont typeface="Wingdings" pitchFamily="2" charset="2"/>
              <a:buNone/>
            </a:pPr>
            <a:r>
              <a:rPr lang="en-US" altLang="en-US" sz="2400" dirty="0" err="1" smtClean="0"/>
              <a:t>Hirjauca</a:t>
            </a:r>
            <a:r>
              <a:rPr lang="en-US" altLang="en-US" sz="2400" dirty="0" smtClean="0"/>
              <a:t> monastery                         </a:t>
            </a:r>
            <a:r>
              <a:rPr lang="en-US" altLang="en-US" sz="2400" dirty="0" err="1" smtClean="0"/>
              <a:t>Soroca</a:t>
            </a:r>
            <a:r>
              <a:rPr lang="en-US" altLang="en-US" sz="2400" dirty="0" smtClean="0"/>
              <a:t> Fortress</a:t>
            </a:r>
            <a:endParaRPr lang="ru-RU" altLang="en-US" sz="2400" dirty="0" smtClean="0"/>
          </a:p>
        </p:txBody>
      </p:sp>
      <p:pic>
        <p:nvPicPr>
          <p:cNvPr id="5123" name="Picture 5"/>
          <p:cNvPicPr>
            <a:picLocks noChangeAspect="1" noChangeArrowheads="1"/>
          </p:cNvPicPr>
          <p:nvPr/>
        </p:nvPicPr>
        <p:blipFill>
          <a:blip r:embed="rId2" cstate="print"/>
          <a:srcRect/>
          <a:stretch>
            <a:fillRect/>
          </a:stretch>
        </p:blipFill>
        <p:spPr bwMode="auto">
          <a:xfrm>
            <a:off x="827584" y="1268760"/>
            <a:ext cx="1849834" cy="1296007"/>
          </a:xfrm>
          <a:prstGeom prst="rect">
            <a:avLst/>
          </a:prstGeom>
          <a:noFill/>
          <a:ln w="9525">
            <a:noFill/>
            <a:miter lim="800000"/>
            <a:headEnd/>
            <a:tailEnd/>
          </a:ln>
          <a:effectLst/>
        </p:spPr>
      </p:pic>
      <p:pic>
        <p:nvPicPr>
          <p:cNvPr id="5124" name="Picture 6" descr="images-2"/>
          <p:cNvPicPr>
            <a:picLocks noChangeAspect="1" noChangeArrowheads="1"/>
          </p:cNvPicPr>
          <p:nvPr/>
        </p:nvPicPr>
        <p:blipFill>
          <a:blip r:embed="rId3" cstate="print"/>
          <a:srcRect/>
          <a:stretch>
            <a:fillRect/>
          </a:stretch>
        </p:blipFill>
        <p:spPr bwMode="auto">
          <a:xfrm>
            <a:off x="5220072" y="1340768"/>
            <a:ext cx="2443039" cy="1225373"/>
          </a:xfrm>
          <a:prstGeom prst="rect">
            <a:avLst/>
          </a:prstGeom>
          <a:noFill/>
          <a:ln w="9525">
            <a:noFill/>
            <a:miter lim="800000"/>
            <a:headEnd/>
            <a:tailEnd/>
          </a:ln>
        </p:spPr>
      </p:pic>
      <p:pic>
        <p:nvPicPr>
          <p:cNvPr id="5125" name="Picture 7" descr="images-5"/>
          <p:cNvPicPr>
            <a:picLocks noChangeAspect="1" noChangeArrowheads="1"/>
          </p:cNvPicPr>
          <p:nvPr/>
        </p:nvPicPr>
        <p:blipFill>
          <a:blip r:embed="rId4" cstate="print"/>
          <a:srcRect/>
          <a:stretch>
            <a:fillRect/>
          </a:stretch>
        </p:blipFill>
        <p:spPr bwMode="auto">
          <a:xfrm>
            <a:off x="5148263" y="3573463"/>
            <a:ext cx="2438400" cy="1133475"/>
          </a:xfrm>
          <a:prstGeom prst="rect">
            <a:avLst/>
          </a:prstGeom>
          <a:noFill/>
          <a:ln w="9525">
            <a:noFill/>
            <a:miter lim="800000"/>
            <a:headEnd/>
            <a:tailEnd/>
          </a:ln>
        </p:spPr>
      </p:pic>
      <p:pic>
        <p:nvPicPr>
          <p:cNvPr id="5126" name="Picture 8"/>
          <p:cNvPicPr>
            <a:picLocks noChangeAspect="1" noChangeArrowheads="1"/>
          </p:cNvPicPr>
          <p:nvPr/>
        </p:nvPicPr>
        <p:blipFill>
          <a:blip r:embed="rId5" cstate="print"/>
          <a:srcRect/>
          <a:stretch>
            <a:fillRect/>
          </a:stretch>
        </p:blipFill>
        <p:spPr bwMode="auto">
          <a:xfrm>
            <a:off x="683568" y="3429000"/>
            <a:ext cx="2384768" cy="1217935"/>
          </a:xfrm>
          <a:prstGeom prst="rect">
            <a:avLst/>
          </a:prstGeom>
          <a:noFill/>
          <a:ln w="9525">
            <a:noFill/>
            <a:miter lim="800000"/>
            <a:headEnd/>
            <a:tailEnd/>
          </a:ln>
          <a:effectLst/>
        </p:spPr>
      </p:pic>
    </p:spTree>
  </p:cSld>
  <p:clrMapOvr>
    <a:masterClrMapping/>
  </p:clrMapOvr>
  <p:transition spd="med">
    <p:cover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6"/>
          <p:cNvSpPr>
            <a:spLocks noGrp="1" noChangeArrowheads="1"/>
          </p:cNvSpPr>
          <p:nvPr>
            <p:ph sz="quarter" idx="1"/>
          </p:nvPr>
        </p:nvSpPr>
        <p:spPr>
          <a:xfrm>
            <a:off x="457200" y="188913"/>
            <a:ext cx="8229600" cy="5942012"/>
          </a:xfrm>
        </p:spPr>
        <p:txBody>
          <a:bodyPr/>
          <a:lstStyle/>
          <a:p>
            <a:pPr eaLnBrk="1" hangingPunct="1"/>
            <a:endParaRPr lang="en-US" altLang="en-US" smtClean="0"/>
          </a:p>
          <a:p>
            <a:pPr eaLnBrk="1" hangingPunct="1"/>
            <a:endParaRPr lang="en-US" altLang="en-US" smtClean="0"/>
          </a:p>
          <a:p>
            <a:pPr eaLnBrk="1" hangingPunct="1">
              <a:buFont typeface="Wingdings" pitchFamily="2" charset="2"/>
              <a:buNone/>
            </a:pPr>
            <a:endParaRPr lang="en-US" altLang="en-US" smtClean="0"/>
          </a:p>
          <a:p>
            <a:pPr eaLnBrk="1" hangingPunct="1">
              <a:buFont typeface="Wingdings" pitchFamily="2" charset="2"/>
              <a:buNone/>
            </a:pPr>
            <a:r>
              <a:rPr lang="en-US" altLang="en-US" sz="2200" smtClean="0"/>
              <a:t>Hirbovati Monastery                          Bender Fortress</a:t>
            </a:r>
            <a:endParaRPr lang="ru-RU" altLang="en-US" sz="2200" smtClean="0"/>
          </a:p>
        </p:txBody>
      </p:sp>
      <p:pic>
        <p:nvPicPr>
          <p:cNvPr id="6147" name="Picture 8" descr="MD_50_lei_rev"/>
          <p:cNvPicPr>
            <a:picLocks noChangeAspect="1" noChangeArrowheads="1"/>
          </p:cNvPicPr>
          <p:nvPr/>
        </p:nvPicPr>
        <p:blipFill>
          <a:blip r:embed="rId2" cstate="print"/>
          <a:srcRect/>
          <a:stretch>
            <a:fillRect/>
          </a:stretch>
        </p:blipFill>
        <p:spPr bwMode="auto">
          <a:xfrm>
            <a:off x="539750" y="333375"/>
            <a:ext cx="2560638" cy="1271588"/>
          </a:xfrm>
          <a:prstGeom prst="rect">
            <a:avLst/>
          </a:prstGeom>
          <a:noFill/>
          <a:ln w="9525">
            <a:noFill/>
            <a:miter lim="800000"/>
            <a:headEnd/>
            <a:tailEnd/>
          </a:ln>
        </p:spPr>
      </p:pic>
      <p:pic>
        <p:nvPicPr>
          <p:cNvPr id="6148" name="Picture 9" descr="images-2"/>
          <p:cNvPicPr>
            <a:picLocks noChangeAspect="1" noChangeArrowheads="1"/>
          </p:cNvPicPr>
          <p:nvPr/>
        </p:nvPicPr>
        <p:blipFill>
          <a:blip r:embed="rId3" cstate="print"/>
          <a:srcRect/>
          <a:stretch>
            <a:fillRect/>
          </a:stretch>
        </p:blipFill>
        <p:spPr bwMode="auto">
          <a:xfrm>
            <a:off x="5220072" y="260648"/>
            <a:ext cx="2160092" cy="1180906"/>
          </a:xfrm>
          <a:prstGeom prst="rect">
            <a:avLst/>
          </a:prstGeom>
          <a:noFill/>
          <a:ln w="9525">
            <a:noFill/>
            <a:miter lim="800000"/>
            <a:headEnd/>
            <a:tailEnd/>
          </a:ln>
        </p:spPr>
      </p:pic>
      <p:sp>
        <p:nvSpPr>
          <p:cNvPr id="6149" name="Rectangle 10"/>
          <p:cNvSpPr>
            <a:spLocks noChangeArrowheads="1"/>
          </p:cNvSpPr>
          <p:nvPr/>
        </p:nvSpPr>
        <p:spPr bwMode="auto">
          <a:xfrm>
            <a:off x="179388" y="5268913"/>
            <a:ext cx="8964612" cy="1311275"/>
          </a:xfrm>
          <a:prstGeom prst="rect">
            <a:avLst/>
          </a:prstGeom>
          <a:noFill/>
          <a:ln w="9525">
            <a:noFill/>
            <a:miter lim="800000"/>
            <a:headEnd/>
            <a:tailEnd/>
          </a:ln>
          <a:effectLst/>
        </p:spPr>
        <p:txBody>
          <a:bodyPr anchor="ctr">
            <a:spAutoFit/>
          </a:bodyPr>
          <a:lstStyle/>
          <a:p>
            <a:r>
              <a:rPr lang="en-US" altLang="en-US" sz="2200"/>
              <a:t> </a:t>
            </a:r>
            <a:endParaRPr lang="en-US" altLang="en-US" sz="2400"/>
          </a:p>
          <a:p>
            <a:endParaRPr lang="en-US" altLang="en-US"/>
          </a:p>
          <a:p>
            <a:endParaRPr lang="ru-RU" altLang="en-US"/>
          </a:p>
          <a:p>
            <a:pPr algn="ctr"/>
            <a:r>
              <a:rPr lang="ru-RU" altLang="en-US"/>
              <a:t> </a:t>
            </a:r>
            <a:r>
              <a:rPr lang="en-US" altLang="en-US" sz="2200"/>
              <a:t>President Administration Building</a:t>
            </a:r>
            <a:endParaRPr lang="ru-RU" altLang="en-US" sz="2200"/>
          </a:p>
        </p:txBody>
      </p:sp>
      <p:pic>
        <p:nvPicPr>
          <p:cNvPr id="6150" name="Picture 12"/>
          <p:cNvPicPr>
            <a:picLocks noChangeAspect="1" noChangeArrowheads="1"/>
          </p:cNvPicPr>
          <p:nvPr/>
        </p:nvPicPr>
        <p:blipFill>
          <a:blip r:embed="rId4" cstate="print"/>
          <a:srcRect/>
          <a:stretch>
            <a:fillRect/>
          </a:stretch>
        </p:blipFill>
        <p:spPr bwMode="auto">
          <a:xfrm>
            <a:off x="5148263" y="2565400"/>
            <a:ext cx="2879725" cy="1514475"/>
          </a:xfrm>
          <a:prstGeom prst="rect">
            <a:avLst/>
          </a:prstGeom>
          <a:noFill/>
          <a:ln w="9525">
            <a:noFill/>
            <a:miter lim="800000"/>
            <a:headEnd/>
            <a:tailEnd/>
          </a:ln>
          <a:effectLst/>
        </p:spPr>
      </p:pic>
      <p:pic>
        <p:nvPicPr>
          <p:cNvPr id="6151" name="Picture 13"/>
          <p:cNvPicPr>
            <a:picLocks noChangeAspect="1" noChangeArrowheads="1"/>
          </p:cNvPicPr>
          <p:nvPr/>
        </p:nvPicPr>
        <p:blipFill>
          <a:blip r:embed="rId5" cstate="print"/>
          <a:srcRect/>
          <a:stretch>
            <a:fillRect/>
          </a:stretch>
        </p:blipFill>
        <p:spPr bwMode="auto">
          <a:xfrm>
            <a:off x="395288" y="2420938"/>
            <a:ext cx="2971800" cy="1485900"/>
          </a:xfrm>
          <a:prstGeom prst="rect">
            <a:avLst/>
          </a:prstGeom>
          <a:noFill/>
          <a:ln w="9525">
            <a:noFill/>
            <a:miter lim="800000"/>
            <a:headEnd/>
            <a:tailEnd/>
          </a:ln>
          <a:effectLst/>
        </p:spPr>
      </p:pic>
      <p:pic>
        <p:nvPicPr>
          <p:cNvPr id="6152" name="Picture 14"/>
          <p:cNvPicPr>
            <a:picLocks noChangeAspect="1" noChangeArrowheads="1"/>
          </p:cNvPicPr>
          <p:nvPr/>
        </p:nvPicPr>
        <p:blipFill>
          <a:blip r:embed="rId6" cstate="print"/>
          <a:srcRect/>
          <a:stretch>
            <a:fillRect/>
          </a:stretch>
        </p:blipFill>
        <p:spPr bwMode="auto">
          <a:xfrm>
            <a:off x="2916238" y="4652963"/>
            <a:ext cx="3048000" cy="1495425"/>
          </a:xfrm>
          <a:prstGeom prst="rect">
            <a:avLst/>
          </a:prstGeom>
          <a:noFill/>
          <a:ln w="9525">
            <a:noFill/>
            <a:miter lim="800000"/>
            <a:headEnd/>
            <a:tailEnd/>
          </a:ln>
          <a:effectLst/>
        </p:spPr>
      </p:pic>
      <p:sp>
        <p:nvSpPr>
          <p:cNvPr id="6153" name="Rectangle 16"/>
          <p:cNvSpPr>
            <a:spLocks noChangeArrowheads="1"/>
          </p:cNvSpPr>
          <p:nvPr/>
        </p:nvSpPr>
        <p:spPr bwMode="auto">
          <a:xfrm>
            <a:off x="107950" y="3644900"/>
            <a:ext cx="9036050" cy="1403350"/>
          </a:xfrm>
          <a:prstGeom prst="rect">
            <a:avLst/>
          </a:prstGeom>
          <a:noFill/>
          <a:ln w="9525">
            <a:noFill/>
            <a:miter lim="800000"/>
            <a:headEnd/>
            <a:tailEnd/>
          </a:ln>
          <a:effectLst/>
        </p:spPr>
        <p:txBody>
          <a:bodyPr>
            <a:spAutoFit/>
          </a:bodyPr>
          <a:lstStyle/>
          <a:p>
            <a:pPr>
              <a:spcBef>
                <a:spcPct val="50000"/>
              </a:spcBef>
            </a:pPr>
            <a:endParaRPr lang="en-US" altLang="en-US" sz="2000"/>
          </a:p>
          <a:p>
            <a:pPr>
              <a:spcBef>
                <a:spcPct val="50000"/>
              </a:spcBef>
            </a:pPr>
            <a:r>
              <a:rPr lang="en-US" altLang="en-US" sz="2200"/>
              <a:t>         Chisinau City Hall             Chisinau Cathedral of Christ’s nativity</a:t>
            </a:r>
          </a:p>
          <a:p>
            <a:pPr>
              <a:spcBef>
                <a:spcPct val="50000"/>
              </a:spcBef>
            </a:pPr>
            <a:endParaRPr lang="en-US" altLang="en-US" sz="2200"/>
          </a:p>
        </p:txBody>
      </p:sp>
    </p:spTree>
  </p:cSld>
  <p:clrMapOvr>
    <a:masterClrMapping/>
  </p:clrMapOvr>
  <p:transition spd="med">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7813"/>
            <a:ext cx="8229600" cy="847725"/>
          </a:xfrm>
        </p:spPr>
        <p:txBody>
          <a:bodyPr/>
          <a:lstStyle/>
          <a:p>
            <a:pPr algn="ctr" eaLnBrk="1" hangingPunct="1"/>
            <a:r>
              <a:rPr lang="en-US" altLang="en-US" smtClean="0"/>
              <a:t> </a:t>
            </a:r>
            <a:r>
              <a:rPr lang="en-US" altLang="en-US" b="1" smtClean="0"/>
              <a:t>Coins</a:t>
            </a:r>
            <a:endParaRPr lang="ru-RU" altLang="en-US" b="1" smtClean="0"/>
          </a:p>
        </p:txBody>
      </p:sp>
      <p:sp>
        <p:nvSpPr>
          <p:cNvPr id="7171" name="Rectangle 3"/>
          <p:cNvSpPr>
            <a:spLocks noGrp="1" noChangeArrowheads="1"/>
          </p:cNvSpPr>
          <p:nvPr>
            <p:ph sz="quarter" idx="1"/>
          </p:nvPr>
        </p:nvSpPr>
        <p:spPr>
          <a:xfrm>
            <a:off x="457200" y="1125538"/>
            <a:ext cx="8229600" cy="5005387"/>
          </a:xfrm>
        </p:spPr>
        <p:txBody>
          <a:bodyPr/>
          <a:lstStyle/>
          <a:p>
            <a:pPr eaLnBrk="1" hangingPunct="1">
              <a:buFont typeface="Wingdings" pitchFamily="2" charset="2"/>
              <a:buNone/>
            </a:pPr>
            <a:r>
              <a:rPr lang="en-US" altLang="en-US" smtClean="0"/>
              <a:t>Coins in circulation are 50, 25, 10, 5 and 1 ban.</a:t>
            </a:r>
            <a:endParaRPr lang="ru-RU" altLang="en-US" smtClean="0"/>
          </a:p>
        </p:txBody>
      </p:sp>
      <p:pic>
        <p:nvPicPr>
          <p:cNvPr id="7172" name="Рисунок 45"/>
          <p:cNvPicPr>
            <a:picLocks noChangeAspect="1" noChangeArrowheads="1"/>
          </p:cNvPicPr>
          <p:nvPr/>
        </p:nvPicPr>
        <p:blipFill>
          <a:blip r:embed="rId2" cstate="print"/>
          <a:srcRect/>
          <a:stretch>
            <a:fillRect/>
          </a:stretch>
        </p:blipFill>
        <p:spPr bwMode="auto">
          <a:xfrm>
            <a:off x="1331913" y="1989138"/>
            <a:ext cx="5900737" cy="3944937"/>
          </a:xfrm>
          <a:prstGeom prst="rect">
            <a:avLst/>
          </a:prstGeom>
          <a:noFill/>
          <a:ln w="9525">
            <a:noFill/>
            <a:miter lim="800000"/>
            <a:headEnd/>
            <a:tailEnd/>
          </a:ln>
        </p:spPr>
      </p:pic>
    </p:spTree>
  </p:cSld>
  <p:clrMapOvr>
    <a:masterClrMapping/>
  </p:clrMapOvr>
  <p:transition spd="med">
    <p:cover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2"/>
          <p:cNvSpPr txBox="1">
            <a:spLocks/>
          </p:cNvSpPr>
          <p:nvPr/>
        </p:nvSpPr>
        <p:spPr>
          <a:xfrm>
            <a:off x="899592" y="1268760"/>
            <a:ext cx="7239000" cy="4846320"/>
          </a:xfrm>
          <a:prstGeom prst="rect">
            <a:avLst/>
          </a:prstGeom>
        </p:spPr>
        <p:txBody>
          <a:bodyPr/>
          <a:lstStyle/>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The name of Pakistani currency is RUPEES</a:t>
            </a: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a:t>
            </a:r>
            <a:r>
              <a:rPr kumimoji="0" lang="en-US" sz="2800" b="0" i="0" u="none" strike="noStrike" kern="1200" cap="none" spc="0" normalizeH="0" baseline="0" noProof="0" smtClean="0">
                <a:ln>
                  <a:noFill/>
                </a:ln>
                <a:solidFill>
                  <a:schemeClr val="bg2">
                    <a:lumMod val="50000"/>
                  </a:schemeClr>
                </a:solidFill>
                <a:effectLst/>
                <a:uLnTx/>
                <a:uFillTx/>
                <a:latin typeface="+mn-lt"/>
                <a:ea typeface="+mn-ea"/>
                <a:cs typeface="+mn-cs"/>
              </a:rPr>
              <a:t>sign</a:t>
            </a:r>
            <a:r>
              <a:rPr kumimoji="0" lang="en-US" sz="2800" b="0" i="0" u="none" strike="noStrike" kern="1200" cap="none" spc="0" normalizeH="0" baseline="0" noProof="0" smtClean="0">
                <a:ln>
                  <a:noFill/>
                </a:ln>
                <a:solidFill>
                  <a:schemeClr val="tx1"/>
                </a:solidFill>
                <a:effectLst/>
                <a:uLnTx/>
                <a:uFillTx/>
                <a:latin typeface="+mn-lt"/>
                <a:ea typeface="+mn-ea"/>
                <a:cs typeface="+mn-cs"/>
              </a:rPr>
              <a:t>:Rs;</a:t>
            </a:r>
            <a:r>
              <a:rPr kumimoji="0" lang="en-US" sz="2800" b="0" i="0" u="none" strike="noStrike" kern="1200" cap="none" spc="0" normalizeH="0" baseline="0" noProof="0" smtClean="0">
                <a:ln>
                  <a:noFill/>
                </a:ln>
                <a:solidFill>
                  <a:schemeClr val="bg2">
                    <a:lumMod val="50000"/>
                  </a:schemeClr>
                </a:solidFill>
                <a:effectLst/>
                <a:uLnTx/>
                <a:uFillTx/>
                <a:latin typeface="+mn-lt"/>
                <a:ea typeface="+mn-ea"/>
                <a:cs typeface="+mn-cs"/>
              </a:rPr>
              <a:t>Code</a:t>
            </a:r>
            <a:r>
              <a:rPr kumimoji="0" lang="en-US" sz="2800" b="0" i="0" u="none" strike="noStrike" kern="1200" cap="none" spc="0" normalizeH="0" baseline="0" noProof="0" smtClean="0">
                <a:ln>
                  <a:noFill/>
                </a:ln>
                <a:solidFill>
                  <a:schemeClr val="tx1"/>
                </a:solidFill>
                <a:effectLst/>
                <a:uLnTx/>
                <a:uFillTx/>
                <a:latin typeface="+mn-lt"/>
                <a:ea typeface="+mn-ea"/>
                <a:cs typeface="+mn-cs"/>
              </a:rPr>
              <a:t>:PKR)</a:t>
            </a: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The issuance of the currency is controlled by the state bank of pakistan,the central bank of  the country.</a:t>
            </a: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The most commonly used  symbol for the ruppees is”Rs”.</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Прямоугольник 2"/>
          <p:cNvSpPr/>
          <p:nvPr/>
        </p:nvSpPr>
        <p:spPr>
          <a:xfrm>
            <a:off x="3203848" y="476672"/>
            <a:ext cx="2282997" cy="523220"/>
          </a:xfrm>
          <a:prstGeom prst="rect">
            <a:avLst/>
          </a:prstGeom>
        </p:spPr>
        <p:txBody>
          <a:bodyPr wrap="none">
            <a:spAutoFit/>
          </a:bodyPr>
          <a:lstStyle/>
          <a:p>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Pakistan</a:t>
            </a:r>
            <a:endPar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med">
    <p:cover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55976" y="3501008"/>
            <a:ext cx="3970784" cy="792088"/>
          </a:xfrm>
          <a:effectLst>
            <a:outerShdw blurRad="50800" dist="38100" dir="18900000" algn="bl" rotWithShape="0">
              <a:prstClr val="black">
                <a:alpha val="40000"/>
              </a:prstClr>
            </a:outerShdw>
          </a:effectLst>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en-US" b="1" dirty="0" smtClean="0">
                <a:ln w="50800"/>
                <a:solidFill>
                  <a:schemeClr val="bg1">
                    <a:shade val="50000"/>
                  </a:schemeClr>
                </a:solidFill>
              </a:rPr>
              <a:t>      10 Rupees</a:t>
            </a:r>
            <a:endParaRPr lang="en-US" b="1" dirty="0">
              <a:ln w="50800"/>
              <a:solidFill>
                <a:schemeClr val="bg1">
                  <a:shade val="50000"/>
                </a:schemeClr>
              </a:solidFill>
            </a:endParaRPr>
          </a:p>
        </p:txBody>
      </p:sp>
      <p:pic>
        <p:nvPicPr>
          <p:cNvPr id="4" name="Content Placeholder 3" descr="images (7).jpg"/>
          <p:cNvPicPr>
            <a:picLocks noGrp="1" noChangeAspect="1"/>
          </p:cNvPicPr>
          <p:nvPr>
            <p:ph sz="quarter" idx="1"/>
          </p:nvPr>
        </p:nvPicPr>
        <p:blipFill>
          <a:blip r:embed="rId2" cstate="print"/>
          <a:stretch>
            <a:fillRect/>
          </a:stretch>
        </p:blipFill>
        <p:spPr>
          <a:xfrm>
            <a:off x="899592" y="2636912"/>
            <a:ext cx="3672408" cy="3048000"/>
          </a:xfrm>
        </p:spPr>
      </p:pic>
      <p:sp>
        <p:nvSpPr>
          <p:cNvPr id="5" name="TextBox 4"/>
          <p:cNvSpPr txBox="1"/>
          <p:nvPr/>
        </p:nvSpPr>
        <p:spPr>
          <a:xfrm flipH="1">
            <a:off x="467544" y="548680"/>
            <a:ext cx="8183881" cy="1815882"/>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800" b="1" dirty="0" smtClean="0">
                <a:ln/>
                <a:solidFill>
                  <a:schemeClr val="accent3"/>
                </a:solidFill>
              </a:rPr>
              <a:t>There is </a:t>
            </a:r>
            <a:r>
              <a:rPr lang="en-US" sz="2800" b="1" dirty="0" err="1" smtClean="0">
                <a:ln/>
                <a:solidFill>
                  <a:schemeClr val="accent3"/>
                </a:solidFill>
              </a:rPr>
              <a:t>khyber</a:t>
            </a:r>
            <a:r>
              <a:rPr lang="en-US" sz="2800" b="1" dirty="0" smtClean="0">
                <a:ln/>
                <a:solidFill>
                  <a:schemeClr val="accent3"/>
                </a:solidFill>
              </a:rPr>
              <a:t> pass photo printed on the back side of 10 rupee’s note.                      Khyber pass is a mountain pass connecting Afghanistan and Pakistan</a:t>
            </a:r>
            <a:r>
              <a:rPr lang="en-US" b="1" dirty="0" smtClean="0">
                <a:ln/>
                <a:solidFill>
                  <a:schemeClr val="accent3"/>
                </a:solidFill>
              </a:rPr>
              <a:t>.</a:t>
            </a:r>
            <a:endParaRPr lang="en-US" b="1" dirty="0">
              <a:ln/>
              <a:solidFill>
                <a:schemeClr val="accent3"/>
              </a:solidFill>
            </a:endParaRPr>
          </a:p>
        </p:txBody>
      </p:sp>
    </p:spTree>
  </p:cSld>
  <p:clrMapOvr>
    <a:masterClrMapping/>
  </p:clrMapOvr>
  <p:transition spd="med">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4149080"/>
            <a:ext cx="5544616" cy="1051560"/>
          </a:xfrm>
        </p:spPr>
        <p:txBody>
          <a:bodyPr>
            <a:normAutofit/>
          </a:bodyPr>
          <a:lstStyle/>
          <a:p>
            <a:r>
              <a:rPr lang="en-US" sz="2800" dirty="0" smtClean="0"/>
              <a:t>              </a:t>
            </a:r>
            <a:r>
              <a:rPr lang="en-US"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20 </a:t>
            </a: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Rupee</a:t>
            </a:r>
            <a:endParaRPr lang="en-US" sz="6000" dirty="0"/>
          </a:p>
        </p:txBody>
      </p:sp>
      <p:pic>
        <p:nvPicPr>
          <p:cNvPr id="4" name="Content Placeholder 3" descr="images (6).jpg"/>
          <p:cNvPicPr>
            <a:picLocks noGrp="1" noChangeAspect="1"/>
          </p:cNvPicPr>
          <p:nvPr>
            <p:ph sz="quarter" idx="1"/>
          </p:nvPr>
        </p:nvPicPr>
        <p:blipFill>
          <a:blip r:embed="rId2" cstate="print"/>
          <a:stretch>
            <a:fillRect/>
          </a:stretch>
        </p:blipFill>
        <p:spPr>
          <a:xfrm>
            <a:off x="611560" y="3356992"/>
            <a:ext cx="3103240" cy="2505075"/>
          </a:xfrm>
          <a:prstGeom prst="roundRect">
            <a:avLst>
              <a:gd name="adj" fmla="val 7956"/>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611560" y="548680"/>
            <a:ext cx="7543800" cy="2015936"/>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500" b="1" dirty="0" smtClean="0">
                <a:ln/>
                <a:solidFill>
                  <a:schemeClr val="accent3"/>
                </a:solidFill>
              </a:rPr>
              <a:t>On the back side of 20 rupee’s note there is a photo of ruins of </a:t>
            </a:r>
            <a:r>
              <a:rPr lang="en-US" sz="2500" b="1" dirty="0" err="1" smtClean="0">
                <a:ln/>
                <a:solidFill>
                  <a:schemeClr val="accent3"/>
                </a:solidFill>
              </a:rPr>
              <a:t>mohen-jo-daro</a:t>
            </a:r>
            <a:r>
              <a:rPr lang="en-US" sz="2500" b="1" dirty="0" smtClean="0">
                <a:ln/>
                <a:solidFill>
                  <a:schemeClr val="accent3"/>
                </a:solidFill>
              </a:rPr>
              <a:t> in </a:t>
            </a:r>
            <a:r>
              <a:rPr lang="en-US" sz="2500" b="1" dirty="0" err="1" smtClean="0">
                <a:ln/>
                <a:solidFill>
                  <a:schemeClr val="accent3"/>
                </a:solidFill>
              </a:rPr>
              <a:t>sindh</a:t>
            </a:r>
            <a:r>
              <a:rPr lang="en-US" sz="2500" b="1" dirty="0" smtClean="0">
                <a:ln/>
                <a:solidFill>
                  <a:schemeClr val="accent3"/>
                </a:solidFill>
              </a:rPr>
              <a:t>. </a:t>
            </a:r>
          </a:p>
          <a:p>
            <a:r>
              <a:rPr lang="en-US" sz="2500" b="1" dirty="0" err="1" smtClean="0">
                <a:ln/>
                <a:solidFill>
                  <a:schemeClr val="accent3"/>
                </a:solidFill>
              </a:rPr>
              <a:t>Mohen-jo-daro</a:t>
            </a:r>
            <a:r>
              <a:rPr lang="en-US" sz="2500" b="1" dirty="0" smtClean="0">
                <a:ln/>
                <a:solidFill>
                  <a:schemeClr val="accent3"/>
                </a:solidFill>
              </a:rPr>
              <a:t> is one of the largest settlement of the ancient Indus valley civilization and one of the world’s earliest major urban </a:t>
            </a:r>
            <a:r>
              <a:rPr lang="en-US" sz="2500" b="1" dirty="0" err="1" smtClean="0">
                <a:ln/>
                <a:solidFill>
                  <a:schemeClr val="accent3"/>
                </a:solidFill>
              </a:rPr>
              <a:t>sattlement</a:t>
            </a:r>
            <a:r>
              <a:rPr lang="en-US" b="1" dirty="0" smtClean="0">
                <a:ln/>
                <a:solidFill>
                  <a:schemeClr val="accent3"/>
                </a:solidFill>
              </a:rPr>
              <a:t>.</a:t>
            </a:r>
            <a:endParaRPr lang="en-US" b="1" dirty="0">
              <a:ln/>
              <a:solidFill>
                <a:schemeClr val="accent3"/>
              </a:solidFill>
            </a:endParaRPr>
          </a:p>
        </p:txBody>
      </p:sp>
    </p:spTree>
  </p:cSld>
  <p:clrMapOvr>
    <a:masterClrMapping/>
  </p:clrMapOvr>
  <p:transition spd="med">
    <p:cover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563888" y="4653136"/>
            <a:ext cx="5184576" cy="1051560"/>
          </a:xfrm>
        </p:spPr>
        <p:txBody>
          <a:bodyPr>
            <a:normAutofit/>
          </a:bodyPr>
          <a:lstStyle/>
          <a:p>
            <a:r>
              <a:rPr lang="en-US" sz="2800" dirty="0" smtClean="0"/>
              <a:t>             </a:t>
            </a: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50 </a:t>
            </a:r>
            <a:r>
              <a:rPr lang="en-US"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Rupees</a:t>
            </a:r>
            <a:endPar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4" name="Content Placeholder 3" descr="download.jpg"/>
          <p:cNvPicPr>
            <a:picLocks noGrp="1" noChangeAspect="1"/>
          </p:cNvPicPr>
          <p:nvPr>
            <p:ph sz="quarter" idx="1"/>
          </p:nvPr>
        </p:nvPicPr>
        <p:blipFill>
          <a:blip r:embed="rId2" cstate="print"/>
          <a:stretch>
            <a:fillRect/>
          </a:stretch>
        </p:blipFill>
        <p:spPr>
          <a:xfrm>
            <a:off x="827584" y="4149080"/>
            <a:ext cx="2831976" cy="2143125"/>
          </a:xfrm>
        </p:spPr>
      </p:pic>
      <p:sp>
        <p:nvSpPr>
          <p:cNvPr id="5" name="TextBox 4"/>
          <p:cNvSpPr txBox="1"/>
          <p:nvPr/>
        </p:nvSpPr>
        <p:spPr>
          <a:xfrm>
            <a:off x="755576" y="476672"/>
            <a:ext cx="7620000" cy="3631763"/>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300" b="1" dirty="0" smtClean="0">
                <a:ln/>
                <a:solidFill>
                  <a:schemeClr val="accent3"/>
                </a:solidFill>
              </a:rPr>
              <a:t>On the back side of 50 rupees there is a picture of </a:t>
            </a:r>
            <a:r>
              <a:rPr lang="en-US" sz="2300" b="1" dirty="0" err="1" smtClean="0">
                <a:ln/>
                <a:solidFill>
                  <a:schemeClr val="accent3"/>
                </a:solidFill>
              </a:rPr>
              <a:t>karakorme</a:t>
            </a:r>
            <a:r>
              <a:rPr lang="en-US" sz="2300" b="1" dirty="0" smtClean="0">
                <a:ln/>
                <a:solidFill>
                  <a:schemeClr val="accent3"/>
                </a:solidFill>
              </a:rPr>
              <a:t> mountains. </a:t>
            </a:r>
            <a:r>
              <a:rPr lang="en-US" sz="2300" b="1" dirty="0" err="1" smtClean="0">
                <a:ln/>
                <a:solidFill>
                  <a:schemeClr val="accent3"/>
                </a:solidFill>
              </a:rPr>
              <a:t>Karakorme</a:t>
            </a:r>
            <a:r>
              <a:rPr lang="en-US" sz="2300" b="1" dirty="0" smtClean="0">
                <a:ln/>
                <a:solidFill>
                  <a:schemeClr val="accent3"/>
                </a:solidFill>
              </a:rPr>
              <a:t> is a large mountain range </a:t>
            </a:r>
            <a:r>
              <a:rPr lang="en-US" sz="2300" b="1" dirty="0" err="1" smtClean="0">
                <a:ln/>
                <a:solidFill>
                  <a:schemeClr val="accent3"/>
                </a:solidFill>
              </a:rPr>
              <a:t>spaning</a:t>
            </a:r>
            <a:r>
              <a:rPr lang="en-US" sz="2300" b="1" dirty="0" smtClean="0">
                <a:ln/>
                <a:solidFill>
                  <a:schemeClr val="accent3"/>
                </a:solidFill>
              </a:rPr>
              <a:t> the borders between Pakistan, India and China, located in the region of </a:t>
            </a:r>
            <a:r>
              <a:rPr lang="en-US" sz="2300" b="1" dirty="0" err="1" smtClean="0">
                <a:ln/>
                <a:solidFill>
                  <a:schemeClr val="accent3"/>
                </a:solidFill>
              </a:rPr>
              <a:t>gilgit</a:t>
            </a:r>
            <a:r>
              <a:rPr lang="en-US" sz="2300" b="1" dirty="0" smtClean="0">
                <a:ln/>
                <a:solidFill>
                  <a:schemeClr val="accent3"/>
                </a:solidFill>
              </a:rPr>
              <a:t> </a:t>
            </a:r>
            <a:r>
              <a:rPr lang="en-US" sz="2300" b="1" dirty="0" err="1" smtClean="0">
                <a:ln/>
                <a:solidFill>
                  <a:schemeClr val="accent3"/>
                </a:solidFill>
              </a:rPr>
              <a:t>baltistan</a:t>
            </a:r>
            <a:r>
              <a:rPr lang="en-US" sz="2300" b="1" dirty="0" smtClean="0">
                <a:ln/>
                <a:solidFill>
                  <a:schemeClr val="accent3"/>
                </a:solidFill>
              </a:rPr>
              <a:t> (Pakistan), </a:t>
            </a:r>
            <a:r>
              <a:rPr lang="en-US" sz="2300" b="1" dirty="0" err="1" smtClean="0">
                <a:ln/>
                <a:solidFill>
                  <a:schemeClr val="accent3"/>
                </a:solidFill>
              </a:rPr>
              <a:t>ladakh</a:t>
            </a:r>
            <a:r>
              <a:rPr lang="en-US" sz="2300" b="1" dirty="0" smtClean="0">
                <a:ln/>
                <a:solidFill>
                  <a:schemeClr val="accent3"/>
                </a:solidFill>
              </a:rPr>
              <a:t> (India) and </a:t>
            </a:r>
            <a:r>
              <a:rPr lang="en-US" sz="2300" b="1" dirty="0" err="1" smtClean="0">
                <a:ln/>
                <a:solidFill>
                  <a:schemeClr val="accent3"/>
                </a:solidFill>
              </a:rPr>
              <a:t>sardan</a:t>
            </a:r>
            <a:r>
              <a:rPr lang="en-US" sz="2300" b="1" dirty="0" smtClean="0">
                <a:ln/>
                <a:solidFill>
                  <a:schemeClr val="accent3"/>
                </a:solidFill>
              </a:rPr>
              <a:t> </a:t>
            </a:r>
            <a:r>
              <a:rPr lang="en-US" sz="2300" b="1" dirty="0" err="1" smtClean="0">
                <a:ln/>
                <a:solidFill>
                  <a:schemeClr val="accent3"/>
                </a:solidFill>
              </a:rPr>
              <a:t>zinjing</a:t>
            </a:r>
            <a:r>
              <a:rPr lang="en-US" sz="2300" b="1" dirty="0" smtClean="0">
                <a:ln/>
                <a:solidFill>
                  <a:schemeClr val="accent3"/>
                </a:solidFill>
              </a:rPr>
              <a:t> (China).</a:t>
            </a:r>
          </a:p>
          <a:p>
            <a:r>
              <a:rPr lang="en-US" sz="2300" b="1" dirty="0" smtClean="0">
                <a:ln/>
                <a:solidFill>
                  <a:schemeClr val="accent3"/>
                </a:solidFill>
              </a:rPr>
              <a:t> It is one of the greater range of </a:t>
            </a:r>
            <a:r>
              <a:rPr lang="en-US" sz="2300" b="1" dirty="0" err="1" smtClean="0">
                <a:ln/>
                <a:solidFill>
                  <a:schemeClr val="accent3"/>
                </a:solidFill>
              </a:rPr>
              <a:t>asia</a:t>
            </a:r>
            <a:r>
              <a:rPr lang="en-US" sz="2300" b="1" dirty="0" smtClean="0">
                <a:ln/>
                <a:solidFill>
                  <a:schemeClr val="accent3"/>
                </a:solidFill>
              </a:rPr>
              <a:t> . It include K2 that is the second highest peak in the world 8611m.</a:t>
            </a:r>
            <a:endParaRPr lang="en-US" sz="2300" b="1" dirty="0">
              <a:ln/>
              <a:solidFill>
                <a:schemeClr val="accent3"/>
              </a:solidFill>
            </a:endParaRPr>
          </a:p>
        </p:txBody>
      </p:sp>
    </p:spTree>
  </p:cSld>
  <p:clrMapOvr>
    <a:masterClrMapping/>
  </p:clrMapOvr>
  <p:transition spd="med">
    <p:cover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301208"/>
            <a:ext cx="8183880" cy="1051560"/>
          </a:xfrm>
        </p:spPr>
        <p:txBody>
          <a:bodyPr>
            <a:normAutofit/>
          </a:bodyPr>
          <a:lstStyle/>
          <a:p>
            <a:r>
              <a:rPr lang="en-US" sz="4000" dirty="0" smtClean="0"/>
              <a:t>      </a:t>
            </a:r>
            <a:r>
              <a:rPr lang="en-US" sz="4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100 Rupees</a:t>
            </a:r>
            <a:endPar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4" name="Content Placeholder 3" descr="images (3).jpg"/>
          <p:cNvPicPr>
            <a:picLocks noGrp="1" noChangeAspect="1"/>
          </p:cNvPicPr>
          <p:nvPr>
            <p:ph sz="quarter" idx="1"/>
          </p:nvPr>
        </p:nvPicPr>
        <p:blipFill>
          <a:blip r:embed="rId2" cstate="print"/>
          <a:stretch>
            <a:fillRect/>
          </a:stretch>
        </p:blipFill>
        <p:spPr>
          <a:xfrm>
            <a:off x="1043608" y="3356992"/>
            <a:ext cx="2578224"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827584" y="548680"/>
            <a:ext cx="7772400" cy="2308324"/>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400" b="1" dirty="0" smtClean="0">
                <a:ln/>
                <a:solidFill>
                  <a:schemeClr val="accent3"/>
                </a:solidFill>
              </a:rPr>
              <a:t>On the back side of 100 rupee’s note there is a picture of “</a:t>
            </a:r>
            <a:r>
              <a:rPr lang="en-US" sz="2400" b="1" dirty="0" err="1" smtClean="0">
                <a:ln/>
                <a:solidFill>
                  <a:schemeClr val="accent3"/>
                </a:solidFill>
              </a:rPr>
              <a:t>Ziarat</a:t>
            </a:r>
            <a:r>
              <a:rPr lang="en-US" sz="2400" b="1" dirty="0" smtClean="0">
                <a:ln/>
                <a:solidFill>
                  <a:schemeClr val="accent3"/>
                </a:solidFill>
              </a:rPr>
              <a:t>” (</a:t>
            </a:r>
            <a:r>
              <a:rPr lang="en-US" sz="2400" b="1" dirty="0" err="1" smtClean="0">
                <a:ln/>
                <a:solidFill>
                  <a:schemeClr val="accent3"/>
                </a:solidFill>
              </a:rPr>
              <a:t>Quaid</a:t>
            </a:r>
            <a:r>
              <a:rPr lang="en-US" sz="2400" b="1" dirty="0" smtClean="0">
                <a:ln/>
                <a:solidFill>
                  <a:schemeClr val="accent3"/>
                </a:solidFill>
              </a:rPr>
              <a:t>-e-</a:t>
            </a:r>
            <a:r>
              <a:rPr lang="en-US" sz="2400" b="1" dirty="0" err="1" smtClean="0">
                <a:ln/>
                <a:solidFill>
                  <a:schemeClr val="accent3"/>
                </a:solidFill>
              </a:rPr>
              <a:t>Azam</a:t>
            </a:r>
            <a:r>
              <a:rPr lang="en-US" sz="2400" b="1" dirty="0" smtClean="0">
                <a:ln/>
                <a:solidFill>
                  <a:schemeClr val="accent3"/>
                </a:solidFill>
              </a:rPr>
              <a:t> residency) located in </a:t>
            </a:r>
            <a:r>
              <a:rPr lang="en-US" sz="2400" b="1" dirty="0" err="1" smtClean="0">
                <a:ln/>
                <a:solidFill>
                  <a:schemeClr val="accent3"/>
                </a:solidFill>
              </a:rPr>
              <a:t>blochistan</a:t>
            </a:r>
            <a:r>
              <a:rPr lang="en-US" sz="2400" b="1" dirty="0" smtClean="0">
                <a:ln/>
                <a:solidFill>
                  <a:schemeClr val="accent3"/>
                </a:solidFill>
              </a:rPr>
              <a:t> Pakistan.</a:t>
            </a:r>
          </a:p>
          <a:p>
            <a:r>
              <a:rPr lang="en-US" sz="2400" b="1" dirty="0" smtClean="0">
                <a:ln/>
                <a:solidFill>
                  <a:schemeClr val="accent3"/>
                </a:solidFill>
              </a:rPr>
              <a:t>It is where </a:t>
            </a:r>
            <a:r>
              <a:rPr lang="en-US" sz="2400" b="1" dirty="0" err="1" smtClean="0">
                <a:ln/>
                <a:solidFill>
                  <a:schemeClr val="accent3"/>
                </a:solidFill>
              </a:rPr>
              <a:t>Quaid</a:t>
            </a:r>
            <a:r>
              <a:rPr lang="en-US" sz="2400" b="1" dirty="0" smtClean="0">
                <a:ln/>
                <a:solidFill>
                  <a:schemeClr val="accent3"/>
                </a:solidFill>
              </a:rPr>
              <a:t>-e-</a:t>
            </a:r>
            <a:r>
              <a:rPr lang="en-US" sz="2400" b="1" dirty="0" err="1" smtClean="0">
                <a:ln/>
                <a:solidFill>
                  <a:schemeClr val="accent3"/>
                </a:solidFill>
              </a:rPr>
              <a:t>Azam</a:t>
            </a:r>
            <a:r>
              <a:rPr lang="en-US" sz="2400" b="1" dirty="0" smtClean="0">
                <a:ln/>
                <a:solidFill>
                  <a:schemeClr val="accent3"/>
                </a:solidFill>
              </a:rPr>
              <a:t> Muhammad Ali Jinnah spent the last two months of his life. It is most famous </a:t>
            </a:r>
            <a:r>
              <a:rPr lang="en-US" sz="2400" b="1" dirty="0" err="1" smtClean="0">
                <a:ln/>
                <a:solidFill>
                  <a:schemeClr val="accent3"/>
                </a:solidFill>
              </a:rPr>
              <a:t>landmarkof</a:t>
            </a:r>
            <a:r>
              <a:rPr lang="en-US" sz="2400" b="1" dirty="0" smtClean="0">
                <a:ln/>
                <a:solidFill>
                  <a:schemeClr val="accent3"/>
                </a:solidFill>
              </a:rPr>
              <a:t> the city.</a:t>
            </a:r>
          </a:p>
        </p:txBody>
      </p:sp>
    </p:spTree>
  </p:cSld>
  <p:clrMapOvr>
    <a:masterClrMapping/>
  </p:clrMapOvr>
  <p:transition spd="med">
    <p:cover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923928" y="4983480"/>
            <a:ext cx="4762872" cy="1051560"/>
          </a:xfrm>
        </p:spPr>
        <p:txBody>
          <a:bodyPr>
            <a:normAutofit/>
          </a:bodyPr>
          <a:lstStyle/>
          <a:p>
            <a:r>
              <a:rPr lang="en-US" sz="4000" dirty="0" smtClean="0"/>
              <a:t>     </a:t>
            </a:r>
            <a:r>
              <a:rPr lang="en-US" sz="4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500 Rupees</a:t>
            </a:r>
            <a:endParaRPr lang="en-US" sz="4000" dirty="0"/>
          </a:p>
        </p:txBody>
      </p:sp>
      <p:pic>
        <p:nvPicPr>
          <p:cNvPr id="4" name="Content Placeholder 3" descr="download (1).jpg"/>
          <p:cNvPicPr>
            <a:picLocks noGrp="1" noChangeAspect="1"/>
          </p:cNvPicPr>
          <p:nvPr>
            <p:ph sz="quarter" idx="1"/>
          </p:nvPr>
        </p:nvPicPr>
        <p:blipFill>
          <a:blip r:embed="rId2" cstate="print"/>
          <a:stretch>
            <a:fillRect/>
          </a:stretch>
        </p:blipFill>
        <p:spPr>
          <a:xfrm>
            <a:off x="683568" y="3573016"/>
            <a:ext cx="2903984"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755576" y="548680"/>
            <a:ext cx="7772400" cy="3046988"/>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400" b="1" dirty="0" smtClean="0">
                <a:ln/>
                <a:solidFill>
                  <a:schemeClr val="accent3"/>
                </a:solidFill>
              </a:rPr>
              <a:t>On the back side of 500 rupee’s note there is a picture of </a:t>
            </a:r>
            <a:r>
              <a:rPr lang="en-US" sz="2400" b="1" dirty="0" err="1" smtClean="0">
                <a:ln/>
                <a:solidFill>
                  <a:schemeClr val="accent3"/>
                </a:solidFill>
              </a:rPr>
              <a:t>badshahi</a:t>
            </a:r>
            <a:r>
              <a:rPr lang="en-US" sz="2400" b="1" dirty="0" smtClean="0">
                <a:ln/>
                <a:solidFill>
                  <a:schemeClr val="accent3"/>
                </a:solidFill>
              </a:rPr>
              <a:t> mosque located in Lahore which was commissioned by the sixth </a:t>
            </a:r>
            <a:r>
              <a:rPr lang="en-US" sz="2400" b="1" dirty="0" err="1" smtClean="0">
                <a:ln/>
                <a:solidFill>
                  <a:schemeClr val="accent3"/>
                </a:solidFill>
              </a:rPr>
              <a:t>Mughal</a:t>
            </a:r>
            <a:r>
              <a:rPr lang="en-US" sz="2400" b="1" dirty="0" smtClean="0">
                <a:ln/>
                <a:solidFill>
                  <a:schemeClr val="accent3"/>
                </a:solidFill>
              </a:rPr>
              <a:t> Emperor </a:t>
            </a:r>
            <a:r>
              <a:rPr lang="en-US" sz="2400" b="1" dirty="0" err="1" smtClean="0">
                <a:ln/>
                <a:solidFill>
                  <a:schemeClr val="accent3"/>
                </a:solidFill>
              </a:rPr>
              <a:t>Aurangzab</a:t>
            </a:r>
            <a:r>
              <a:rPr lang="en-US" sz="2400" b="1" dirty="0" smtClean="0">
                <a:ln/>
                <a:solidFill>
                  <a:schemeClr val="accent3"/>
                </a:solidFill>
              </a:rPr>
              <a:t>.</a:t>
            </a:r>
          </a:p>
          <a:p>
            <a:r>
              <a:rPr lang="en-US" sz="2400" b="1" dirty="0" smtClean="0">
                <a:ln/>
                <a:solidFill>
                  <a:schemeClr val="accent3"/>
                </a:solidFill>
              </a:rPr>
              <a:t>The real name of mosque as written in calligraphy on marble above the entrance gate is read as “</a:t>
            </a:r>
            <a:r>
              <a:rPr lang="en-US" sz="2400" b="1" dirty="0" err="1" smtClean="0">
                <a:ln/>
                <a:solidFill>
                  <a:schemeClr val="accent3"/>
                </a:solidFill>
              </a:rPr>
              <a:t>Masjid</a:t>
            </a:r>
            <a:r>
              <a:rPr lang="en-US" sz="2400" b="1" dirty="0" smtClean="0">
                <a:ln/>
                <a:solidFill>
                  <a:schemeClr val="accent3"/>
                </a:solidFill>
              </a:rPr>
              <a:t> Abdul </a:t>
            </a:r>
            <a:r>
              <a:rPr lang="en-US" sz="2400" b="1" dirty="0" err="1" smtClean="0">
                <a:ln/>
                <a:solidFill>
                  <a:schemeClr val="accent3"/>
                </a:solidFill>
              </a:rPr>
              <a:t>Zafar</a:t>
            </a:r>
            <a:r>
              <a:rPr lang="en-US" sz="2400" b="1" dirty="0" smtClean="0">
                <a:ln/>
                <a:solidFill>
                  <a:schemeClr val="accent3"/>
                </a:solidFill>
              </a:rPr>
              <a:t> </a:t>
            </a:r>
            <a:r>
              <a:rPr lang="en-US" sz="2400" b="1" dirty="0" err="1" smtClean="0">
                <a:ln/>
                <a:solidFill>
                  <a:schemeClr val="accent3"/>
                </a:solidFill>
              </a:rPr>
              <a:t>Muhy</a:t>
            </a:r>
            <a:r>
              <a:rPr lang="en-US" sz="2400" b="1" dirty="0" smtClean="0">
                <a:ln/>
                <a:solidFill>
                  <a:schemeClr val="accent3"/>
                </a:solidFill>
              </a:rPr>
              <a:t>-</a:t>
            </a:r>
            <a:r>
              <a:rPr lang="en-US" sz="2400" b="1" dirty="0" err="1" smtClean="0">
                <a:ln/>
                <a:solidFill>
                  <a:schemeClr val="accent3"/>
                </a:solidFill>
              </a:rPr>
              <a:t>ud</a:t>
            </a:r>
            <a:r>
              <a:rPr lang="en-US" sz="2400" b="1" dirty="0" smtClean="0">
                <a:ln/>
                <a:solidFill>
                  <a:schemeClr val="accent3"/>
                </a:solidFill>
              </a:rPr>
              <a:t>-din Muhammad </a:t>
            </a:r>
            <a:r>
              <a:rPr lang="en-US" sz="2400" b="1" dirty="0" err="1" smtClean="0">
                <a:ln/>
                <a:solidFill>
                  <a:schemeClr val="accent3"/>
                </a:solidFill>
              </a:rPr>
              <a:t>Alamgir</a:t>
            </a:r>
            <a:r>
              <a:rPr lang="en-US" sz="2400" b="1" dirty="0" smtClean="0">
                <a:ln/>
                <a:solidFill>
                  <a:schemeClr val="accent3"/>
                </a:solidFill>
              </a:rPr>
              <a:t> </a:t>
            </a:r>
            <a:r>
              <a:rPr lang="en-US" sz="2400" b="1" dirty="0" err="1" smtClean="0">
                <a:ln/>
                <a:solidFill>
                  <a:schemeClr val="accent3"/>
                </a:solidFill>
              </a:rPr>
              <a:t>Badshah</a:t>
            </a:r>
            <a:r>
              <a:rPr lang="en-US" b="1" dirty="0" smtClean="0">
                <a:ln/>
                <a:solidFill>
                  <a:schemeClr val="accent3"/>
                </a:solidFill>
              </a:rPr>
              <a:t>.</a:t>
            </a:r>
          </a:p>
        </p:txBody>
      </p:sp>
    </p:spTree>
  </p:cSld>
  <p:clrMapOvr>
    <a:masterClrMapping/>
  </p:clrMapOvr>
  <p:transition spd="med">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Прямоугольник 3"/>
          <p:cNvSpPr/>
          <p:nvPr/>
        </p:nvSpPr>
        <p:spPr>
          <a:xfrm>
            <a:off x="1835696" y="404664"/>
            <a:ext cx="6984776" cy="2554545"/>
          </a:xfrm>
          <a:prstGeom prst="rect">
            <a:avLst/>
          </a:prstGeom>
        </p:spPr>
        <p:txBody>
          <a:bodyPr wrap="square">
            <a:spAutoFit/>
          </a:bodyPr>
          <a:lstStyle/>
          <a:p>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 What money are there in your country? (make photos, describe them: coins, banknotes, what is represented on them)</a:t>
            </a:r>
            <a:endPar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spd="med">
    <p:cover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55976" y="4983480"/>
            <a:ext cx="4330824" cy="1051560"/>
          </a:xfrm>
        </p:spPr>
        <p:txBody>
          <a:bodyPr>
            <a:noAutofit/>
          </a:bodyPr>
          <a:lstStyle/>
          <a:p>
            <a:r>
              <a:rPr lang="en-US" sz="1600" dirty="0" smtClean="0"/>
              <a:t>           </a:t>
            </a:r>
            <a:r>
              <a:rPr lang="en-US" sz="32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1000 Rupees</a:t>
            </a:r>
            <a:endParaRPr lang="en-US" sz="3200" dirty="0"/>
          </a:p>
        </p:txBody>
      </p:sp>
      <p:pic>
        <p:nvPicPr>
          <p:cNvPr id="4" name="Content Placeholder 3" descr="images (5).jpg"/>
          <p:cNvPicPr>
            <a:picLocks noGrp="1" noChangeAspect="1"/>
          </p:cNvPicPr>
          <p:nvPr>
            <p:ph sz="quarter" idx="1"/>
          </p:nvPr>
        </p:nvPicPr>
        <p:blipFill>
          <a:blip r:embed="rId2" cstate="print"/>
          <a:stretch>
            <a:fillRect/>
          </a:stretch>
        </p:blipFill>
        <p:spPr>
          <a:xfrm>
            <a:off x="611560" y="4149080"/>
            <a:ext cx="3611488"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755576" y="620688"/>
            <a:ext cx="7696200" cy="3477875"/>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200" b="1" dirty="0" smtClean="0">
                <a:ln/>
                <a:solidFill>
                  <a:schemeClr val="accent3"/>
                </a:solidFill>
              </a:rPr>
              <a:t>On the back side of 1000 rupee’s note there is a picture of </a:t>
            </a:r>
            <a:r>
              <a:rPr lang="en-US" sz="2200" b="1" dirty="0" err="1" smtClean="0">
                <a:ln/>
                <a:solidFill>
                  <a:schemeClr val="accent3"/>
                </a:solidFill>
              </a:rPr>
              <a:t>Islamia</a:t>
            </a:r>
            <a:r>
              <a:rPr lang="en-US" sz="2200" b="1" dirty="0" smtClean="0">
                <a:ln/>
                <a:solidFill>
                  <a:schemeClr val="accent3"/>
                </a:solidFill>
              </a:rPr>
              <a:t> Collage University located midst of </a:t>
            </a:r>
            <a:r>
              <a:rPr lang="en-US" sz="2200" b="1" dirty="0" err="1" smtClean="0">
                <a:ln/>
                <a:solidFill>
                  <a:schemeClr val="accent3"/>
                </a:solidFill>
              </a:rPr>
              <a:t>Pishawar</a:t>
            </a:r>
            <a:r>
              <a:rPr lang="en-US" sz="2200" b="1" dirty="0" smtClean="0">
                <a:ln/>
                <a:solidFill>
                  <a:schemeClr val="accent3"/>
                </a:solidFill>
              </a:rPr>
              <a:t>, Khyber-</a:t>
            </a:r>
            <a:r>
              <a:rPr lang="en-US" sz="2200" b="1" dirty="0" err="1" smtClean="0">
                <a:ln/>
                <a:solidFill>
                  <a:schemeClr val="accent3"/>
                </a:solidFill>
              </a:rPr>
              <a:t>Pakhtunkhwa</a:t>
            </a:r>
            <a:r>
              <a:rPr lang="en-US" sz="2200" b="1" dirty="0" smtClean="0">
                <a:ln/>
                <a:solidFill>
                  <a:schemeClr val="accent3"/>
                </a:solidFill>
              </a:rPr>
              <a:t>.</a:t>
            </a:r>
          </a:p>
          <a:p>
            <a:r>
              <a:rPr lang="en-US" sz="2200" b="1" dirty="0" err="1" smtClean="0">
                <a:ln/>
                <a:solidFill>
                  <a:schemeClr val="accent3"/>
                </a:solidFill>
              </a:rPr>
              <a:t>Islamia</a:t>
            </a:r>
            <a:r>
              <a:rPr lang="en-US" sz="2200" b="1" dirty="0" smtClean="0">
                <a:ln/>
                <a:solidFill>
                  <a:schemeClr val="accent3"/>
                </a:solidFill>
              </a:rPr>
              <a:t> Collage University is a public research university.</a:t>
            </a:r>
          </a:p>
          <a:p>
            <a:r>
              <a:rPr lang="en-US" sz="2200" b="1" dirty="0" smtClean="0">
                <a:ln/>
                <a:solidFill>
                  <a:schemeClr val="accent3"/>
                </a:solidFill>
              </a:rPr>
              <a:t>It was founded by the personal initiatives led by Sir S.A. </a:t>
            </a:r>
            <a:r>
              <a:rPr lang="en-US" sz="2200" b="1" dirty="0" err="1" smtClean="0">
                <a:ln/>
                <a:solidFill>
                  <a:schemeClr val="accent3"/>
                </a:solidFill>
              </a:rPr>
              <a:t>Qayyum</a:t>
            </a:r>
            <a:r>
              <a:rPr lang="en-US" sz="2200" b="1" dirty="0" smtClean="0">
                <a:ln/>
                <a:solidFill>
                  <a:schemeClr val="accent3"/>
                </a:solidFill>
              </a:rPr>
              <a:t> and Sir George </a:t>
            </a:r>
            <a:r>
              <a:rPr lang="en-US" sz="2200" b="1" dirty="0" err="1" smtClean="0">
                <a:ln/>
                <a:solidFill>
                  <a:schemeClr val="accent3"/>
                </a:solidFill>
              </a:rPr>
              <a:t>Roos</a:t>
            </a:r>
            <a:r>
              <a:rPr lang="en-US" sz="2200" b="1" dirty="0" smtClean="0">
                <a:ln/>
                <a:solidFill>
                  <a:schemeClr val="accent3"/>
                </a:solidFill>
              </a:rPr>
              <a:t>-Keppel in 1913.</a:t>
            </a:r>
          </a:p>
          <a:p>
            <a:r>
              <a:rPr lang="en-US" sz="2200" b="1" dirty="0" smtClean="0">
                <a:ln/>
                <a:solidFill>
                  <a:schemeClr val="accent3"/>
                </a:solidFill>
              </a:rPr>
              <a:t>It is one of the oldest institute of higher education in Pakistan.</a:t>
            </a:r>
            <a:endParaRPr lang="en-US" sz="2200" b="1" dirty="0">
              <a:ln/>
              <a:solidFill>
                <a:schemeClr val="accent3"/>
              </a:solidFill>
            </a:endParaRPr>
          </a:p>
        </p:txBody>
      </p:sp>
    </p:spTree>
  </p:cSld>
  <p:clrMapOvr>
    <a:masterClrMapping/>
  </p:clrMapOvr>
  <p:transition spd="med">
    <p:cover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779912" y="4983480"/>
            <a:ext cx="4906888" cy="105156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1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0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5000 Rupees</a:t>
            </a:r>
            <a:endParaRPr lang="en-US" sz="4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Content Placeholder 3" descr="images (4).jpg"/>
          <p:cNvPicPr>
            <a:picLocks noGrp="1" noChangeAspect="1"/>
          </p:cNvPicPr>
          <p:nvPr>
            <p:ph sz="quarter" idx="1"/>
          </p:nvPr>
        </p:nvPicPr>
        <p:blipFill>
          <a:blip r:embed="rId2" cstate="print"/>
          <a:stretch>
            <a:fillRect/>
          </a:stretch>
        </p:blipFill>
        <p:spPr>
          <a:xfrm>
            <a:off x="899592" y="3861048"/>
            <a:ext cx="2664296" cy="2390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539552" y="548680"/>
            <a:ext cx="8305800" cy="3323987"/>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400" b="1" dirty="0" smtClean="0">
                <a:ln/>
                <a:solidFill>
                  <a:schemeClr val="accent3"/>
                </a:solidFill>
              </a:rPr>
              <a:t>On the back side of 5000 rupee’s note there is a picture of Faisal Mosque located in national capital city of Islamabad.</a:t>
            </a:r>
          </a:p>
          <a:p>
            <a:r>
              <a:rPr lang="en-US" sz="2400" b="1" dirty="0" smtClean="0">
                <a:ln/>
                <a:solidFill>
                  <a:schemeClr val="accent3"/>
                </a:solidFill>
              </a:rPr>
              <a:t>The Faisal Mosque is the largest mosque in Pakistan.</a:t>
            </a:r>
          </a:p>
          <a:p>
            <a:r>
              <a:rPr lang="en-US" sz="2400" b="1" dirty="0" smtClean="0">
                <a:ln/>
                <a:solidFill>
                  <a:schemeClr val="accent3"/>
                </a:solidFill>
              </a:rPr>
              <a:t>It was completed in 1986.</a:t>
            </a:r>
          </a:p>
          <a:p>
            <a:r>
              <a:rPr lang="en-US" sz="2400" b="1" dirty="0" smtClean="0">
                <a:ln/>
                <a:solidFill>
                  <a:schemeClr val="accent3"/>
                </a:solidFill>
              </a:rPr>
              <a:t>It was design by a Turkish architect “</a:t>
            </a:r>
            <a:r>
              <a:rPr lang="en-US" sz="2400" b="1" dirty="0" err="1" smtClean="0">
                <a:ln/>
                <a:solidFill>
                  <a:schemeClr val="accent3"/>
                </a:solidFill>
              </a:rPr>
              <a:t>Vedat</a:t>
            </a:r>
            <a:r>
              <a:rPr lang="en-US" sz="2400" b="1" dirty="0" smtClean="0">
                <a:ln/>
                <a:solidFill>
                  <a:schemeClr val="accent3"/>
                </a:solidFill>
              </a:rPr>
              <a:t> </a:t>
            </a:r>
            <a:r>
              <a:rPr lang="en-US" sz="2400" b="1" dirty="0" err="1" smtClean="0">
                <a:ln/>
                <a:solidFill>
                  <a:schemeClr val="accent3"/>
                </a:solidFill>
              </a:rPr>
              <a:t>Dalokay</a:t>
            </a:r>
            <a:r>
              <a:rPr lang="en-US" sz="2400" b="1" dirty="0" smtClean="0">
                <a:ln/>
                <a:solidFill>
                  <a:schemeClr val="accent3"/>
                </a:solidFill>
              </a:rPr>
              <a:t>”.</a:t>
            </a:r>
          </a:p>
          <a:p>
            <a:endParaRPr lang="en-US" b="1" dirty="0">
              <a:ln/>
              <a:solidFill>
                <a:schemeClr val="accent3"/>
              </a:solidFill>
            </a:endParaRPr>
          </a:p>
        </p:txBody>
      </p:sp>
    </p:spTree>
  </p:cSld>
  <p:clrMapOvr>
    <a:masterClrMapping/>
  </p:clrMapOvr>
  <p:transition spd="med">
    <p:cover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1979712" y="332656"/>
            <a:ext cx="6696744"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85800" algn="l"/>
              </a:tabLst>
            </a:pPr>
            <a:r>
              <a:rPr kumimoji="0" lang="en-US" sz="32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Times" charset="-52"/>
                <a:cs typeface="Times New Roman" pitchFamily="18" charset="0"/>
              </a:rPr>
              <a:t>2. Make a survey in your class: Do you have pocket money? How much pocket money a week do you have? How do you spend them? </a:t>
            </a:r>
            <a:endParaRPr kumimoji="0" lang="en-US" sz="4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Tree>
  </p:cSld>
  <p:clrMapOvr>
    <a:masterClrMapping/>
  </p:clrMapOvr>
  <p:transition spd="med">
    <p:cover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899592" y="548680"/>
          <a:ext cx="7312326" cy="478631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cover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323528" y="908720"/>
          <a:ext cx="4500810" cy="31147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865" name="Object 4"/>
          <p:cNvGraphicFramePr>
            <a:graphicFrameLocks noChangeAspect="1"/>
          </p:cNvGraphicFramePr>
          <p:nvPr/>
        </p:nvGraphicFramePr>
        <p:xfrm>
          <a:off x="4427984" y="908720"/>
          <a:ext cx="4170045" cy="2664296"/>
        </p:xfrm>
        <a:graphic>
          <a:graphicData uri="http://schemas.openxmlformats.org/presentationml/2006/ole">
            <p:oleObj spid="_x0000_s36865" name="Диаграмма" r:id="rId4" imgW="5422900" imgH="4826000" progId="MSGraph.Chart.8">
              <p:embed followColorScheme="full"/>
            </p:oleObj>
          </a:graphicData>
        </a:graphic>
      </p:graphicFrame>
      <p:sp>
        <p:nvSpPr>
          <p:cNvPr id="5" name="Прямоугольник 4"/>
          <p:cNvSpPr/>
          <p:nvPr/>
        </p:nvSpPr>
        <p:spPr>
          <a:xfrm>
            <a:off x="1259632" y="0"/>
            <a:ext cx="6318448" cy="369332"/>
          </a:xfrm>
          <a:prstGeom prst="rect">
            <a:avLst/>
          </a:prstGeom>
        </p:spPr>
        <p:txBody>
          <a:bodyPr wrap="square">
            <a:spAutoFit/>
          </a:bodyPr>
          <a:lstStyle/>
          <a:p>
            <a:r>
              <a:rPr lang="en-US" b="1" dirty="0" smtClean="0"/>
              <a:t>How much pocket money a week do you have?</a:t>
            </a:r>
            <a:endParaRPr lang="ru-RU" dirty="0"/>
          </a:p>
        </p:txBody>
      </p:sp>
      <p:sp>
        <p:nvSpPr>
          <p:cNvPr id="7" name="Прямоугольник 6"/>
          <p:cNvSpPr/>
          <p:nvPr/>
        </p:nvSpPr>
        <p:spPr>
          <a:xfrm>
            <a:off x="6252102" y="548680"/>
            <a:ext cx="1210589" cy="369332"/>
          </a:xfrm>
          <a:prstGeom prst="rect">
            <a:avLst/>
          </a:prstGeom>
        </p:spPr>
        <p:txBody>
          <a:bodyPr wrap="none">
            <a:spAutoFit/>
          </a:bodyPr>
          <a:lstStyle/>
          <a:p>
            <a:pPr algn="ctr"/>
            <a:r>
              <a:rPr lang="en-US" b="1" dirty="0" smtClean="0">
                <a:ln/>
                <a:solidFill>
                  <a:schemeClr val="accent3"/>
                </a:solidFill>
              </a:rPr>
              <a:t>Moldova</a:t>
            </a:r>
            <a:endParaRPr lang="ru-RU" b="1" dirty="0">
              <a:ln/>
              <a:solidFill>
                <a:schemeClr val="accent3"/>
              </a:solidFill>
            </a:endParaRPr>
          </a:p>
        </p:txBody>
      </p:sp>
      <p:sp>
        <p:nvSpPr>
          <p:cNvPr id="8" name="Прямоугольник 7"/>
          <p:cNvSpPr/>
          <p:nvPr/>
        </p:nvSpPr>
        <p:spPr>
          <a:xfrm>
            <a:off x="1763688" y="476672"/>
            <a:ext cx="1114408" cy="369332"/>
          </a:xfrm>
          <a:prstGeom prst="rect">
            <a:avLst/>
          </a:prstGeom>
        </p:spPr>
        <p:txBody>
          <a:bodyPr wrap="none">
            <a:spAutoFit/>
          </a:bodyPr>
          <a:lstStyle/>
          <a:p>
            <a:pPr algn="ctr"/>
            <a:r>
              <a:rPr lang="en-US" b="1" dirty="0" smtClean="0">
                <a:ln/>
                <a:solidFill>
                  <a:schemeClr val="accent3"/>
                </a:solidFill>
              </a:rPr>
              <a:t>Belarus</a:t>
            </a:r>
            <a:endParaRPr lang="ru-RU" b="1" dirty="0">
              <a:ln/>
              <a:solidFill>
                <a:schemeClr val="accent3"/>
              </a:solidFill>
            </a:endParaRPr>
          </a:p>
        </p:txBody>
      </p:sp>
      <p:graphicFrame>
        <p:nvGraphicFramePr>
          <p:cNvPr id="9" name="Диаграмма 8"/>
          <p:cNvGraphicFramePr/>
          <p:nvPr>
            <p:extLst>
              <p:ext uri="{D42A27DB-BD31-4B8C-83A1-F6EECF244321}">
                <p14:modId xmlns:p14="http://schemas.microsoft.com/office/powerpoint/2010/main" xmlns="" xmlns:p="http://schemas.openxmlformats.org/presentationml/2006/main" xmlns:r="http://schemas.openxmlformats.org/officeDocument/2006/relationships" xmlns:a="http://schemas.openxmlformats.org/drawingml/2006/main" val="2710142556"/>
              </p:ext>
            </p:extLst>
          </p:nvPr>
        </p:nvGraphicFramePr>
        <p:xfrm>
          <a:off x="179512" y="4221088"/>
          <a:ext cx="4608512" cy="2232248"/>
        </p:xfrm>
        <a:graphic>
          <a:graphicData uri="http://schemas.openxmlformats.org/drawingml/2006/chart">
            <c:chart xmlns:c="http://schemas.openxmlformats.org/drawingml/2006/chart" xmlns:r="http://schemas.openxmlformats.org/officeDocument/2006/relationships" r:id="rId5"/>
          </a:graphicData>
        </a:graphic>
      </p:graphicFrame>
      <p:sp>
        <p:nvSpPr>
          <p:cNvPr id="10" name="Прямоугольник 9"/>
          <p:cNvSpPr/>
          <p:nvPr/>
        </p:nvSpPr>
        <p:spPr>
          <a:xfrm>
            <a:off x="1619672" y="3789040"/>
            <a:ext cx="2178802" cy="369332"/>
          </a:xfrm>
          <a:prstGeom prst="rect">
            <a:avLst/>
          </a:prstGeom>
        </p:spPr>
        <p:txBody>
          <a:bodyPr wrap="none">
            <a:spAutoFit/>
          </a:bodyPr>
          <a:lstStyle/>
          <a:p>
            <a:pPr algn="ctr"/>
            <a:r>
              <a:rPr lang="en-US" b="1" dirty="0" smtClean="0">
                <a:ln/>
                <a:solidFill>
                  <a:schemeClr val="accent3"/>
                </a:solidFill>
              </a:rPr>
              <a:t>Russia (</a:t>
            </a:r>
            <a:r>
              <a:rPr lang="en-US" b="1" dirty="0" err="1" smtClean="0">
                <a:ln/>
                <a:solidFill>
                  <a:schemeClr val="accent3"/>
                </a:solidFill>
              </a:rPr>
              <a:t>Korolev</a:t>
            </a:r>
            <a:r>
              <a:rPr lang="en-US" b="1" dirty="0" smtClean="0">
                <a:ln/>
                <a:solidFill>
                  <a:schemeClr val="accent3"/>
                </a:solidFill>
              </a:rPr>
              <a:t>)</a:t>
            </a:r>
            <a:endParaRPr lang="ru-RU" b="1" dirty="0">
              <a:ln/>
              <a:solidFill>
                <a:schemeClr val="accent3"/>
              </a:solidFill>
            </a:endParaRPr>
          </a:p>
        </p:txBody>
      </p:sp>
      <p:graphicFrame>
        <p:nvGraphicFramePr>
          <p:cNvPr id="11" name="Диаграмма 10"/>
          <p:cNvGraphicFramePr/>
          <p:nvPr/>
        </p:nvGraphicFramePr>
        <p:xfrm>
          <a:off x="5076056" y="4221088"/>
          <a:ext cx="3336032" cy="2176016"/>
        </p:xfrm>
        <a:graphic>
          <a:graphicData uri="http://schemas.openxmlformats.org/drawingml/2006/chart">
            <c:chart xmlns:c="http://schemas.openxmlformats.org/drawingml/2006/chart" xmlns:r="http://schemas.openxmlformats.org/officeDocument/2006/relationships" r:id="rId6"/>
          </a:graphicData>
        </a:graphic>
      </p:graphicFrame>
      <p:sp>
        <p:nvSpPr>
          <p:cNvPr id="12" name="Прямоугольник 11"/>
          <p:cNvSpPr/>
          <p:nvPr/>
        </p:nvSpPr>
        <p:spPr>
          <a:xfrm>
            <a:off x="5860127" y="3717032"/>
            <a:ext cx="2194833" cy="369332"/>
          </a:xfrm>
          <a:prstGeom prst="rect">
            <a:avLst/>
          </a:prstGeom>
        </p:spPr>
        <p:txBody>
          <a:bodyPr wrap="none">
            <a:spAutoFit/>
          </a:bodyPr>
          <a:lstStyle/>
          <a:p>
            <a:pPr algn="ctr"/>
            <a:r>
              <a:rPr lang="en-US" b="1" dirty="0" smtClean="0">
                <a:ln/>
                <a:solidFill>
                  <a:schemeClr val="accent3"/>
                </a:solidFill>
              </a:rPr>
              <a:t>Russia (</a:t>
            </a:r>
            <a:r>
              <a:rPr lang="en-US" b="1" dirty="0" err="1" smtClean="0">
                <a:ln/>
                <a:solidFill>
                  <a:schemeClr val="accent3"/>
                </a:solidFill>
              </a:rPr>
              <a:t>Tombov</a:t>
            </a:r>
            <a:r>
              <a:rPr lang="en-US" b="1" dirty="0" smtClean="0">
                <a:ln/>
                <a:solidFill>
                  <a:schemeClr val="accent3"/>
                </a:solidFill>
              </a:rPr>
              <a:t>)</a:t>
            </a:r>
            <a:endParaRPr lang="ru-RU" b="1" dirty="0">
              <a:ln/>
              <a:solidFill>
                <a:schemeClr val="accent3"/>
              </a:solidFill>
            </a:endParaRPr>
          </a:p>
        </p:txBody>
      </p:sp>
    </p:spTree>
  </p:cSld>
  <p:clrMapOvr>
    <a:masterClrMapping/>
  </p:clrMapOvr>
  <p:transition spd="med">
    <p:cover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683568" y="1196752"/>
          <a:ext cx="3024336" cy="2664296"/>
        </p:xfrm>
        <a:graphic>
          <a:graphicData uri="http://schemas.openxmlformats.org/drawingml/2006/chart">
            <c:chart xmlns:c="http://schemas.openxmlformats.org/drawingml/2006/chart" xmlns:r="http://schemas.openxmlformats.org/officeDocument/2006/relationships" r:id="rId3"/>
          </a:graphicData>
        </a:graphic>
      </p:graphicFrame>
      <p:sp>
        <p:nvSpPr>
          <p:cNvPr id="3" name="Прямоугольник 2"/>
          <p:cNvSpPr/>
          <p:nvPr/>
        </p:nvSpPr>
        <p:spPr>
          <a:xfrm>
            <a:off x="2915816" y="188640"/>
            <a:ext cx="2808782" cy="369332"/>
          </a:xfrm>
          <a:prstGeom prst="rect">
            <a:avLst/>
          </a:prstGeom>
        </p:spPr>
        <p:txBody>
          <a:bodyPr wrap="none">
            <a:spAutoFit/>
          </a:bodyPr>
          <a:lstStyle/>
          <a:p>
            <a:r>
              <a:rPr lang="en-US" b="1" dirty="0" smtClean="0"/>
              <a:t>How do you spend it? </a:t>
            </a:r>
            <a:endParaRPr lang="ru-RU" dirty="0"/>
          </a:p>
        </p:txBody>
      </p:sp>
      <p:sp>
        <p:nvSpPr>
          <p:cNvPr id="5" name="Прямоугольник 4"/>
          <p:cNvSpPr/>
          <p:nvPr/>
        </p:nvSpPr>
        <p:spPr>
          <a:xfrm>
            <a:off x="1475656" y="692696"/>
            <a:ext cx="1114408" cy="369332"/>
          </a:xfrm>
          <a:prstGeom prst="rect">
            <a:avLst/>
          </a:prstGeom>
        </p:spPr>
        <p:txBody>
          <a:bodyPr wrap="none">
            <a:spAutoFit/>
          </a:bodyPr>
          <a:lstStyle/>
          <a:p>
            <a:pPr algn="ctr"/>
            <a:r>
              <a:rPr lang="en-US" b="1" dirty="0" smtClean="0">
                <a:ln/>
                <a:solidFill>
                  <a:schemeClr val="accent3"/>
                </a:solidFill>
              </a:rPr>
              <a:t>Belarus</a:t>
            </a:r>
            <a:endParaRPr lang="ru-RU" b="1" dirty="0">
              <a:ln/>
              <a:solidFill>
                <a:schemeClr val="accent3"/>
              </a:solidFill>
            </a:endParaRPr>
          </a:p>
        </p:txBody>
      </p:sp>
      <p:graphicFrame>
        <p:nvGraphicFramePr>
          <p:cNvPr id="35841" name="Object 4"/>
          <p:cNvGraphicFramePr>
            <a:graphicFrameLocks noGrp="1" noChangeAspect="1"/>
          </p:cNvGraphicFramePr>
          <p:nvPr/>
        </p:nvGraphicFramePr>
        <p:xfrm>
          <a:off x="3635896" y="692696"/>
          <a:ext cx="5112568" cy="3400053"/>
        </p:xfrm>
        <a:graphic>
          <a:graphicData uri="http://schemas.openxmlformats.org/presentationml/2006/ole">
            <p:oleObj spid="_x0000_s35841" r:id="rId4" imgW="8498561" imgH="6425741" progId="Excel.Sheet.8">
              <p:embed/>
            </p:oleObj>
          </a:graphicData>
        </a:graphic>
      </p:graphicFrame>
      <p:sp>
        <p:nvSpPr>
          <p:cNvPr id="6" name="Прямоугольник 5"/>
          <p:cNvSpPr/>
          <p:nvPr/>
        </p:nvSpPr>
        <p:spPr>
          <a:xfrm>
            <a:off x="5580112" y="1124744"/>
            <a:ext cx="1210589" cy="369332"/>
          </a:xfrm>
          <a:prstGeom prst="rect">
            <a:avLst/>
          </a:prstGeom>
        </p:spPr>
        <p:txBody>
          <a:bodyPr wrap="none">
            <a:spAutoFit/>
          </a:bodyPr>
          <a:lstStyle/>
          <a:p>
            <a:pPr algn="ctr"/>
            <a:r>
              <a:rPr lang="en-US" b="1" dirty="0" smtClean="0">
                <a:ln/>
                <a:solidFill>
                  <a:schemeClr val="accent3"/>
                </a:solidFill>
              </a:rPr>
              <a:t>Moldova</a:t>
            </a:r>
            <a:endParaRPr lang="ru-RU" b="1" dirty="0">
              <a:ln/>
              <a:solidFill>
                <a:schemeClr val="accent3"/>
              </a:solidFill>
            </a:endParaRPr>
          </a:p>
        </p:txBody>
      </p:sp>
      <p:graphicFrame>
        <p:nvGraphicFramePr>
          <p:cNvPr id="7" name="Диаграмма 6"/>
          <p:cNvGraphicFramePr/>
          <p:nvPr>
            <p:extLst>
              <p:ext uri="{D42A27DB-BD31-4B8C-83A1-F6EECF244321}">
                <p14:modId xmlns:p14="http://schemas.microsoft.com/office/powerpoint/2010/main" xmlns="" xmlns:p="http://schemas.openxmlformats.org/presentationml/2006/main" xmlns:r="http://schemas.openxmlformats.org/officeDocument/2006/relationships" xmlns:a="http://schemas.openxmlformats.org/drawingml/2006/main" val="354323657"/>
              </p:ext>
            </p:extLst>
          </p:nvPr>
        </p:nvGraphicFramePr>
        <p:xfrm>
          <a:off x="395536" y="3933056"/>
          <a:ext cx="4128120" cy="268007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Диаграмма 8"/>
          <p:cNvGraphicFramePr/>
          <p:nvPr/>
        </p:nvGraphicFramePr>
        <p:xfrm>
          <a:off x="4860032" y="3933056"/>
          <a:ext cx="3480048" cy="2248024"/>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spd="med">
    <p:cover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1835696" y="908720"/>
            <a:ext cx="709228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85800" algn="l"/>
              </a:tabLst>
            </a:pPr>
            <a:r>
              <a:rPr kumimoji="0" lang="en-US" sz="32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Times" charset="-52"/>
                <a:cs typeface="Times New Roman" pitchFamily="18" charset="0"/>
              </a:rPr>
              <a:t>3. What proverbs about money do you know? Draw one proverb and explain it. </a:t>
            </a:r>
            <a:endParaRPr kumimoji="0" lang="en-US" sz="4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Tree>
  </p:cSld>
  <p:clrMapOvr>
    <a:masterClrMapping/>
  </p:clrMapOvr>
  <p:transition spd="med">
    <p:cover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000108"/>
            <a:ext cx="8183880" cy="785818"/>
          </a:xfrm>
        </p:spPr>
        <p:txBody>
          <a:bodyPr>
            <a:noAutofit/>
          </a:bodyPr>
          <a:lstStyle/>
          <a:p>
            <a:pPr algn="ctr"/>
            <a:r>
              <a:rPr lang="en-US" sz="4400" i="1" u="sng" dirty="0" smtClean="0"/>
              <a:t>Proverbs about money</a:t>
            </a:r>
            <a:r>
              <a:rPr lang="ru-RU" sz="4400" i="1" u="sng" dirty="0" smtClean="0"/>
              <a:t/>
            </a:r>
            <a:br>
              <a:rPr lang="ru-RU" sz="4400" i="1" u="sng" dirty="0" smtClean="0"/>
            </a:br>
            <a:endParaRPr lang="ru-RU" sz="4400" i="1" u="sng" dirty="0"/>
          </a:p>
        </p:txBody>
      </p:sp>
      <p:sp>
        <p:nvSpPr>
          <p:cNvPr id="3" name="Содержимое 2"/>
          <p:cNvSpPr>
            <a:spLocks noGrp="1"/>
          </p:cNvSpPr>
          <p:nvPr>
            <p:ph sz="quarter" idx="1"/>
          </p:nvPr>
        </p:nvSpPr>
        <p:spPr>
          <a:xfrm>
            <a:off x="428596" y="1285860"/>
            <a:ext cx="8286808" cy="4572032"/>
          </a:xfrm>
        </p:spPr>
        <p:txBody>
          <a:bodyPr>
            <a:normAutofit fontScale="92500"/>
          </a:bodyPr>
          <a:lstStyle/>
          <a:p>
            <a:pPr marL="0" indent="0" algn="just">
              <a:buNone/>
            </a:pPr>
            <a:r>
              <a:rPr lang="en-US" sz="3600" b="1" dirty="0" smtClean="0">
                <a:solidFill>
                  <a:schemeClr val="accent1">
                    <a:lumMod val="75000"/>
                  </a:schemeClr>
                </a:solidFill>
                <a:effectLst>
                  <a:outerShdw blurRad="38100" dist="38100" dir="2700000" algn="tl">
                    <a:srgbClr val="000000">
                      <a:alpha val="43137"/>
                    </a:srgbClr>
                  </a:outerShdw>
                </a:effectLst>
                <a:latin typeface="Times New Roman" pitchFamily="18" charset="0"/>
                <a:ea typeface="Batang" pitchFamily="18" charset="-127"/>
                <a:cs typeface="Times New Roman" pitchFamily="18" charset="0"/>
              </a:rPr>
              <a:t>-</a:t>
            </a:r>
            <a:r>
              <a:rPr lang="be-BY" sz="3600" dirty="0" smtClean="0">
                <a:solidFill>
                  <a:schemeClr val="accent1">
                    <a:lumMod val="75000"/>
                  </a:schemeClr>
                </a:solidFill>
                <a:effectLst>
                  <a:outerShdw blurRad="38100" dist="38100" dir="2700000" algn="tl">
                    <a:srgbClr val="000000">
                      <a:alpha val="43137"/>
                    </a:srgbClr>
                  </a:outerShdw>
                </a:effectLst>
                <a:latin typeface="Times New Roman" pitchFamily="18" charset="0"/>
                <a:ea typeface="Batang" pitchFamily="18" charset="-127"/>
                <a:cs typeface="Times New Roman" pitchFamily="18" charset="0"/>
              </a:rPr>
              <a:t>Money begets money.</a:t>
            </a:r>
            <a:endParaRPr lang="en-US" sz="3600" dirty="0" smtClean="0">
              <a:solidFill>
                <a:schemeClr val="accent1">
                  <a:lumMod val="75000"/>
                </a:schemeClr>
              </a:solidFill>
              <a:effectLst>
                <a:outerShdw blurRad="38100" dist="38100" dir="2700000" algn="tl">
                  <a:srgbClr val="000000">
                    <a:alpha val="43137"/>
                  </a:srgbClr>
                </a:outerShdw>
              </a:effectLst>
              <a:latin typeface="Times New Roman" pitchFamily="18" charset="0"/>
              <a:ea typeface="Batang" pitchFamily="18" charset="-127"/>
              <a:cs typeface="Times New Roman" pitchFamily="18" charset="0"/>
            </a:endParaRPr>
          </a:p>
          <a:p>
            <a:pPr marL="0" indent="0" algn="just">
              <a:buNone/>
            </a:pPr>
            <a:r>
              <a:rPr lang="en-US" sz="3600" b="1" dirty="0" smtClean="0">
                <a:solidFill>
                  <a:schemeClr val="accent1">
                    <a:lumMod val="75000"/>
                  </a:schemeClr>
                </a:solidFill>
                <a:effectLst>
                  <a:outerShdw blurRad="38100" dist="38100" dir="2700000" algn="tl">
                    <a:srgbClr val="000000">
                      <a:alpha val="43137"/>
                    </a:srgbClr>
                  </a:outerShdw>
                </a:effectLst>
                <a:latin typeface="Times New Roman" pitchFamily="18" charset="0"/>
                <a:ea typeface="Batang" pitchFamily="18" charset="-127"/>
                <a:cs typeface="Times New Roman" pitchFamily="18" charset="0"/>
              </a:rPr>
              <a:t>-</a:t>
            </a:r>
            <a:r>
              <a:rPr lang="be-BY" sz="3600" dirty="0" smtClean="0">
                <a:solidFill>
                  <a:schemeClr val="accent1">
                    <a:lumMod val="75000"/>
                  </a:schemeClr>
                </a:solidFill>
                <a:effectLst>
                  <a:outerShdw blurRad="38100" dist="38100" dir="2700000" algn="tl">
                    <a:srgbClr val="000000">
                      <a:alpha val="43137"/>
                    </a:srgbClr>
                  </a:outerShdw>
                </a:effectLst>
                <a:latin typeface="Times New Roman" pitchFamily="18" charset="0"/>
                <a:ea typeface="Batang" pitchFamily="18" charset="-127"/>
                <a:cs typeface="Times New Roman" pitchFamily="18" charset="0"/>
              </a:rPr>
              <a:t>Money is a good servant but a bad</a:t>
            </a:r>
            <a:r>
              <a:rPr lang="en-US" sz="3600" dirty="0" smtClean="0">
                <a:solidFill>
                  <a:schemeClr val="accent1">
                    <a:lumMod val="75000"/>
                  </a:schemeClr>
                </a:solidFill>
                <a:effectLst>
                  <a:outerShdw blurRad="38100" dist="38100" dir="2700000" algn="tl">
                    <a:srgbClr val="000000">
                      <a:alpha val="43137"/>
                    </a:srgbClr>
                  </a:outerShdw>
                </a:effectLst>
                <a:latin typeface="Times New Roman" pitchFamily="18" charset="0"/>
                <a:ea typeface="Batang" pitchFamily="18" charset="-127"/>
                <a:cs typeface="Times New Roman" pitchFamily="18" charset="0"/>
              </a:rPr>
              <a:t>   </a:t>
            </a:r>
            <a:r>
              <a:rPr lang="be-BY" sz="3600" dirty="0" smtClean="0">
                <a:solidFill>
                  <a:schemeClr val="accent1">
                    <a:lumMod val="75000"/>
                  </a:schemeClr>
                </a:solidFill>
                <a:effectLst>
                  <a:outerShdw blurRad="38100" dist="38100" dir="2700000" algn="tl">
                    <a:srgbClr val="000000">
                      <a:alpha val="43137"/>
                    </a:srgbClr>
                  </a:outerShdw>
                </a:effectLst>
                <a:latin typeface="Times New Roman" pitchFamily="18" charset="0"/>
                <a:ea typeface="Batang" pitchFamily="18" charset="-127"/>
                <a:cs typeface="Times New Roman" pitchFamily="18" charset="0"/>
              </a:rPr>
              <a:t>master. </a:t>
            </a:r>
            <a:endParaRPr lang="en-US" sz="3600" dirty="0" smtClean="0">
              <a:solidFill>
                <a:schemeClr val="accent1">
                  <a:lumMod val="75000"/>
                </a:schemeClr>
              </a:solidFill>
              <a:effectLst>
                <a:outerShdw blurRad="38100" dist="38100" dir="2700000" algn="tl">
                  <a:srgbClr val="000000">
                    <a:alpha val="43137"/>
                  </a:srgbClr>
                </a:outerShdw>
              </a:effectLst>
              <a:latin typeface="Times New Roman" pitchFamily="18" charset="0"/>
              <a:ea typeface="Batang" pitchFamily="18" charset="-127"/>
              <a:cs typeface="Times New Roman" pitchFamily="18" charset="0"/>
            </a:endParaRPr>
          </a:p>
          <a:p>
            <a:pPr marL="0" indent="0" algn="just">
              <a:buNone/>
            </a:pPr>
            <a:r>
              <a:rPr lang="en-US" sz="3600" b="1" dirty="0" smtClean="0">
                <a:solidFill>
                  <a:schemeClr val="accent1">
                    <a:lumMod val="75000"/>
                  </a:schemeClr>
                </a:solidFill>
                <a:effectLst>
                  <a:outerShdw blurRad="38100" dist="38100" dir="2700000" algn="tl">
                    <a:srgbClr val="000000">
                      <a:alpha val="43137"/>
                    </a:srgbClr>
                  </a:outerShdw>
                </a:effectLst>
                <a:latin typeface="Times New Roman" pitchFamily="18" charset="0"/>
                <a:ea typeface="Batang" pitchFamily="18" charset="-127"/>
                <a:cs typeface="Times New Roman" pitchFamily="18" charset="0"/>
              </a:rPr>
              <a:t>-</a:t>
            </a:r>
            <a:r>
              <a:rPr lang="be-BY" sz="3600" dirty="0" smtClean="0">
                <a:solidFill>
                  <a:schemeClr val="accent1">
                    <a:lumMod val="75000"/>
                  </a:schemeClr>
                </a:solidFill>
                <a:effectLst>
                  <a:outerShdw blurRad="38100" dist="38100" dir="2700000" algn="tl">
                    <a:srgbClr val="000000">
                      <a:alpha val="43137"/>
                    </a:srgbClr>
                  </a:outerShdw>
                </a:effectLst>
                <a:latin typeface="Times New Roman" pitchFamily="18" charset="0"/>
                <a:ea typeface="Batang" pitchFamily="18" charset="-127"/>
                <a:cs typeface="Times New Roman" pitchFamily="18" charset="0"/>
              </a:rPr>
              <a:t>Money often unmakes the men who make it. </a:t>
            </a:r>
            <a:endParaRPr lang="en-US" sz="3600" dirty="0" smtClean="0">
              <a:solidFill>
                <a:schemeClr val="accent1">
                  <a:lumMod val="75000"/>
                </a:schemeClr>
              </a:solidFill>
              <a:effectLst>
                <a:outerShdw blurRad="38100" dist="38100" dir="2700000" algn="tl">
                  <a:srgbClr val="000000">
                    <a:alpha val="43137"/>
                  </a:srgbClr>
                </a:outerShdw>
              </a:effectLst>
              <a:latin typeface="Times New Roman" pitchFamily="18" charset="0"/>
              <a:ea typeface="Batang" pitchFamily="18" charset="-127"/>
              <a:cs typeface="Times New Roman" pitchFamily="18" charset="0"/>
            </a:endParaRPr>
          </a:p>
          <a:p>
            <a:pPr marL="0" indent="0" algn="just">
              <a:buNone/>
            </a:pPr>
            <a:r>
              <a:rPr lang="en-US" sz="3600" b="1" dirty="0" smtClean="0">
                <a:solidFill>
                  <a:schemeClr val="accent1">
                    <a:lumMod val="75000"/>
                  </a:schemeClr>
                </a:solidFill>
                <a:effectLst>
                  <a:outerShdw blurRad="38100" dist="38100" dir="2700000" algn="tl">
                    <a:srgbClr val="000000">
                      <a:alpha val="43137"/>
                    </a:srgbClr>
                  </a:outerShdw>
                </a:effectLst>
                <a:latin typeface="Times New Roman" pitchFamily="18" charset="0"/>
                <a:ea typeface="Batang" pitchFamily="18" charset="-127"/>
                <a:cs typeface="Times New Roman" pitchFamily="18" charset="0"/>
              </a:rPr>
              <a:t>-</a:t>
            </a:r>
            <a:r>
              <a:rPr lang="be-BY" sz="3600" dirty="0" smtClean="0">
                <a:solidFill>
                  <a:schemeClr val="accent1">
                    <a:lumMod val="75000"/>
                  </a:schemeClr>
                </a:solidFill>
                <a:effectLst>
                  <a:outerShdw blurRad="38100" dist="38100" dir="2700000" algn="tl">
                    <a:srgbClr val="000000">
                      <a:alpha val="43137"/>
                    </a:srgbClr>
                  </a:outerShdw>
                </a:effectLst>
                <a:latin typeface="Times New Roman" pitchFamily="18" charset="0"/>
                <a:ea typeface="Batang" pitchFamily="18" charset="-127"/>
                <a:cs typeface="Times New Roman" pitchFamily="18" charset="0"/>
              </a:rPr>
              <a:t>Money spent on the brain is never spent</a:t>
            </a:r>
            <a:r>
              <a:rPr lang="en-US" sz="3600" dirty="0" smtClean="0">
                <a:solidFill>
                  <a:schemeClr val="accent1">
                    <a:lumMod val="75000"/>
                  </a:schemeClr>
                </a:solidFill>
                <a:effectLst>
                  <a:outerShdw blurRad="38100" dist="38100" dir="2700000" algn="tl">
                    <a:srgbClr val="000000">
                      <a:alpha val="43137"/>
                    </a:srgbClr>
                  </a:outerShdw>
                </a:effectLst>
                <a:latin typeface="Times New Roman" pitchFamily="18" charset="0"/>
                <a:ea typeface="Batang" pitchFamily="18" charset="-127"/>
                <a:cs typeface="Times New Roman" pitchFamily="18" charset="0"/>
              </a:rPr>
              <a:t> </a:t>
            </a:r>
            <a:r>
              <a:rPr lang="be-BY" sz="3600" dirty="0" smtClean="0">
                <a:solidFill>
                  <a:schemeClr val="accent1">
                    <a:lumMod val="75000"/>
                  </a:schemeClr>
                </a:solidFill>
                <a:effectLst>
                  <a:outerShdw blurRad="38100" dist="38100" dir="2700000" algn="tl">
                    <a:srgbClr val="000000">
                      <a:alpha val="43137"/>
                    </a:srgbClr>
                  </a:outerShdw>
                </a:effectLst>
                <a:latin typeface="Times New Roman" pitchFamily="18" charset="0"/>
                <a:ea typeface="Batang" pitchFamily="18" charset="-127"/>
                <a:cs typeface="Times New Roman" pitchFamily="18" charset="0"/>
              </a:rPr>
              <a:t>in vain. </a:t>
            </a:r>
            <a:endParaRPr lang="en-US" sz="3600" dirty="0" smtClean="0">
              <a:solidFill>
                <a:schemeClr val="accent1">
                  <a:lumMod val="75000"/>
                </a:schemeClr>
              </a:solidFill>
              <a:effectLst>
                <a:outerShdw blurRad="38100" dist="38100" dir="2700000" algn="tl">
                  <a:srgbClr val="000000">
                    <a:alpha val="43137"/>
                  </a:srgbClr>
                </a:outerShdw>
              </a:effectLst>
              <a:latin typeface="Times New Roman" pitchFamily="18" charset="0"/>
              <a:ea typeface="Batang" pitchFamily="18" charset="-127"/>
              <a:cs typeface="Times New Roman" pitchFamily="18" charset="0"/>
            </a:endParaRPr>
          </a:p>
          <a:p>
            <a:pPr marL="0" indent="0">
              <a:buNone/>
            </a:pPr>
            <a:r>
              <a:rPr lang="en-US" sz="3600" dirty="0" smtClean="0">
                <a:solidFill>
                  <a:schemeClr val="accent1">
                    <a:lumMod val="75000"/>
                  </a:schemeClr>
                </a:solidFill>
                <a:effectLst>
                  <a:outerShdw blurRad="38100" dist="38100" dir="2700000" algn="tl">
                    <a:srgbClr val="000000">
                      <a:alpha val="43137"/>
                    </a:srgbClr>
                  </a:outerShdw>
                </a:effectLst>
                <a:latin typeface="Times New Roman" pitchFamily="18" charset="0"/>
                <a:ea typeface="Batang" pitchFamily="18" charset="-127"/>
                <a:cs typeface="Times New Roman" pitchFamily="18" charset="0"/>
              </a:rPr>
              <a:t>-</a:t>
            </a:r>
            <a:r>
              <a:rPr lang="be-BY" sz="3600" dirty="0" smtClean="0">
                <a:solidFill>
                  <a:schemeClr val="accent1">
                    <a:lumMod val="75000"/>
                  </a:schemeClr>
                </a:solidFill>
                <a:effectLst>
                  <a:outerShdw blurRad="38100" dist="38100" dir="2700000" algn="tl">
                    <a:srgbClr val="000000">
                      <a:alpha val="43137"/>
                    </a:srgbClr>
                  </a:outerShdw>
                </a:effectLst>
                <a:latin typeface="Times New Roman" pitchFamily="18" charset="0"/>
                <a:ea typeface="Batang" pitchFamily="18" charset="-127"/>
                <a:cs typeface="Times New Roman" pitchFamily="18" charset="0"/>
              </a:rPr>
              <a:t>Muck and money</a:t>
            </a:r>
            <a:endParaRPr lang="en-US" sz="3600" dirty="0" smtClean="0">
              <a:solidFill>
                <a:schemeClr val="accent1">
                  <a:lumMod val="75000"/>
                </a:schemeClr>
              </a:solidFill>
              <a:effectLst>
                <a:outerShdw blurRad="38100" dist="38100" dir="2700000" algn="tl">
                  <a:srgbClr val="000000">
                    <a:alpha val="43137"/>
                  </a:srgbClr>
                </a:outerShdw>
              </a:effectLst>
              <a:latin typeface="Times New Roman" pitchFamily="18" charset="0"/>
              <a:ea typeface="Batang" pitchFamily="18" charset="-127"/>
              <a:cs typeface="Times New Roman" pitchFamily="18" charset="0"/>
            </a:endParaRPr>
          </a:p>
          <a:p>
            <a:pPr marL="0" indent="0">
              <a:buNone/>
            </a:pPr>
            <a:r>
              <a:rPr lang="en-US" sz="3600" dirty="0" smtClean="0">
                <a:solidFill>
                  <a:schemeClr val="accent1">
                    <a:lumMod val="75000"/>
                  </a:schemeClr>
                </a:solidFill>
                <a:effectLst>
                  <a:outerShdw blurRad="38100" dist="38100" dir="2700000" algn="tl">
                    <a:srgbClr val="000000">
                      <a:alpha val="43137"/>
                    </a:srgbClr>
                  </a:outerShdw>
                </a:effectLst>
                <a:latin typeface="Times New Roman" pitchFamily="18" charset="0"/>
                <a:ea typeface="Batang" pitchFamily="18" charset="-127"/>
                <a:cs typeface="Times New Roman" pitchFamily="18" charset="0"/>
              </a:rPr>
              <a:t> </a:t>
            </a:r>
            <a:r>
              <a:rPr lang="be-BY" sz="3600" dirty="0" smtClean="0">
                <a:solidFill>
                  <a:schemeClr val="accent1">
                    <a:lumMod val="75000"/>
                  </a:schemeClr>
                </a:solidFill>
                <a:effectLst>
                  <a:outerShdw blurRad="38100" dist="38100" dir="2700000" algn="tl">
                    <a:srgbClr val="000000">
                      <a:alpha val="43137"/>
                    </a:srgbClr>
                  </a:outerShdw>
                </a:effectLst>
                <a:latin typeface="Times New Roman" pitchFamily="18" charset="0"/>
                <a:ea typeface="Batang" pitchFamily="18" charset="-127"/>
                <a:cs typeface="Times New Roman" pitchFamily="18" charset="0"/>
              </a:rPr>
              <a:t>go together. </a:t>
            </a:r>
            <a:endParaRPr lang="en-US" sz="3600" dirty="0" smtClean="0">
              <a:solidFill>
                <a:schemeClr val="accent1">
                  <a:lumMod val="75000"/>
                </a:schemeClr>
              </a:solidFill>
              <a:effectLst>
                <a:outerShdw blurRad="38100" dist="38100" dir="2700000" algn="tl">
                  <a:srgbClr val="000000">
                    <a:alpha val="43137"/>
                  </a:srgbClr>
                </a:outerShdw>
              </a:effectLst>
              <a:latin typeface="Times New Roman" pitchFamily="18" charset="0"/>
              <a:ea typeface="Batang" pitchFamily="18" charset="-127"/>
              <a:cs typeface="Times New Roman" pitchFamily="18" charset="0"/>
            </a:endParaRPr>
          </a:p>
          <a:p>
            <a:pPr marL="0" indent="0" algn="just">
              <a:buNone/>
            </a:pPr>
            <a:r>
              <a:rPr lang="en-US" sz="3600" b="1" dirty="0" smtClean="0">
                <a:solidFill>
                  <a:schemeClr val="accent1">
                    <a:lumMod val="75000"/>
                  </a:schemeClr>
                </a:solidFill>
                <a:effectLst>
                  <a:outerShdw blurRad="38100" dist="38100" dir="2700000" algn="tl">
                    <a:srgbClr val="000000">
                      <a:alpha val="43137"/>
                    </a:srgbClr>
                  </a:outerShdw>
                </a:effectLst>
                <a:latin typeface="Times New Roman" pitchFamily="18" charset="0"/>
                <a:ea typeface="Batang" pitchFamily="18" charset="-127"/>
                <a:cs typeface="Times New Roman" pitchFamily="18" charset="0"/>
              </a:rPr>
              <a:t>-</a:t>
            </a:r>
            <a:r>
              <a:rPr lang="be-BY" sz="3600" dirty="0" smtClean="0">
                <a:solidFill>
                  <a:schemeClr val="accent1">
                    <a:lumMod val="75000"/>
                  </a:schemeClr>
                </a:solidFill>
                <a:effectLst>
                  <a:outerShdw blurRad="38100" dist="38100" dir="2700000" algn="tl">
                    <a:srgbClr val="000000">
                      <a:alpha val="43137"/>
                    </a:srgbClr>
                  </a:outerShdw>
                </a:effectLst>
                <a:latin typeface="Times New Roman" pitchFamily="18" charset="0"/>
                <a:ea typeface="Batang" pitchFamily="18" charset="-127"/>
                <a:cs typeface="Times New Roman" pitchFamily="18" charset="0"/>
              </a:rPr>
              <a:t>Time is money</a:t>
            </a:r>
            <a:r>
              <a:rPr lang="en-US" sz="3600" dirty="0" smtClean="0">
                <a:solidFill>
                  <a:schemeClr val="accent1">
                    <a:lumMod val="75000"/>
                  </a:schemeClr>
                </a:solidFill>
                <a:effectLst>
                  <a:outerShdw blurRad="38100" dist="38100" dir="2700000" algn="tl">
                    <a:srgbClr val="000000">
                      <a:alpha val="43137"/>
                    </a:srgbClr>
                  </a:outerShdw>
                </a:effectLst>
                <a:latin typeface="Times New Roman" pitchFamily="18" charset="0"/>
                <a:ea typeface="Batang" pitchFamily="18" charset="-127"/>
                <a:cs typeface="Times New Roman" pitchFamily="18" charset="0"/>
              </a:rPr>
              <a:t>.</a:t>
            </a:r>
            <a:endParaRPr lang="ru-RU" sz="3600" dirty="0" smtClean="0">
              <a:solidFill>
                <a:schemeClr val="accent1">
                  <a:lumMod val="75000"/>
                </a:schemeClr>
              </a:solidFill>
              <a:effectLst>
                <a:outerShdw blurRad="38100" dist="38100" dir="2700000" algn="tl">
                  <a:srgbClr val="000000">
                    <a:alpha val="43137"/>
                  </a:srgbClr>
                </a:outerShdw>
              </a:effectLst>
              <a:latin typeface="Times New Roman" pitchFamily="18" charset="0"/>
              <a:ea typeface="Batang" pitchFamily="18" charset="-127"/>
              <a:cs typeface="Times New Roman" pitchFamily="18" charset="0"/>
            </a:endParaRPr>
          </a:p>
          <a:p>
            <a:pPr marL="0" indent="0" algn="just">
              <a:buNone/>
            </a:pPr>
            <a:endParaRPr lang="ru-RU" sz="3600" dirty="0">
              <a:solidFill>
                <a:schemeClr val="accent1">
                  <a:lumMod val="75000"/>
                </a:schemeClr>
              </a:solidFill>
              <a:effectLst>
                <a:outerShdw blurRad="38100" dist="38100" dir="2700000" algn="tl">
                  <a:srgbClr val="000000">
                    <a:alpha val="43137"/>
                  </a:srgbClr>
                </a:outerShdw>
              </a:effectLst>
              <a:latin typeface="Times New Roman" pitchFamily="18" charset="0"/>
              <a:ea typeface="Batang" pitchFamily="18" charset="-127"/>
              <a:cs typeface="Times New Roman" pitchFamily="18" charset="0"/>
            </a:endParaRPr>
          </a:p>
        </p:txBody>
      </p:sp>
      <p:pic>
        <p:nvPicPr>
          <p:cNvPr id="1027" name="Picture 3" descr="D:\Screenshots\IMG_20151107_153431.JPG"/>
          <p:cNvPicPr>
            <a:picLocks noChangeAspect="1" noChangeArrowheads="1"/>
          </p:cNvPicPr>
          <p:nvPr/>
        </p:nvPicPr>
        <p:blipFill>
          <a:blip r:embed="rId2" cstate="print"/>
          <a:srcRect/>
          <a:stretch>
            <a:fillRect/>
          </a:stretch>
        </p:blipFill>
        <p:spPr bwMode="auto">
          <a:xfrm>
            <a:off x="4067944" y="3699114"/>
            <a:ext cx="4599808" cy="2587406"/>
          </a:xfrm>
          <a:prstGeom prst="rect">
            <a:avLst/>
          </a:prstGeom>
          <a:ln>
            <a:noFill/>
          </a:ln>
          <a:effectLst>
            <a:outerShdw blurRad="190500" algn="tl" rotWithShape="0">
              <a:srgbClr val="000000">
                <a:alpha val="70000"/>
              </a:srgbClr>
            </a:outerShdw>
          </a:effectLst>
        </p:spPr>
      </p:pic>
    </p:spTree>
  </p:cSld>
  <p:clrMapOvr>
    <a:masterClrMapping/>
  </p:clrMapOvr>
  <p:transition spd="med">
    <p:cover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Прямоугольник 2"/>
          <p:cNvSpPr/>
          <p:nvPr/>
        </p:nvSpPr>
        <p:spPr>
          <a:xfrm>
            <a:off x="755576" y="620688"/>
            <a:ext cx="7632848" cy="3970318"/>
          </a:xfrm>
          <a:prstGeom prst="rect">
            <a:avLst/>
          </a:prstGeom>
        </p:spPr>
        <p:txBody>
          <a:bodyPr wrap="square">
            <a:spAutoFit/>
          </a:bodyPr>
          <a:lstStyle/>
          <a:p>
            <a:r>
              <a:rPr lang="en-US" altLang="en-US" sz="2800" dirty="0" smtClean="0"/>
              <a:t>Money can't buy happiness.</a:t>
            </a:r>
            <a:r>
              <a:rPr lang="ru-RU" altLang="en-US" sz="2800" dirty="0" smtClean="0"/>
              <a:t> </a:t>
            </a:r>
            <a:endParaRPr lang="en-US" altLang="en-US" sz="2800" dirty="0" smtClean="0"/>
          </a:p>
          <a:p>
            <a:r>
              <a:rPr lang="en-US" altLang="en-US" sz="2800" dirty="0" smtClean="0"/>
              <a:t>Money can’t buy manners.</a:t>
            </a:r>
          </a:p>
          <a:p>
            <a:r>
              <a:rPr lang="en-US" altLang="en-US" sz="2800" dirty="0" smtClean="0"/>
              <a:t>Money can buy a lot of false friends.</a:t>
            </a:r>
          </a:p>
          <a:p>
            <a:r>
              <a:rPr lang="en-US" altLang="en-US" sz="2800" dirty="0" smtClean="0"/>
              <a:t>Money talks, but all it ever says, is “goodbye.</a:t>
            </a:r>
          </a:p>
          <a:p>
            <a:r>
              <a:rPr lang="en-US" altLang="en-US" sz="2800" dirty="0" smtClean="0"/>
              <a:t>The best things in life are free.</a:t>
            </a:r>
          </a:p>
          <a:p>
            <a:r>
              <a:rPr lang="en-US" altLang="en-US" sz="2800" dirty="0" smtClean="0"/>
              <a:t>With money you can buy a clock but not time.</a:t>
            </a:r>
          </a:p>
          <a:p>
            <a:r>
              <a:rPr lang="en-US" altLang="en-US" sz="2800" dirty="0" smtClean="0"/>
              <a:t>Money does not grow on trees.</a:t>
            </a:r>
          </a:p>
          <a:p>
            <a:endParaRPr lang="en-US" altLang="en-US" sz="2800" dirty="0" smtClean="0"/>
          </a:p>
        </p:txBody>
      </p:sp>
    </p:spTree>
  </p:cSld>
  <p:clrMapOvr>
    <a:masterClrMapping/>
  </p:clrMapOvr>
  <p:transition spd="med">
    <p:cover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23528" y="895654"/>
            <a:ext cx="8352928" cy="4847481"/>
          </a:xfrm>
          <a:prstGeom prst="rect">
            <a:avLst/>
          </a:prstGeom>
          <a:solidFill>
            <a:srgbClr val="FFFFFF"/>
          </a:solidFill>
          <a:ln w="9525">
            <a:noFill/>
            <a:miter lim="800000"/>
            <a:headEnd/>
            <a:tailEnd/>
          </a:ln>
          <a:effectLst/>
        </p:spPr>
        <p:txBody>
          <a:bodyPr vert="horz" wrap="square" lIns="457056"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400" u="none" strike="noStrike" cap="none" normalizeH="0" baseline="0" dirty="0" smtClean="0">
                <a:ln>
                  <a:noFill/>
                </a:ln>
                <a:effectLst/>
                <a:latin typeface="Times New Roman" pitchFamily="18" charset="0"/>
                <a:ea typeface="Times New Roman" pitchFamily="18" charset="0"/>
                <a:cs typeface="Times New Roman" pitchFamily="18" charset="0"/>
              </a:rPr>
              <a:t>К</a:t>
            </a:r>
            <a:r>
              <a:rPr kumimoji="0" lang="en-US" sz="2400" u="none" strike="noStrike" cap="none" normalizeH="0" baseline="0" dirty="0" err="1" smtClean="0">
                <a:ln>
                  <a:noFill/>
                </a:ln>
                <a:effectLst/>
                <a:latin typeface="Times New Roman" pitchFamily="18" charset="0"/>
                <a:ea typeface="Times New Roman" pitchFamily="18" charset="0"/>
                <a:cs typeface="Times New Roman" pitchFamily="18" charset="0"/>
              </a:rPr>
              <a:t>опейка</a:t>
            </a:r>
            <a:r>
              <a:rPr kumimoji="0" lang="en-US" sz="240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en-US" sz="2400" u="none" strike="noStrike" cap="none" normalizeH="0" baseline="0" dirty="0" err="1" smtClean="0">
                <a:ln>
                  <a:noFill/>
                </a:ln>
                <a:effectLst/>
                <a:latin typeface="Times New Roman" pitchFamily="18" charset="0"/>
                <a:ea typeface="Times New Roman" pitchFamily="18" charset="0"/>
                <a:cs typeface="Times New Roman" pitchFamily="18" charset="0"/>
              </a:rPr>
              <a:t>рубль</a:t>
            </a:r>
            <a:r>
              <a:rPr kumimoji="0" lang="en-US" sz="240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en-US" sz="2400" u="none" strike="noStrike" cap="none" normalizeH="0" baseline="0" dirty="0" err="1" smtClean="0">
                <a:ln>
                  <a:noFill/>
                </a:ln>
                <a:effectLst/>
                <a:latin typeface="Times New Roman" pitchFamily="18" charset="0"/>
                <a:ea typeface="Times New Roman" pitchFamily="18" charset="0"/>
                <a:cs typeface="Times New Roman" pitchFamily="18" charset="0"/>
              </a:rPr>
              <a:t>бережет</a:t>
            </a:r>
            <a:r>
              <a:rPr kumimoji="0" lang="en-US" sz="2400" u="none" strike="noStrike" cap="none" normalizeH="0" baseline="0" dirty="0" smtClean="0">
                <a:ln>
                  <a:noFill/>
                </a:ln>
                <a:effectLst/>
                <a:latin typeface="Times New Roman" pitchFamily="18" charset="0"/>
                <a:ea typeface="Times New Roman" pitchFamily="18" charset="0"/>
                <a:cs typeface="Times New Roman" pitchFamily="18" charset="0"/>
              </a:rPr>
              <a:t> — Take care of the pence and the pounds will take care of themselves.</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400" u="none" strike="noStrike" cap="none" normalizeH="0" baseline="0" dirty="0" smtClean="0">
                <a:ln>
                  <a:noFill/>
                </a:ln>
                <a:effectLst/>
                <a:latin typeface="Times New Roman" pitchFamily="18" charset="0"/>
                <a:ea typeface="Times New Roman" pitchFamily="18" charset="0"/>
                <a:cs typeface="Times New Roman" pitchFamily="18" charset="0"/>
              </a:rPr>
              <a:t>Береги хлеб для еды, а деньги для беды.- </a:t>
            </a:r>
            <a:r>
              <a:rPr kumimoji="0" lang="en-US" sz="2400" u="none" strike="noStrike" cap="none" normalizeH="0" baseline="0" dirty="0" smtClean="0">
                <a:ln>
                  <a:noFill/>
                </a:ln>
                <a:effectLst/>
                <a:latin typeface="Times New Roman" pitchFamily="18" charset="0"/>
                <a:ea typeface="Times New Roman" pitchFamily="18" charset="0"/>
                <a:cs typeface="Times New Roman" pitchFamily="18" charset="0"/>
              </a:rPr>
              <a:t>Save bread for food and money for trouble.</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400" u="none" strike="noStrike" cap="none" normalizeH="0" baseline="0" dirty="0" smtClean="0">
                <a:ln>
                  <a:noFill/>
                </a:ln>
                <a:effectLst/>
                <a:latin typeface="Times New Roman" pitchFamily="18" charset="0"/>
                <a:ea typeface="Times New Roman" pitchFamily="18" charset="0"/>
                <a:cs typeface="Times New Roman" pitchFamily="18" charset="0"/>
              </a:rPr>
              <a:t>Больше</a:t>
            </a:r>
            <a:r>
              <a:rPr kumimoji="0" lang="en-US" sz="240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2400" u="none" strike="noStrike" cap="none" normalizeH="0" baseline="0" dirty="0" smtClean="0">
                <a:ln>
                  <a:noFill/>
                </a:ln>
                <a:effectLst/>
                <a:latin typeface="Times New Roman" pitchFamily="18" charset="0"/>
                <a:ea typeface="Times New Roman" pitchFamily="18" charset="0"/>
                <a:cs typeface="Times New Roman" pitchFamily="18" charset="0"/>
              </a:rPr>
              <a:t>денег</a:t>
            </a:r>
            <a:r>
              <a:rPr kumimoji="0" lang="en-US" sz="2400" u="none" strike="noStrike" cap="none" normalizeH="0" baseline="0" dirty="0" smtClean="0">
                <a:ln>
                  <a:noFill/>
                </a:ln>
                <a:effectLst/>
                <a:latin typeface="Times New Roman" pitchFamily="18" charset="0"/>
                <a:ea typeface="Times New Roman" pitchFamily="18" charset="0"/>
                <a:cs typeface="Times New Roman" pitchFamily="18" charset="0"/>
              </a:rPr>
              <a:t> – </a:t>
            </a:r>
            <a:r>
              <a:rPr kumimoji="0" lang="ru-RU" sz="2400" u="none" strike="noStrike" cap="none" normalizeH="0" baseline="0" dirty="0" smtClean="0">
                <a:ln>
                  <a:noFill/>
                </a:ln>
                <a:effectLst/>
                <a:latin typeface="Times New Roman" pitchFamily="18" charset="0"/>
                <a:ea typeface="Times New Roman" pitchFamily="18" charset="0"/>
                <a:cs typeface="Times New Roman" pitchFamily="18" charset="0"/>
              </a:rPr>
              <a:t>больше</a:t>
            </a:r>
            <a:r>
              <a:rPr kumimoji="0" lang="en-US" sz="240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2400" u="none" strike="noStrike" cap="none" normalizeH="0" baseline="0" dirty="0" smtClean="0">
                <a:ln>
                  <a:noFill/>
                </a:ln>
                <a:effectLst/>
                <a:latin typeface="Times New Roman" pitchFamily="18" charset="0"/>
                <a:ea typeface="Times New Roman" pitchFamily="18" charset="0"/>
                <a:cs typeface="Times New Roman" pitchFamily="18" charset="0"/>
              </a:rPr>
              <a:t>хлопот</a:t>
            </a:r>
            <a:r>
              <a:rPr kumimoji="0" lang="en-US" sz="2400" u="none" strike="noStrike" cap="none" normalizeH="0" baseline="0" dirty="0" smtClean="0">
                <a:ln>
                  <a:noFill/>
                </a:ln>
                <a:effectLst/>
                <a:latin typeface="Times New Roman" pitchFamily="18" charset="0"/>
                <a:ea typeface="Times New Roman" pitchFamily="18" charset="0"/>
                <a:cs typeface="Times New Roman" pitchFamily="18" charset="0"/>
              </a:rPr>
              <a:t>.- More money – more trouble.</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400" u="none" strike="noStrike" cap="none" normalizeH="0" baseline="0" dirty="0" smtClean="0">
                <a:ln>
                  <a:noFill/>
                </a:ln>
                <a:effectLst/>
                <a:latin typeface="Times New Roman" pitchFamily="18" charset="0"/>
                <a:ea typeface="Times New Roman" pitchFamily="18" charset="0"/>
                <a:cs typeface="Times New Roman" pitchFamily="18" charset="0"/>
              </a:rPr>
              <a:t>Денег</a:t>
            </a:r>
            <a:r>
              <a:rPr kumimoji="0" lang="en-US" sz="240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2400" u="none" strike="noStrike" cap="none" normalizeH="0" baseline="0" dirty="0" smtClean="0">
                <a:ln>
                  <a:noFill/>
                </a:ln>
                <a:effectLst/>
                <a:latin typeface="Times New Roman" pitchFamily="18" charset="0"/>
                <a:ea typeface="Times New Roman" pitchFamily="18" charset="0"/>
                <a:cs typeface="Times New Roman" pitchFamily="18" charset="0"/>
              </a:rPr>
              <a:t>палата</a:t>
            </a:r>
            <a:r>
              <a:rPr kumimoji="0" lang="en-US" sz="240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2400" u="none" strike="noStrike" cap="none" normalizeH="0" baseline="0" dirty="0" smtClean="0">
                <a:ln>
                  <a:noFill/>
                </a:ln>
                <a:effectLst/>
                <a:latin typeface="Times New Roman" pitchFamily="18" charset="0"/>
                <a:ea typeface="Times New Roman" pitchFamily="18" charset="0"/>
                <a:cs typeface="Times New Roman" pitchFamily="18" charset="0"/>
              </a:rPr>
              <a:t>да</a:t>
            </a:r>
            <a:r>
              <a:rPr kumimoji="0" lang="en-US" sz="240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2400" u="none" strike="noStrike" cap="none" normalizeH="0" baseline="0" dirty="0" smtClean="0">
                <a:ln>
                  <a:noFill/>
                </a:ln>
                <a:effectLst/>
                <a:latin typeface="Times New Roman" pitchFamily="18" charset="0"/>
                <a:ea typeface="Times New Roman" pitchFamily="18" charset="0"/>
                <a:cs typeface="Times New Roman" pitchFamily="18" charset="0"/>
              </a:rPr>
              <a:t>ума</a:t>
            </a:r>
            <a:r>
              <a:rPr kumimoji="0" lang="en-US" sz="2400" u="none" strike="noStrike" cap="none" normalizeH="0" baseline="0" dirty="0" smtClean="0">
                <a:ln>
                  <a:noFill/>
                </a:ln>
                <a:effectLst/>
                <a:latin typeface="Times New Roman" pitchFamily="18" charset="0"/>
                <a:ea typeface="Times New Roman" pitchFamily="18" charset="0"/>
                <a:cs typeface="Times New Roman" pitchFamily="18" charset="0"/>
              </a:rPr>
              <a:t>-</a:t>
            </a:r>
            <a:r>
              <a:rPr kumimoji="0" lang="ru-RU" sz="2400" u="none" strike="noStrike" cap="none" normalizeH="0" baseline="0" dirty="0" smtClean="0">
                <a:ln>
                  <a:noFill/>
                </a:ln>
                <a:effectLst/>
                <a:latin typeface="Times New Roman" pitchFamily="18" charset="0"/>
                <a:ea typeface="Times New Roman" pitchFamily="18" charset="0"/>
                <a:cs typeface="Times New Roman" pitchFamily="18" charset="0"/>
              </a:rPr>
              <a:t>то</a:t>
            </a:r>
            <a:r>
              <a:rPr kumimoji="0" lang="en-US" sz="240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2400" u="none" strike="noStrike" cap="none" normalizeH="0" baseline="0" dirty="0" smtClean="0">
                <a:ln>
                  <a:noFill/>
                </a:ln>
                <a:effectLst/>
                <a:latin typeface="Times New Roman" pitchFamily="18" charset="0"/>
                <a:ea typeface="Times New Roman" pitchFamily="18" charset="0"/>
                <a:cs typeface="Times New Roman" pitchFamily="18" charset="0"/>
              </a:rPr>
              <a:t>маловато</a:t>
            </a:r>
            <a:r>
              <a:rPr kumimoji="0" lang="en-US" sz="2400" u="none" strike="noStrike" cap="none" normalizeH="0" baseline="0" dirty="0" smtClean="0">
                <a:ln>
                  <a:noFill/>
                </a:ln>
                <a:effectLst/>
                <a:latin typeface="Times New Roman" pitchFamily="18" charset="0"/>
                <a:ea typeface="Times New Roman" pitchFamily="18" charset="0"/>
                <a:cs typeface="Times New Roman" pitchFamily="18" charset="0"/>
              </a:rPr>
              <a:t>. – There’s a lot of money but there’s little mind.</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400" u="none" strike="noStrike" cap="none" normalizeH="0" baseline="0" dirty="0" smtClean="0">
                <a:ln>
                  <a:noFill/>
                </a:ln>
                <a:effectLst/>
                <a:latin typeface="Times New Roman" pitchFamily="18" charset="0"/>
                <a:ea typeface="Times New Roman" pitchFamily="18" charset="0"/>
                <a:cs typeface="Times New Roman" pitchFamily="18" charset="0"/>
              </a:rPr>
              <a:t>Дружба</a:t>
            </a:r>
            <a:r>
              <a:rPr kumimoji="0" lang="en-US" sz="240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2400" u="none" strike="noStrike" cap="none" normalizeH="0" baseline="0" dirty="0" smtClean="0">
                <a:ln>
                  <a:noFill/>
                </a:ln>
                <a:effectLst/>
                <a:latin typeface="Times New Roman" pitchFamily="18" charset="0"/>
                <a:ea typeface="Times New Roman" pitchFamily="18" charset="0"/>
                <a:cs typeface="Times New Roman" pitchFamily="18" charset="0"/>
              </a:rPr>
              <a:t>дружбой</a:t>
            </a:r>
            <a:r>
              <a:rPr kumimoji="0" lang="en-US" sz="240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2400" u="none" strike="noStrike" cap="none" normalizeH="0" baseline="0" dirty="0" smtClean="0">
                <a:ln>
                  <a:noFill/>
                </a:ln>
                <a:effectLst/>
                <a:latin typeface="Times New Roman" pitchFamily="18" charset="0"/>
                <a:ea typeface="Times New Roman" pitchFamily="18" charset="0"/>
                <a:cs typeface="Times New Roman" pitchFamily="18" charset="0"/>
              </a:rPr>
              <a:t>а</a:t>
            </a:r>
            <a:r>
              <a:rPr kumimoji="0" lang="en-US" sz="240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2400" u="none" strike="noStrike" cap="none" normalizeH="0" baseline="0" dirty="0" smtClean="0">
                <a:ln>
                  <a:noFill/>
                </a:ln>
                <a:effectLst/>
                <a:latin typeface="Times New Roman" pitchFamily="18" charset="0"/>
                <a:ea typeface="Times New Roman" pitchFamily="18" charset="0"/>
                <a:cs typeface="Times New Roman" pitchFamily="18" charset="0"/>
              </a:rPr>
              <a:t>денежки</a:t>
            </a:r>
            <a:r>
              <a:rPr kumimoji="0" lang="en-US" sz="240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2400" u="none" strike="noStrike" cap="none" normalizeH="0" baseline="0" dirty="0" smtClean="0">
                <a:ln>
                  <a:noFill/>
                </a:ln>
                <a:effectLst/>
                <a:latin typeface="Times New Roman" pitchFamily="18" charset="0"/>
                <a:ea typeface="Times New Roman" pitchFamily="18" charset="0"/>
                <a:cs typeface="Times New Roman" pitchFamily="18" charset="0"/>
              </a:rPr>
              <a:t>врозь</a:t>
            </a:r>
            <a:r>
              <a:rPr kumimoji="0" lang="en-US" sz="2400" u="none" strike="noStrike" cap="none" normalizeH="0" baseline="0" dirty="0" smtClean="0">
                <a:ln>
                  <a:noFill/>
                </a:ln>
                <a:effectLst/>
                <a:latin typeface="Times New Roman" pitchFamily="18" charset="0"/>
                <a:ea typeface="Times New Roman" pitchFamily="18" charset="0"/>
                <a:cs typeface="Times New Roman" pitchFamily="18" charset="0"/>
              </a:rPr>
              <a:t>. – Friendship is important but money must be separated.</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400" u="none" strike="noStrike" cap="none" normalizeH="0" baseline="0" dirty="0" smtClean="0">
                <a:ln>
                  <a:noFill/>
                </a:ln>
                <a:effectLst/>
                <a:latin typeface="Times New Roman" pitchFamily="18" charset="0"/>
                <a:ea typeface="Times New Roman" pitchFamily="18" charset="0"/>
                <a:cs typeface="Times New Roman" pitchFamily="18" charset="0"/>
              </a:rPr>
              <a:t>Почет</a:t>
            </a:r>
            <a:r>
              <a:rPr kumimoji="0" lang="en-US" sz="240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2400" u="none" strike="noStrike" cap="none" normalizeH="0" baseline="0" dirty="0" smtClean="0">
                <a:ln>
                  <a:noFill/>
                </a:ln>
                <a:effectLst/>
                <a:latin typeface="Times New Roman" pitchFamily="18" charset="0"/>
                <a:ea typeface="Times New Roman" pitchFamily="18" charset="0"/>
                <a:cs typeface="Times New Roman" pitchFamily="18" charset="0"/>
              </a:rPr>
              <a:t>дороже</a:t>
            </a:r>
            <a:r>
              <a:rPr kumimoji="0" lang="en-US" sz="240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2400" u="none" strike="noStrike" cap="none" normalizeH="0" baseline="0" dirty="0" smtClean="0">
                <a:ln>
                  <a:noFill/>
                </a:ln>
                <a:effectLst/>
                <a:latin typeface="Times New Roman" pitchFamily="18" charset="0"/>
                <a:ea typeface="Times New Roman" pitchFamily="18" charset="0"/>
                <a:cs typeface="Times New Roman" pitchFamily="18" charset="0"/>
              </a:rPr>
              <a:t>денег</a:t>
            </a:r>
            <a:r>
              <a:rPr kumimoji="0" lang="en-US" sz="2400" u="none" strike="noStrike" cap="none" normalizeH="0" baseline="0" dirty="0" smtClean="0">
                <a:ln>
                  <a:noFill/>
                </a:ln>
                <a:effectLst/>
                <a:latin typeface="Times New Roman" pitchFamily="18" charset="0"/>
                <a:ea typeface="Times New Roman" pitchFamily="18" charset="0"/>
                <a:cs typeface="Times New Roman" pitchFamily="18" charset="0"/>
              </a:rPr>
              <a:t>. – </a:t>
            </a:r>
            <a:r>
              <a:rPr kumimoji="0" lang="en-US" sz="2400" u="none" strike="noStrike" cap="none" normalizeH="0" baseline="0" dirty="0" err="1" smtClean="0">
                <a:ln>
                  <a:noFill/>
                </a:ln>
                <a:effectLst/>
                <a:latin typeface="Times New Roman" pitchFamily="18" charset="0"/>
                <a:ea typeface="Times New Roman" pitchFamily="18" charset="0"/>
                <a:cs typeface="Times New Roman" pitchFamily="18" charset="0"/>
              </a:rPr>
              <a:t>Honour</a:t>
            </a:r>
            <a:r>
              <a:rPr kumimoji="0" lang="en-US" sz="2400" u="none" strike="noStrike" cap="none" normalizeH="0" baseline="0" dirty="0" smtClean="0">
                <a:ln>
                  <a:noFill/>
                </a:ln>
                <a:effectLst/>
                <a:latin typeface="Times New Roman" pitchFamily="18" charset="0"/>
                <a:ea typeface="Times New Roman" pitchFamily="18" charset="0"/>
                <a:cs typeface="Times New Roman" pitchFamily="18" charset="0"/>
              </a:rPr>
              <a:t> is more important than money.</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400" u="none" strike="noStrike" cap="none" normalizeH="0" baseline="0" dirty="0" smtClean="0">
                <a:ln>
                  <a:noFill/>
                </a:ln>
                <a:effectLst/>
                <a:latin typeface="Times New Roman" pitchFamily="18" charset="0"/>
                <a:ea typeface="Calibri" pitchFamily="34" charset="0"/>
                <a:cs typeface="Times New Roman" pitchFamily="18" charset="0"/>
              </a:rPr>
              <a:t>Хлебу</a:t>
            </a:r>
            <a:r>
              <a:rPr kumimoji="0" lang="en-US" sz="2400" u="none" strike="noStrike" cap="none" normalizeH="0" baseline="0" dirty="0" smtClean="0">
                <a:ln>
                  <a:noFill/>
                </a:ln>
                <a:effectLst/>
                <a:latin typeface="Times New Roman" pitchFamily="18" charset="0"/>
                <a:ea typeface="Calibri" pitchFamily="34" charset="0"/>
                <a:cs typeface="Times New Roman" pitchFamily="18" charset="0"/>
              </a:rPr>
              <a:t> – </a:t>
            </a:r>
            <a:r>
              <a:rPr kumimoji="0" lang="ru-RU" sz="2400" u="none" strike="noStrike" cap="none" normalizeH="0" baseline="0" dirty="0" smtClean="0">
                <a:ln>
                  <a:noFill/>
                </a:ln>
                <a:effectLst/>
                <a:latin typeface="Times New Roman" pitchFamily="18" charset="0"/>
                <a:ea typeface="Calibri" pitchFamily="34" charset="0"/>
                <a:cs typeface="Times New Roman" pitchFamily="18" charset="0"/>
              </a:rPr>
              <a:t>мера</a:t>
            </a:r>
            <a:r>
              <a:rPr kumimoji="0" lang="en-US" sz="240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400" u="none" strike="noStrike" cap="none" normalizeH="0" baseline="0" dirty="0" smtClean="0">
                <a:ln>
                  <a:noFill/>
                </a:ln>
                <a:effectLst/>
                <a:latin typeface="Times New Roman" pitchFamily="18" charset="0"/>
                <a:ea typeface="Calibri" pitchFamily="34" charset="0"/>
                <a:cs typeface="Times New Roman" pitchFamily="18" charset="0"/>
              </a:rPr>
              <a:t>деньгам</a:t>
            </a:r>
            <a:r>
              <a:rPr kumimoji="0" lang="en-US" sz="2400" u="none" strike="noStrike" cap="none" normalizeH="0" baseline="0" dirty="0" smtClean="0">
                <a:ln>
                  <a:noFill/>
                </a:ln>
                <a:effectLst/>
                <a:latin typeface="Times New Roman" pitchFamily="18" charset="0"/>
                <a:ea typeface="Calibri" pitchFamily="34" charset="0"/>
                <a:cs typeface="Times New Roman" pitchFamily="18" charset="0"/>
              </a:rPr>
              <a:t> – </a:t>
            </a:r>
            <a:r>
              <a:rPr kumimoji="0" lang="ru-RU" sz="2400" u="none" strike="noStrike" cap="none" normalizeH="0" baseline="0" dirty="0" smtClean="0">
                <a:ln>
                  <a:noFill/>
                </a:ln>
                <a:effectLst/>
                <a:latin typeface="Times New Roman" pitchFamily="18" charset="0"/>
                <a:ea typeface="Calibri" pitchFamily="34" charset="0"/>
                <a:cs typeface="Times New Roman" pitchFamily="18" charset="0"/>
              </a:rPr>
              <a:t>счет</a:t>
            </a:r>
            <a:r>
              <a:rPr kumimoji="0" lang="en-US" sz="2400" u="none" strike="noStrike" cap="none" normalizeH="0" baseline="0" dirty="0" smtClean="0">
                <a:ln>
                  <a:noFill/>
                </a:ln>
                <a:effectLst/>
                <a:latin typeface="Times New Roman" pitchFamily="18" charset="0"/>
                <a:ea typeface="Calibri" pitchFamily="34" charset="0"/>
                <a:cs typeface="Times New Roman" pitchFamily="18" charset="0"/>
              </a:rPr>
              <a:t>.  A measure  is for bread, counting is for money.   </a:t>
            </a:r>
            <a:endParaRPr kumimoji="0" lang="en-US" sz="3200"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transition spd="med">
    <p:cover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183880" cy="715460"/>
          </a:xfrm>
        </p:spPr>
        <p:txBody>
          <a:bodyPr>
            <a:normAutofit/>
          </a:bodyPr>
          <a:lstStyle/>
          <a:p>
            <a:pPr algn="ctr"/>
            <a: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Belarus</a:t>
            </a:r>
            <a:endParaRPr lang="ru-RU"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2050" name="Picture 2" descr="D:\Aлеся фильмы\Screenshots\IMG_20151106_202915.JPG"/>
          <p:cNvPicPr>
            <a:picLocks noGrp="1" noChangeAspect="1" noChangeArrowheads="1"/>
          </p:cNvPicPr>
          <p:nvPr>
            <p:ph sz="quarter" idx="1"/>
          </p:nvPr>
        </p:nvPicPr>
        <p:blipFill>
          <a:blip r:embed="rId2" cstate="print"/>
          <a:srcRect/>
          <a:stretch>
            <a:fillRect/>
          </a:stretch>
        </p:blipFill>
        <p:spPr bwMode="auto">
          <a:xfrm>
            <a:off x="571472" y="1576860"/>
            <a:ext cx="3071834" cy="1416884"/>
          </a:xfrm>
          <a:prstGeom prst="rect">
            <a:avLst/>
          </a:prstGeom>
          <a:noFill/>
        </p:spPr>
      </p:pic>
      <p:sp>
        <p:nvSpPr>
          <p:cNvPr id="10" name="TextBox 9"/>
          <p:cNvSpPr txBox="1"/>
          <p:nvPr/>
        </p:nvSpPr>
        <p:spPr>
          <a:xfrm>
            <a:off x="642910" y="3071810"/>
            <a:ext cx="3643338" cy="1077218"/>
          </a:xfrm>
          <a:prstGeom prst="rect">
            <a:avLst/>
          </a:prstGeom>
          <a:noFill/>
        </p:spPr>
        <p:txBody>
          <a:bodyPr wrap="square" rtlCol="0">
            <a:spAutoFit/>
          </a:bodyPr>
          <a:lstStyle/>
          <a:p>
            <a:r>
              <a:rPr lang="en-US" sz="3200" b="1" i="1" dirty="0" smtClean="0">
                <a:solidFill>
                  <a:schemeClr val="tx1">
                    <a:lumMod val="75000"/>
                    <a:lumOff val="25000"/>
                  </a:schemeClr>
                </a:solidFill>
                <a:effectLst>
                  <a:outerShdw blurRad="38100" dist="38100" dir="2700000" algn="tl">
                    <a:srgbClr val="000000">
                      <a:alpha val="43137"/>
                    </a:srgbClr>
                  </a:outerShdw>
                </a:effectLst>
                <a:latin typeface="Times New Roman" pitchFamily="18" charset="0"/>
                <a:cs typeface="Times New Roman" pitchFamily="18" charset="0"/>
              </a:rPr>
              <a:t>Opera and Ballet Theatre</a:t>
            </a:r>
            <a:endParaRPr lang="ru-RU" sz="3200" b="1" i="1" dirty="0">
              <a:solidFill>
                <a:schemeClr val="tx1">
                  <a:lumMod val="75000"/>
                  <a:lumOff val="2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051" name="Picture 3" descr="D:\Aлеся фильмы\Screenshots\IMG_20151106_195219.JPG"/>
          <p:cNvPicPr>
            <a:picLocks noChangeAspect="1" noChangeArrowheads="1"/>
          </p:cNvPicPr>
          <p:nvPr/>
        </p:nvPicPr>
        <p:blipFill>
          <a:blip r:embed="rId3" cstate="print"/>
          <a:srcRect/>
          <a:stretch>
            <a:fillRect/>
          </a:stretch>
        </p:blipFill>
        <p:spPr bwMode="auto">
          <a:xfrm>
            <a:off x="5072066" y="1571612"/>
            <a:ext cx="3143272" cy="1473408"/>
          </a:xfrm>
          <a:prstGeom prst="rect">
            <a:avLst/>
          </a:prstGeom>
          <a:noFill/>
        </p:spPr>
      </p:pic>
      <p:sp>
        <p:nvSpPr>
          <p:cNvPr id="12" name="TextBox 11"/>
          <p:cNvSpPr txBox="1"/>
          <p:nvPr/>
        </p:nvSpPr>
        <p:spPr>
          <a:xfrm>
            <a:off x="5000628" y="3071810"/>
            <a:ext cx="3357586" cy="1077218"/>
          </a:xfrm>
          <a:prstGeom prst="rect">
            <a:avLst/>
          </a:prstGeom>
          <a:noFill/>
        </p:spPr>
        <p:txBody>
          <a:bodyPr wrap="square" rtlCol="0">
            <a:spAutoFit/>
          </a:bodyPr>
          <a:lstStyle/>
          <a:p>
            <a:r>
              <a:rPr lang="en-US" sz="3200" b="1" i="1" dirty="0" smtClean="0">
                <a:solidFill>
                  <a:schemeClr val="tx1">
                    <a:lumMod val="75000"/>
                    <a:lumOff val="25000"/>
                  </a:schemeClr>
                </a:solidFill>
                <a:effectLst>
                  <a:outerShdw blurRad="38100" dist="38100" dir="2700000" algn="tl">
                    <a:srgbClr val="000000">
                      <a:alpha val="43137"/>
                    </a:srgbClr>
                  </a:outerShdw>
                </a:effectLst>
                <a:latin typeface="Times New Roman" pitchFamily="18" charset="0"/>
                <a:cs typeface="Times New Roman" pitchFamily="18" charset="0"/>
              </a:rPr>
              <a:t>Republic Palace of Culture</a:t>
            </a:r>
            <a:endParaRPr lang="ru-RU" sz="3200" b="1" i="1" dirty="0">
              <a:solidFill>
                <a:schemeClr val="tx1">
                  <a:lumMod val="75000"/>
                  <a:lumOff val="2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052" name="Picture 4"/>
          <p:cNvPicPr>
            <a:picLocks noChangeAspect="1" noChangeArrowheads="1"/>
          </p:cNvPicPr>
          <p:nvPr/>
        </p:nvPicPr>
        <p:blipFill>
          <a:blip r:embed="rId4" cstate="print"/>
          <a:srcRect/>
          <a:stretch>
            <a:fillRect/>
          </a:stretch>
        </p:blipFill>
        <p:spPr bwMode="auto">
          <a:xfrm>
            <a:off x="2483203" y="4033251"/>
            <a:ext cx="3312933" cy="1598490"/>
          </a:xfrm>
          <a:prstGeom prst="rect">
            <a:avLst/>
          </a:prstGeom>
          <a:noFill/>
          <a:ln w="9525">
            <a:noFill/>
            <a:miter lim="800000"/>
            <a:headEnd/>
            <a:tailEnd/>
          </a:ln>
          <a:effectLst/>
        </p:spPr>
      </p:pic>
      <p:sp>
        <p:nvSpPr>
          <p:cNvPr id="14" name="TextBox 13"/>
          <p:cNvSpPr txBox="1"/>
          <p:nvPr/>
        </p:nvSpPr>
        <p:spPr>
          <a:xfrm>
            <a:off x="2571736" y="5500702"/>
            <a:ext cx="3500462" cy="1077218"/>
          </a:xfrm>
          <a:prstGeom prst="rect">
            <a:avLst/>
          </a:prstGeom>
          <a:noFill/>
        </p:spPr>
        <p:txBody>
          <a:bodyPr wrap="square" rtlCol="0">
            <a:spAutoFit/>
          </a:bodyPr>
          <a:lstStyle/>
          <a:p>
            <a:pPr algn="ctr"/>
            <a:r>
              <a:rPr lang="en-US" sz="3200" b="1" i="1" dirty="0" smtClean="0">
                <a:solidFill>
                  <a:schemeClr val="tx1">
                    <a:lumMod val="75000"/>
                    <a:lumOff val="25000"/>
                  </a:schemeClr>
                </a:solidFill>
                <a:effectLst>
                  <a:outerShdw blurRad="38100" dist="38100" dir="2700000" algn="tl">
                    <a:srgbClr val="000000">
                      <a:alpha val="43137"/>
                    </a:srgbClr>
                  </a:outerShdw>
                </a:effectLst>
                <a:latin typeface="Times New Roman" pitchFamily="18" charset="0"/>
                <a:cs typeface="Times New Roman" pitchFamily="18" charset="0"/>
              </a:rPr>
              <a:t>National Art Museum</a:t>
            </a:r>
            <a:endParaRPr lang="ru-RU" sz="3200" b="1" i="1" dirty="0">
              <a:solidFill>
                <a:schemeClr val="tx1">
                  <a:lumMod val="75000"/>
                  <a:lumOff val="2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med">
    <p:cover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358246" cy="1051560"/>
          </a:xfrm>
        </p:spPr>
        <p:txBody>
          <a:bodyPr>
            <a:normAutofit/>
          </a:bodyPr>
          <a:lstStyle/>
          <a:p>
            <a:pPr algn="ctr"/>
            <a:r>
              <a:rPr lang="en-US" sz="4400" dirty="0" smtClean="0">
                <a:solidFill>
                  <a:srgbClr val="002060"/>
                </a:solidFill>
                <a:latin typeface="David" pitchFamily="34" charset="-79"/>
                <a:cs typeface="David" pitchFamily="34" charset="-79"/>
              </a:rPr>
              <a:t>Money begets money</a:t>
            </a:r>
            <a:endParaRPr lang="ru-RU" sz="4400" dirty="0">
              <a:solidFill>
                <a:srgbClr val="002060"/>
              </a:solidFill>
              <a:cs typeface="David" pitchFamily="34" charset="-79"/>
            </a:endParaRPr>
          </a:p>
        </p:txBody>
      </p:sp>
      <p:pic>
        <p:nvPicPr>
          <p:cNvPr id="5" name="Содержимое 4" descr="IMG_20151127_165807.jpg"/>
          <p:cNvPicPr>
            <a:picLocks noGrp="1" noChangeAspect="1"/>
          </p:cNvPicPr>
          <p:nvPr>
            <p:ph sz="quarter" idx="1"/>
          </p:nvPr>
        </p:nvPicPr>
        <p:blipFill>
          <a:blip r:embed="rId2" cstate="print"/>
          <a:srcRect t="11673"/>
          <a:stretch>
            <a:fillRect/>
          </a:stretch>
        </p:blipFill>
        <p:spPr>
          <a:xfrm rot="10800000">
            <a:off x="1571604" y="1142984"/>
            <a:ext cx="5838056" cy="3867456"/>
          </a:xfrm>
        </p:spPr>
      </p:pic>
      <p:sp>
        <p:nvSpPr>
          <p:cNvPr id="4" name="TextBox 3"/>
          <p:cNvSpPr txBox="1"/>
          <p:nvPr/>
        </p:nvSpPr>
        <p:spPr>
          <a:xfrm>
            <a:off x="642910" y="4929198"/>
            <a:ext cx="8072494" cy="1384995"/>
          </a:xfrm>
          <a:prstGeom prst="rect">
            <a:avLst/>
          </a:prstGeom>
          <a:noFill/>
        </p:spPr>
        <p:txBody>
          <a:bodyPr wrap="square" rtlCol="0">
            <a:spAutoFit/>
          </a:bodyPr>
          <a:lstStyle/>
          <a:p>
            <a:r>
              <a:rPr lang="en-US" sz="2800" dirty="0" smtClean="0">
                <a:latin typeface="Times New Roman" pitchFamily="18" charset="0"/>
                <a:cs typeface="Times New Roman" pitchFamily="18" charset="0"/>
              </a:rPr>
              <a:t>I think, if you put up money in some profitable  production, then the money will come back to you with subsidiary money.</a:t>
            </a:r>
            <a:endParaRPr lang="ru-RU" sz="2800" dirty="0">
              <a:latin typeface="Times New Roman" pitchFamily="18" charset="0"/>
              <a:cs typeface="Times New Roman" pitchFamily="18" charset="0"/>
            </a:endParaRPr>
          </a:p>
        </p:txBody>
      </p:sp>
    </p:spTree>
  </p:cSld>
  <p:clrMapOvr>
    <a:masterClrMapping/>
  </p:clrMapOvr>
  <p:transition spd="med">
    <p:cover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Прямоугольник 1"/>
          <p:cNvSpPr/>
          <p:nvPr/>
        </p:nvSpPr>
        <p:spPr>
          <a:xfrm>
            <a:off x="1547664" y="332656"/>
            <a:ext cx="5843266" cy="523220"/>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r>
              <a:rPr lang="en-US" altLang="en-US" sz="2800" b="1" dirty="0" smtClean="0">
                <a:ln w="11430"/>
                <a:solidFill>
                  <a:srgbClr val="002060"/>
                </a:solidFill>
                <a:effectLst>
                  <a:outerShdw blurRad="80000" dist="40000" dir="5040000" algn="tl">
                    <a:srgbClr val="000000">
                      <a:alpha val="30000"/>
                    </a:srgbClr>
                  </a:outerShdw>
                </a:effectLst>
              </a:rPr>
              <a:t>Money does not grow on trees.</a:t>
            </a:r>
          </a:p>
        </p:txBody>
      </p:sp>
      <p:sp>
        <p:nvSpPr>
          <p:cNvPr id="3" name="Прямоугольник 2"/>
          <p:cNvSpPr/>
          <p:nvPr/>
        </p:nvSpPr>
        <p:spPr>
          <a:xfrm>
            <a:off x="1115616" y="980728"/>
            <a:ext cx="6552728" cy="1569660"/>
          </a:xfrm>
          <a:prstGeom prst="rect">
            <a:avLst/>
          </a:prstGeom>
        </p:spPr>
        <p:txBody>
          <a:bodyPr wrap="square">
            <a:spAutoFit/>
          </a:bodyPr>
          <a:lstStyle/>
          <a:p>
            <a:r>
              <a:rPr lang="en-US" altLang="en-US" sz="2400" i="1" dirty="0" smtClean="0"/>
              <a:t>I</a:t>
            </a:r>
            <a:r>
              <a:rPr lang="ru-RU" altLang="en-US" sz="2400" i="1" dirty="0" err="1" smtClean="0"/>
              <a:t>t's</a:t>
            </a:r>
            <a:r>
              <a:rPr lang="ru-RU" altLang="en-US" sz="2400" i="1" dirty="0" smtClean="0"/>
              <a:t> </a:t>
            </a:r>
            <a:r>
              <a:rPr lang="ru-RU" altLang="en-US" sz="2400" i="1" dirty="0" err="1" smtClean="0"/>
              <a:t>not</a:t>
            </a:r>
            <a:r>
              <a:rPr lang="ru-RU" altLang="en-US" sz="2400" i="1" dirty="0" smtClean="0"/>
              <a:t> </a:t>
            </a:r>
            <a:r>
              <a:rPr lang="ru-RU" altLang="en-US" sz="2400" i="1" dirty="0" err="1" smtClean="0"/>
              <a:t>easy</a:t>
            </a:r>
            <a:r>
              <a:rPr lang="ru-RU" altLang="en-US" sz="2400" i="1" dirty="0" smtClean="0"/>
              <a:t> </a:t>
            </a:r>
            <a:r>
              <a:rPr lang="ru-RU" altLang="en-US" sz="2400" i="1" dirty="0" err="1" smtClean="0"/>
              <a:t>to</a:t>
            </a:r>
            <a:r>
              <a:rPr lang="ru-RU" altLang="en-US" sz="2400" i="1" dirty="0" smtClean="0"/>
              <a:t> </a:t>
            </a:r>
            <a:r>
              <a:rPr lang="ru-RU" altLang="en-US" sz="2400" i="1" dirty="0" err="1" smtClean="0"/>
              <a:t>get</a:t>
            </a:r>
            <a:r>
              <a:rPr lang="ru-RU" altLang="en-US" sz="2400" i="1" dirty="0" smtClean="0"/>
              <a:t> </a:t>
            </a:r>
            <a:r>
              <a:rPr lang="ru-RU" altLang="en-US" sz="2400" i="1" dirty="0" err="1" smtClean="0"/>
              <a:t>money</a:t>
            </a:r>
            <a:r>
              <a:rPr lang="ru-RU" altLang="en-US" sz="2400" i="1" dirty="0" smtClean="0"/>
              <a:t>. </a:t>
            </a:r>
            <a:r>
              <a:rPr lang="ru-RU" altLang="en-US" sz="2400" i="1" dirty="0" err="1" smtClean="0"/>
              <a:t>We</a:t>
            </a:r>
            <a:r>
              <a:rPr lang="ru-RU" altLang="en-US" sz="2400" i="1" dirty="0" smtClean="0"/>
              <a:t> </a:t>
            </a:r>
            <a:r>
              <a:rPr lang="ru-RU" altLang="en-US" sz="2400" i="1" dirty="0" err="1" smtClean="0"/>
              <a:t>have</a:t>
            </a:r>
            <a:r>
              <a:rPr lang="ru-RU" altLang="en-US" sz="2400" i="1" dirty="0" smtClean="0"/>
              <a:t> </a:t>
            </a:r>
            <a:r>
              <a:rPr lang="ru-RU" altLang="en-US" sz="2400" i="1" dirty="0" err="1" smtClean="0"/>
              <a:t>to</a:t>
            </a:r>
            <a:r>
              <a:rPr lang="ru-RU" altLang="en-US" sz="2400" i="1" dirty="0" smtClean="0"/>
              <a:t> </a:t>
            </a:r>
            <a:endParaRPr lang="en-US" altLang="en-US" sz="2400" i="1" dirty="0" smtClean="0"/>
          </a:p>
          <a:p>
            <a:r>
              <a:rPr lang="ru-RU" altLang="en-US" sz="2400" i="1" dirty="0" err="1" smtClean="0"/>
              <a:t>work</a:t>
            </a:r>
            <a:r>
              <a:rPr lang="ru-RU" altLang="en-US" sz="2400" i="1" dirty="0" smtClean="0"/>
              <a:t> </a:t>
            </a:r>
            <a:r>
              <a:rPr lang="ru-RU" altLang="en-US" sz="2400" i="1" dirty="0" err="1" smtClean="0"/>
              <a:t>hard</a:t>
            </a:r>
            <a:r>
              <a:rPr lang="ru-RU" altLang="en-US" sz="2400" i="1" dirty="0" smtClean="0"/>
              <a:t> </a:t>
            </a:r>
            <a:r>
              <a:rPr lang="ru-RU" altLang="en-US" sz="2400" i="1" dirty="0" err="1" smtClean="0"/>
              <a:t>to</a:t>
            </a:r>
            <a:r>
              <a:rPr lang="ru-RU" altLang="en-US" sz="2400" i="1" dirty="0" smtClean="0"/>
              <a:t> </a:t>
            </a:r>
            <a:r>
              <a:rPr lang="ru-RU" altLang="en-US" sz="2400" i="1" dirty="0" err="1" smtClean="0"/>
              <a:t>make</a:t>
            </a:r>
            <a:r>
              <a:rPr lang="ru-RU" altLang="en-US" sz="2400" i="1" dirty="0" smtClean="0"/>
              <a:t> </a:t>
            </a:r>
            <a:r>
              <a:rPr lang="ru-RU" altLang="en-US" sz="2400" i="1" dirty="0" err="1" smtClean="0"/>
              <a:t>money</a:t>
            </a:r>
            <a:r>
              <a:rPr lang="ru-RU" altLang="en-US" sz="2400" i="1" dirty="0" smtClean="0"/>
              <a:t>. </a:t>
            </a:r>
            <a:r>
              <a:rPr lang="ru-RU" altLang="en-US" sz="2400" i="1" dirty="0" err="1" smtClean="0"/>
              <a:t>We</a:t>
            </a:r>
            <a:r>
              <a:rPr lang="ru-RU" altLang="en-US" sz="2400" i="1" dirty="0" smtClean="0"/>
              <a:t> </a:t>
            </a:r>
            <a:r>
              <a:rPr lang="ru-RU" altLang="en-US" sz="2400" i="1" dirty="0" err="1" smtClean="0"/>
              <a:t>can't</a:t>
            </a:r>
            <a:endParaRPr lang="en-US" altLang="en-US" sz="2400" i="1" dirty="0" smtClean="0"/>
          </a:p>
          <a:p>
            <a:r>
              <a:rPr lang="ru-RU" altLang="en-US" sz="2400" i="1" dirty="0" smtClean="0"/>
              <a:t> </a:t>
            </a:r>
            <a:r>
              <a:rPr lang="ru-RU" altLang="en-US" sz="2400" i="1" dirty="0" err="1" smtClean="0"/>
              <a:t>just</a:t>
            </a:r>
            <a:r>
              <a:rPr lang="ru-RU" altLang="en-US" sz="2400" i="1" dirty="0" smtClean="0"/>
              <a:t> </a:t>
            </a:r>
            <a:r>
              <a:rPr lang="ru-RU" altLang="en-US" sz="2400" i="1" dirty="0" err="1" smtClean="0"/>
              <a:t>walk</a:t>
            </a:r>
            <a:r>
              <a:rPr lang="ru-RU" altLang="en-US" sz="2400" i="1" dirty="0" smtClean="0"/>
              <a:t> </a:t>
            </a:r>
            <a:r>
              <a:rPr lang="ru-RU" altLang="en-US" sz="2400" i="1" dirty="0" err="1" smtClean="0"/>
              <a:t>around</a:t>
            </a:r>
            <a:r>
              <a:rPr lang="ru-RU" altLang="en-US" sz="2400" i="1" dirty="0" smtClean="0"/>
              <a:t> </a:t>
            </a:r>
            <a:r>
              <a:rPr lang="ru-RU" altLang="en-US" sz="2400" i="1" dirty="0" err="1" smtClean="0"/>
              <a:t>and</a:t>
            </a:r>
            <a:r>
              <a:rPr lang="ru-RU" altLang="en-US" sz="2400" i="1" dirty="0" smtClean="0"/>
              <a:t> </a:t>
            </a:r>
            <a:r>
              <a:rPr lang="ru-RU" altLang="en-US" sz="2400" i="1" dirty="0" err="1" smtClean="0"/>
              <a:t>pick</a:t>
            </a:r>
            <a:r>
              <a:rPr lang="ru-RU" altLang="en-US" sz="2400" i="1" dirty="0" smtClean="0"/>
              <a:t> </a:t>
            </a:r>
            <a:r>
              <a:rPr lang="ru-RU" altLang="en-US" sz="2400" i="1" dirty="0" err="1" smtClean="0"/>
              <a:t>it</a:t>
            </a:r>
            <a:r>
              <a:rPr lang="ru-RU" altLang="en-US" sz="2400" i="1" dirty="0" smtClean="0"/>
              <a:t> </a:t>
            </a:r>
            <a:r>
              <a:rPr lang="ru-RU" altLang="en-US" sz="2400" i="1" dirty="0" err="1" smtClean="0"/>
              <a:t>like</a:t>
            </a:r>
            <a:r>
              <a:rPr lang="ru-RU" altLang="en-US" sz="2400" i="1" dirty="0" smtClean="0"/>
              <a:t> </a:t>
            </a:r>
            <a:endParaRPr lang="en-US" altLang="en-US" sz="2400" i="1" dirty="0" smtClean="0"/>
          </a:p>
          <a:p>
            <a:r>
              <a:rPr lang="ru-RU" altLang="en-US" sz="2400" i="1" dirty="0" err="1" smtClean="0"/>
              <a:t>fruit</a:t>
            </a:r>
            <a:r>
              <a:rPr lang="ru-RU" altLang="en-US" sz="2400" i="1" dirty="0" smtClean="0"/>
              <a:t> </a:t>
            </a:r>
            <a:r>
              <a:rPr lang="ru-RU" altLang="en-US" sz="2400" i="1" dirty="0" err="1" smtClean="0"/>
              <a:t>from</a:t>
            </a:r>
            <a:r>
              <a:rPr lang="ru-RU" altLang="en-US" sz="2400" i="1" dirty="0" smtClean="0"/>
              <a:t> </a:t>
            </a:r>
            <a:r>
              <a:rPr lang="ru-RU" altLang="en-US" sz="2400" i="1" dirty="0" err="1" smtClean="0"/>
              <a:t>the</a:t>
            </a:r>
            <a:r>
              <a:rPr lang="ru-RU" altLang="en-US" sz="2400" i="1" dirty="0" smtClean="0"/>
              <a:t> </a:t>
            </a:r>
            <a:r>
              <a:rPr lang="ru-RU" altLang="en-US" sz="2400" i="1" dirty="0" err="1" smtClean="0"/>
              <a:t>trees</a:t>
            </a:r>
            <a:r>
              <a:rPr lang="ru-RU" altLang="en-US" sz="2400" i="1" dirty="0" smtClean="0"/>
              <a:t>.</a:t>
            </a:r>
            <a:r>
              <a:rPr lang="ru-RU" altLang="en-US" sz="2400" dirty="0" smtClean="0"/>
              <a:t> </a:t>
            </a:r>
          </a:p>
        </p:txBody>
      </p:sp>
      <p:pic>
        <p:nvPicPr>
          <p:cNvPr id="4" name="Picture 4"/>
          <p:cNvPicPr>
            <a:picLocks noChangeAspect="1" noChangeArrowheads="1"/>
          </p:cNvPicPr>
          <p:nvPr/>
        </p:nvPicPr>
        <p:blipFill>
          <a:blip r:embed="rId2" cstate="print"/>
          <a:srcRect/>
          <a:stretch>
            <a:fillRect/>
          </a:stretch>
        </p:blipFill>
        <p:spPr bwMode="auto">
          <a:xfrm>
            <a:off x="2339752" y="2996952"/>
            <a:ext cx="2735263" cy="2997200"/>
          </a:xfrm>
          <a:prstGeom prst="rect">
            <a:avLst/>
          </a:prstGeom>
          <a:noFill/>
          <a:ln w="9525">
            <a:noFill/>
            <a:miter lim="800000"/>
            <a:headEnd/>
            <a:tailEnd/>
          </a:ln>
        </p:spPr>
      </p:pic>
    </p:spTree>
  </p:cSld>
  <p:clrMapOvr>
    <a:masterClrMapping/>
  </p:clrMapOvr>
  <p:transition spd="med">
    <p:cover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2" descr="C:\Users\User\Desktop\money\money\пословица.jpeg"/>
          <p:cNvPicPr>
            <a:picLocks noChangeAspect="1" noChangeArrowheads="1"/>
          </p:cNvPicPr>
          <p:nvPr/>
        </p:nvPicPr>
        <p:blipFill>
          <a:blip r:embed="rId2"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683568" y="251928"/>
            <a:ext cx="7892179" cy="5580018"/>
          </a:xfrm>
          <a:prstGeom prst="rect">
            <a:avLst/>
          </a:prstGeom>
          <a:noFill/>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Lst>
        </p:spPr>
      </p:pic>
      <p:sp>
        <p:nvSpPr>
          <p:cNvPr id="3" name="Прямоугольник 2"/>
          <p:cNvSpPr/>
          <p:nvPr/>
        </p:nvSpPr>
        <p:spPr>
          <a:xfrm>
            <a:off x="1763688" y="4941168"/>
            <a:ext cx="5472608" cy="1569660"/>
          </a:xfrm>
          <a:prstGeom prst="rect">
            <a:avLst/>
          </a:prstGeom>
        </p:spPr>
        <p:txBody>
          <a:bodyPr wrap="square">
            <a:spAutoFit/>
          </a:bodyPr>
          <a:lstStyle/>
          <a:p>
            <a:r>
              <a:rPr lang="en-US" sz="2400" dirty="0"/>
              <a:t>One hundred friends can provide much more help than a hundred </a:t>
            </a:r>
            <a:r>
              <a:rPr lang="en-US" sz="2400" dirty="0" smtClean="0"/>
              <a:t>rubles. Real </a:t>
            </a:r>
            <a:r>
              <a:rPr lang="en-US" sz="2400" dirty="0"/>
              <a:t>friendship is endless and of </a:t>
            </a:r>
            <a:r>
              <a:rPr lang="en-US" sz="2400" dirty="0" smtClean="0"/>
              <a:t>course </a:t>
            </a:r>
            <a:r>
              <a:rPr lang="en-US" sz="2400" dirty="0"/>
              <a:t>invaluable.</a:t>
            </a:r>
            <a:endParaRPr lang="ru-RU" sz="2400" dirty="0"/>
          </a:p>
        </p:txBody>
      </p:sp>
    </p:spTree>
  </p:cSld>
  <p:clrMapOvr>
    <a:masterClrMapping/>
  </p:clrMapOvr>
  <p:transition spd="med">
    <p:cover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Прямоугольник 1"/>
          <p:cNvSpPr/>
          <p:nvPr/>
        </p:nvSpPr>
        <p:spPr>
          <a:xfrm>
            <a:off x="1619672" y="332656"/>
            <a:ext cx="6409127" cy="523220"/>
          </a:xfrm>
          <a:prstGeom prst="rect">
            <a:avLst/>
          </a:prstGeom>
        </p:spPr>
        <p:txBody>
          <a:bodyPr wrap="none">
            <a:spAutoFit/>
          </a:bodyPr>
          <a:lstStyle/>
          <a:p>
            <a:r>
              <a:rPr lang="en-US" sz="2800" b="1" dirty="0" smtClean="0">
                <a:solidFill>
                  <a:srgbClr val="002060"/>
                </a:solidFill>
              </a:rPr>
              <a:t>Without a coin, there is no </a:t>
            </a:r>
            <a:r>
              <a:rPr lang="en-US" sz="2800" b="1" dirty="0" err="1" smtClean="0">
                <a:solidFill>
                  <a:srgbClr val="002060"/>
                </a:solidFill>
              </a:rPr>
              <a:t>rouble</a:t>
            </a:r>
            <a:endParaRPr lang="ru-RU" sz="2800" b="1" dirty="0">
              <a:solidFill>
                <a:srgbClr val="002060"/>
              </a:solidFill>
            </a:endParaRPr>
          </a:p>
        </p:txBody>
      </p:sp>
      <p:pic>
        <p:nvPicPr>
          <p:cNvPr id="3" name="Рисунок 2"/>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xmlns:p="http://schemas.openxmlformats.org/presentationml/2006/main" xmlns:r="http://schemas.openxmlformats.org/officeDocument/2006/relationships" xmlns:a="http://schemas.openxmlformats.org/drawingml/2006/main" val="0"/>
              </a:ext>
            </a:extLst>
          </a:blip>
          <a:stretch>
            <a:fillRect/>
          </a:stretch>
        </p:blipFill>
        <p:spPr>
          <a:xfrm>
            <a:off x="1547664" y="1484784"/>
            <a:ext cx="5976663" cy="4248472"/>
          </a:xfrm>
          <a:prstGeom prst="rect">
            <a:avLst/>
          </a:prstGeom>
        </p:spPr>
      </p:pic>
    </p:spTree>
  </p:cSld>
  <p:clrMapOvr>
    <a:masterClrMapping/>
  </p:clrMapOvr>
  <p:transition spd="med">
    <p:cover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1763688" y="764704"/>
            <a:ext cx="72008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85800" algn="l"/>
              </a:tabLst>
            </a:pPr>
            <a:r>
              <a:rPr kumimoji="0" lang="en-US" sz="32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Times" charset="-52"/>
                <a:cs typeface="Times New Roman" pitchFamily="18" charset="0"/>
              </a:rPr>
              <a:t>4. Write some interesting facts about your country money.</a:t>
            </a:r>
            <a:endParaRPr kumimoji="0" lang="en-US" sz="4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Tree>
  </p:cSld>
  <p:clrMapOvr>
    <a:masterClrMapping/>
  </p:clrMapOvr>
  <p:transition spd="med">
    <p:cover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82" name="Picture 10" descr="Belarus-1992-Bill-5-Obverse.jpg"/>
          <p:cNvPicPr>
            <a:picLocks noChangeAspect="1" noChangeArrowheads="1"/>
          </p:cNvPicPr>
          <p:nvPr/>
        </p:nvPicPr>
        <p:blipFill>
          <a:blip r:embed="rId2" cstate="print"/>
          <a:srcRect/>
          <a:stretch>
            <a:fillRect/>
          </a:stretch>
        </p:blipFill>
        <p:spPr bwMode="auto">
          <a:xfrm>
            <a:off x="7643834" y="3214686"/>
            <a:ext cx="1132220" cy="571503"/>
          </a:xfrm>
          <a:prstGeom prst="rect">
            <a:avLst/>
          </a:prstGeom>
          <a:noFill/>
        </p:spPr>
      </p:pic>
      <p:sp>
        <p:nvSpPr>
          <p:cNvPr id="3" name="Содержимое 2"/>
          <p:cNvSpPr>
            <a:spLocks noGrp="1"/>
          </p:cNvSpPr>
          <p:nvPr>
            <p:ph sz="quarter" idx="1"/>
          </p:nvPr>
        </p:nvSpPr>
        <p:spPr>
          <a:xfrm>
            <a:off x="357158" y="1142984"/>
            <a:ext cx="8183880" cy="5188084"/>
          </a:xfrm>
        </p:spPr>
        <p:txBody>
          <a:bodyPr anchor="t">
            <a:normAutofit/>
          </a:bodyPr>
          <a:lstStyle/>
          <a:p>
            <a:r>
              <a:rPr lang="en-US" dirty="0" smtClean="0"/>
              <a:t>In Belarus we don’t have coins.</a:t>
            </a:r>
          </a:p>
          <a:p>
            <a:r>
              <a:rPr lang="en-US" dirty="0" smtClean="0"/>
              <a:t>The most expensive </a:t>
            </a:r>
          </a:p>
          <a:p>
            <a:pPr>
              <a:buNone/>
            </a:pPr>
            <a:r>
              <a:rPr lang="en-US" dirty="0" smtClean="0"/>
              <a:t>Belarusian ruble was sold</a:t>
            </a:r>
          </a:p>
          <a:p>
            <a:pPr>
              <a:buNone/>
            </a:pPr>
            <a:r>
              <a:rPr lang="en-US" dirty="0" smtClean="0"/>
              <a:t>for 2000$.</a:t>
            </a:r>
          </a:p>
          <a:p>
            <a:r>
              <a:rPr lang="en-US" dirty="0" smtClean="0"/>
              <a:t>Before 1992 we had  </a:t>
            </a:r>
          </a:p>
          <a:p>
            <a:pPr>
              <a:buNone/>
            </a:pPr>
            <a:r>
              <a:rPr lang="en-US" dirty="0" smtClean="0"/>
              <a:t>banknotes which were </a:t>
            </a:r>
          </a:p>
          <a:p>
            <a:pPr>
              <a:buNone/>
            </a:pPr>
            <a:r>
              <a:rPr lang="en-US" dirty="0" smtClean="0"/>
              <a:t>called </a:t>
            </a:r>
            <a:r>
              <a:rPr lang="ru-RU" dirty="0" smtClean="0"/>
              <a:t>«</a:t>
            </a:r>
            <a:r>
              <a:rPr lang="en-US" dirty="0" smtClean="0"/>
              <a:t>hares</a:t>
            </a:r>
            <a:r>
              <a:rPr lang="ru-RU" dirty="0" smtClean="0"/>
              <a:t>»</a:t>
            </a:r>
            <a:r>
              <a:rPr lang="en-US" dirty="0" smtClean="0"/>
              <a:t>.There </a:t>
            </a:r>
          </a:p>
          <a:p>
            <a:pPr>
              <a:buNone/>
            </a:pPr>
            <a:r>
              <a:rPr lang="en-US" dirty="0" smtClean="0"/>
              <a:t>were images of animals,</a:t>
            </a:r>
          </a:p>
          <a:p>
            <a:pPr>
              <a:buNone/>
            </a:pPr>
            <a:r>
              <a:rPr lang="en-US" dirty="0" smtClean="0"/>
              <a:t>which live in Belarus.</a:t>
            </a:r>
          </a:p>
          <a:p>
            <a:r>
              <a:rPr lang="en-US" dirty="0" smtClean="0"/>
              <a:t> Since the 1</a:t>
            </a:r>
            <a:r>
              <a:rPr lang="en-US" baseline="30000" dirty="0" smtClean="0"/>
              <a:t>st</a:t>
            </a:r>
            <a:r>
              <a:rPr lang="en-US" dirty="0" smtClean="0"/>
              <a:t> of</a:t>
            </a:r>
            <a:r>
              <a:rPr lang="en-US" sz="1100" dirty="0" smtClean="0"/>
              <a:t>  </a:t>
            </a:r>
            <a:r>
              <a:rPr lang="en-US" dirty="0" smtClean="0"/>
              <a:t>June in 2016 we will have new banknotes and coins due to denomination in 10000 times.</a:t>
            </a:r>
            <a:endParaRPr lang="ru-RU" dirty="0"/>
          </a:p>
        </p:txBody>
      </p:sp>
      <p:pic>
        <p:nvPicPr>
          <p:cNvPr id="3074" name="Picture 2" descr="http://profi-forex.info/system/user_files/Images/News/11-2011/201111/resized/8_2287609651.jpg"/>
          <p:cNvPicPr>
            <a:picLocks noChangeAspect="1" noChangeArrowheads="1"/>
          </p:cNvPicPr>
          <p:nvPr/>
        </p:nvPicPr>
        <p:blipFill>
          <a:blip r:embed="rId3" cstate="print"/>
          <a:srcRect/>
          <a:stretch>
            <a:fillRect/>
          </a:stretch>
        </p:blipFill>
        <p:spPr bwMode="auto">
          <a:xfrm>
            <a:off x="5572132" y="1714488"/>
            <a:ext cx="2709438" cy="1307092"/>
          </a:xfrm>
          <a:prstGeom prst="rect">
            <a:avLst/>
          </a:prstGeom>
          <a:noFill/>
        </p:spPr>
      </p:pic>
      <p:pic>
        <p:nvPicPr>
          <p:cNvPr id="3076" name="Picture 4" descr="Belarus-1992-Bill-0.5-Obverse.jpg"/>
          <p:cNvPicPr>
            <a:picLocks noChangeAspect="1" noChangeArrowheads="1"/>
          </p:cNvPicPr>
          <p:nvPr/>
        </p:nvPicPr>
        <p:blipFill>
          <a:blip r:embed="rId4" cstate="print"/>
          <a:srcRect/>
          <a:stretch>
            <a:fillRect/>
          </a:stretch>
        </p:blipFill>
        <p:spPr bwMode="auto">
          <a:xfrm>
            <a:off x="5143504" y="3143248"/>
            <a:ext cx="1357322" cy="685125"/>
          </a:xfrm>
          <a:prstGeom prst="rect">
            <a:avLst/>
          </a:prstGeom>
          <a:noFill/>
        </p:spPr>
      </p:pic>
      <p:pic>
        <p:nvPicPr>
          <p:cNvPr id="3078" name="Picture 6" descr="Belarus-1992-Bill-1-Obverse.jpg"/>
          <p:cNvPicPr>
            <a:picLocks noChangeAspect="1" noChangeArrowheads="1"/>
          </p:cNvPicPr>
          <p:nvPr/>
        </p:nvPicPr>
        <p:blipFill>
          <a:blip r:embed="rId5" cstate="print"/>
          <a:srcRect/>
          <a:stretch>
            <a:fillRect/>
          </a:stretch>
        </p:blipFill>
        <p:spPr bwMode="auto">
          <a:xfrm>
            <a:off x="6500826" y="3143248"/>
            <a:ext cx="1214446" cy="613007"/>
          </a:xfrm>
          <a:prstGeom prst="rect">
            <a:avLst/>
          </a:prstGeom>
          <a:noFill/>
        </p:spPr>
      </p:pic>
      <p:pic>
        <p:nvPicPr>
          <p:cNvPr id="3080" name="Picture 8" descr="Belarus-1992-Bill-3-Obverse.jpg"/>
          <p:cNvPicPr>
            <a:picLocks noChangeAspect="1" noChangeArrowheads="1"/>
          </p:cNvPicPr>
          <p:nvPr/>
        </p:nvPicPr>
        <p:blipFill>
          <a:blip r:embed="rId6" cstate="print"/>
          <a:srcRect/>
          <a:stretch>
            <a:fillRect/>
          </a:stretch>
        </p:blipFill>
        <p:spPr bwMode="auto">
          <a:xfrm>
            <a:off x="5143504" y="3857628"/>
            <a:ext cx="1273750" cy="642942"/>
          </a:xfrm>
          <a:prstGeom prst="rect">
            <a:avLst/>
          </a:prstGeom>
          <a:noFill/>
        </p:spPr>
      </p:pic>
      <p:pic>
        <p:nvPicPr>
          <p:cNvPr id="3084" name="Picture 12" descr="Belarus-1992-Bill-10-Obverse.jpg"/>
          <p:cNvPicPr>
            <a:picLocks noChangeAspect="1" noChangeArrowheads="1"/>
          </p:cNvPicPr>
          <p:nvPr/>
        </p:nvPicPr>
        <p:blipFill>
          <a:blip r:embed="rId7" cstate="print"/>
          <a:srcRect/>
          <a:stretch>
            <a:fillRect/>
          </a:stretch>
        </p:blipFill>
        <p:spPr bwMode="auto">
          <a:xfrm>
            <a:off x="6357950" y="3786190"/>
            <a:ext cx="1285884" cy="649067"/>
          </a:xfrm>
          <a:prstGeom prst="rect">
            <a:avLst/>
          </a:prstGeom>
          <a:noFill/>
        </p:spPr>
      </p:pic>
      <p:pic>
        <p:nvPicPr>
          <p:cNvPr id="3086" name="Picture 14" descr="Belarus-1992-Bill-25-Obverse.jpg"/>
          <p:cNvPicPr>
            <a:picLocks noChangeAspect="1" noChangeArrowheads="1"/>
          </p:cNvPicPr>
          <p:nvPr/>
        </p:nvPicPr>
        <p:blipFill>
          <a:blip r:embed="rId8" cstate="print"/>
          <a:srcRect/>
          <a:stretch>
            <a:fillRect/>
          </a:stretch>
        </p:blipFill>
        <p:spPr bwMode="auto">
          <a:xfrm>
            <a:off x="7643834" y="3714752"/>
            <a:ext cx="1143008" cy="642942"/>
          </a:xfrm>
          <a:prstGeom prst="rect">
            <a:avLst/>
          </a:prstGeom>
          <a:noFill/>
        </p:spPr>
      </p:pic>
      <p:pic>
        <p:nvPicPr>
          <p:cNvPr id="3088" name="Picture 16" descr="Belarus-1992-Bill-50-Obverse.jpg"/>
          <p:cNvPicPr>
            <a:picLocks noChangeAspect="1" noChangeArrowheads="1"/>
          </p:cNvPicPr>
          <p:nvPr/>
        </p:nvPicPr>
        <p:blipFill>
          <a:blip r:embed="rId9" cstate="print"/>
          <a:srcRect/>
          <a:stretch>
            <a:fillRect/>
          </a:stretch>
        </p:blipFill>
        <p:spPr bwMode="auto">
          <a:xfrm>
            <a:off x="6215074" y="4357694"/>
            <a:ext cx="1214446" cy="601441"/>
          </a:xfrm>
          <a:prstGeom prst="rect">
            <a:avLst/>
          </a:prstGeom>
          <a:noFill/>
        </p:spPr>
      </p:pic>
      <p:pic>
        <p:nvPicPr>
          <p:cNvPr id="3090" name="Picture 18" descr="Belarus-1992-Bill-100-Obverse.jpg"/>
          <p:cNvPicPr>
            <a:picLocks noChangeAspect="1" noChangeArrowheads="1"/>
          </p:cNvPicPr>
          <p:nvPr/>
        </p:nvPicPr>
        <p:blipFill>
          <a:blip r:embed="rId10" cstate="print"/>
          <a:srcRect/>
          <a:stretch>
            <a:fillRect/>
          </a:stretch>
        </p:blipFill>
        <p:spPr bwMode="auto">
          <a:xfrm>
            <a:off x="7429521" y="4357694"/>
            <a:ext cx="1214446" cy="613007"/>
          </a:xfrm>
          <a:prstGeom prst="rect">
            <a:avLst/>
          </a:prstGeom>
          <a:noFill/>
        </p:spPr>
      </p:pic>
      <p:sp>
        <p:nvSpPr>
          <p:cNvPr id="14" name="Прямоугольник 13"/>
          <p:cNvSpPr/>
          <p:nvPr/>
        </p:nvSpPr>
        <p:spPr>
          <a:xfrm>
            <a:off x="2915816" y="188640"/>
            <a:ext cx="2967479" cy="923330"/>
          </a:xfrm>
          <a:prstGeom prst="rect">
            <a:avLst/>
          </a:prstGeom>
          <a:noFill/>
        </p:spPr>
        <p:txBody>
          <a:bodyPr wrap="none" lIns="91440" tIns="45720" rIns="91440" bIns="45720">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Belarus</a:t>
            </a:r>
            <a:endParaRPr lang="ru-RU"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052513"/>
            <a:ext cx="8229600" cy="5078412"/>
          </a:xfrm>
          <a:prstGeom prst="rect">
            <a:avLst/>
          </a:prstGeom>
        </p:spPr>
        <p:txBody>
          <a:bodyPr/>
          <a:lstStyle/>
          <a:p>
            <a:pPr marL="274320" marR="0" lvl="0" indent="-274320" algn="l" defTabSz="914400" rtl="0" eaLnBrk="1" fontAlgn="auto" latinLnBrk="0" hangingPunct="1">
              <a:lnSpc>
                <a:spcPct val="90000"/>
              </a:lnSpc>
              <a:spcBef>
                <a:spcPts val="600"/>
              </a:spcBef>
              <a:spcAft>
                <a:spcPts val="0"/>
              </a:spcAft>
              <a:buClr>
                <a:schemeClr val="accent1"/>
              </a:buClr>
              <a:buSzPct val="70000"/>
              <a:buFont typeface="Wingdings"/>
              <a:buChar char=""/>
              <a:tabLst/>
              <a:defRPr/>
            </a:pPr>
            <a:r>
              <a:rPr kumimoji="0" lang="en-US" altLang="en-US" sz="2600" b="0" i="0" u="none" strike="noStrike" kern="1200" cap="none" spc="0" normalizeH="0" baseline="0" noProof="0" smtClean="0">
                <a:ln>
                  <a:noFill/>
                </a:ln>
                <a:solidFill>
                  <a:schemeClr val="tx1"/>
                </a:solidFill>
                <a:effectLst/>
                <a:uLnTx/>
                <a:uFillTx/>
                <a:latin typeface="+mn-lt"/>
                <a:ea typeface="+mn-ea"/>
                <a:cs typeface="+mn-cs"/>
              </a:rPr>
              <a:t>The first coins appeared in the region of Moldova in the IV-th century, B.C.</a:t>
            </a:r>
          </a:p>
          <a:p>
            <a:pPr marL="274320" marR="0" lvl="0" indent="-274320" algn="l" defTabSz="914400" rtl="0" eaLnBrk="1" fontAlgn="auto" latinLnBrk="0" hangingPunct="1">
              <a:lnSpc>
                <a:spcPct val="90000"/>
              </a:lnSpc>
              <a:spcBef>
                <a:spcPts val="600"/>
              </a:spcBef>
              <a:spcAft>
                <a:spcPts val="0"/>
              </a:spcAft>
              <a:buClr>
                <a:schemeClr val="accent1"/>
              </a:buClr>
              <a:buSzPct val="70000"/>
              <a:buFont typeface="Wingdings"/>
              <a:buChar char=""/>
              <a:tabLst/>
              <a:defRPr/>
            </a:pPr>
            <a:r>
              <a:rPr kumimoji="0" lang="en-US" altLang="en-US" sz="2600" b="0" i="0" u="none" strike="noStrike" kern="1200" cap="none" spc="0" normalizeH="0" baseline="0" noProof="0" smtClean="0">
                <a:ln>
                  <a:noFill/>
                </a:ln>
                <a:solidFill>
                  <a:schemeClr val="tx1"/>
                </a:solidFill>
                <a:effectLst/>
                <a:uLnTx/>
                <a:uFillTx/>
                <a:latin typeface="+mn-lt"/>
                <a:ea typeface="+mn-ea"/>
                <a:cs typeface="+mn-cs"/>
              </a:rPr>
              <a:t> By the end of the XlV-th century there were many foreign currencies in circulation on the territory of Moldova, as it's mentioned in historical documents: silver rubles, silver hrivnas, marks,  Venetian ducats, Hungarian zloty, Tatar zloty, Turkish zloty, asprias, Genoese sommes, grosi.</a:t>
            </a:r>
          </a:p>
          <a:p>
            <a:pPr marL="274320" marR="0" lvl="0" indent="-274320" algn="l" defTabSz="914400" rtl="0" eaLnBrk="1" fontAlgn="auto" latinLnBrk="0" hangingPunct="1">
              <a:lnSpc>
                <a:spcPct val="90000"/>
              </a:lnSpc>
              <a:spcBef>
                <a:spcPts val="600"/>
              </a:spcBef>
              <a:spcAft>
                <a:spcPts val="0"/>
              </a:spcAft>
              <a:buClr>
                <a:schemeClr val="accent1"/>
              </a:buClr>
              <a:buSzPct val="70000"/>
              <a:buFont typeface="Wingdings"/>
              <a:buChar char=""/>
              <a:tabLst/>
              <a:defRPr/>
            </a:pPr>
            <a:r>
              <a:rPr kumimoji="0" lang="en-US" altLang="en-US" sz="2600" b="0" i="0" u="none" strike="noStrike" kern="1200" cap="none" spc="0" normalizeH="0" baseline="0" noProof="0" smtClean="0">
                <a:ln>
                  <a:noFill/>
                </a:ln>
                <a:solidFill>
                  <a:schemeClr val="tx1"/>
                </a:solidFill>
                <a:effectLst/>
                <a:uLnTx/>
                <a:uFillTx/>
                <a:latin typeface="+mn-lt"/>
                <a:ea typeface="+mn-ea"/>
                <a:cs typeface="+mn-cs"/>
              </a:rPr>
              <a:t>The first Moldavian currency was the grosi introduced by Petru Musatin in 1377-1378.</a:t>
            </a:r>
          </a:p>
          <a:p>
            <a:pPr marL="274320" marR="0" lvl="0" indent="-274320" algn="l" defTabSz="914400" rtl="0" eaLnBrk="1" fontAlgn="auto" latinLnBrk="0" hangingPunct="1">
              <a:lnSpc>
                <a:spcPct val="90000"/>
              </a:lnSpc>
              <a:spcBef>
                <a:spcPts val="600"/>
              </a:spcBef>
              <a:spcAft>
                <a:spcPts val="0"/>
              </a:spcAft>
              <a:buClr>
                <a:schemeClr val="accent1"/>
              </a:buClr>
              <a:buSzPct val="70000"/>
              <a:buFont typeface="Wingdings"/>
              <a:buChar char=""/>
              <a:tabLst/>
              <a:defRPr/>
            </a:pPr>
            <a:r>
              <a:rPr kumimoji="0" lang="en-US" altLang="en-US" sz="2600" b="0" i="0" u="none" strike="noStrike" kern="1200" cap="none" spc="0" normalizeH="0" baseline="0" noProof="0" smtClean="0">
                <a:ln>
                  <a:noFill/>
                </a:ln>
                <a:solidFill>
                  <a:schemeClr val="tx1"/>
                </a:solidFill>
                <a:effectLst/>
                <a:uLnTx/>
                <a:uFillTx/>
                <a:latin typeface="+mn-lt"/>
                <a:ea typeface="+mn-ea"/>
                <a:cs typeface="+mn-cs"/>
              </a:rPr>
              <a:t>The Moldovan leu  was introduced  on the 29-th of November, 1993. So on the 29th of November, 2015, it celebrated its 22-nd birthday.</a:t>
            </a:r>
            <a:endParaRPr kumimoji="0" lang="ru-RU" alt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 name="Прямоугольник 2"/>
          <p:cNvSpPr/>
          <p:nvPr/>
        </p:nvSpPr>
        <p:spPr>
          <a:xfrm>
            <a:off x="2699792" y="188640"/>
            <a:ext cx="3262433" cy="923330"/>
          </a:xfrm>
          <a:prstGeom prst="rect">
            <a:avLst/>
          </a:prstGeom>
          <a:noFill/>
        </p:spPr>
        <p:txBody>
          <a:bodyPr wrap="none" lIns="91440" tIns="45720" rIns="91440" bIns="45720">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Moldova</a:t>
            </a:r>
            <a:endParaRPr lang="ru-RU"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323850" y="1268413"/>
            <a:ext cx="8064500" cy="4108450"/>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txBody>
          <a:bodyPr>
            <a:spAutoFit/>
          </a:bodyPr>
          <a:lstStyle/>
          <a:p>
            <a:pPr>
              <a:defRPr/>
            </a:pPr>
            <a:r>
              <a:rPr lang="en-US" altLang="en-US" sz="2400" dirty="0"/>
              <a:t>A very unusual monument to the smallest coin of “1 Ban” is installed in </a:t>
            </a:r>
            <a:r>
              <a:rPr lang="en-US" altLang="en-US" sz="2400" dirty="0" err="1"/>
              <a:t>Grigorii</a:t>
            </a:r>
            <a:r>
              <a:rPr lang="en-US" altLang="en-US" sz="2400" dirty="0"/>
              <a:t> </a:t>
            </a:r>
            <a:r>
              <a:rPr lang="en-US" altLang="en-US" sz="2400" dirty="0" err="1"/>
              <a:t>Vieru</a:t>
            </a:r>
            <a:r>
              <a:rPr lang="en-US" altLang="en-US" sz="2400" dirty="0"/>
              <a:t> Avenue.</a:t>
            </a:r>
          </a:p>
          <a:p>
            <a:pPr>
              <a:defRPr/>
            </a:pPr>
            <a:r>
              <a:rPr lang="en-US" altLang="en-US" sz="2400" dirty="0"/>
              <a:t>The coin is “irregular” as the </a:t>
            </a:r>
          </a:p>
          <a:p>
            <a:pPr>
              <a:defRPr/>
            </a:pPr>
            <a:r>
              <a:rPr lang="en-US" altLang="en-US" sz="2400" dirty="0"/>
              <a:t>coat-of-arms in the reverse is </a:t>
            </a:r>
          </a:p>
          <a:p>
            <a:pPr>
              <a:defRPr/>
            </a:pPr>
            <a:r>
              <a:rPr lang="en-US" altLang="en-US" sz="2400" dirty="0"/>
              <a:t>placed upside down. It is a very </a:t>
            </a:r>
          </a:p>
          <a:p>
            <a:pPr>
              <a:defRPr/>
            </a:pPr>
            <a:r>
              <a:rPr lang="en-US" altLang="en-US" sz="2400" dirty="0"/>
              <a:t>valuable find for numismatists. </a:t>
            </a:r>
          </a:p>
          <a:p>
            <a:pPr>
              <a:defRPr/>
            </a:pPr>
            <a:r>
              <a:rPr lang="en-US" altLang="en-US" sz="2400" dirty="0"/>
              <a:t>Such coins are said to bring the </a:t>
            </a:r>
          </a:p>
          <a:p>
            <a:pPr>
              <a:defRPr/>
            </a:pPr>
            <a:r>
              <a:rPr lang="en-US" altLang="en-US" sz="2400" dirty="0"/>
              <a:t>owner good luck. </a:t>
            </a:r>
          </a:p>
          <a:p>
            <a:pPr>
              <a:defRPr/>
            </a:pPr>
            <a:r>
              <a:rPr lang="en-US" altLang="en-US" sz="2400" dirty="0"/>
              <a:t>The installation is believed to</a:t>
            </a:r>
          </a:p>
          <a:p>
            <a:pPr>
              <a:defRPr/>
            </a:pPr>
            <a:r>
              <a:rPr lang="en-US" altLang="en-US" sz="2400" dirty="0"/>
              <a:t>become not only an art object </a:t>
            </a:r>
          </a:p>
          <a:p>
            <a:pPr>
              <a:defRPr/>
            </a:pPr>
            <a:r>
              <a:rPr lang="en-US" altLang="en-US" sz="2400" dirty="0"/>
              <a:t>but a money mascot of the city</a:t>
            </a:r>
            <a:r>
              <a:rPr lang="en-US" altLang="en-US" sz="2400" b="1" dirty="0">
                <a:effectLst>
                  <a:outerShdw blurRad="38100" dist="38100" dir="2700000" algn="tl">
                    <a:srgbClr val="C0C0C0"/>
                  </a:outerShdw>
                </a:effectLst>
              </a:rPr>
              <a:t>.</a:t>
            </a:r>
            <a:endParaRPr lang="ru-RU" altLang="en-US" sz="2400" b="1" dirty="0">
              <a:effectLst>
                <a:outerShdw blurRad="38100" dist="38100" dir="2700000" algn="tl">
                  <a:srgbClr val="C0C0C0"/>
                </a:outerShdw>
              </a:effectLst>
            </a:endParaRPr>
          </a:p>
        </p:txBody>
      </p:sp>
      <p:pic>
        <p:nvPicPr>
          <p:cNvPr id="3" name="Picture 4"/>
          <p:cNvPicPr>
            <a:picLocks noChangeAspect="1" noChangeArrowheads="1"/>
          </p:cNvPicPr>
          <p:nvPr/>
        </p:nvPicPr>
        <p:blipFill>
          <a:blip r:embed="rId2" cstate="print"/>
          <a:srcRect/>
          <a:stretch>
            <a:fillRect/>
          </a:stretch>
        </p:blipFill>
        <p:spPr>
          <a:xfrm>
            <a:off x="5219700" y="2133600"/>
            <a:ext cx="3568700" cy="3182938"/>
          </a:xfrm>
          <a:prstGeom prst="rect">
            <a:avLst/>
          </a:prstGeom>
          <a:noFill/>
        </p:spPr>
      </p:pic>
    </p:spTree>
  </p:cSld>
  <p:clrMapOvr>
    <a:masterClrMapping/>
  </p:clrMapOvr>
  <p:transition spd="med">
    <p:cover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Прямоугольник 2"/>
          <p:cNvSpPr/>
          <p:nvPr/>
        </p:nvSpPr>
        <p:spPr>
          <a:xfrm>
            <a:off x="3563888" y="260648"/>
            <a:ext cx="2595583" cy="923330"/>
          </a:xfrm>
          <a:prstGeom prst="rect">
            <a:avLst/>
          </a:prstGeom>
          <a:noFill/>
        </p:spPr>
        <p:txBody>
          <a:bodyPr wrap="none" lIns="91440" tIns="45720" rIns="91440" bIns="45720">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Russia</a:t>
            </a:r>
            <a:endParaRPr lang="ru-RU"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4" name="Rectangle 1"/>
          <p:cNvSpPr>
            <a:spLocks noChangeArrowheads="1"/>
          </p:cNvSpPr>
          <p:nvPr/>
        </p:nvSpPr>
        <p:spPr bwMode="auto">
          <a:xfrm>
            <a:off x="467544" y="1268760"/>
            <a:ext cx="8244408" cy="5216813"/>
          </a:xfrm>
          <a:prstGeom prst="rect">
            <a:avLst/>
          </a:prstGeom>
          <a:solidFill>
            <a:srgbClr val="FFFFFF"/>
          </a:solidFill>
          <a:ln w="9525">
            <a:noFill/>
            <a:miter lim="800000"/>
            <a:headEnd/>
            <a:tailEnd/>
          </a:ln>
          <a:effectLst/>
        </p:spPr>
        <p:txBody>
          <a:bodyPr vert="horz" wrap="square" lIns="228528"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The name "</a:t>
            </a:r>
            <a:r>
              <a:rPr kumimoji="0" lang="en-US" sz="28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copeck</a:t>
            </a:r>
            <a:r>
              <a:rPr kumimoji="0" lang="en-US" sz="28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comes to us from the reign of Ivan the terrible, when they made coins with his portrait and with a spear, which he ordered to call "spear-armed money." </a:t>
            </a:r>
          </a:p>
          <a:p>
            <a:pPr marL="0" marR="0" lvl="0" indent="0" algn="l" defTabSz="914400" rtl="0" eaLnBrk="1" fontAlgn="base" latinLnBrk="0" hangingPunct="1">
              <a:lnSpc>
                <a:spcPct val="100000"/>
              </a:lnSpc>
              <a:spcBef>
                <a:spcPct val="0"/>
              </a:spcBef>
              <a:spcAft>
                <a:spcPct val="0"/>
              </a:spcAft>
              <a:buClrTx/>
              <a:buSzTx/>
              <a:buFontTx/>
              <a:buNone/>
              <a:tabLst/>
            </a:pPr>
            <a:endParaRPr lang="en-US" sz="2800" dirty="0" smtClean="0">
              <a:solidFill>
                <a:srgbClr val="222222"/>
              </a:solidFill>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Before there was paper currency, there was only metallic money. In the times of </a:t>
            </a:r>
            <a:r>
              <a:rPr kumimoji="0" lang="en-US" sz="28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Lomonosov</a:t>
            </a:r>
            <a:r>
              <a:rPr kumimoji="0" lang="en-US" sz="28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there was an interesting fact: when he was given the </a:t>
            </a:r>
            <a:r>
              <a:rPr kumimoji="0" lang="en-US" sz="28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awardof</a:t>
            </a:r>
            <a:r>
              <a:rPr kumimoji="0" lang="en-US" sz="28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2000 rubles, the total weight of this award amounted to nearly a ton, so he had to hire a cart to take his money home. </a:t>
            </a:r>
          </a:p>
          <a:p>
            <a:pPr marL="0" marR="0" lvl="0" indent="0" algn="l" defTabSz="914400" rtl="0" eaLnBrk="1" fontAlgn="base" latinLnBrk="0" hangingPunct="1">
              <a:lnSpc>
                <a:spcPct val="100000"/>
              </a:lnSpc>
              <a:spcBef>
                <a:spcPct val="0"/>
              </a:spcBef>
              <a:spcAft>
                <a:spcPct val="0"/>
              </a:spcAft>
              <a:buClrTx/>
              <a:buSzTx/>
              <a:buFontTx/>
              <a:buNone/>
              <a:tabLst/>
            </a:pPr>
            <a:endParaRPr lang="en-US" sz="2800" dirty="0" smtClean="0">
              <a:solidFill>
                <a:srgbClr val="222222"/>
              </a:solidFill>
              <a:latin typeface="Times New Roman" pitchFamily="18" charset="0"/>
              <a:ea typeface="Times New Roman" pitchFamily="18" charset="0"/>
              <a:cs typeface="Times New Roman" pitchFamily="18" charset="0"/>
            </a:endParaRPr>
          </a:p>
        </p:txBody>
      </p:sp>
    </p:spTree>
  </p:cSld>
  <p:clrMapOvr>
    <a:masterClrMapping/>
  </p:clrMapOvr>
  <p:transition spd="med">
    <p:cover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Прямоугольник 2"/>
          <p:cNvSpPr/>
          <p:nvPr/>
        </p:nvSpPr>
        <p:spPr>
          <a:xfrm>
            <a:off x="539552" y="1196752"/>
            <a:ext cx="8064896" cy="3970318"/>
          </a:xfrm>
          <a:prstGeom prst="rect">
            <a:avLst/>
          </a:prstGeom>
        </p:spPr>
        <p:txBody>
          <a:bodyPr wrap="square">
            <a:spAutoFit/>
          </a:bodyPr>
          <a:lstStyle/>
          <a:p>
            <a:pPr lvl="0" fontAlgn="base">
              <a:spcBef>
                <a:spcPct val="0"/>
              </a:spcBef>
              <a:spcAft>
                <a:spcPct val="0"/>
              </a:spcAft>
            </a:pPr>
            <a:r>
              <a:rPr lang="en-US" sz="2800" dirty="0" smtClean="0">
                <a:solidFill>
                  <a:srgbClr val="222222"/>
                </a:solidFill>
                <a:latin typeface="Times New Roman" pitchFamily="18" charset="0"/>
                <a:ea typeface="Times New Roman" pitchFamily="18" charset="0"/>
                <a:cs typeface="Times New Roman" pitchFamily="18" charset="0"/>
              </a:rPr>
              <a:t>The Russian coin – semi-</a:t>
            </a:r>
            <a:r>
              <a:rPr lang="en-US" sz="2800" dirty="0" err="1" smtClean="0">
                <a:solidFill>
                  <a:srgbClr val="222222"/>
                </a:solidFill>
                <a:latin typeface="Times New Roman" pitchFamily="18" charset="0"/>
                <a:ea typeface="Times New Roman" pitchFamily="18" charset="0"/>
                <a:cs typeface="Times New Roman" pitchFamily="18" charset="0"/>
              </a:rPr>
              <a:t>Denga</a:t>
            </a:r>
            <a:r>
              <a:rPr lang="en-US" sz="2800" dirty="0" smtClean="0">
                <a:solidFill>
                  <a:srgbClr val="222222"/>
                </a:solidFill>
                <a:latin typeface="Times New Roman" pitchFamily="18" charset="0"/>
                <a:ea typeface="Times New Roman" pitchFamily="18" charset="0"/>
                <a:cs typeface="Times New Roman" pitchFamily="18" charset="0"/>
              </a:rPr>
              <a:t> (mite) is recognized as the smallest by weight and the most value in the world. She was equal to a penny, and weighed  0.17 g. </a:t>
            </a:r>
          </a:p>
          <a:p>
            <a:pPr lvl="0" fontAlgn="base">
              <a:spcBef>
                <a:spcPct val="0"/>
              </a:spcBef>
              <a:spcAft>
                <a:spcPct val="0"/>
              </a:spcAft>
            </a:pPr>
            <a:endParaRPr lang="en-US" sz="2800" dirty="0" smtClean="0">
              <a:solidFill>
                <a:srgbClr val="222222"/>
              </a:solidFill>
              <a:latin typeface="Times New Roman" pitchFamily="18" charset="0"/>
              <a:ea typeface="Times New Roman" pitchFamily="18" charset="0"/>
              <a:cs typeface="Times New Roman" pitchFamily="18" charset="0"/>
            </a:endParaRPr>
          </a:p>
          <a:p>
            <a:pPr lvl="0" fontAlgn="base">
              <a:spcBef>
                <a:spcPct val="0"/>
              </a:spcBef>
              <a:spcAft>
                <a:spcPct val="0"/>
              </a:spcAft>
            </a:pPr>
            <a:r>
              <a:rPr lang="en-US" sz="2800" dirty="0" smtClean="0">
                <a:solidFill>
                  <a:srgbClr val="222222"/>
                </a:solidFill>
                <a:latin typeface="Times New Roman" pitchFamily="18" charset="0"/>
                <a:ea typeface="Times New Roman" pitchFamily="18" charset="0"/>
                <a:cs typeface="Times New Roman" pitchFamily="18" charset="0"/>
              </a:rPr>
              <a:t>The biggest in size the silver coin was minted during the reign of Catherine I in 1725. Its size was 18 by 18 cm, thickness 5 mm. The weight  was serious: 1 kilo 636 </a:t>
            </a:r>
            <a:r>
              <a:rPr lang="en-US" sz="2800" dirty="0" err="1" smtClean="0">
                <a:solidFill>
                  <a:srgbClr val="222222"/>
                </a:solidFill>
                <a:latin typeface="Times New Roman" pitchFamily="18" charset="0"/>
                <a:ea typeface="Times New Roman" pitchFamily="18" charset="0"/>
                <a:cs typeface="Times New Roman" pitchFamily="18" charset="0"/>
              </a:rPr>
              <a:t>grams.In</a:t>
            </a:r>
            <a:r>
              <a:rPr lang="en-US" sz="2800" dirty="0" smtClean="0">
                <a:solidFill>
                  <a:srgbClr val="222222"/>
                </a:solidFill>
                <a:latin typeface="Times New Roman" pitchFamily="18" charset="0"/>
                <a:ea typeface="Times New Roman" pitchFamily="18" charset="0"/>
                <a:cs typeface="Times New Roman" pitchFamily="18" charset="0"/>
              </a:rPr>
              <a:t> the history of modern Russia the largest silver coin weighing 3 kilograms was released in 1999.</a:t>
            </a:r>
            <a:r>
              <a:rPr lang="ru-RU" sz="2800" dirty="0" smtClean="0">
                <a:latin typeface="Arial" pitchFamily="34" charset="0"/>
                <a:cs typeface="Arial" pitchFamily="34" charset="0"/>
              </a:rPr>
              <a:t> </a:t>
            </a:r>
          </a:p>
        </p:txBody>
      </p:sp>
    </p:spTree>
  </p:cSld>
  <p:clrMapOvr>
    <a:masterClrMapping/>
  </p:clrMapOvr>
  <p:transition spd="med">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5786454"/>
            <a:ext cx="4686304" cy="588660"/>
          </a:xfrm>
        </p:spPr>
        <p:txBody>
          <a:bodyPr>
            <a:noAutofit/>
          </a:bodyPr>
          <a:lstStyle/>
          <a:p>
            <a:pPr algn="ctr"/>
            <a:r>
              <a:rPr lang="en-US" i="1" dirty="0" smtClean="0">
                <a:solidFill>
                  <a:schemeClr val="tx1">
                    <a:lumMod val="75000"/>
                    <a:lumOff val="25000"/>
                  </a:schemeClr>
                </a:solidFill>
                <a:latin typeface="Times New Roman" pitchFamily="18" charset="0"/>
                <a:cs typeface="Times New Roman" pitchFamily="18" charset="0"/>
              </a:rPr>
              <a:t>Palace of </a:t>
            </a:r>
            <a:r>
              <a:rPr lang="en-US" i="1" dirty="0" err="1" smtClean="0">
                <a:solidFill>
                  <a:schemeClr val="tx1">
                    <a:lumMod val="75000"/>
                    <a:lumOff val="25000"/>
                  </a:schemeClr>
                </a:solidFill>
                <a:latin typeface="Times New Roman" pitchFamily="18" charset="0"/>
                <a:cs typeface="Times New Roman" pitchFamily="18" charset="0"/>
              </a:rPr>
              <a:t>Rumyanzhevi</a:t>
            </a:r>
            <a:r>
              <a:rPr lang="en-US" i="1" dirty="0" smtClean="0">
                <a:solidFill>
                  <a:schemeClr val="tx1">
                    <a:lumMod val="75000"/>
                    <a:lumOff val="25000"/>
                  </a:schemeClr>
                </a:solidFill>
                <a:latin typeface="Times New Roman" pitchFamily="18" charset="0"/>
                <a:cs typeface="Times New Roman" pitchFamily="18" charset="0"/>
              </a:rPr>
              <a:t>  </a:t>
            </a:r>
            <a:r>
              <a:rPr lang="en-US" i="1" dirty="0" err="1" smtClean="0">
                <a:solidFill>
                  <a:schemeClr val="tx1">
                    <a:lumMod val="75000"/>
                    <a:lumOff val="25000"/>
                  </a:schemeClr>
                </a:solidFill>
                <a:latin typeface="Times New Roman" pitchFamily="18" charset="0"/>
                <a:cs typeface="Times New Roman" pitchFamily="18" charset="0"/>
              </a:rPr>
              <a:t>Pashkevichi</a:t>
            </a:r>
            <a:r>
              <a:rPr lang="en-US" i="1" dirty="0" smtClean="0">
                <a:solidFill>
                  <a:schemeClr val="tx1">
                    <a:lumMod val="75000"/>
                    <a:lumOff val="25000"/>
                  </a:schemeClr>
                </a:solidFill>
                <a:latin typeface="Times New Roman" pitchFamily="18" charset="0"/>
                <a:cs typeface="Times New Roman" pitchFamily="18" charset="0"/>
              </a:rPr>
              <a:t> (</a:t>
            </a:r>
            <a:r>
              <a:rPr lang="en-US" i="1" dirty="0" err="1" smtClean="0">
                <a:solidFill>
                  <a:schemeClr val="tx1">
                    <a:lumMod val="75000"/>
                    <a:lumOff val="25000"/>
                  </a:schemeClr>
                </a:solidFill>
                <a:latin typeface="Times New Roman" pitchFamily="18" charset="0"/>
                <a:cs typeface="Times New Roman" pitchFamily="18" charset="0"/>
              </a:rPr>
              <a:t>Homel</a:t>
            </a:r>
            <a:r>
              <a:rPr lang="en-US" i="1" dirty="0" smtClean="0">
                <a:solidFill>
                  <a:schemeClr val="tx1">
                    <a:lumMod val="75000"/>
                    <a:lumOff val="25000"/>
                  </a:schemeClr>
                </a:solidFill>
                <a:latin typeface="Times New Roman" pitchFamily="18" charset="0"/>
                <a:cs typeface="Times New Roman" pitchFamily="18" charset="0"/>
              </a:rPr>
              <a:t>)</a:t>
            </a:r>
            <a:endParaRPr lang="ru-RU" i="1" dirty="0">
              <a:solidFill>
                <a:schemeClr val="tx1">
                  <a:lumMod val="75000"/>
                  <a:lumOff val="25000"/>
                </a:schemeClr>
              </a:solidFill>
              <a:latin typeface="Times New Roman" pitchFamily="18" charset="0"/>
              <a:cs typeface="Times New Roman" pitchFamily="18" charset="0"/>
            </a:endParaRPr>
          </a:p>
        </p:txBody>
      </p:sp>
      <p:pic>
        <p:nvPicPr>
          <p:cNvPr id="3074" name="Picture 2"/>
          <p:cNvPicPr>
            <a:picLocks noGrp="1" noChangeAspect="1" noChangeArrowheads="1"/>
          </p:cNvPicPr>
          <p:nvPr>
            <p:ph sz="quarter" idx="1"/>
          </p:nvPr>
        </p:nvPicPr>
        <p:blipFill>
          <a:blip r:embed="rId2" cstate="print"/>
          <a:srcRect/>
          <a:stretch>
            <a:fillRect/>
          </a:stretch>
        </p:blipFill>
        <p:spPr bwMode="auto">
          <a:xfrm>
            <a:off x="500033" y="642918"/>
            <a:ext cx="3387779" cy="1643073"/>
          </a:xfrm>
          <a:prstGeom prst="rect">
            <a:avLst/>
          </a:prstGeom>
          <a:noFill/>
          <a:ln w="9525">
            <a:noFill/>
            <a:miter lim="800000"/>
            <a:headEnd/>
            <a:tailEnd/>
          </a:ln>
          <a:effectLst/>
        </p:spPr>
      </p:pic>
      <p:sp>
        <p:nvSpPr>
          <p:cNvPr id="5" name="TextBox 4"/>
          <p:cNvSpPr txBox="1"/>
          <p:nvPr/>
        </p:nvSpPr>
        <p:spPr>
          <a:xfrm>
            <a:off x="285720" y="2357430"/>
            <a:ext cx="3714776" cy="1200329"/>
          </a:xfrm>
          <a:prstGeom prst="rect">
            <a:avLst/>
          </a:prstGeom>
          <a:noFill/>
        </p:spPr>
        <p:txBody>
          <a:bodyPr wrap="square" rtlCol="0">
            <a:spAutoFit/>
          </a:bodyPr>
          <a:lstStyle/>
          <a:p>
            <a:pPr algn="ctr"/>
            <a:r>
              <a:rPr lang="en-US" sz="3600" b="1" i="1" dirty="0" smtClean="0">
                <a:solidFill>
                  <a:schemeClr val="tx1">
                    <a:lumMod val="75000"/>
                    <a:lumOff val="25000"/>
                  </a:schemeClr>
                </a:solidFill>
                <a:effectLst>
                  <a:outerShdw blurRad="38100" dist="38100" dir="2700000" algn="tl">
                    <a:srgbClr val="000000">
                      <a:alpha val="43137"/>
                    </a:srgbClr>
                  </a:outerShdw>
                </a:effectLst>
                <a:latin typeface="Times New Roman" pitchFamily="18" charset="0"/>
                <a:cs typeface="Times New Roman" pitchFamily="18" charset="0"/>
              </a:rPr>
              <a:t>Palace of sport (Minsk)</a:t>
            </a:r>
            <a:endParaRPr lang="ru-RU" sz="3600" b="1" i="1" dirty="0">
              <a:solidFill>
                <a:schemeClr val="tx1">
                  <a:lumMod val="75000"/>
                  <a:lumOff val="2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3" cstate="print"/>
          <a:srcRect/>
          <a:stretch>
            <a:fillRect/>
          </a:stretch>
        </p:blipFill>
        <p:spPr bwMode="auto">
          <a:xfrm>
            <a:off x="5000628" y="642918"/>
            <a:ext cx="3429024" cy="1688794"/>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cstate="print"/>
          <a:srcRect/>
          <a:stretch>
            <a:fillRect/>
          </a:stretch>
        </p:blipFill>
        <p:spPr bwMode="auto">
          <a:xfrm>
            <a:off x="2857488" y="3571876"/>
            <a:ext cx="3448616" cy="1685511"/>
          </a:xfrm>
          <a:prstGeom prst="rect">
            <a:avLst/>
          </a:prstGeom>
          <a:noFill/>
          <a:ln w="9525">
            <a:noFill/>
            <a:miter lim="800000"/>
            <a:headEnd/>
            <a:tailEnd/>
          </a:ln>
          <a:effectLst/>
        </p:spPr>
      </p:pic>
      <p:sp>
        <p:nvSpPr>
          <p:cNvPr id="9" name="TextBox 8"/>
          <p:cNvSpPr txBox="1"/>
          <p:nvPr/>
        </p:nvSpPr>
        <p:spPr>
          <a:xfrm>
            <a:off x="5500694" y="2500306"/>
            <a:ext cx="2500330" cy="646331"/>
          </a:xfrm>
          <a:prstGeom prst="rect">
            <a:avLst/>
          </a:prstGeom>
          <a:noFill/>
        </p:spPr>
        <p:txBody>
          <a:bodyPr wrap="square" rtlCol="0">
            <a:spAutoFit/>
          </a:bodyPr>
          <a:lstStyle/>
          <a:p>
            <a:pPr algn="ctr"/>
            <a:r>
              <a:rPr lang="en-US" sz="3600" b="1" i="1" dirty="0" smtClean="0">
                <a:solidFill>
                  <a:schemeClr val="tx1">
                    <a:lumMod val="75000"/>
                    <a:lumOff val="25000"/>
                  </a:schemeClr>
                </a:solidFill>
                <a:effectLst>
                  <a:outerShdw blurRad="38100" dist="38100" dir="2700000" algn="tl">
                    <a:srgbClr val="000000">
                      <a:alpha val="43137"/>
                    </a:srgbClr>
                  </a:outerShdw>
                </a:effectLst>
                <a:latin typeface="Times New Roman" pitchFamily="18" charset="0"/>
                <a:cs typeface="Times New Roman" pitchFamily="18" charset="0"/>
              </a:rPr>
              <a:t>Vitebsk</a:t>
            </a:r>
            <a:endParaRPr lang="ru-RU" sz="3600" b="1" i="1" dirty="0">
              <a:solidFill>
                <a:schemeClr val="tx1">
                  <a:lumMod val="75000"/>
                  <a:lumOff val="2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med">
    <p:cover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1979712" y="188640"/>
            <a:ext cx="6912768"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Times" charset="-52"/>
                <a:cs typeface="Times New Roman" pitchFamily="18" charset="0"/>
              </a:rPr>
              <a:t>5. What is charity? Is it important to make an act of charity? Why do people do it? How do you understand the saying "charity begins at home"? Have you ever worked as a volunteer for a charity or made a donation? What did you feel?</a:t>
            </a:r>
            <a:endParaRPr kumimoji="0" lang="en-US" sz="4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Tree>
  </p:cSld>
  <p:clrMapOvr>
    <a:masterClrMapping/>
  </p:clrMapOvr>
  <p:transition spd="med">
    <p:cover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395536" y="1124744"/>
            <a:ext cx="8352928" cy="584775"/>
          </a:xfrm>
          <a:prstGeom prst="rect">
            <a:avLst/>
          </a:prstGeom>
          <a:noFill/>
        </p:spPr>
        <p:txBody>
          <a:bodyPr wrap="square" rtlCol="0">
            <a:spAutoFit/>
          </a:bodyPr>
          <a:lstStyle/>
          <a:p>
            <a:r>
              <a:rPr lang="en-US" sz="3200" b="1"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CHARITY</a:t>
            </a:r>
            <a:r>
              <a:rPr lang="en-US" dirty="0" smtClean="0">
                <a:effectLst>
                  <a:outerShdw blurRad="38100" dist="38100" dir="2700000" algn="tl">
                    <a:srgbClr val="000000">
                      <a:alpha val="43137"/>
                    </a:srgbClr>
                  </a:outerShdw>
                </a:effectLst>
              </a:rPr>
              <a:t> </a:t>
            </a:r>
            <a:r>
              <a:rPr lang="en-US" sz="2400" dirty="0" smtClean="0">
                <a:latin typeface="Times New Roman" pitchFamily="18" charset="0"/>
                <a:ea typeface="MS PMincho" pitchFamily="18" charset="-128"/>
                <a:cs typeface="Times New Roman" pitchFamily="18" charset="0"/>
              </a:rPr>
              <a:t>– </a:t>
            </a:r>
            <a:r>
              <a:rPr lang="en-US" sz="2800" dirty="0" smtClean="0">
                <a:latin typeface="Times New Roman" pitchFamily="18" charset="0"/>
                <a:ea typeface="MS PMincho" pitchFamily="18" charset="-128"/>
                <a:cs typeface="Times New Roman" pitchFamily="18" charset="0"/>
              </a:rPr>
              <a:t>unselfish help for people, who need help.</a:t>
            </a:r>
            <a:endParaRPr lang="ru-RU" sz="2800" dirty="0">
              <a:latin typeface="Times New Roman" pitchFamily="18" charset="0"/>
              <a:ea typeface="MS PMincho" pitchFamily="18" charset="-128"/>
              <a:cs typeface="Times New Roman" pitchFamily="18" charset="0"/>
            </a:endParaRPr>
          </a:p>
        </p:txBody>
      </p:sp>
      <p:sp>
        <p:nvSpPr>
          <p:cNvPr id="9" name="TextBox 8"/>
          <p:cNvSpPr txBox="1"/>
          <p:nvPr/>
        </p:nvSpPr>
        <p:spPr>
          <a:xfrm>
            <a:off x="642910" y="2643182"/>
            <a:ext cx="3286148" cy="3108543"/>
          </a:xfrm>
          <a:prstGeom prst="rect">
            <a:avLst/>
          </a:prstGeom>
          <a:noFill/>
        </p:spPr>
        <p:txBody>
          <a:bodyPr wrap="square" rtlCol="0">
            <a:spAutoFit/>
          </a:bodyPr>
          <a:lstStyle/>
          <a:p>
            <a:pPr indent="269875" algn="just"/>
            <a:r>
              <a:rPr lang="en-US" sz="2800" dirty="0" smtClean="0">
                <a:latin typeface="Times New Roman" pitchFamily="18" charset="0"/>
                <a:cs typeface="Times New Roman" pitchFamily="18" charset="0"/>
              </a:rPr>
              <a:t>Make an act of charity is very important because if you help people they </a:t>
            </a:r>
          </a:p>
          <a:p>
            <a:pPr algn="just"/>
            <a:r>
              <a:rPr lang="en-US" sz="2800" dirty="0" smtClean="0">
                <a:latin typeface="Times New Roman" pitchFamily="18" charset="0"/>
                <a:cs typeface="Times New Roman" pitchFamily="18" charset="0"/>
              </a:rPr>
              <a:t>don’t feel lonely. After all there is no little succor.   </a:t>
            </a:r>
            <a:endParaRPr lang="ru-RU" sz="2800" dirty="0">
              <a:latin typeface="Times New Roman" pitchFamily="18" charset="0"/>
              <a:cs typeface="Times New Roman" pitchFamily="18" charset="0"/>
            </a:endParaRPr>
          </a:p>
        </p:txBody>
      </p:sp>
      <p:pic>
        <p:nvPicPr>
          <p:cNvPr id="2052" name="Picture 4" descr="http://s.glbimg.com/jo/eg/f/original/2013/06/19/2013-06-19t081233z_2049963732_gm1e96j176801_rtrmadp_3_syria-crisis.jpg"/>
          <p:cNvPicPr>
            <a:picLocks noChangeAspect="1" noChangeArrowheads="1"/>
          </p:cNvPicPr>
          <p:nvPr/>
        </p:nvPicPr>
        <p:blipFill>
          <a:blip r:embed="rId2" cstate="print"/>
          <a:srcRect/>
          <a:stretch>
            <a:fillRect/>
          </a:stretch>
        </p:blipFill>
        <p:spPr bwMode="auto">
          <a:xfrm>
            <a:off x="4000496" y="2071678"/>
            <a:ext cx="3643858" cy="2428892"/>
          </a:xfrm>
          <a:prstGeom prst="rect">
            <a:avLst/>
          </a:prstGeom>
          <a:ln>
            <a:noFill/>
          </a:ln>
          <a:effectLst>
            <a:outerShdw blurRad="190500" algn="tl" rotWithShape="0">
              <a:srgbClr val="000000">
                <a:alpha val="70000"/>
              </a:srgbClr>
            </a:outerShdw>
          </a:effectLst>
        </p:spPr>
      </p:pic>
      <p:pic>
        <p:nvPicPr>
          <p:cNvPr id="2054" name="Picture 6" descr="http://img-s2.onedio.com/id-51619a02bb5645e442000041/rev-1/raw/s-26e011ac56eaf8c5251176b457111a1b9a693ada.jpg"/>
          <p:cNvPicPr>
            <a:picLocks noChangeAspect="1" noChangeArrowheads="1"/>
          </p:cNvPicPr>
          <p:nvPr/>
        </p:nvPicPr>
        <p:blipFill>
          <a:blip r:embed="rId3" cstate="print"/>
          <a:srcRect/>
          <a:stretch>
            <a:fillRect/>
          </a:stretch>
        </p:blipFill>
        <p:spPr bwMode="auto">
          <a:xfrm>
            <a:off x="5143504" y="3929066"/>
            <a:ext cx="3714744" cy="2476496"/>
          </a:xfrm>
          <a:prstGeom prst="rect">
            <a:avLst/>
          </a:prstGeom>
          <a:ln>
            <a:noFill/>
          </a:ln>
          <a:effectLst>
            <a:outerShdw blurRad="190500" algn="tl" rotWithShape="0">
              <a:srgbClr val="000000">
                <a:alpha val="70000"/>
              </a:srgbClr>
            </a:outerShdw>
          </a:effectLst>
        </p:spPr>
      </p:pic>
      <p:sp>
        <p:nvSpPr>
          <p:cNvPr id="10" name="Прямоугольник 9"/>
          <p:cNvSpPr/>
          <p:nvPr/>
        </p:nvSpPr>
        <p:spPr>
          <a:xfrm>
            <a:off x="2987824" y="188640"/>
            <a:ext cx="2967479"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Belarus</a:t>
            </a:r>
            <a:endParaRPr lang="ru-RU" sz="5400" b="1" cap="none" spc="0"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endParaRP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wipe(down)">
                                      <p:cBhvr>
                                        <p:cTn id="15"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357166"/>
            <a:ext cx="8072494" cy="748652"/>
          </a:xfrm>
        </p:spPr>
        <p:txBody>
          <a:bodyPr>
            <a:noAutofit/>
          </a:bodyPr>
          <a:lstStyle/>
          <a:p>
            <a:pPr algn="ctr"/>
            <a:r>
              <a:rPr lang="en-US" sz="4400" dirty="0" smtClean="0">
                <a:effectLst>
                  <a:outerShdw blurRad="38100" dist="38100" dir="2700000" algn="tl">
                    <a:srgbClr val="000000">
                      <a:alpha val="43137"/>
                    </a:srgbClr>
                  </a:outerShdw>
                </a:effectLst>
                <a:latin typeface="David" pitchFamily="34" charset="-79"/>
                <a:cs typeface="David" pitchFamily="34" charset="-79"/>
              </a:rPr>
              <a:t>“Charity begins at home”</a:t>
            </a:r>
            <a:endParaRPr lang="ru-RU" sz="4400" dirty="0">
              <a:effectLst>
                <a:outerShdw blurRad="38100" dist="38100" dir="2700000" algn="tl">
                  <a:srgbClr val="000000">
                    <a:alpha val="43137"/>
                  </a:srgbClr>
                </a:outerShdw>
              </a:effectLst>
              <a:cs typeface="David" pitchFamily="34" charset="-79"/>
            </a:endParaRPr>
          </a:p>
        </p:txBody>
      </p:sp>
      <p:sp>
        <p:nvSpPr>
          <p:cNvPr id="3" name="Содержимое 2"/>
          <p:cNvSpPr>
            <a:spLocks noGrp="1"/>
          </p:cNvSpPr>
          <p:nvPr>
            <p:ph sz="quarter" idx="1"/>
          </p:nvPr>
        </p:nvSpPr>
        <p:spPr>
          <a:xfrm>
            <a:off x="571472" y="1000108"/>
            <a:ext cx="4360568" cy="4714908"/>
          </a:xfrm>
        </p:spPr>
        <p:txBody>
          <a:bodyPr>
            <a:noAutofit/>
          </a:bodyPr>
          <a:lstStyle/>
          <a:p>
            <a:pPr marL="0" indent="0">
              <a:buNone/>
            </a:pPr>
            <a:r>
              <a:rPr lang="en-US" sz="3600" dirty="0" smtClean="0">
                <a:latin typeface="Times New Roman" pitchFamily="18" charset="0"/>
                <a:cs typeface="Times New Roman" pitchFamily="18" charset="0"/>
              </a:rPr>
              <a:t>Since childhood we help our relatives</a:t>
            </a:r>
            <a:r>
              <a:rPr lang="ru-RU"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and </a:t>
            </a:r>
            <a:r>
              <a:rPr lang="ru-RU"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get “Thank You!” and smile and we feel happiness. Firstly a person should be responsible for the needs of his own family and friends.</a:t>
            </a:r>
            <a:endParaRPr lang="ru-RU" sz="3600" dirty="0">
              <a:latin typeface="Times New Roman" pitchFamily="18" charset="0"/>
              <a:cs typeface="Times New Roman" pitchFamily="18" charset="0"/>
            </a:endParaRPr>
          </a:p>
        </p:txBody>
      </p:sp>
      <p:pic>
        <p:nvPicPr>
          <p:cNvPr id="1028" name="Picture 4" descr="http://www.zpzdrowie.pl/attachments/Image/Fotolia_52432354_S=20=282=29.jpg-template=generic.jpg"/>
          <p:cNvPicPr>
            <a:picLocks noChangeAspect="1" noChangeArrowheads="1"/>
          </p:cNvPicPr>
          <p:nvPr/>
        </p:nvPicPr>
        <p:blipFill>
          <a:blip r:embed="rId2" cstate="print"/>
          <a:srcRect/>
          <a:stretch>
            <a:fillRect/>
          </a:stretch>
        </p:blipFill>
        <p:spPr bwMode="auto">
          <a:xfrm>
            <a:off x="5072066" y="1000108"/>
            <a:ext cx="3572124" cy="3000396"/>
          </a:xfrm>
          <a:prstGeom prst="rect">
            <a:avLst/>
          </a:prstGeom>
          <a:ln>
            <a:noFill/>
          </a:ln>
          <a:effectLst>
            <a:outerShdw blurRad="292100" dist="139700" dir="2700000" algn="tl" rotWithShape="0">
              <a:srgbClr val="333333">
                <a:alpha val="65000"/>
              </a:srgbClr>
            </a:outerShdw>
          </a:effectLst>
        </p:spPr>
      </p:pic>
      <p:pic>
        <p:nvPicPr>
          <p:cNvPr id="1030" name="Picture 6" descr="http://moneymatrix.co.za/wp-content/uploads/2015/01/shutterstock_138043052.jpg"/>
          <p:cNvPicPr>
            <a:picLocks noChangeAspect="1" noChangeArrowheads="1"/>
          </p:cNvPicPr>
          <p:nvPr/>
        </p:nvPicPr>
        <p:blipFill>
          <a:blip r:embed="rId3" cstate="print"/>
          <a:srcRect/>
          <a:stretch>
            <a:fillRect/>
          </a:stretch>
        </p:blipFill>
        <p:spPr bwMode="auto">
          <a:xfrm>
            <a:off x="4643438" y="3500438"/>
            <a:ext cx="4071966" cy="29521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cover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Объект 2"/>
          <p:cNvSpPr txBox="1">
            <a:spLocks/>
          </p:cNvSpPr>
          <p:nvPr/>
        </p:nvSpPr>
        <p:spPr>
          <a:xfrm>
            <a:off x="304800" y="1554162"/>
            <a:ext cx="8686800" cy="4525963"/>
          </a:xfrm>
          <a:prstGeom prst="rect">
            <a:avLst/>
          </a:prstGeom>
        </p:spPr>
        <p:txBody>
          <a:bodyPr>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Holding an act of charity it is a very important thing because in our country there are many children with deadly diseases, poor people and also many destroyed buildings. We think saying "Charity begins at home" means that at first you need to help your parents and relatives and then you need to help other people. </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We participate in charity events such as sending Christmas gifts for children in the cities destroyed by war, gifts for elderly people, children in orphanages.</a:t>
            </a:r>
            <a:endParaRPr kumimoji="0" lang="ru-RU"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Прямоугольник 2"/>
          <p:cNvSpPr/>
          <p:nvPr/>
        </p:nvSpPr>
        <p:spPr>
          <a:xfrm>
            <a:off x="1403648" y="476672"/>
            <a:ext cx="6840760"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Russia (</a:t>
            </a:r>
            <a:r>
              <a:rPr lang="en-US" sz="5400" b="1" cap="none" spc="0" dirty="0" err="1" smtClean="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Korolev</a:t>
            </a:r>
            <a:r>
              <a:rPr lang="en-US" sz="5400" b="1" cap="none" spc="0" dirty="0" smtClean="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a:t>
            </a:r>
            <a:endParaRPr lang="ru-RU" sz="5400" b="1" cap="none" spc="0"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1" name="Rectangle 1"/>
          <p:cNvSpPr>
            <a:spLocks noChangeArrowheads="1"/>
          </p:cNvSpPr>
          <p:nvPr/>
        </p:nvSpPr>
        <p:spPr bwMode="auto">
          <a:xfrm>
            <a:off x="1979712" y="1700808"/>
            <a:ext cx="6660232" cy="3739485"/>
          </a:xfrm>
          <a:prstGeom prst="rect">
            <a:avLst/>
          </a:prstGeom>
          <a:solidFill>
            <a:srgbClr val="FFFFFF"/>
          </a:solid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Charity is a way to distribute money to poor people. I think it is important to do acts of charity because it brings people closer together. We help the sick, the homeless, poor people.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I understand it is so that people who are volunteers go from house to house and collect money. I have never worked as a volunteer, but I gave the money to </a:t>
            </a:r>
            <a:r>
              <a:rPr kumimoji="0" lang="en-US" sz="24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charity.</a:t>
            </a:r>
            <a:r>
              <a:rPr kumimoji="0" lang="en-US" sz="2400" b="0" i="0" u="none" strike="noStrike" cap="none" normalizeH="0" baseline="0" dirty="0" err="1" smtClean="0">
                <a:ln>
                  <a:noFill/>
                </a:ln>
                <a:solidFill>
                  <a:srgbClr val="222222"/>
                </a:solidFill>
                <a:effectLst/>
                <a:latin typeface="Times New Roman" pitchFamily="18" charset="0"/>
                <a:ea typeface="Calibri" pitchFamily="34" charset="0"/>
                <a:cs typeface="Times New Roman" pitchFamily="18" charset="0"/>
              </a:rPr>
              <a:t>I</a:t>
            </a:r>
            <a:r>
              <a:rPr kumimoji="0" lang="en-US" sz="2400"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 felt that I gave the money into the right thing. "The rich is not the one who has a lot of money, but the one who can give it to the poor".</a:t>
            </a:r>
            <a: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
        <p:nvSpPr>
          <p:cNvPr id="5" name="Прямоугольник 4"/>
          <p:cNvSpPr/>
          <p:nvPr/>
        </p:nvSpPr>
        <p:spPr>
          <a:xfrm>
            <a:off x="1403648" y="476672"/>
            <a:ext cx="6840760"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Russia (</a:t>
            </a:r>
            <a:r>
              <a:rPr lang="en-US" sz="5400" b="1" cap="none" spc="0" dirty="0" err="1" smtClean="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Tombov</a:t>
            </a:r>
            <a:r>
              <a:rPr lang="en-US" sz="5400" b="1" cap="none" spc="0" dirty="0" smtClean="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a:t>
            </a:r>
            <a:endParaRPr lang="ru-RU" sz="5400" b="1" cap="none" spc="0"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79388" y="908050"/>
            <a:ext cx="8785225" cy="5222875"/>
          </a:xfrm>
        </p:spPr>
        <p:txBody>
          <a:bodyPr/>
          <a:lstStyle/>
          <a:p>
            <a:pPr eaLnBrk="1" hangingPunct="1">
              <a:lnSpc>
                <a:spcPct val="90000"/>
              </a:lnSpc>
            </a:pPr>
            <a:r>
              <a:rPr lang="en-US" altLang="en-US" sz="2400" dirty="0" smtClean="0"/>
              <a:t>Charity is an act of </a:t>
            </a:r>
          </a:p>
          <a:p>
            <a:pPr eaLnBrk="1" hangingPunct="1">
              <a:lnSpc>
                <a:spcPct val="90000"/>
              </a:lnSpc>
              <a:buFont typeface="Wingdings" pitchFamily="2" charset="2"/>
              <a:buNone/>
            </a:pPr>
            <a:r>
              <a:rPr lang="en-US" altLang="en-US" sz="2400" dirty="0" smtClean="0"/>
              <a:t>donating things (like money, </a:t>
            </a:r>
          </a:p>
          <a:p>
            <a:pPr eaLnBrk="1" hangingPunct="1">
              <a:lnSpc>
                <a:spcPct val="90000"/>
              </a:lnSpc>
              <a:buFont typeface="Wingdings" pitchFamily="2" charset="2"/>
              <a:buNone/>
            </a:pPr>
            <a:r>
              <a:rPr lang="en-US" altLang="en-US" sz="2400" dirty="0" smtClean="0"/>
              <a:t>food, furniture, clothes, toys, etc.)</a:t>
            </a:r>
          </a:p>
          <a:p>
            <a:pPr eaLnBrk="1" hangingPunct="1">
              <a:lnSpc>
                <a:spcPct val="90000"/>
              </a:lnSpc>
              <a:buFont typeface="Wingdings" pitchFamily="2" charset="2"/>
              <a:buNone/>
            </a:pPr>
            <a:r>
              <a:rPr lang="en-US" altLang="en-US" sz="2400" dirty="0" smtClean="0"/>
              <a:t>to people in need, groups of </a:t>
            </a:r>
          </a:p>
          <a:p>
            <a:pPr eaLnBrk="1" hangingPunct="1">
              <a:lnSpc>
                <a:spcPct val="90000"/>
              </a:lnSpc>
              <a:buFont typeface="Wingdings" pitchFamily="2" charset="2"/>
              <a:buNone/>
            </a:pPr>
            <a:r>
              <a:rPr lang="en-US" altLang="en-US" sz="2400" dirty="0" smtClean="0"/>
              <a:t>people, institutions.</a:t>
            </a:r>
          </a:p>
          <a:p>
            <a:pPr eaLnBrk="1" hangingPunct="1">
              <a:lnSpc>
                <a:spcPct val="90000"/>
              </a:lnSpc>
            </a:pPr>
            <a:r>
              <a:rPr lang="en-US" altLang="en-US" sz="2400" dirty="0" smtClean="0"/>
              <a:t>Alexandra </a:t>
            </a:r>
            <a:r>
              <a:rPr lang="en-US" altLang="en-US" sz="2400" dirty="0" err="1" smtClean="0"/>
              <a:t>Adahovskaya</a:t>
            </a:r>
            <a:r>
              <a:rPr lang="en-US" altLang="en-US" sz="2400" dirty="0" smtClean="0"/>
              <a:t> says:</a:t>
            </a:r>
          </a:p>
          <a:p>
            <a:pPr eaLnBrk="1" hangingPunct="1">
              <a:lnSpc>
                <a:spcPct val="90000"/>
              </a:lnSpc>
              <a:buFont typeface="Wingdings" pitchFamily="2" charset="2"/>
              <a:buNone/>
            </a:pPr>
            <a:r>
              <a:rPr lang="en-US" altLang="en-US" sz="2400" dirty="0" smtClean="0"/>
              <a:t>“I think it is very important to make </a:t>
            </a:r>
          </a:p>
          <a:p>
            <a:pPr eaLnBrk="1" hangingPunct="1">
              <a:lnSpc>
                <a:spcPct val="90000"/>
              </a:lnSpc>
              <a:buFont typeface="Wingdings" pitchFamily="2" charset="2"/>
              <a:buNone/>
            </a:pPr>
            <a:r>
              <a:rPr lang="en-US" altLang="en-US" sz="2400" dirty="0" smtClean="0"/>
              <a:t>an act of charity in our modern </a:t>
            </a:r>
          </a:p>
          <a:p>
            <a:pPr eaLnBrk="1" hangingPunct="1">
              <a:lnSpc>
                <a:spcPct val="90000"/>
              </a:lnSpc>
              <a:buFont typeface="Wingdings" pitchFamily="2" charset="2"/>
              <a:buNone/>
            </a:pPr>
            <a:r>
              <a:rPr lang="en-US" altLang="en-US" sz="2400" dirty="0" smtClean="0"/>
              <a:t>world as there are a lot of </a:t>
            </a:r>
          </a:p>
          <a:p>
            <a:pPr eaLnBrk="1" hangingPunct="1">
              <a:lnSpc>
                <a:spcPct val="90000"/>
              </a:lnSpc>
              <a:buFont typeface="Wingdings" pitchFamily="2" charset="2"/>
              <a:buNone/>
            </a:pPr>
            <a:r>
              <a:rPr lang="en-US" altLang="en-US" sz="2400" dirty="0" smtClean="0"/>
              <a:t>people, both grown-ups and </a:t>
            </a:r>
          </a:p>
          <a:p>
            <a:pPr eaLnBrk="1" hangingPunct="1">
              <a:lnSpc>
                <a:spcPct val="90000"/>
              </a:lnSpc>
              <a:buFont typeface="Wingdings" pitchFamily="2" charset="2"/>
              <a:buNone/>
            </a:pPr>
            <a:r>
              <a:rPr lang="en-US" altLang="en-US" sz="2400" dirty="0" smtClean="0"/>
              <a:t>children, who are in need of</a:t>
            </a:r>
          </a:p>
          <a:p>
            <a:pPr eaLnBrk="1" hangingPunct="1">
              <a:lnSpc>
                <a:spcPct val="90000"/>
              </a:lnSpc>
              <a:buFont typeface="Wingdings" pitchFamily="2" charset="2"/>
              <a:buNone/>
            </a:pPr>
            <a:r>
              <a:rPr lang="en-US" altLang="en-US" sz="2400" dirty="0" smtClean="0"/>
              <a:t> help and support. </a:t>
            </a:r>
          </a:p>
          <a:p>
            <a:pPr eaLnBrk="1" hangingPunct="1">
              <a:lnSpc>
                <a:spcPct val="90000"/>
              </a:lnSpc>
              <a:buFont typeface="Wingdings" pitchFamily="2" charset="2"/>
              <a:buNone/>
            </a:pPr>
            <a:endParaRPr lang="en-US" altLang="en-US" sz="2400" dirty="0" smtClean="0"/>
          </a:p>
          <a:p>
            <a:pPr eaLnBrk="1" hangingPunct="1">
              <a:lnSpc>
                <a:spcPct val="90000"/>
              </a:lnSpc>
              <a:buFont typeface="Wingdings" pitchFamily="2" charset="2"/>
              <a:buNone/>
            </a:pPr>
            <a:endParaRPr lang="en-US" altLang="en-US" sz="2400" dirty="0" smtClean="0"/>
          </a:p>
          <a:p>
            <a:pPr eaLnBrk="1" hangingPunct="1">
              <a:lnSpc>
                <a:spcPct val="90000"/>
              </a:lnSpc>
              <a:buFont typeface="Wingdings" pitchFamily="2" charset="2"/>
              <a:buNone/>
            </a:pPr>
            <a:endParaRPr lang="en-US" altLang="en-US" sz="2000" dirty="0" smtClean="0"/>
          </a:p>
          <a:p>
            <a:pPr eaLnBrk="1" hangingPunct="1">
              <a:lnSpc>
                <a:spcPct val="90000"/>
              </a:lnSpc>
              <a:buFont typeface="Wingdings" pitchFamily="2" charset="2"/>
              <a:buNone/>
            </a:pPr>
            <a:endParaRPr lang="ru-RU" altLang="en-US" sz="2000" dirty="0" smtClean="0"/>
          </a:p>
        </p:txBody>
      </p:sp>
      <p:pic>
        <p:nvPicPr>
          <p:cNvPr id="1026" name="Picture 2" descr="http://sochi-schools.ru/d028/im/n_88foto.jpeg"/>
          <p:cNvPicPr>
            <a:picLocks noChangeAspect="1" noChangeArrowheads="1"/>
          </p:cNvPicPr>
          <p:nvPr/>
        </p:nvPicPr>
        <p:blipFill>
          <a:blip r:embed="rId2" cstate="print"/>
          <a:srcRect/>
          <a:stretch>
            <a:fillRect/>
          </a:stretch>
        </p:blipFill>
        <p:spPr bwMode="auto">
          <a:xfrm>
            <a:off x="5435600" y="908050"/>
            <a:ext cx="3167063" cy="2705100"/>
          </a:xfrm>
          <a:prstGeom prst="rect">
            <a:avLst/>
          </a:prstGeom>
          <a:noFill/>
          <a:ln w="9525">
            <a:noFill/>
            <a:miter lim="800000"/>
            <a:headEnd/>
            <a:tailEnd/>
          </a:ln>
        </p:spPr>
      </p:pic>
      <p:pic>
        <p:nvPicPr>
          <p:cNvPr id="1028" name="Picture 4" descr="http://www.vinegret.cz/wp-content/uploads/2014/11/Blagotvoritelnost.jpg"/>
          <p:cNvPicPr>
            <a:picLocks noChangeAspect="1" noChangeArrowheads="1"/>
          </p:cNvPicPr>
          <p:nvPr/>
        </p:nvPicPr>
        <p:blipFill>
          <a:blip r:embed="rId3" cstate="print"/>
          <a:srcRect/>
          <a:stretch>
            <a:fillRect/>
          </a:stretch>
        </p:blipFill>
        <p:spPr bwMode="auto">
          <a:xfrm>
            <a:off x="5435600" y="3860800"/>
            <a:ext cx="3240088" cy="2160588"/>
          </a:xfrm>
          <a:prstGeom prst="rect">
            <a:avLst/>
          </a:prstGeom>
          <a:noFill/>
          <a:ln w="9525">
            <a:noFill/>
            <a:miter lim="800000"/>
            <a:headEnd/>
            <a:tailEnd/>
          </a:ln>
        </p:spPr>
      </p:pic>
      <p:sp>
        <p:nvSpPr>
          <p:cNvPr id="7" name="Прямоугольник 6"/>
          <p:cNvSpPr/>
          <p:nvPr/>
        </p:nvSpPr>
        <p:spPr>
          <a:xfrm>
            <a:off x="2843808" y="188640"/>
            <a:ext cx="3262433"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Moldova</a:t>
            </a:r>
            <a:endParaRPr lang="ru-RU" sz="5400" b="1" cap="none" spc="0"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88913"/>
            <a:ext cx="8229600" cy="719137"/>
          </a:xfrm>
        </p:spPr>
        <p:txBody>
          <a:bodyPr/>
          <a:lstStyle/>
          <a:p>
            <a:pPr eaLnBrk="1" hangingPunct="1"/>
            <a:r>
              <a:rPr lang="en-US" altLang="en-US" sz="3800" b="1" smtClean="0"/>
              <a:t>          Charity Begins At Home</a:t>
            </a:r>
            <a:endParaRPr lang="ru-RU" altLang="en-US" sz="3800" b="1" smtClean="0"/>
          </a:p>
        </p:txBody>
      </p:sp>
      <p:sp>
        <p:nvSpPr>
          <p:cNvPr id="16387" name="Rectangle 3"/>
          <p:cNvSpPr>
            <a:spLocks noGrp="1" noChangeArrowheads="1"/>
          </p:cNvSpPr>
          <p:nvPr>
            <p:ph type="body" idx="1"/>
          </p:nvPr>
        </p:nvSpPr>
        <p:spPr>
          <a:xfrm>
            <a:off x="250825" y="908050"/>
            <a:ext cx="8713788" cy="5222875"/>
          </a:xfrm>
        </p:spPr>
        <p:txBody>
          <a:bodyPr/>
          <a:lstStyle/>
          <a:p>
            <a:pPr eaLnBrk="1" hangingPunct="1">
              <a:buFont typeface="Wingdings" pitchFamily="2" charset="2"/>
              <a:buNone/>
            </a:pPr>
            <a:r>
              <a:rPr lang="en-US" altLang="en-US" smtClean="0"/>
              <a:t> Any “charity begins at home”, an English proverb </a:t>
            </a:r>
          </a:p>
          <a:p>
            <a:pPr eaLnBrk="1" hangingPunct="1">
              <a:buFont typeface="Wingdings" pitchFamily="2" charset="2"/>
              <a:buNone/>
            </a:pPr>
            <a:r>
              <a:rPr lang="en-US" altLang="en-US" smtClean="0"/>
              <a:t>says. I agree with it because all the members </a:t>
            </a:r>
          </a:p>
          <a:p>
            <a:pPr eaLnBrk="1" hangingPunct="1">
              <a:buFont typeface="Wingdings" pitchFamily="2" charset="2"/>
              <a:buNone/>
            </a:pPr>
            <a:r>
              <a:rPr lang="en-US" altLang="en-US" smtClean="0"/>
              <a:t>of the family can teach each other the acts of</a:t>
            </a:r>
          </a:p>
          <a:p>
            <a:pPr eaLnBrk="1" hangingPunct="1">
              <a:buFont typeface="Wingdings" pitchFamily="2" charset="2"/>
              <a:buNone/>
            </a:pPr>
            <a:r>
              <a:rPr lang="en-US" altLang="en-US" smtClean="0"/>
              <a:t>charity by sharing everything. They should help </a:t>
            </a:r>
          </a:p>
          <a:p>
            <a:pPr eaLnBrk="1" hangingPunct="1">
              <a:buFont typeface="Wingdings" pitchFamily="2" charset="2"/>
              <a:buNone/>
            </a:pPr>
            <a:r>
              <a:rPr lang="en-US" altLang="en-US" smtClean="0"/>
              <a:t>each other as well as try to help people who need</a:t>
            </a:r>
          </a:p>
          <a:p>
            <a:pPr eaLnBrk="1" hangingPunct="1">
              <a:buFont typeface="Wingdings" pitchFamily="2" charset="2"/>
              <a:buNone/>
            </a:pPr>
            <a:r>
              <a:rPr lang="en-US" altLang="en-US" smtClean="0"/>
              <a:t>their assistance. </a:t>
            </a:r>
            <a:endParaRPr lang="en-US" altLang="en-US" sz="2800" smtClean="0"/>
          </a:p>
          <a:p>
            <a:pPr eaLnBrk="1" hangingPunct="1">
              <a:buFont typeface="Wingdings" pitchFamily="2" charset="2"/>
              <a:buNone/>
            </a:pPr>
            <a:endParaRPr lang="en-US" altLang="en-US" sz="2800" smtClean="0"/>
          </a:p>
          <a:p>
            <a:pPr eaLnBrk="1" hangingPunct="1">
              <a:buFont typeface="Wingdings" pitchFamily="2" charset="2"/>
              <a:buNone/>
            </a:pPr>
            <a:endParaRPr lang="ru-RU" altLang="en-US" smtClean="0"/>
          </a:p>
        </p:txBody>
      </p:sp>
      <p:pic>
        <p:nvPicPr>
          <p:cNvPr id="16388" name="Picture 7"/>
          <p:cNvPicPr>
            <a:picLocks noChangeAspect="1" noChangeArrowheads="1"/>
          </p:cNvPicPr>
          <p:nvPr/>
        </p:nvPicPr>
        <p:blipFill>
          <a:blip r:embed="rId2" cstate="print"/>
          <a:srcRect/>
          <a:stretch>
            <a:fillRect/>
          </a:stretch>
        </p:blipFill>
        <p:spPr bwMode="auto">
          <a:xfrm>
            <a:off x="2124075" y="4149725"/>
            <a:ext cx="5111750" cy="1943100"/>
          </a:xfrm>
          <a:prstGeom prst="rect">
            <a:avLst/>
          </a:prstGeom>
          <a:noFill/>
          <a:ln w="9525">
            <a:noFill/>
            <a:miter lim="800000"/>
            <a:headEnd/>
            <a:tailEnd/>
          </a:ln>
          <a:effectLst/>
        </p:spPr>
      </p:pic>
    </p:spTree>
  </p:cSld>
  <p:clrMapOvr>
    <a:masterClrMapping/>
  </p:clrMapOvr>
  <p:transition spd="med">
    <p:cover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b="1" smtClean="0"/>
              <a:t>      Charity Begins At Home</a:t>
            </a:r>
            <a:endParaRPr lang="ru-RU" altLang="en-US" b="1" smtClean="0"/>
          </a:p>
        </p:txBody>
      </p:sp>
      <p:sp>
        <p:nvSpPr>
          <p:cNvPr id="17411" name="Rectangle 3"/>
          <p:cNvSpPr>
            <a:spLocks noGrp="1" noChangeArrowheads="1"/>
          </p:cNvSpPr>
          <p:nvPr>
            <p:ph type="body" idx="1"/>
          </p:nvPr>
        </p:nvSpPr>
        <p:spPr>
          <a:xfrm>
            <a:off x="457200" y="692696"/>
            <a:ext cx="8229600" cy="5438229"/>
          </a:xfrm>
        </p:spPr>
        <p:txBody>
          <a:bodyPr/>
          <a:lstStyle/>
          <a:p>
            <a:pPr eaLnBrk="1" hangingPunct="1">
              <a:lnSpc>
                <a:spcPct val="90000"/>
              </a:lnSpc>
              <a:buFont typeface="Wingdings" pitchFamily="2" charset="2"/>
              <a:buNone/>
            </a:pPr>
            <a:endParaRPr lang="en-US" altLang="en-US" dirty="0" smtClean="0"/>
          </a:p>
          <a:p>
            <a:pPr eaLnBrk="1" hangingPunct="1">
              <a:lnSpc>
                <a:spcPct val="90000"/>
              </a:lnSpc>
              <a:buFont typeface="Wingdings" pitchFamily="2" charset="2"/>
              <a:buNone/>
            </a:pPr>
            <a:endParaRPr lang="en-US" altLang="en-US" dirty="0" smtClean="0"/>
          </a:p>
          <a:p>
            <a:pPr eaLnBrk="1" hangingPunct="1">
              <a:lnSpc>
                <a:spcPct val="90000"/>
              </a:lnSpc>
              <a:buFont typeface="Wingdings" pitchFamily="2" charset="2"/>
              <a:buNone/>
            </a:pPr>
            <a:r>
              <a:rPr lang="en-US" altLang="en-US" dirty="0" smtClean="0"/>
              <a:t>Like all my classmates I have participated as a </a:t>
            </a:r>
          </a:p>
          <a:p>
            <a:pPr eaLnBrk="1" hangingPunct="1">
              <a:lnSpc>
                <a:spcPct val="90000"/>
              </a:lnSpc>
              <a:buFont typeface="Wingdings" pitchFamily="2" charset="2"/>
              <a:buNone/>
            </a:pPr>
            <a:r>
              <a:rPr lang="en-US" altLang="en-US" dirty="0" smtClean="0"/>
              <a:t>volunteer in a charity campaign called “The </a:t>
            </a:r>
          </a:p>
          <a:p>
            <a:pPr eaLnBrk="1" hangingPunct="1">
              <a:lnSpc>
                <a:spcPct val="90000"/>
              </a:lnSpc>
              <a:buFont typeface="Wingdings" pitchFamily="2" charset="2"/>
              <a:buNone/>
            </a:pPr>
            <a:r>
              <a:rPr lang="en-US" altLang="en-US" dirty="0" smtClean="0"/>
              <a:t>Heart on the Palm”. We brought toys and </a:t>
            </a:r>
          </a:p>
          <a:p>
            <a:pPr eaLnBrk="1" hangingPunct="1">
              <a:lnSpc>
                <a:spcPct val="90000"/>
              </a:lnSpc>
              <a:buFont typeface="Wingdings" pitchFamily="2" charset="2"/>
              <a:buNone/>
            </a:pPr>
            <a:r>
              <a:rPr lang="en-US" altLang="en-US" dirty="0" smtClean="0"/>
              <a:t>clothes for orphanage houses in Moldova. </a:t>
            </a:r>
          </a:p>
          <a:p>
            <a:pPr eaLnBrk="1" hangingPunct="1">
              <a:lnSpc>
                <a:spcPct val="90000"/>
              </a:lnSpc>
              <a:buFont typeface="Wingdings" pitchFamily="2" charset="2"/>
              <a:buNone/>
            </a:pPr>
            <a:r>
              <a:rPr lang="en-US" altLang="en-US" dirty="0" smtClean="0"/>
              <a:t>We also collected sweets and cakes for the</a:t>
            </a:r>
          </a:p>
          <a:p>
            <a:pPr eaLnBrk="1" hangingPunct="1">
              <a:lnSpc>
                <a:spcPct val="90000"/>
              </a:lnSpc>
              <a:buFont typeface="Wingdings" pitchFamily="2" charset="2"/>
              <a:buNone/>
            </a:pPr>
            <a:r>
              <a:rPr lang="en-US" altLang="en-US" dirty="0" smtClean="0"/>
              <a:t> children so they could enjoy Christmas. I was </a:t>
            </a:r>
          </a:p>
          <a:p>
            <a:pPr eaLnBrk="1" hangingPunct="1">
              <a:lnSpc>
                <a:spcPct val="90000"/>
              </a:lnSpc>
              <a:buFont typeface="Wingdings" pitchFamily="2" charset="2"/>
              <a:buNone/>
            </a:pPr>
            <a:r>
              <a:rPr lang="en-US" altLang="en-US" dirty="0" smtClean="0"/>
              <a:t>proud of my lyceum and </a:t>
            </a:r>
          </a:p>
          <a:p>
            <a:pPr eaLnBrk="1" hangingPunct="1">
              <a:lnSpc>
                <a:spcPct val="90000"/>
              </a:lnSpc>
              <a:buFont typeface="Wingdings" pitchFamily="2" charset="2"/>
              <a:buNone/>
            </a:pPr>
            <a:r>
              <a:rPr lang="en-US" altLang="en-US" dirty="0" smtClean="0"/>
              <a:t>my friends who were</a:t>
            </a:r>
          </a:p>
          <a:p>
            <a:pPr eaLnBrk="1" hangingPunct="1">
              <a:lnSpc>
                <a:spcPct val="90000"/>
              </a:lnSpc>
              <a:buFont typeface="Wingdings" pitchFamily="2" charset="2"/>
              <a:buNone/>
            </a:pPr>
            <a:r>
              <a:rPr lang="en-US" altLang="en-US" dirty="0" smtClean="0"/>
              <a:t> able to help a little </a:t>
            </a:r>
          </a:p>
          <a:p>
            <a:pPr eaLnBrk="1" hangingPunct="1">
              <a:lnSpc>
                <a:spcPct val="90000"/>
              </a:lnSpc>
              <a:buFont typeface="Wingdings" pitchFamily="2" charset="2"/>
              <a:buNone/>
            </a:pPr>
            <a:r>
              <a:rPr lang="en-US" altLang="en-US" dirty="0" smtClean="0"/>
              <a:t>in that charity act.”</a:t>
            </a:r>
            <a:endParaRPr lang="ru-RU" altLang="en-US" dirty="0" smtClean="0"/>
          </a:p>
        </p:txBody>
      </p:sp>
      <p:pic>
        <p:nvPicPr>
          <p:cNvPr id="5124" name="Picture 4" descr="http://i1.mywishis.in/s/i/wishes/470x0_7d06c665068af306737a1bc0ce3f95906162feba3b614411ec65c6539fa00730___jpg____4_104d25b3.jpg"/>
          <p:cNvPicPr>
            <a:picLocks noChangeAspect="1" noChangeArrowheads="1"/>
          </p:cNvPicPr>
          <p:nvPr/>
        </p:nvPicPr>
        <p:blipFill>
          <a:blip r:embed="rId2" cstate="print">
            <a:extLst/>
          </a:blip>
          <a:srcRect/>
          <a:stretch>
            <a:fillRect/>
          </a:stretch>
        </p:blipFill>
        <p:spPr bwMode="auto">
          <a:xfrm>
            <a:off x="4739054" y="4081286"/>
            <a:ext cx="3916441" cy="23996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ransition spd="med">
    <p:cover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Picture 4"/>
          <p:cNvPicPr>
            <a:picLocks noGrp="1" noChangeAspect="1" noChangeArrowheads="1"/>
          </p:cNvPicPr>
          <p:nvPr>
            <p:ph type="body" idx="1"/>
          </p:nvPr>
        </p:nvPicPr>
        <p:blipFill>
          <a:blip r:embed="rId2" cstate="print"/>
          <a:srcRect/>
          <a:stretch>
            <a:fillRect/>
          </a:stretch>
        </p:blipFill>
        <p:spPr>
          <a:xfrm>
            <a:off x="395288" y="260350"/>
            <a:ext cx="2305050" cy="2239963"/>
          </a:xfrm>
          <a:noFill/>
        </p:spPr>
      </p:pic>
      <p:pic>
        <p:nvPicPr>
          <p:cNvPr id="18435" name="Picture 5"/>
          <p:cNvPicPr>
            <a:picLocks noChangeAspect="1" noChangeArrowheads="1"/>
          </p:cNvPicPr>
          <p:nvPr/>
        </p:nvPicPr>
        <p:blipFill>
          <a:blip r:embed="rId3" cstate="print"/>
          <a:srcRect/>
          <a:stretch>
            <a:fillRect/>
          </a:stretch>
        </p:blipFill>
        <p:spPr bwMode="auto">
          <a:xfrm>
            <a:off x="2555875" y="476250"/>
            <a:ext cx="3600450" cy="2025650"/>
          </a:xfrm>
          <a:prstGeom prst="rect">
            <a:avLst/>
          </a:prstGeom>
          <a:noFill/>
          <a:ln w="9525">
            <a:noFill/>
            <a:miter lim="800000"/>
            <a:headEnd/>
            <a:tailEnd/>
          </a:ln>
          <a:effectLst/>
        </p:spPr>
      </p:pic>
      <p:pic>
        <p:nvPicPr>
          <p:cNvPr id="18436" name="Picture 6"/>
          <p:cNvPicPr>
            <a:picLocks noChangeAspect="1" noChangeArrowheads="1"/>
          </p:cNvPicPr>
          <p:nvPr/>
        </p:nvPicPr>
        <p:blipFill>
          <a:blip r:embed="rId4" cstate="print"/>
          <a:srcRect/>
          <a:stretch>
            <a:fillRect/>
          </a:stretch>
        </p:blipFill>
        <p:spPr bwMode="auto">
          <a:xfrm>
            <a:off x="6156325" y="765175"/>
            <a:ext cx="2808288" cy="1931988"/>
          </a:xfrm>
          <a:prstGeom prst="rect">
            <a:avLst/>
          </a:prstGeom>
          <a:noFill/>
          <a:ln w="9525">
            <a:noFill/>
            <a:miter lim="800000"/>
            <a:headEnd/>
            <a:tailEnd/>
          </a:ln>
          <a:effectLst/>
        </p:spPr>
      </p:pic>
      <p:pic>
        <p:nvPicPr>
          <p:cNvPr id="18437" name="Picture 7"/>
          <p:cNvPicPr>
            <a:picLocks noChangeAspect="1" noChangeArrowheads="1"/>
          </p:cNvPicPr>
          <p:nvPr/>
        </p:nvPicPr>
        <p:blipFill>
          <a:blip r:embed="rId5" cstate="print"/>
          <a:srcRect/>
          <a:stretch>
            <a:fillRect/>
          </a:stretch>
        </p:blipFill>
        <p:spPr bwMode="auto">
          <a:xfrm>
            <a:off x="107950" y="2565400"/>
            <a:ext cx="3384550" cy="3240088"/>
          </a:xfrm>
          <a:prstGeom prst="rect">
            <a:avLst/>
          </a:prstGeom>
          <a:noFill/>
          <a:ln w="9525">
            <a:noFill/>
            <a:miter lim="800000"/>
            <a:headEnd/>
            <a:tailEnd/>
          </a:ln>
          <a:effectLst/>
        </p:spPr>
      </p:pic>
      <p:pic>
        <p:nvPicPr>
          <p:cNvPr id="18438" name="Picture 8"/>
          <p:cNvPicPr>
            <a:picLocks noChangeAspect="1" noChangeArrowheads="1"/>
          </p:cNvPicPr>
          <p:nvPr/>
        </p:nvPicPr>
        <p:blipFill>
          <a:blip r:embed="rId6" cstate="print"/>
          <a:srcRect/>
          <a:stretch>
            <a:fillRect/>
          </a:stretch>
        </p:blipFill>
        <p:spPr bwMode="auto">
          <a:xfrm>
            <a:off x="3924300" y="2708275"/>
            <a:ext cx="3744913" cy="3222625"/>
          </a:xfrm>
          <a:prstGeom prst="rect">
            <a:avLst/>
          </a:prstGeom>
          <a:noFill/>
          <a:ln w="9525">
            <a:noFill/>
            <a:miter lim="800000"/>
            <a:headEnd/>
            <a:tailEnd/>
          </a:ln>
          <a:effectLst/>
        </p:spPr>
      </p:pic>
    </p:spTree>
  </p:cSld>
  <p:clrMapOvr>
    <a:masterClrMapping/>
  </p:clrMapOvr>
  <p:transition spd="med">
    <p:cover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2" descr="http://vignette1.wikia.nocookie.net/creepypasta/images/2/2c/Inscription-goodbye.jpg/revision/latest?cb=20140630102447"/>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t="28302"/>
          <a:stretch>
            <a:fillRect/>
          </a:stretch>
        </p:blipFill>
        <p:spPr bwMode="auto">
          <a:xfrm>
            <a:off x="2195736" y="1916832"/>
            <a:ext cx="5796136" cy="2753165"/>
          </a:xfrm>
          <a:prstGeom prst="rect">
            <a:avLst/>
          </a:prstGeom>
          <a:noFill/>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Lst>
        </p:spPr>
      </p:pic>
    </p:spTree>
  </p:cSld>
  <p:clrMapOvr>
    <a:masterClrMapping/>
  </p:clrMapOvr>
  <p:transition spd="med">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536" y="6858000"/>
            <a:ext cx="8183880" cy="1051560"/>
          </a:xfrm>
        </p:spPr>
        <p:txBody>
          <a:bodyPr/>
          <a:lstStyle/>
          <a:p>
            <a:endParaRPr lang="ru-RU" dirty="0"/>
          </a:p>
        </p:txBody>
      </p:sp>
      <p:pic>
        <p:nvPicPr>
          <p:cNvPr id="4099" name="Picture 3"/>
          <p:cNvPicPr>
            <a:picLocks noGrp="1" noChangeAspect="1" noChangeArrowheads="1"/>
          </p:cNvPicPr>
          <p:nvPr>
            <p:ph sz="quarter" idx="1"/>
          </p:nvPr>
        </p:nvPicPr>
        <p:blipFill>
          <a:blip r:embed="rId2" cstate="print"/>
          <a:srcRect/>
          <a:stretch>
            <a:fillRect/>
          </a:stretch>
        </p:blipFill>
        <p:spPr bwMode="auto">
          <a:xfrm>
            <a:off x="4714876" y="571480"/>
            <a:ext cx="3643338" cy="1762465"/>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cstate="print"/>
          <a:srcRect/>
          <a:stretch>
            <a:fillRect/>
          </a:stretch>
        </p:blipFill>
        <p:spPr bwMode="auto">
          <a:xfrm>
            <a:off x="500035" y="571481"/>
            <a:ext cx="3571898" cy="1714512"/>
          </a:xfrm>
          <a:prstGeom prst="rect">
            <a:avLst/>
          </a:prstGeom>
          <a:noFill/>
          <a:ln w="9525">
            <a:noFill/>
            <a:miter lim="800000"/>
            <a:headEnd/>
            <a:tailEnd/>
          </a:ln>
          <a:effectLst/>
        </p:spPr>
      </p:pic>
      <p:pic>
        <p:nvPicPr>
          <p:cNvPr id="4101" name="Picture 5"/>
          <p:cNvPicPr>
            <a:picLocks noChangeAspect="1" noChangeArrowheads="1"/>
          </p:cNvPicPr>
          <p:nvPr/>
        </p:nvPicPr>
        <p:blipFill>
          <a:blip r:embed="rId4" cstate="print"/>
          <a:srcRect/>
          <a:stretch>
            <a:fillRect/>
          </a:stretch>
        </p:blipFill>
        <p:spPr bwMode="auto">
          <a:xfrm>
            <a:off x="2285984" y="3717032"/>
            <a:ext cx="3714776" cy="1838814"/>
          </a:xfrm>
          <a:prstGeom prst="rect">
            <a:avLst/>
          </a:prstGeom>
          <a:noFill/>
          <a:ln w="9525">
            <a:noFill/>
            <a:miter lim="800000"/>
            <a:headEnd/>
            <a:tailEnd/>
          </a:ln>
          <a:effectLst/>
        </p:spPr>
      </p:pic>
      <p:sp>
        <p:nvSpPr>
          <p:cNvPr id="8" name="TextBox 7"/>
          <p:cNvSpPr txBox="1"/>
          <p:nvPr/>
        </p:nvSpPr>
        <p:spPr>
          <a:xfrm>
            <a:off x="571472" y="2357430"/>
            <a:ext cx="3500494" cy="646331"/>
          </a:xfrm>
          <a:prstGeom prst="rect">
            <a:avLst/>
          </a:prstGeom>
          <a:noFill/>
        </p:spPr>
        <p:txBody>
          <a:bodyPr wrap="square" rtlCol="0">
            <a:spAutoFit/>
          </a:bodyPr>
          <a:lstStyle/>
          <a:p>
            <a:pPr algn="ctr"/>
            <a:r>
              <a:rPr lang="en-US" sz="3600" b="1" i="1" dirty="0" smtClean="0">
                <a:solidFill>
                  <a:schemeClr val="tx2">
                    <a:lumMod val="90000"/>
                    <a:lumOff val="10000"/>
                  </a:schemeClr>
                </a:solidFill>
                <a:effectLst>
                  <a:outerShdw blurRad="38100" dist="38100" dir="2700000" algn="tl">
                    <a:srgbClr val="000000">
                      <a:alpha val="43137"/>
                    </a:srgbClr>
                  </a:outerShdw>
                </a:effectLst>
                <a:latin typeface="Times New Roman" pitchFamily="18" charset="0"/>
                <a:cs typeface="Times New Roman" pitchFamily="18" charset="0"/>
              </a:rPr>
              <a:t>Mir Castle</a:t>
            </a:r>
            <a:endParaRPr lang="ru-RU" sz="3600" b="1" i="1" dirty="0">
              <a:solidFill>
                <a:schemeClr val="tx2">
                  <a:lumMod val="90000"/>
                  <a:lumOff val="1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TextBox 8"/>
          <p:cNvSpPr txBox="1"/>
          <p:nvPr/>
        </p:nvSpPr>
        <p:spPr>
          <a:xfrm>
            <a:off x="4716017" y="2285992"/>
            <a:ext cx="3668836" cy="1754326"/>
          </a:xfrm>
          <a:prstGeom prst="rect">
            <a:avLst/>
          </a:prstGeom>
          <a:noFill/>
        </p:spPr>
        <p:txBody>
          <a:bodyPr wrap="square" rtlCol="0">
            <a:spAutoFit/>
          </a:bodyPr>
          <a:lstStyle/>
          <a:p>
            <a:pPr algn="r"/>
            <a:r>
              <a:rPr lang="en-US" sz="3600" b="1" i="1" dirty="0" err="1">
                <a:solidFill>
                  <a:schemeClr val="tx2">
                    <a:lumMod val="90000"/>
                    <a:lumOff val="10000"/>
                  </a:schemeClr>
                </a:solidFill>
                <a:effectLst>
                  <a:outerShdw blurRad="38100" dist="38100" dir="2700000" algn="tl">
                    <a:srgbClr val="000000">
                      <a:alpha val="43137"/>
                    </a:srgbClr>
                  </a:outerShdw>
                </a:effectLst>
                <a:latin typeface="Times New Roman" pitchFamily="18" charset="0"/>
                <a:cs typeface="Times New Roman" pitchFamily="18" charset="0"/>
              </a:rPr>
              <a:t>Radziwill</a:t>
            </a:r>
            <a:r>
              <a:rPr lang="en-US" sz="3600" b="1" i="1" dirty="0">
                <a:solidFill>
                  <a:schemeClr val="tx2">
                    <a:lumMod val="90000"/>
                    <a:lumOff val="1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smtClean="0">
                <a:solidFill>
                  <a:schemeClr val="tx2">
                    <a:lumMod val="90000"/>
                    <a:lumOff val="10000"/>
                  </a:schemeClr>
                </a:solidFill>
                <a:effectLst>
                  <a:outerShdw blurRad="38100" dist="38100" dir="2700000" algn="tl">
                    <a:srgbClr val="000000">
                      <a:alpha val="43137"/>
                    </a:srgbClr>
                  </a:outerShdw>
                </a:effectLst>
                <a:latin typeface="Times New Roman" pitchFamily="18" charset="0"/>
                <a:cs typeface="Times New Roman" pitchFamily="18" charset="0"/>
              </a:rPr>
              <a:t>Palace</a:t>
            </a:r>
            <a:r>
              <a:rPr lang="ru-RU" sz="3600" b="1" i="1" dirty="0" smtClean="0">
                <a:solidFill>
                  <a:schemeClr val="tx2">
                    <a:lumMod val="90000"/>
                    <a:lumOff val="1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smtClean="0">
                <a:solidFill>
                  <a:schemeClr val="tx2">
                    <a:lumMod val="90000"/>
                    <a:lumOff val="10000"/>
                  </a:schemeClr>
                </a:solidFill>
                <a:effectLst>
                  <a:outerShdw blurRad="38100" dist="38100" dir="2700000" algn="tl">
                    <a:srgbClr val="000000">
                      <a:alpha val="43137"/>
                    </a:srgbClr>
                  </a:outerShdw>
                </a:effectLst>
                <a:latin typeface="Times New Roman" pitchFamily="18" charset="0"/>
                <a:cs typeface="Times New Roman" pitchFamily="18" charset="0"/>
              </a:rPr>
              <a:t>Fortress</a:t>
            </a:r>
            <a:r>
              <a:rPr lang="ru-RU" sz="3600" b="1" i="1" dirty="0" smtClean="0">
                <a:solidFill>
                  <a:schemeClr val="tx2">
                    <a:lumMod val="90000"/>
                    <a:lumOff val="1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smtClean="0">
                <a:solidFill>
                  <a:schemeClr val="tx2">
                    <a:lumMod val="90000"/>
                    <a:lumOff val="10000"/>
                  </a:schemeClr>
                </a:solidFill>
                <a:effectLst>
                  <a:outerShdw blurRad="38100" dist="38100" dir="2700000" algn="tl">
                    <a:srgbClr val="000000">
                      <a:alpha val="43137"/>
                    </a:srgbClr>
                  </a:outerShdw>
                </a:effectLst>
                <a:latin typeface="Times New Roman" pitchFamily="18" charset="0"/>
                <a:cs typeface="Times New Roman" pitchFamily="18" charset="0"/>
              </a:rPr>
              <a:t>in </a:t>
            </a:r>
            <a:r>
              <a:rPr lang="ru-RU" sz="3600" b="1" i="1" dirty="0" smtClean="0">
                <a:solidFill>
                  <a:schemeClr val="tx2">
                    <a:lumMod val="90000"/>
                    <a:lumOff val="1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smtClean="0">
                <a:solidFill>
                  <a:schemeClr val="tx2">
                    <a:lumMod val="90000"/>
                    <a:lumOff val="10000"/>
                  </a:schemeClr>
                </a:solidFill>
                <a:effectLst>
                  <a:outerShdw blurRad="38100" dist="38100" dir="2700000" algn="tl">
                    <a:srgbClr val="000000">
                      <a:alpha val="43137"/>
                    </a:srgbClr>
                  </a:outerShdw>
                </a:effectLst>
                <a:latin typeface="Times New Roman" pitchFamily="18" charset="0"/>
                <a:cs typeface="Times New Roman" pitchFamily="18" charset="0"/>
              </a:rPr>
              <a:t>Nesvizh</a:t>
            </a:r>
            <a:endParaRPr lang="ru-RU" sz="3600" b="1" i="1" dirty="0">
              <a:solidFill>
                <a:schemeClr val="tx2">
                  <a:lumMod val="90000"/>
                  <a:lumOff val="1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TextBox 9"/>
          <p:cNvSpPr txBox="1"/>
          <p:nvPr/>
        </p:nvSpPr>
        <p:spPr>
          <a:xfrm>
            <a:off x="2292151" y="5415885"/>
            <a:ext cx="3786214" cy="1200329"/>
          </a:xfrm>
          <a:prstGeom prst="rect">
            <a:avLst/>
          </a:prstGeom>
          <a:noFill/>
        </p:spPr>
        <p:txBody>
          <a:bodyPr wrap="square" rtlCol="0">
            <a:spAutoFit/>
          </a:bodyPr>
          <a:lstStyle/>
          <a:p>
            <a:pPr algn="ctr"/>
            <a:r>
              <a:rPr lang="en-US" sz="3600" b="1" i="1" dirty="0" smtClean="0">
                <a:solidFill>
                  <a:schemeClr val="tx2">
                    <a:lumMod val="90000"/>
                    <a:lumOff val="10000"/>
                  </a:schemeClr>
                </a:solidFill>
                <a:effectLst>
                  <a:outerShdw blurRad="38100" dist="38100" dir="2700000" algn="tl">
                    <a:srgbClr val="000000">
                      <a:alpha val="43137"/>
                    </a:srgbClr>
                  </a:outerShdw>
                </a:effectLst>
                <a:latin typeface="Times New Roman" pitchFamily="18" charset="0"/>
                <a:cs typeface="Times New Roman" pitchFamily="18" charset="0"/>
              </a:rPr>
              <a:t>Art museum in Mogilev</a:t>
            </a:r>
            <a:endParaRPr lang="ru-RU" sz="3600" b="1" i="1" dirty="0">
              <a:solidFill>
                <a:schemeClr val="tx2">
                  <a:lumMod val="90000"/>
                  <a:lumOff val="1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med">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836712"/>
            <a:ext cx="8304984" cy="1080120"/>
          </a:xfrm>
        </p:spPr>
        <p:txBody>
          <a:bodyPr>
            <a:noAutofit/>
          </a:bodyPr>
          <a:lstStyle/>
          <a:p>
            <a:r>
              <a:rPr lang="en-US" sz="1800" dirty="0"/>
              <a:t>The national currency of the Russian Federation is the ruble. </a:t>
            </a:r>
            <a:r>
              <a:rPr lang="en-US" sz="1800" dirty="0" smtClean="0"/>
              <a:t>There are banknotes of 1</a:t>
            </a:r>
            <a:r>
              <a:rPr lang="en-US" sz="1800" dirty="0"/>
              <a:t>, 2, 5, 10, 50, 100, 500, 1000, 5000 </a:t>
            </a:r>
            <a:r>
              <a:rPr lang="en-US" sz="1800" dirty="0" smtClean="0"/>
              <a:t>rubles In </a:t>
            </a:r>
            <a:r>
              <a:rPr lang="en-US" sz="1800" dirty="0"/>
              <a:t>monetary circulation of the country</a:t>
            </a:r>
            <a:r>
              <a:rPr lang="en-US" sz="1800" dirty="0" smtClean="0"/>
              <a:t>. beautiful </a:t>
            </a:r>
            <a:r>
              <a:rPr lang="en-US" sz="1800" dirty="0"/>
              <a:t>and important places of our </a:t>
            </a:r>
            <a:r>
              <a:rPr lang="en-US" sz="1800" dirty="0" smtClean="0"/>
              <a:t>country are Depicted On </a:t>
            </a:r>
            <a:r>
              <a:rPr lang="en-US" sz="1800" dirty="0"/>
              <a:t>Russian </a:t>
            </a:r>
            <a:r>
              <a:rPr lang="en-US" sz="1800" dirty="0" smtClean="0"/>
              <a:t>banknotes. </a:t>
            </a:r>
            <a:endParaRPr lang="ru-RU" sz="1800" dirty="0"/>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304800" y="2146770"/>
            <a:ext cx="4191000" cy="3631259"/>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4648200" y="2302502"/>
            <a:ext cx="4343400" cy="3319796"/>
          </a:xfrm>
        </p:spPr>
      </p:pic>
      <p:sp>
        <p:nvSpPr>
          <p:cNvPr id="7" name="Прямоугольник 6"/>
          <p:cNvSpPr/>
          <p:nvPr/>
        </p:nvSpPr>
        <p:spPr>
          <a:xfrm>
            <a:off x="611560" y="5676820"/>
            <a:ext cx="3726160" cy="1169551"/>
          </a:xfrm>
          <a:prstGeom prst="rect">
            <a:avLst/>
          </a:prstGeom>
        </p:spPr>
        <p:txBody>
          <a:bodyPr wrap="square">
            <a:spAutoFit/>
          </a:bodyPr>
          <a:lstStyle/>
          <a:p>
            <a:r>
              <a:rPr lang="en-US" sz="1400" dirty="0" smtClean="0"/>
              <a:t> </a:t>
            </a:r>
            <a:r>
              <a:rPr lang="en-US" sz="1400" dirty="0"/>
              <a:t>T</a:t>
            </a:r>
            <a:r>
              <a:rPr lang="en-US" sz="1400" dirty="0" smtClean="0"/>
              <a:t>he </a:t>
            </a:r>
            <a:r>
              <a:rPr lang="en-US" sz="1400" dirty="0"/>
              <a:t>front side </a:t>
            </a:r>
            <a:r>
              <a:rPr lang="en-US" sz="1400" dirty="0" smtClean="0"/>
              <a:t>of a 10 ruble-banknote </a:t>
            </a:r>
            <a:r>
              <a:rPr lang="en-US" sz="1400" dirty="0"/>
              <a:t>depicts the bridge over the Yenisei river and the Krasnoyarsk chapel. And </a:t>
            </a:r>
            <a:r>
              <a:rPr lang="en-US" sz="1400" dirty="0" smtClean="0"/>
              <a:t> </a:t>
            </a:r>
            <a:r>
              <a:rPr lang="en-US" sz="1400" dirty="0"/>
              <a:t>the reverse side depicts a view of the dam of Krasnoyarsk hydroelectric power station.</a:t>
            </a:r>
            <a:endParaRPr lang="ru-RU" sz="1400" dirty="0"/>
          </a:p>
        </p:txBody>
      </p:sp>
      <p:sp>
        <p:nvSpPr>
          <p:cNvPr id="8" name="Прямоугольник 7"/>
          <p:cNvSpPr/>
          <p:nvPr/>
        </p:nvSpPr>
        <p:spPr>
          <a:xfrm>
            <a:off x="4499992" y="5663010"/>
            <a:ext cx="4572000" cy="1384995"/>
          </a:xfrm>
          <a:prstGeom prst="rect">
            <a:avLst/>
          </a:prstGeom>
        </p:spPr>
        <p:txBody>
          <a:bodyPr>
            <a:spAutoFit/>
          </a:bodyPr>
          <a:lstStyle/>
          <a:p>
            <a:r>
              <a:rPr lang="en-US" sz="1400" dirty="0" smtClean="0"/>
              <a:t>The </a:t>
            </a:r>
            <a:r>
              <a:rPr lang="en-US" sz="1400" dirty="0"/>
              <a:t>front side of </a:t>
            </a:r>
            <a:r>
              <a:rPr lang="en-US" sz="1400" dirty="0" smtClean="0"/>
              <a:t>a 50 ruble-banknote </a:t>
            </a:r>
            <a:r>
              <a:rPr lang="en-US" sz="1400" dirty="0"/>
              <a:t>depicts the sculpture in the background of the Peter and Paul </a:t>
            </a:r>
            <a:r>
              <a:rPr lang="en-US" sz="1400" dirty="0" smtClean="0"/>
              <a:t>fortress in </a:t>
            </a:r>
            <a:r>
              <a:rPr lang="en-US" sz="1400" dirty="0"/>
              <a:t>the city of St. Petersburg.</a:t>
            </a:r>
            <a:endParaRPr lang="ru-RU" sz="1400" dirty="0"/>
          </a:p>
          <a:p>
            <a:r>
              <a:rPr lang="en-US" sz="1400" dirty="0" smtClean="0"/>
              <a:t> </a:t>
            </a:r>
            <a:r>
              <a:rPr lang="en-US" sz="1400" dirty="0"/>
              <a:t>On the other side of money </a:t>
            </a:r>
            <a:r>
              <a:rPr lang="en-US" sz="1400" dirty="0" smtClean="0"/>
              <a:t>there is a </a:t>
            </a:r>
            <a:r>
              <a:rPr lang="en-US" sz="1400" dirty="0"/>
              <a:t>General view of the Rostral columns and the </a:t>
            </a:r>
            <a:r>
              <a:rPr lang="en-US" sz="1400" dirty="0" smtClean="0"/>
              <a:t>Stock Exchange in St</a:t>
            </a:r>
            <a:r>
              <a:rPr lang="en-US" sz="1400" dirty="0"/>
              <a:t>. Petersburg.</a:t>
            </a:r>
            <a:endParaRPr lang="ru-RU" sz="1400" dirty="0"/>
          </a:p>
          <a:p>
            <a:r>
              <a:rPr lang="en-US" sz="1400" dirty="0" smtClean="0"/>
              <a:t> </a:t>
            </a:r>
            <a:endParaRPr lang="ru-RU" sz="1400" dirty="0"/>
          </a:p>
        </p:txBody>
      </p:sp>
      <p:sp>
        <p:nvSpPr>
          <p:cNvPr id="9" name="Прямоугольник 8"/>
          <p:cNvSpPr/>
          <p:nvPr/>
        </p:nvSpPr>
        <p:spPr>
          <a:xfrm>
            <a:off x="3347864" y="188640"/>
            <a:ext cx="2117887" cy="646331"/>
          </a:xfrm>
          <a:prstGeom prst="rect">
            <a:avLst/>
          </a:prstGeom>
        </p:spPr>
        <p:txBody>
          <a:bodyPr wrap="none">
            <a:spAutoFit/>
          </a:bodyPr>
          <a:lstStyle/>
          <a:p>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Russia</a:t>
            </a:r>
            <a:endPar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646342144"/>
      </p:ext>
    </p:extLst>
  </p:cSld>
  <p:clrMapOvr>
    <a:masterClrMapping/>
  </p:clrMapOvr>
  <p:transition spd="med">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endParaRPr lang="ru-RU" dirty="0"/>
          </a:p>
        </p:txBody>
      </p:sp>
      <p:sp>
        <p:nvSpPr>
          <p:cNvPr id="3" name="Текст 2"/>
          <p:cNvSpPr>
            <a:spLocks noGrp="1"/>
          </p:cNvSpPr>
          <p:nvPr>
            <p:ph type="body" idx="1"/>
          </p:nvPr>
        </p:nvSpPr>
        <p:spPr>
          <a:xfrm>
            <a:off x="251520" y="0"/>
            <a:ext cx="4290556" cy="1620490"/>
          </a:xfrm>
        </p:spPr>
        <p:txBody>
          <a:bodyPr>
            <a:noAutofit/>
          </a:bodyPr>
          <a:lstStyle/>
          <a:p>
            <a:r>
              <a:rPr lang="en-US" sz="1200" dirty="0" smtClean="0"/>
              <a:t> </a:t>
            </a:r>
            <a:r>
              <a:rPr lang="en-US" sz="1200" dirty="0"/>
              <a:t>the front side of </a:t>
            </a:r>
            <a:r>
              <a:rPr lang="en-US" sz="1200" dirty="0" smtClean="0"/>
              <a:t>a 100 </a:t>
            </a:r>
            <a:r>
              <a:rPr lang="en-US" sz="1200" dirty="0" err="1" smtClean="0"/>
              <a:t>rouble</a:t>
            </a:r>
            <a:r>
              <a:rPr lang="en-US" sz="1200" dirty="0" smtClean="0"/>
              <a:t>-banknote </a:t>
            </a:r>
            <a:r>
              <a:rPr lang="en-US" sz="1200" dirty="0"/>
              <a:t>depicts the </a:t>
            </a:r>
            <a:r>
              <a:rPr lang="en-US" sz="1200" dirty="0" err="1"/>
              <a:t>Quadriga</a:t>
            </a:r>
            <a:r>
              <a:rPr lang="en-US" sz="1200" dirty="0"/>
              <a:t> of Apollo, which is located on the portico </a:t>
            </a:r>
            <a:r>
              <a:rPr lang="en-US" sz="1200" dirty="0" smtClean="0"/>
              <a:t>of </a:t>
            </a:r>
            <a:r>
              <a:rPr lang="en-US" sz="1200" dirty="0"/>
              <a:t>the </a:t>
            </a:r>
            <a:r>
              <a:rPr lang="en-US" sz="1200" dirty="0" smtClean="0"/>
              <a:t>Bolshoi </a:t>
            </a:r>
            <a:r>
              <a:rPr lang="en-US" sz="1200" dirty="0"/>
              <a:t>theatre. </a:t>
            </a:r>
            <a:r>
              <a:rPr lang="en-US" sz="1200" dirty="0" smtClean="0"/>
              <a:t>And </a:t>
            </a:r>
            <a:r>
              <a:rPr lang="en-US" sz="1200" dirty="0"/>
              <a:t>the reverse side of a 100 </a:t>
            </a:r>
            <a:r>
              <a:rPr lang="en-US" sz="1200" dirty="0" err="1"/>
              <a:t>rouble</a:t>
            </a:r>
            <a:r>
              <a:rPr lang="en-US" sz="1200" dirty="0"/>
              <a:t>-banknote depicts a General view of the building of the </a:t>
            </a:r>
            <a:r>
              <a:rPr lang="en-US" sz="1200" dirty="0" smtClean="0"/>
              <a:t>Bolshoi theatre</a:t>
            </a:r>
            <a:r>
              <a:rPr lang="en-US" sz="1200" dirty="0"/>
              <a:t> </a:t>
            </a:r>
            <a:r>
              <a:rPr lang="en-US" sz="1200" dirty="0" smtClean="0"/>
              <a:t>in </a:t>
            </a:r>
            <a:r>
              <a:rPr lang="en-US" sz="1200" dirty="0"/>
              <a:t>Moscow.</a:t>
            </a:r>
            <a:endParaRPr lang="ru-RU" sz="1200" dirty="0"/>
          </a:p>
        </p:txBody>
      </p:sp>
      <p:sp>
        <p:nvSpPr>
          <p:cNvPr id="4" name="Текст 3"/>
          <p:cNvSpPr>
            <a:spLocks noGrp="1"/>
          </p:cNvSpPr>
          <p:nvPr>
            <p:ph type="body" sz="half" idx="3"/>
          </p:nvPr>
        </p:nvSpPr>
        <p:spPr>
          <a:xfrm>
            <a:off x="4716016" y="0"/>
            <a:ext cx="4292241" cy="1692498"/>
          </a:xfrm>
        </p:spPr>
        <p:txBody>
          <a:bodyPr>
            <a:noAutofit/>
          </a:bodyPr>
          <a:lstStyle/>
          <a:p>
            <a:r>
              <a:rPr lang="en-US" sz="1200" dirty="0" smtClean="0"/>
              <a:t>the </a:t>
            </a:r>
            <a:r>
              <a:rPr lang="en-US" sz="1200" dirty="0"/>
              <a:t>front side of a </a:t>
            </a:r>
            <a:r>
              <a:rPr lang="en-US" sz="1200" dirty="0" smtClean="0"/>
              <a:t>500 </a:t>
            </a:r>
            <a:r>
              <a:rPr lang="en-US" sz="1200" dirty="0" err="1" smtClean="0"/>
              <a:t>rouble</a:t>
            </a:r>
            <a:r>
              <a:rPr lang="en-US" sz="1200" dirty="0" smtClean="0"/>
              <a:t>-banknote </a:t>
            </a:r>
            <a:r>
              <a:rPr lang="en-US" sz="1200" dirty="0"/>
              <a:t>depicts the monument to Peter the great, which is located in the city of Arkhangelsk. And on the other </a:t>
            </a:r>
            <a:r>
              <a:rPr lang="en-US" sz="1200" dirty="0" smtClean="0"/>
              <a:t>side there </a:t>
            </a:r>
            <a:r>
              <a:rPr lang="en-US" sz="1200" dirty="0"/>
              <a:t>is a view of the </a:t>
            </a:r>
            <a:r>
              <a:rPr lang="en-US" sz="1200" dirty="0" err="1"/>
              <a:t>Solovetsky</a:t>
            </a:r>
            <a:r>
              <a:rPr lang="en-US" sz="1200" dirty="0"/>
              <a:t> </a:t>
            </a:r>
            <a:r>
              <a:rPr lang="en-US" sz="1200" dirty="0" err="1" smtClean="0"/>
              <a:t>monasterynear</a:t>
            </a:r>
            <a:r>
              <a:rPr lang="en-US" sz="1200" dirty="0" smtClean="0"/>
              <a:t> the </a:t>
            </a:r>
            <a:r>
              <a:rPr lang="en-US" sz="1200" dirty="0"/>
              <a:t>city </a:t>
            </a:r>
            <a:r>
              <a:rPr lang="en-US" sz="1200" dirty="0" smtClean="0"/>
              <a:t>of </a:t>
            </a:r>
            <a:r>
              <a:rPr lang="en-US" sz="1200" dirty="0"/>
              <a:t>Arkhangelsk.</a:t>
            </a:r>
            <a:endParaRPr lang="ru-RU" sz="1200" dirty="0"/>
          </a:p>
        </p:txBody>
      </p:sp>
      <p:pic>
        <p:nvPicPr>
          <p:cNvPr id="7" name="Объект 6"/>
          <p:cNvPicPr>
            <a:picLocks noGrp="1" noChangeAspect="1"/>
          </p:cNvPicPr>
          <p:nvPr>
            <p:ph sz="quarter" idx="2"/>
          </p:nvPr>
        </p:nvPicPr>
        <p:blipFill>
          <a:blip r:embed="rId2"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251520" y="2132856"/>
            <a:ext cx="4291012" cy="3793254"/>
          </a:xfrm>
        </p:spPr>
      </p:pic>
      <p:pic>
        <p:nvPicPr>
          <p:cNvPr id="8" name="Объект 7"/>
          <p:cNvPicPr>
            <a:picLocks noGrp="1" noChangeAspect="1"/>
          </p:cNvPicPr>
          <p:nvPr>
            <p:ph sz="quarter" idx="4"/>
          </p:nvPr>
        </p:nvPicPr>
        <p:blipFill>
          <a:blip r:embed="rId3"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4644008" y="2204864"/>
            <a:ext cx="4289425" cy="3723220"/>
          </a:xfrm>
        </p:spPr>
      </p:pic>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294736236"/>
      </p:ext>
    </p:extLst>
  </p:cSld>
  <p:clrMapOvr>
    <a:masterClrMapping/>
  </p:clrMapOvr>
  <p:transition spd="med">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endParaRPr lang="ru-RU" dirty="0"/>
          </a:p>
        </p:txBody>
      </p:sp>
      <p:sp>
        <p:nvSpPr>
          <p:cNvPr id="3" name="Текст 2"/>
          <p:cNvSpPr>
            <a:spLocks noGrp="1"/>
          </p:cNvSpPr>
          <p:nvPr>
            <p:ph type="body" idx="1"/>
          </p:nvPr>
        </p:nvSpPr>
        <p:spPr>
          <a:xfrm>
            <a:off x="323528" y="476672"/>
            <a:ext cx="4290556" cy="1563291"/>
          </a:xfrm>
        </p:spPr>
        <p:txBody>
          <a:bodyPr>
            <a:noAutofit/>
          </a:bodyPr>
          <a:lstStyle/>
          <a:p>
            <a:r>
              <a:rPr lang="en-US" sz="1200" dirty="0" smtClean="0"/>
              <a:t> </a:t>
            </a:r>
            <a:r>
              <a:rPr lang="en-US" sz="1200" dirty="0"/>
              <a:t>the front side of </a:t>
            </a:r>
            <a:r>
              <a:rPr lang="en-US" sz="1200" dirty="0" smtClean="0"/>
              <a:t>a 1,000 ruble-banknote </a:t>
            </a:r>
            <a:r>
              <a:rPr lang="en-US" sz="1200" dirty="0"/>
              <a:t>depicts the monument to </a:t>
            </a:r>
            <a:r>
              <a:rPr lang="en-US" sz="1200" dirty="0" err="1"/>
              <a:t>Yaroslav</a:t>
            </a:r>
            <a:r>
              <a:rPr lang="en-US" sz="1200" dirty="0"/>
              <a:t> the Wise </a:t>
            </a:r>
            <a:r>
              <a:rPr lang="en-US" sz="1200" dirty="0" smtClean="0"/>
              <a:t>and at </a:t>
            </a:r>
            <a:r>
              <a:rPr lang="en-US" sz="1200" dirty="0"/>
              <a:t>the background </a:t>
            </a:r>
            <a:r>
              <a:rPr lang="en-US" sz="1200" dirty="0" smtClean="0"/>
              <a:t>there is </a:t>
            </a:r>
            <a:r>
              <a:rPr lang="en-US" sz="1200" dirty="0"/>
              <a:t>the Yaroslavl </a:t>
            </a:r>
            <a:r>
              <a:rPr lang="en-US" sz="1200" dirty="0" smtClean="0"/>
              <a:t>Kremlin. On the reverse side </a:t>
            </a:r>
            <a:r>
              <a:rPr lang="en-US" sz="1200" dirty="0"/>
              <a:t>of the </a:t>
            </a:r>
            <a:r>
              <a:rPr lang="en-US" sz="1200" dirty="0" smtClean="0"/>
              <a:t>banknote there </a:t>
            </a:r>
            <a:r>
              <a:rPr lang="en-US" sz="1200" dirty="0"/>
              <a:t>is the Church of St. John the Baptist in Yaroslavl and the bell </a:t>
            </a:r>
            <a:r>
              <a:rPr lang="en-US" sz="1200" dirty="0" smtClean="0"/>
              <a:t>tower in the </a:t>
            </a:r>
            <a:r>
              <a:rPr lang="en-US" sz="1200" dirty="0"/>
              <a:t>city of </a:t>
            </a:r>
            <a:r>
              <a:rPr lang="en-US" sz="1200" dirty="0" smtClean="0"/>
              <a:t>Yaroslavl. </a:t>
            </a:r>
            <a:endParaRPr lang="ru-RU" sz="1200" dirty="0"/>
          </a:p>
        </p:txBody>
      </p:sp>
      <p:sp>
        <p:nvSpPr>
          <p:cNvPr id="4" name="Текст 3"/>
          <p:cNvSpPr>
            <a:spLocks noGrp="1"/>
          </p:cNvSpPr>
          <p:nvPr>
            <p:ph type="body" sz="half" idx="3"/>
          </p:nvPr>
        </p:nvSpPr>
        <p:spPr>
          <a:xfrm>
            <a:off x="4846836" y="476672"/>
            <a:ext cx="4292241" cy="1512168"/>
          </a:xfrm>
        </p:spPr>
        <p:txBody>
          <a:bodyPr>
            <a:noAutofit/>
          </a:bodyPr>
          <a:lstStyle/>
          <a:p>
            <a:r>
              <a:rPr lang="en-US" sz="1200" dirty="0" smtClean="0"/>
              <a:t> </a:t>
            </a:r>
            <a:r>
              <a:rPr lang="en-US" sz="1200" dirty="0"/>
              <a:t>the front side of </a:t>
            </a:r>
            <a:r>
              <a:rPr lang="en-US" sz="1200" dirty="0" smtClean="0"/>
              <a:t>a 5,000 ruble-banknote </a:t>
            </a:r>
            <a:r>
              <a:rPr lang="en-US" sz="1200" dirty="0"/>
              <a:t>depicts the monument to the Governor-General of Eastern Siberia N. </a:t>
            </a:r>
            <a:r>
              <a:rPr lang="en-US" sz="1200" dirty="0" err="1"/>
              <a:t>M.Muraviev-Amursky</a:t>
            </a:r>
            <a:r>
              <a:rPr lang="en-US" sz="1200" dirty="0"/>
              <a:t>. </a:t>
            </a:r>
            <a:r>
              <a:rPr lang="en-US" sz="1200" dirty="0" smtClean="0"/>
              <a:t>And </a:t>
            </a:r>
            <a:r>
              <a:rPr lang="en-US" sz="1200" dirty="0"/>
              <a:t>the other side of the banknote depicts the bridge across the Amur river in </a:t>
            </a:r>
            <a:r>
              <a:rPr lang="en-US" sz="1200" dirty="0" smtClean="0"/>
              <a:t>the city of Khabarovsk</a:t>
            </a:r>
            <a:r>
              <a:rPr lang="en-US" sz="1200" dirty="0"/>
              <a:t>. </a:t>
            </a:r>
            <a:endParaRPr lang="ru-RU" sz="1200" dirty="0"/>
          </a:p>
        </p:txBody>
      </p:sp>
      <p:pic>
        <p:nvPicPr>
          <p:cNvPr id="7" name="Объект 6"/>
          <p:cNvPicPr>
            <a:picLocks noGrp="1" noChangeAspect="1"/>
          </p:cNvPicPr>
          <p:nvPr>
            <p:ph sz="quarter" idx="2"/>
          </p:nvPr>
        </p:nvPicPr>
        <p:blipFill>
          <a:blip r:embed="rId2"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155736" y="2276872"/>
            <a:ext cx="4291012" cy="3779069"/>
          </a:xfrm>
        </p:spPr>
      </p:pic>
      <p:pic>
        <p:nvPicPr>
          <p:cNvPr id="8" name="Объект 7"/>
          <p:cNvPicPr>
            <a:picLocks noGrp="1" noChangeAspect="1"/>
          </p:cNvPicPr>
          <p:nvPr>
            <p:ph sz="quarter" idx="4"/>
          </p:nvPr>
        </p:nvPicPr>
        <p:blipFill>
          <a:blip r:embed="rId3"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4625975" y="2276873"/>
            <a:ext cx="4289425" cy="3760916"/>
          </a:xfrm>
        </p:spPr>
      </p:pic>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616626246"/>
      </p:ext>
    </p:extLst>
  </p:cSld>
  <p:clrMapOvr>
    <a:masterClrMapping/>
  </p:clrMapOvr>
  <p:transition spd="med">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COINS</a:t>
            </a:r>
            <a:endParaRPr lang="ru-RU" dirty="0"/>
          </a:p>
        </p:txBody>
      </p:sp>
      <p:sp>
        <p:nvSpPr>
          <p:cNvPr id="3" name="Прямоугольник 2"/>
          <p:cNvSpPr/>
          <p:nvPr/>
        </p:nvSpPr>
        <p:spPr>
          <a:xfrm>
            <a:off x="323528" y="1556792"/>
            <a:ext cx="8640960" cy="51125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2" name="Picture 4" descr="http://www.tomovl.ru/money/images/money_Russia_1rybl_2003.jpg"/>
          <p:cNvPicPr>
            <a:picLocks noChangeAspect="1" noChangeArrowheads="1"/>
          </p:cNvPicPr>
          <p:nvPr/>
        </p:nvPicPr>
        <p:blipFill>
          <a:blip r:embed="rId2"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683568" y="1844824"/>
            <a:ext cx="3312368" cy="1638751"/>
          </a:xfrm>
          <a:prstGeom prst="rect">
            <a:avLst/>
          </a:prstGeom>
          <a:noFill/>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Lst>
        </p:spPr>
      </p:pic>
      <p:pic>
        <p:nvPicPr>
          <p:cNvPr id="2053" name="Picture 5" descr="C:\Users\User\Desktop\qyaS9k4F3_Q.jpg"/>
          <p:cNvPicPr>
            <a:picLocks noChangeAspect="1" noChangeArrowheads="1"/>
          </p:cNvPicPr>
          <p:nvPr/>
        </p:nvPicPr>
        <p:blipFill>
          <a:blip r:embed="rId3"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4963614" y="1785471"/>
            <a:ext cx="3352801" cy="1665814"/>
          </a:xfrm>
          <a:prstGeom prst="rect">
            <a:avLst/>
          </a:prstGeom>
          <a:noFill/>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Lst>
        </p:spPr>
      </p:pic>
      <p:pic>
        <p:nvPicPr>
          <p:cNvPr id="2055" name="Picture 7" descr="http://sasha.shestakoff.com/wp-content/uploads/2013/04/redkaya-moneta-sovremennoy-rossii-5-rubley-1999-mmd.jpg"/>
          <p:cNvPicPr>
            <a:picLocks noChangeAspect="1" noChangeArrowheads="1"/>
          </p:cNvPicPr>
          <p:nvPr/>
        </p:nvPicPr>
        <p:blipFill>
          <a:blip r:embed="rId4"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611560" y="4338033"/>
            <a:ext cx="3456384" cy="1831884"/>
          </a:xfrm>
          <a:prstGeom prst="rect">
            <a:avLst/>
          </a:prstGeom>
          <a:noFill/>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Lst>
        </p:spPr>
      </p:pic>
      <p:pic>
        <p:nvPicPr>
          <p:cNvPr id="2057" name="Picture 9" descr="http://stoimost-monetki.ru/wp-content/uploads/2013/01/10-rub-2013-600x294.jpg"/>
          <p:cNvPicPr>
            <a:picLocks noChangeAspect="1" noChangeArrowheads="1"/>
          </p:cNvPicPr>
          <p:nvPr/>
        </p:nvPicPr>
        <p:blipFill>
          <a:blip r:embed="rId5"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4644008" y="4437112"/>
            <a:ext cx="3816424" cy="1870048"/>
          </a:xfrm>
          <a:prstGeom prst="rect">
            <a:avLst/>
          </a:prstGeom>
          <a:noFill/>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Lst>
        </p:spPr>
      </p:pic>
      <p:cxnSp>
        <p:nvCxnSpPr>
          <p:cNvPr id="7" name="Прямая соединительная линия 6"/>
          <p:cNvCxnSpPr/>
          <p:nvPr/>
        </p:nvCxnSpPr>
        <p:spPr>
          <a:xfrm>
            <a:off x="7596336" y="4437112"/>
            <a:ext cx="864096" cy="720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7596336" y="4473116"/>
            <a:ext cx="8640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462567367"/>
      </p:ext>
    </p:extLst>
  </p:cSld>
  <p:clrMapOvr>
    <a:masterClrMapping/>
  </p:clrMapOvr>
  <p:transition spd="med">
    <p:cover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1375</TotalTime>
  <Words>2505</Words>
  <Application>Microsoft Macintosh PowerPoint</Application>
  <PresentationFormat>On-screen Show (4:3)</PresentationFormat>
  <Paragraphs>227</Paragraphs>
  <Slides>49</Slides>
  <Notes>1</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49</vt:i4>
      </vt:variant>
    </vt:vector>
  </HeadingPairs>
  <TitlesOfParts>
    <vt:vector size="52" baseType="lpstr">
      <vt:lpstr>Эркер</vt:lpstr>
      <vt:lpstr>Диаграмма</vt:lpstr>
      <vt:lpstr>Excel.Sheet.8</vt:lpstr>
      <vt:lpstr>MONEY MATTERS</vt:lpstr>
      <vt:lpstr>Slide 2</vt:lpstr>
      <vt:lpstr>Belarus</vt:lpstr>
      <vt:lpstr>Palace of Rumyanzhevi  Pashkevichi (Homel)</vt:lpstr>
      <vt:lpstr>Slide 5</vt:lpstr>
      <vt:lpstr>The national currency of the Russian Federation is the ruble. There are banknotes of 1, 2, 5, 10, 50, 100, 500, 1000, 5000 rubles In monetary circulation of the country. beautiful and important places of our country are Depicted On Russian banknotes. </vt:lpstr>
      <vt:lpstr> </vt:lpstr>
      <vt:lpstr> </vt:lpstr>
      <vt:lpstr>                              COINS</vt:lpstr>
      <vt:lpstr>Slide 10</vt:lpstr>
      <vt:lpstr>Slide 11</vt:lpstr>
      <vt:lpstr>Slide 12</vt:lpstr>
      <vt:lpstr> Coins</vt:lpstr>
      <vt:lpstr>Slide 14</vt:lpstr>
      <vt:lpstr>      10 Rupees</vt:lpstr>
      <vt:lpstr>               20 Rupee</vt:lpstr>
      <vt:lpstr>             50 Rupees</vt:lpstr>
      <vt:lpstr>      100 Rupees</vt:lpstr>
      <vt:lpstr>     500 Rupees</vt:lpstr>
      <vt:lpstr>           1000 Rupees</vt:lpstr>
      <vt:lpstr>            5000 Rupees</vt:lpstr>
      <vt:lpstr>Slide 22</vt:lpstr>
      <vt:lpstr>Slide 23</vt:lpstr>
      <vt:lpstr>Slide 24</vt:lpstr>
      <vt:lpstr>Slide 25</vt:lpstr>
      <vt:lpstr>Slide 26</vt:lpstr>
      <vt:lpstr>Proverbs about money </vt:lpstr>
      <vt:lpstr>Slide 28</vt:lpstr>
      <vt:lpstr>Slide 29</vt:lpstr>
      <vt:lpstr>Money begets money</vt:lpstr>
      <vt:lpstr>Slide 31</vt:lpstr>
      <vt:lpstr>Slide 32</vt:lpstr>
      <vt:lpstr>Slide 33</vt:lpstr>
      <vt:lpstr>Slide 34</vt:lpstr>
      <vt:lpstr>Slide 35</vt:lpstr>
      <vt:lpstr>Slide 36</vt:lpstr>
      <vt:lpstr>Slide 37</vt:lpstr>
      <vt:lpstr>Slide 38</vt:lpstr>
      <vt:lpstr>Slide 39</vt:lpstr>
      <vt:lpstr>Slide 40</vt:lpstr>
      <vt:lpstr>Slide 41</vt:lpstr>
      <vt:lpstr>“Charity begins at home”</vt:lpstr>
      <vt:lpstr>Slide 43</vt:lpstr>
      <vt:lpstr>Slide 44</vt:lpstr>
      <vt:lpstr>Slide 45</vt:lpstr>
      <vt:lpstr>          Charity Begins At Home</vt:lpstr>
      <vt:lpstr>      Charity Begins At Home</vt:lpstr>
      <vt:lpstr>Slide 48</vt:lpstr>
      <vt:lpstr>Slide 49</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master</dc:creator>
  <cp:lastModifiedBy>Barry Kramer</cp:lastModifiedBy>
  <cp:revision>74</cp:revision>
  <dcterms:created xsi:type="dcterms:W3CDTF">2016-01-07T03:19:53Z</dcterms:created>
  <dcterms:modified xsi:type="dcterms:W3CDTF">2016-01-07T03:20:25Z</dcterms:modified>
</cp:coreProperties>
</file>