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57" r:id="rId3"/>
    <p:sldId id="286" r:id="rId4"/>
    <p:sldId id="258" r:id="rId5"/>
    <p:sldId id="260" r:id="rId6"/>
    <p:sldId id="261" r:id="rId7"/>
    <p:sldId id="267" r:id="rId8"/>
    <p:sldId id="262" r:id="rId9"/>
    <p:sldId id="271" r:id="rId10"/>
    <p:sldId id="272" r:id="rId11"/>
    <p:sldId id="273" r:id="rId12"/>
    <p:sldId id="278" r:id="rId13"/>
    <p:sldId id="268" r:id="rId14"/>
    <p:sldId id="279" r:id="rId15"/>
    <p:sldId id="270" r:id="rId16"/>
    <p:sldId id="269" r:id="rId17"/>
    <p:sldId id="280" r:id="rId18"/>
    <p:sldId id="264"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47" d="100"/>
          <a:sy n="47" d="100"/>
        </p:scale>
        <p:origin x="438" y="3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1/14/2016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1/14/2016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1/14/2016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1/14/2016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1/14/2016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1/14/2016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1/14/2016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1/14/2016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0160" y="1752600"/>
            <a:ext cx="7303453" cy="1828800"/>
          </a:xfrm>
        </p:spPr>
        <p:txBody>
          <a:bodyPr>
            <a:normAutofit fontScale="90000"/>
          </a:bodyPr>
          <a:lstStyle/>
          <a:p>
            <a:pPr algn="ctr"/>
            <a:r>
              <a:rPr lang="en-US" dirty="0" smtClean="0"/>
              <a:t>Perfect  Picnic  </a:t>
            </a:r>
            <a:r>
              <a:rPr lang="en-US" dirty="0" smtClean="0"/>
              <a:t>Spots in </a:t>
            </a:r>
            <a:r>
              <a:rPr lang="en-US" dirty="0" smtClean="0"/>
              <a:t>Your </a:t>
            </a:r>
            <a:r>
              <a:rPr lang="en-US" dirty="0" smtClean="0"/>
              <a:t>Hometown</a:t>
            </a:r>
            <a:endParaRPr lang="en-US" dirty="0"/>
          </a:p>
        </p:txBody>
      </p:sp>
      <p:sp>
        <p:nvSpPr>
          <p:cNvPr id="3" name="Subtitle 2"/>
          <p:cNvSpPr>
            <a:spLocks noGrp="1"/>
          </p:cNvSpPr>
          <p:nvPr>
            <p:ph type="subTitle" idx="1"/>
          </p:nvPr>
        </p:nvSpPr>
        <p:spPr>
          <a:xfrm>
            <a:off x="4265610" y="3733800"/>
            <a:ext cx="6858002" cy="2321560"/>
          </a:xfrm>
        </p:spPr>
        <p:txBody>
          <a:bodyPr/>
          <a:lstStyle/>
          <a:p>
            <a:r>
              <a:rPr lang="en-US" dirty="0" smtClean="0"/>
              <a:t> </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mc:Choice xmlns:p14="http://schemas.microsoft.com/office/powerpoint/2010/main" Requires="p14">
      <p:transition spd="slow" p14:dur="1500" advClick="0" advTm="1000">
        <p:split orient="vert"/>
      </p:transition>
    </mc:Choice>
    <mc:Fallback>
      <p:transition spd="slow" advClick="0" advTm="1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5498" b="5498"/>
          <a:stretch>
            <a:fillRect/>
          </a:stretch>
        </p:blipFill>
        <p:spPr/>
      </p:pic>
      <p:sp>
        <p:nvSpPr>
          <p:cNvPr id="4" name="Text Placeholder 3"/>
          <p:cNvSpPr>
            <a:spLocks noGrp="1"/>
          </p:cNvSpPr>
          <p:nvPr>
            <p:ph type="body" sz="half" idx="2"/>
          </p:nvPr>
        </p:nvSpPr>
        <p:spPr>
          <a:xfrm>
            <a:off x="1052422" y="5020807"/>
            <a:ext cx="10292487" cy="1644152"/>
          </a:xfrm>
        </p:spPr>
        <p:txBody>
          <a:bodyPr>
            <a:noAutofit/>
          </a:bodyPr>
          <a:lstStyle/>
          <a:p>
            <a:pPr algn="ctr"/>
            <a:r>
              <a:rPr lang="en-US" sz="2400" dirty="0" smtClean="0">
                <a:solidFill>
                  <a:srgbClr val="0070C0"/>
                </a:solidFill>
              </a:rPr>
              <a:t>People </a:t>
            </a:r>
            <a:r>
              <a:rPr lang="en-US" sz="2400" dirty="0" smtClean="0">
                <a:solidFill>
                  <a:srgbClr val="0070C0"/>
                </a:solidFill>
              </a:rPr>
              <a:t>from </a:t>
            </a:r>
            <a:r>
              <a:rPr lang="en-US" sz="2400" dirty="0" smtClean="0">
                <a:solidFill>
                  <a:srgbClr val="0070C0"/>
                </a:solidFill>
              </a:rPr>
              <a:t>village </a:t>
            </a:r>
            <a:r>
              <a:rPr lang="en-US" sz="2400" dirty="0" err="1" smtClean="0">
                <a:solidFill>
                  <a:srgbClr val="0070C0"/>
                </a:solidFill>
              </a:rPr>
              <a:t>Truseni</a:t>
            </a:r>
            <a:r>
              <a:rPr lang="en-US" sz="2400" dirty="0" smtClean="0">
                <a:solidFill>
                  <a:srgbClr val="0070C0"/>
                </a:solidFill>
              </a:rPr>
              <a:t> </a:t>
            </a:r>
            <a:r>
              <a:rPr lang="en-US" sz="2400" dirty="0" smtClean="0">
                <a:solidFill>
                  <a:srgbClr val="0070C0"/>
                </a:solidFill>
              </a:rPr>
              <a:t>prefer to spend their holidays outside the village in the nearby forest files. There are plenty of glades full of colorful flowers, blooming from early spring to early autumn. </a:t>
            </a:r>
            <a:endParaRPr lang="en-US" sz="2400"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03" y="915612"/>
            <a:ext cx="4405357" cy="34095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640" y="219983"/>
            <a:ext cx="4124960" cy="3742417"/>
          </a:xfrm>
          <a:prstGeom prst="rect">
            <a:avLst/>
          </a:prstGeom>
        </p:spPr>
      </p:pic>
    </p:spTree>
    <p:extLst>
      <p:ext uri="{BB962C8B-B14F-4D97-AF65-F5344CB8AC3E}">
        <p14:creationId xmlns:p14="http://schemas.microsoft.com/office/powerpoint/2010/main" val="660221907"/>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040" y="1056640"/>
            <a:ext cx="5262880" cy="1306195"/>
          </a:xfrm>
        </p:spPr>
        <p:txBody>
          <a:bodyPr>
            <a:normAutofit/>
          </a:bodyPr>
          <a:lstStyle/>
          <a:p>
            <a:pPr algn="ctr"/>
            <a:r>
              <a:rPr lang="en-US" b="0" dirty="0">
                <a:solidFill>
                  <a:schemeClr val="accent6">
                    <a:lumMod val="50000"/>
                  </a:schemeClr>
                </a:solidFill>
              </a:rPr>
              <a:t>The most popular picnic area  in  </a:t>
            </a:r>
            <a:r>
              <a:rPr lang="en-US" b="0" dirty="0" err="1">
                <a:solidFill>
                  <a:srgbClr val="FF0000"/>
                </a:solidFill>
              </a:rPr>
              <a:t>Korolyov</a:t>
            </a:r>
            <a:r>
              <a:rPr lang="en-US" b="0" dirty="0">
                <a:solidFill>
                  <a:schemeClr val="accent6">
                    <a:lumMod val="50000"/>
                  </a:schemeClr>
                </a:solidFill>
              </a:rPr>
              <a:t>, </a:t>
            </a:r>
            <a:r>
              <a:rPr lang="en-US" b="0" dirty="0" err="1" smtClean="0">
                <a:solidFill>
                  <a:srgbClr val="FF0000"/>
                </a:solidFill>
              </a:rPr>
              <a:t>Russia</a:t>
            </a:r>
            <a:r>
              <a:rPr lang="en-US" b="0" dirty="0" err="1" smtClean="0">
                <a:solidFill>
                  <a:schemeClr val="accent6">
                    <a:lumMod val="50000"/>
                  </a:schemeClr>
                </a:solidFill>
              </a:rPr>
              <a:t>,is</a:t>
            </a:r>
            <a:r>
              <a:rPr lang="en-US" b="0" dirty="0" smtClean="0">
                <a:solidFill>
                  <a:schemeClr val="accent6">
                    <a:lumMod val="50000"/>
                  </a:schemeClr>
                </a:solidFill>
              </a:rPr>
              <a:t> </a:t>
            </a:r>
            <a:r>
              <a:rPr lang="en-US" b="0" dirty="0">
                <a:solidFill>
                  <a:schemeClr val="accent6">
                    <a:lumMod val="50000"/>
                  </a:schemeClr>
                </a:solidFill>
              </a:rPr>
              <a:t>their river </a:t>
            </a:r>
            <a:r>
              <a:rPr lang="en-US" b="0" dirty="0" err="1">
                <a:solidFill>
                  <a:srgbClr val="FF0000"/>
                </a:solidFill>
              </a:rPr>
              <a:t>Klyazma</a:t>
            </a:r>
            <a:r>
              <a:rPr lang="en-US" b="0" dirty="0"/>
              <a: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7041" y="2296161"/>
            <a:ext cx="5425440" cy="4246880"/>
          </a:xfrm>
        </p:spPr>
      </p:pic>
      <p:sp>
        <p:nvSpPr>
          <p:cNvPr id="5" name="Text Placeholder 4"/>
          <p:cNvSpPr>
            <a:spLocks noGrp="1"/>
          </p:cNvSpPr>
          <p:nvPr>
            <p:ph type="body" sz="quarter" idx="3"/>
          </p:nvPr>
        </p:nvSpPr>
        <p:spPr>
          <a:xfrm>
            <a:off x="6172200" y="1056640"/>
            <a:ext cx="5430520" cy="1306195"/>
          </a:xfrm>
        </p:spPr>
        <p:txBody>
          <a:bodyPr>
            <a:normAutofit/>
          </a:bodyPr>
          <a:lstStyle/>
          <a:p>
            <a:pPr algn="ctr"/>
            <a:r>
              <a:rPr lang="en-US" b="0" dirty="0">
                <a:solidFill>
                  <a:srgbClr val="FF0000"/>
                </a:solidFill>
              </a:rPr>
              <a:t>In </a:t>
            </a:r>
            <a:r>
              <a:rPr lang="en-US" b="0" dirty="0" err="1" smtClean="0">
                <a:solidFill>
                  <a:schemeClr val="tx2">
                    <a:lumMod val="95000"/>
                    <a:lumOff val="5000"/>
                  </a:schemeClr>
                </a:solidFill>
              </a:rPr>
              <a:t>Starye</a:t>
            </a:r>
            <a:r>
              <a:rPr lang="en-US" b="0" dirty="0" smtClean="0">
                <a:solidFill>
                  <a:schemeClr val="tx2">
                    <a:lumMod val="95000"/>
                    <a:lumOff val="5000"/>
                  </a:schemeClr>
                </a:solidFill>
              </a:rPr>
              <a:t> </a:t>
            </a:r>
            <a:r>
              <a:rPr lang="en-US" b="0" dirty="0" err="1">
                <a:solidFill>
                  <a:schemeClr val="tx2">
                    <a:lumMod val="95000"/>
                    <a:lumOff val="5000"/>
                  </a:schemeClr>
                </a:solidFill>
              </a:rPr>
              <a:t>Dorogi</a:t>
            </a:r>
            <a:r>
              <a:rPr lang="en-US" b="0" dirty="0">
                <a:solidFill>
                  <a:srgbClr val="FF0000"/>
                </a:solidFill>
              </a:rPr>
              <a:t>,  people also like to have picnics  and walk along  the river, </a:t>
            </a:r>
            <a:r>
              <a:rPr lang="en-US" b="0" dirty="0">
                <a:solidFill>
                  <a:schemeClr val="tx2">
                    <a:lumMod val="95000"/>
                    <a:lumOff val="5000"/>
                  </a:schemeClr>
                </a:solidFill>
              </a:rPr>
              <a:t> </a:t>
            </a:r>
            <a:r>
              <a:rPr lang="en-US" b="0" dirty="0" err="1">
                <a:solidFill>
                  <a:schemeClr val="tx2">
                    <a:lumMod val="95000"/>
                    <a:lumOff val="5000"/>
                  </a:schemeClr>
                </a:solidFill>
              </a:rPr>
              <a:t>Solianca</a:t>
            </a:r>
            <a:r>
              <a:rPr lang="en-US" b="0" dirty="0">
                <a:solidFill>
                  <a:schemeClr val="tx2">
                    <a:lumMod val="95000"/>
                    <a:lumOff val="5000"/>
                  </a:schemeClr>
                </a:solidFill>
              </a:rPr>
              <a:t>  </a:t>
            </a:r>
            <a:r>
              <a:rPr lang="en-US" b="0" dirty="0" smtClean="0">
                <a:solidFill>
                  <a:srgbClr val="FF0000"/>
                </a:solidFill>
              </a:rPr>
              <a:t>.</a:t>
            </a:r>
            <a:endParaRPr lang="en-US" b="0" dirty="0">
              <a:solidFill>
                <a:srgbClr val="FF0000"/>
              </a:solidFill>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18785" y="2296161"/>
            <a:ext cx="5583935" cy="4084002"/>
          </a:xfrm>
        </p:spPr>
      </p:pic>
    </p:spTree>
    <p:extLst>
      <p:ext uri="{BB962C8B-B14F-4D97-AF65-F5344CB8AC3E}">
        <p14:creationId xmlns:p14="http://schemas.microsoft.com/office/powerpoint/2010/main" val="1944755467"/>
      </p:ext>
    </p:extLst>
  </p:cSld>
  <p:clrMapOvr>
    <a:masterClrMapping/>
  </p:clrMapOvr>
  <mc:AlternateContent xmlns:mc="http://schemas.openxmlformats.org/markup-compatibility/2006">
    <mc:Choice xmlns:p14="http://schemas.microsoft.com/office/powerpoint/2010/main" Requires="p14">
      <p:transition spd="slow" p14:dur="1500" advTm="7000">
        <p:split orient="vert"/>
      </p:transition>
    </mc:Choice>
    <mc:Fallback>
      <p:transition spd="slow" advTm="7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1942" r="11942"/>
          <a:stretch>
            <a:fillRect/>
          </a:stretch>
        </p:blipFill>
        <p:spPr>
          <a:xfrm>
            <a:off x="690880" y="812800"/>
            <a:ext cx="3234878" cy="3858392"/>
          </a:xfrm>
        </p:spPr>
      </p:pic>
      <p:pic>
        <p:nvPicPr>
          <p:cNvPr id="12" name="Picture Placeholder 11"/>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328" r="12328"/>
          <a:stretch>
            <a:fillRect/>
          </a:stretch>
        </p:blipFill>
        <p:spPr/>
      </p:pic>
      <p:sp>
        <p:nvSpPr>
          <p:cNvPr id="5" name="Text Placeholder 4"/>
          <p:cNvSpPr>
            <a:spLocks noGrp="1"/>
          </p:cNvSpPr>
          <p:nvPr>
            <p:ph type="body" sz="half" idx="2"/>
          </p:nvPr>
        </p:nvSpPr>
        <p:spPr>
          <a:xfrm>
            <a:off x="948871" y="5018002"/>
            <a:ext cx="2743200" cy="1220238"/>
          </a:xfrm>
        </p:spPr>
        <p:txBody>
          <a:bodyPr>
            <a:normAutofit lnSpcReduction="10000"/>
          </a:bodyPr>
          <a:lstStyle/>
          <a:p>
            <a:pPr algn="ctr"/>
            <a:r>
              <a:rPr lang="en-US" sz="2000" dirty="0" err="1" smtClean="0">
                <a:solidFill>
                  <a:srgbClr val="FFFF00"/>
                </a:solidFill>
              </a:rPr>
              <a:t>Budenichi</a:t>
            </a:r>
            <a:r>
              <a:rPr lang="en-US" sz="2000" dirty="0" smtClean="0">
                <a:solidFill>
                  <a:srgbClr val="FFFF00"/>
                </a:solidFill>
              </a:rPr>
              <a:t> </a:t>
            </a:r>
            <a:r>
              <a:rPr lang="en-US" sz="2000" dirty="0" smtClean="0">
                <a:solidFill>
                  <a:srgbClr val="00B050"/>
                </a:solidFill>
              </a:rPr>
              <a:t>  is the most popular lake in </a:t>
            </a:r>
            <a:r>
              <a:rPr lang="en-US" sz="2000" dirty="0" err="1" smtClean="0">
                <a:solidFill>
                  <a:srgbClr val="FFFF00"/>
                </a:solidFill>
              </a:rPr>
              <a:t>Starye</a:t>
            </a:r>
            <a:r>
              <a:rPr lang="en-US" sz="2000" dirty="0" smtClean="0">
                <a:solidFill>
                  <a:srgbClr val="FFFF00"/>
                </a:solidFill>
              </a:rPr>
              <a:t> </a:t>
            </a:r>
            <a:r>
              <a:rPr lang="en-US" sz="2000" dirty="0" err="1" smtClean="0">
                <a:solidFill>
                  <a:srgbClr val="FFFF00"/>
                </a:solidFill>
              </a:rPr>
              <a:t>Dorogi</a:t>
            </a:r>
            <a:r>
              <a:rPr lang="en-US" sz="2000" dirty="0" smtClean="0">
                <a:solidFill>
                  <a:srgbClr val="FFFF00"/>
                </a:solidFill>
              </a:rPr>
              <a:t>, Belarus</a:t>
            </a:r>
            <a:endParaRPr lang="en-US" sz="2000" dirty="0">
              <a:solidFill>
                <a:srgbClr val="FFFF00"/>
              </a:solidFill>
            </a:endParaRPr>
          </a:p>
        </p:txBody>
      </p:sp>
      <p:sp>
        <p:nvSpPr>
          <p:cNvPr id="6" name="Text Placeholder 5"/>
          <p:cNvSpPr>
            <a:spLocks noGrp="1"/>
          </p:cNvSpPr>
          <p:nvPr>
            <p:ph type="body" sz="half" idx="21"/>
          </p:nvPr>
        </p:nvSpPr>
        <p:spPr>
          <a:xfrm>
            <a:off x="4707208" y="4389120"/>
            <a:ext cx="2743200" cy="1543282"/>
          </a:xfrm>
        </p:spPr>
        <p:txBody>
          <a:bodyPr>
            <a:noAutofit/>
          </a:bodyPr>
          <a:lstStyle/>
          <a:p>
            <a:pPr algn="ctr"/>
            <a:r>
              <a:rPr lang="en-US" sz="2000" dirty="0" smtClean="0"/>
              <a:t> </a:t>
            </a:r>
            <a:r>
              <a:rPr lang="en-US" sz="2000" dirty="0" smtClean="0">
                <a:solidFill>
                  <a:srgbClr val="FF0000"/>
                </a:solidFill>
              </a:rPr>
              <a:t>The </a:t>
            </a:r>
            <a:r>
              <a:rPr lang="en-US" sz="2000" dirty="0" smtClean="0">
                <a:solidFill>
                  <a:srgbClr val="FF0000"/>
                </a:solidFill>
              </a:rPr>
              <a:t> </a:t>
            </a:r>
            <a:r>
              <a:rPr lang="en-US" sz="2000" dirty="0" smtClean="0">
                <a:solidFill>
                  <a:srgbClr val="FF0000"/>
                </a:solidFill>
              </a:rPr>
              <a:t>“</a:t>
            </a:r>
            <a:r>
              <a:rPr lang="en-US" sz="2000" dirty="0" smtClean="0">
                <a:solidFill>
                  <a:srgbClr val="FF0000"/>
                </a:solidFill>
              </a:rPr>
              <a:t>Elk’s  </a:t>
            </a:r>
            <a:r>
              <a:rPr lang="en-US" sz="2000" dirty="0" smtClean="0">
                <a:solidFill>
                  <a:srgbClr val="FF0000"/>
                </a:solidFill>
              </a:rPr>
              <a:t>Island” </a:t>
            </a:r>
            <a:r>
              <a:rPr lang="en-US" sz="2000" dirty="0" smtClean="0">
                <a:solidFill>
                  <a:srgbClr val="FF0000"/>
                </a:solidFill>
              </a:rPr>
              <a:t>Park </a:t>
            </a:r>
            <a:r>
              <a:rPr lang="en-US" sz="2000" dirty="0" smtClean="0">
                <a:solidFill>
                  <a:srgbClr val="FF0000"/>
                </a:solidFill>
              </a:rPr>
              <a:t>in </a:t>
            </a:r>
            <a:r>
              <a:rPr lang="en-US" sz="2000" dirty="0" err="1" smtClean="0">
                <a:solidFill>
                  <a:srgbClr val="FF0000"/>
                </a:solidFill>
              </a:rPr>
              <a:t>Korolyov</a:t>
            </a:r>
            <a:r>
              <a:rPr lang="en-US" sz="2000" dirty="0" smtClean="0">
                <a:solidFill>
                  <a:srgbClr val="FF0000"/>
                </a:solidFill>
              </a:rPr>
              <a:t> , </a:t>
            </a:r>
            <a:r>
              <a:rPr lang="en-US" sz="2000" dirty="0" smtClean="0">
                <a:solidFill>
                  <a:srgbClr val="FF0000"/>
                </a:solidFill>
              </a:rPr>
              <a:t>Russia.</a:t>
            </a:r>
            <a:endParaRPr lang="en-US" sz="2000" dirty="0">
              <a:solidFill>
                <a:srgbClr val="FF0000"/>
              </a:solidFill>
            </a:endParaRPr>
          </a:p>
        </p:txBody>
      </p:sp>
      <p:sp>
        <p:nvSpPr>
          <p:cNvPr id="7" name="Text Placeholder 6"/>
          <p:cNvSpPr>
            <a:spLocks noGrp="1"/>
          </p:cNvSpPr>
          <p:nvPr>
            <p:ph type="body" sz="half" idx="22"/>
          </p:nvPr>
        </p:nvSpPr>
        <p:spPr>
          <a:xfrm>
            <a:off x="8489704" y="5018002"/>
            <a:ext cx="3133335" cy="1403118"/>
          </a:xfrm>
        </p:spPr>
        <p:txBody>
          <a:bodyPr>
            <a:noAutofit/>
          </a:bodyPr>
          <a:lstStyle/>
          <a:p>
            <a:pPr algn="ctr"/>
            <a:r>
              <a:rPr lang="en-US" sz="2000" dirty="0" smtClean="0">
                <a:solidFill>
                  <a:schemeClr val="accent6">
                    <a:lumMod val="75000"/>
                  </a:schemeClr>
                </a:solidFill>
              </a:rPr>
              <a:t> The  </a:t>
            </a:r>
            <a:r>
              <a:rPr lang="en-US" sz="2000" dirty="0" smtClean="0">
                <a:solidFill>
                  <a:schemeClr val="accent6">
                    <a:lumMod val="75000"/>
                  </a:schemeClr>
                </a:solidFill>
              </a:rPr>
              <a:t>lake </a:t>
            </a:r>
            <a:r>
              <a:rPr lang="en-US" sz="2000" dirty="0" smtClean="0">
                <a:solidFill>
                  <a:schemeClr val="accent6">
                    <a:lumMod val="75000"/>
                  </a:schemeClr>
                </a:solidFill>
              </a:rPr>
              <a:t> in  </a:t>
            </a:r>
            <a:r>
              <a:rPr lang="en-US" sz="2000" dirty="0" err="1" smtClean="0">
                <a:solidFill>
                  <a:schemeClr val="accent6">
                    <a:lumMod val="75000"/>
                  </a:schemeClr>
                </a:solidFill>
              </a:rPr>
              <a:t>Valea</a:t>
            </a:r>
            <a:r>
              <a:rPr lang="en-US" sz="2000" dirty="0" smtClean="0">
                <a:solidFill>
                  <a:schemeClr val="accent6">
                    <a:lumMod val="75000"/>
                  </a:schemeClr>
                </a:solidFill>
              </a:rPr>
              <a:t> </a:t>
            </a:r>
            <a:r>
              <a:rPr lang="en-US" sz="2000" dirty="0" err="1" smtClean="0">
                <a:solidFill>
                  <a:schemeClr val="accent6">
                    <a:lumMod val="75000"/>
                  </a:schemeClr>
                </a:solidFill>
              </a:rPr>
              <a:t>Morilor</a:t>
            </a:r>
            <a:r>
              <a:rPr lang="en-US" sz="2000" dirty="0" smtClean="0">
                <a:solidFill>
                  <a:schemeClr val="accent6">
                    <a:lumMod val="75000"/>
                  </a:schemeClr>
                </a:solidFill>
              </a:rPr>
              <a:t> area,  </a:t>
            </a:r>
            <a:r>
              <a:rPr lang="en-US" sz="2000" dirty="0" smtClean="0">
                <a:solidFill>
                  <a:schemeClr val="accent6">
                    <a:lumMod val="75000"/>
                  </a:schemeClr>
                </a:solidFill>
              </a:rPr>
              <a:t>Chisinau</a:t>
            </a:r>
            <a:r>
              <a:rPr lang="en-US" sz="2000" dirty="0" smtClean="0">
                <a:solidFill>
                  <a:schemeClr val="accent6">
                    <a:lumMod val="75000"/>
                  </a:schemeClr>
                </a:solidFill>
              </a:rPr>
              <a:t>,  </a:t>
            </a:r>
            <a:r>
              <a:rPr lang="en-US" sz="2000" dirty="0" smtClean="0">
                <a:solidFill>
                  <a:schemeClr val="accent6">
                    <a:lumMod val="75000"/>
                  </a:schemeClr>
                </a:solidFill>
              </a:rPr>
              <a:t>Moldova</a:t>
            </a:r>
            <a:r>
              <a:rPr lang="en-US" sz="2000" dirty="0" smtClean="0">
                <a:solidFill>
                  <a:schemeClr val="accent2">
                    <a:lumMod val="75000"/>
                  </a:schemeClr>
                </a:solidFill>
              </a:rPr>
              <a:t>.</a:t>
            </a:r>
            <a:endParaRPr lang="en-US" sz="2000" dirty="0">
              <a:solidFill>
                <a:schemeClr val="accent2">
                  <a:lumMod val="75000"/>
                </a:schemeClr>
              </a:solidFill>
            </a:endParaRPr>
          </a:p>
        </p:txBody>
      </p:sp>
      <p:pic>
        <p:nvPicPr>
          <p:cNvPr id="11" name="Picture Placeholder 10"/>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9450" r="19450"/>
          <a:stretch>
            <a:fillRect/>
          </a:stretch>
        </p:blipFill>
        <p:spPr>
          <a:xfrm>
            <a:off x="4599884" y="533400"/>
            <a:ext cx="3101395" cy="3657600"/>
          </a:xfr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mc:Choice xmlns:p14="http://schemas.microsoft.com/office/powerpoint/2010/main" Requires="p14">
      <p:transition spd="slow" p14:dur="1500" advTm="7000">
        <p:split orient="vert"/>
      </p:transition>
    </mc:Choice>
    <mc:Fallback>
      <p:transition spd="slow" advTm="7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17233" y="236614"/>
            <a:ext cx="5865812" cy="2852026"/>
          </a:xfrm>
        </p:spPr>
        <p:txBody>
          <a:bodyPr>
            <a:normAutofit fontScale="92500"/>
          </a:bodyPr>
          <a:lstStyle/>
          <a:p>
            <a:r>
              <a:rPr lang="en-US" sz="1900" b="1" dirty="0" smtClean="0"/>
              <a:t>        2Famous Picnic </a:t>
            </a:r>
            <a:r>
              <a:rPr lang="en-US" sz="1900" b="1" dirty="0"/>
              <a:t>S</a:t>
            </a:r>
            <a:r>
              <a:rPr lang="en-US" sz="1900" b="1" dirty="0" smtClean="0"/>
              <a:t>pots in Lahore, Pakistan</a:t>
            </a:r>
          </a:p>
          <a:p>
            <a:r>
              <a:rPr lang="en-US" dirty="0" smtClean="0">
                <a:solidFill>
                  <a:srgbClr val="00B050"/>
                </a:solidFill>
              </a:rPr>
              <a:t>SOZO WATER PARK  </a:t>
            </a:r>
            <a:r>
              <a:rPr lang="en-US" dirty="0">
                <a:solidFill>
                  <a:schemeClr val="accent6">
                    <a:lumMod val="75000"/>
                  </a:schemeClr>
                </a:solidFill>
              </a:rPr>
              <a:t>is one of the few water-themed amusement parks in the city. It is a point of interest. There are three pools in this park</a:t>
            </a:r>
            <a:r>
              <a:rPr lang="en-US" dirty="0" smtClean="0">
                <a:solidFill>
                  <a:schemeClr val="accent6">
                    <a:lumMod val="75000"/>
                  </a:schemeClr>
                </a:solidFill>
              </a:rPr>
              <a:t>.</a:t>
            </a:r>
            <a:endParaRPr lang="en-US" dirty="0">
              <a:solidFill>
                <a:schemeClr val="accent6">
                  <a:lumMod val="75000"/>
                </a:schemeClr>
              </a:solidFill>
            </a:endParaRPr>
          </a:p>
          <a:p>
            <a:r>
              <a:rPr lang="en-US" dirty="0">
                <a:solidFill>
                  <a:srgbClr val="00B050"/>
                </a:solidFill>
              </a:rPr>
              <a:t>SHALIMAR  GARDEN </a:t>
            </a:r>
            <a:r>
              <a:rPr lang="en-US" dirty="0" smtClean="0">
                <a:solidFill>
                  <a:schemeClr val="accent5">
                    <a:lumMod val="75000"/>
                  </a:schemeClr>
                </a:solidFill>
              </a:rPr>
              <a:t>a perfect place to spend a picnic surrounded by hundreds of fountains throwing up water and a plenty of fruit trees in it.</a:t>
            </a:r>
            <a:endParaRPr lang="en-US" dirty="0">
              <a:solidFill>
                <a:schemeClr val="accent5">
                  <a:lumMod val="75000"/>
                </a:schemeClr>
              </a:solidFill>
            </a:endParaRPr>
          </a:p>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965393">
            <a:off x="214226" y="421685"/>
            <a:ext cx="5198427" cy="3590082"/>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0920">
            <a:off x="4341019" y="3023909"/>
            <a:ext cx="6563360" cy="3556000"/>
          </a:xfrm>
          <a:prstGeom prst="rect">
            <a:avLst/>
          </a:prstGeom>
        </p:spPr>
      </p:pic>
    </p:spTree>
    <p:extLst>
      <p:ext uri="{BB962C8B-B14F-4D97-AF65-F5344CB8AC3E}">
        <p14:creationId xmlns:p14="http://schemas.microsoft.com/office/powerpoint/2010/main" val="3648635181"/>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 y="406400"/>
            <a:ext cx="6868160" cy="6116320"/>
          </a:xfrm>
        </p:spPr>
      </p:pic>
      <p:sp>
        <p:nvSpPr>
          <p:cNvPr id="4" name="Text Placeholder 3"/>
          <p:cNvSpPr>
            <a:spLocks noGrp="1"/>
          </p:cNvSpPr>
          <p:nvPr>
            <p:ph type="body" sz="half" idx="2"/>
          </p:nvPr>
        </p:nvSpPr>
        <p:spPr>
          <a:xfrm>
            <a:off x="7511732" y="1767841"/>
            <a:ext cx="3840480" cy="3190239"/>
          </a:xfrm>
        </p:spPr>
        <p:txBody>
          <a:bodyPr>
            <a:normAutofit/>
          </a:bodyPr>
          <a:lstStyle/>
          <a:p>
            <a:r>
              <a:rPr lang="en-US" sz="2000" dirty="0"/>
              <a:t>There are a lot of events organized in </a:t>
            </a:r>
            <a:r>
              <a:rPr lang="en-US" sz="2000" dirty="0" smtClean="0"/>
              <a:t> </a:t>
            </a:r>
            <a:r>
              <a:rPr lang="en-US" sz="2000" dirty="0" err="1"/>
              <a:t>Starye</a:t>
            </a:r>
            <a:r>
              <a:rPr lang="en-US" sz="2000" dirty="0"/>
              <a:t>  </a:t>
            </a:r>
            <a:r>
              <a:rPr lang="en-US" sz="2000" dirty="0" err="1"/>
              <a:t>Dorigi</a:t>
            </a:r>
            <a:r>
              <a:rPr lang="en-US" sz="2000" dirty="0"/>
              <a:t>  (Belarus)  parks : competitions, karaoke, concerts, exhibitions  and many others during  public holidays.  They have fun, eat ice-cream, play with friends, participate in different  games.</a:t>
            </a:r>
          </a:p>
          <a:p>
            <a:endParaRPr lang="en-US" dirty="0"/>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mc:Choice xmlns:p14="http://schemas.microsoft.com/office/powerpoint/2010/main" Requires="p14">
      <p:transition spd="slow" p14:dur="1500" advTm="8000">
        <p:split orient="vert"/>
      </p:transition>
    </mc:Choice>
    <mc:Fallback>
      <p:transition spd="slow" advTm="8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0175" r="10175"/>
          <a:stretch>
            <a:fillRect/>
          </a:stretch>
        </p:blipFill>
        <p:spPr/>
      </p:pic>
      <p:pic>
        <p:nvPicPr>
          <p:cNvPr id="7" name="Picture Placeholder 6"/>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4063" r="4063"/>
          <a:stretch>
            <a:fillRect/>
          </a:stretch>
        </p:blipFill>
        <p:spPr/>
      </p:pic>
      <p:pic>
        <p:nvPicPr>
          <p:cNvPr id="8" name="Picture Placeholder 7"/>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3373" r="3373"/>
          <a:stretch>
            <a:fillRect/>
          </a:stretch>
        </p:blipFill>
        <p:spPr/>
      </p:pic>
      <p:sp>
        <p:nvSpPr>
          <p:cNvPr id="5" name="Text Placeholder 4"/>
          <p:cNvSpPr>
            <a:spLocks noGrp="1"/>
          </p:cNvSpPr>
          <p:nvPr>
            <p:ph type="body" sz="half" idx="21"/>
          </p:nvPr>
        </p:nvSpPr>
        <p:spPr/>
        <p:txBody>
          <a:bodyPr>
            <a:normAutofit/>
          </a:bodyPr>
          <a:lstStyle/>
          <a:p>
            <a:r>
              <a:rPr lang="en-US" sz="2400" dirty="0" smtClean="0">
                <a:solidFill>
                  <a:schemeClr val="accent5">
                    <a:lumMod val="75000"/>
                  </a:schemeClr>
                </a:solidFill>
              </a:rPr>
              <a:t>During the winter time picnic spots look like this</a:t>
            </a:r>
            <a:r>
              <a:rPr lang="en-US" sz="2400" dirty="0" smtClean="0"/>
              <a:t>.</a:t>
            </a:r>
            <a:endParaRPr lang="en-US" sz="2400" dirty="0"/>
          </a:p>
        </p:txBody>
      </p:sp>
    </p:spTree>
    <p:extLst>
      <p:ext uri="{BB962C8B-B14F-4D97-AF65-F5344CB8AC3E}">
        <p14:creationId xmlns:p14="http://schemas.microsoft.com/office/powerpoint/2010/main" val="3460419028"/>
      </p:ext>
    </p:extLst>
  </p:cSld>
  <p:clrMapOvr>
    <a:masterClrMapping/>
  </p:clrMapOvr>
  <mc:AlternateContent xmlns:mc="http://schemas.openxmlformats.org/markup-compatibility/2006">
    <mc:Choice xmlns:p14="http://schemas.microsoft.com/office/powerpoint/2010/main" Requires="p14">
      <p:transition spd="slow" p14:dur="1500" advTm="7000">
        <p:split orient="vert"/>
      </p:transition>
    </mc:Choice>
    <mc:Fallback>
      <p:transition spd="slow" advTm="7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304800"/>
            <a:ext cx="11744960" cy="1849118"/>
          </a:xfrm>
        </p:spPr>
        <p:txBody>
          <a:bodyPr>
            <a:normAutofit fontScale="90000"/>
          </a:bodyPr>
          <a:lstStyle/>
          <a:p>
            <a:r>
              <a:rPr lang="en-US" sz="2400" dirty="0" smtClean="0">
                <a:solidFill>
                  <a:srgbClr val="FF0000"/>
                </a:solidFill>
              </a:rPr>
              <a:t>Every </a:t>
            </a:r>
            <a:r>
              <a:rPr lang="en-US" sz="2400" dirty="0">
                <a:solidFill>
                  <a:srgbClr val="FF0000"/>
                </a:solidFill>
              </a:rPr>
              <a:t>living thing has an impact on its environment. Therefore a human impact on the environment is inevitable. By simply existing, all species - including ourselves - will imprint their mark on the world around them. We all try and do our best to become go-green persons. It is known, </a:t>
            </a:r>
            <a:r>
              <a:rPr lang="en-US" sz="2400" dirty="0" smtClean="0">
                <a:solidFill>
                  <a:srgbClr val="FF0000"/>
                </a:solidFill>
              </a:rPr>
              <a:t>environmental education </a:t>
            </a:r>
            <a:r>
              <a:rPr lang="en-US" sz="2400" dirty="0">
                <a:solidFill>
                  <a:srgbClr val="FF0000"/>
                </a:solidFill>
              </a:rPr>
              <a:t>starts at </a:t>
            </a:r>
            <a:r>
              <a:rPr lang="en-US" sz="2400" dirty="0" smtClean="0">
                <a:solidFill>
                  <a:srgbClr val="FF0000"/>
                </a:solidFill>
              </a:rPr>
              <a:t>home, continue at school and lasts throughout entire life.</a:t>
            </a:r>
            <a:endParaRPr lang="en-US" sz="2400"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4720" y="2153919"/>
            <a:ext cx="4714240" cy="438912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472018">
            <a:off x="6649525" y="2475469"/>
            <a:ext cx="4951413" cy="3677920"/>
          </a:xfrm>
        </p:spPr>
      </p:pic>
    </p:spTree>
    <p:extLst>
      <p:ext uri="{BB962C8B-B14F-4D97-AF65-F5344CB8AC3E}">
        <p14:creationId xmlns:p14="http://schemas.microsoft.com/office/powerpoint/2010/main" val="2032334612"/>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828800"/>
          </a:xfrm>
        </p:spPr>
        <p:txBody>
          <a:bodyPr>
            <a:normAutofit/>
          </a:bodyPr>
          <a:lstStyle/>
          <a:p>
            <a:r>
              <a:rPr lang="en-US" sz="2200" dirty="0">
                <a:solidFill>
                  <a:schemeClr val="accent6">
                    <a:lumMod val="75000"/>
                  </a:schemeClr>
                </a:solidFill>
              </a:rPr>
              <a:t>To raise </a:t>
            </a:r>
            <a:r>
              <a:rPr lang="en-US" sz="2200" dirty="0" smtClean="0">
                <a:solidFill>
                  <a:schemeClr val="accent6">
                    <a:lumMod val="75000"/>
                  </a:schemeClr>
                </a:solidFill>
              </a:rPr>
              <a:t>pupils’ </a:t>
            </a:r>
            <a:r>
              <a:rPr lang="en-US" sz="2200" dirty="0" err="1" smtClean="0">
                <a:solidFill>
                  <a:schemeClr val="accent6">
                    <a:lumMod val="75000"/>
                  </a:schemeClr>
                </a:solidFill>
              </a:rPr>
              <a:t>awarness</a:t>
            </a:r>
            <a:r>
              <a:rPr lang="en-US" sz="2200" dirty="0" smtClean="0">
                <a:solidFill>
                  <a:schemeClr val="accent6">
                    <a:lumMod val="75000"/>
                  </a:schemeClr>
                </a:solidFill>
              </a:rPr>
              <a:t> for </a:t>
            </a:r>
            <a:r>
              <a:rPr lang="en-US" sz="2200" dirty="0" err="1" smtClean="0">
                <a:solidFill>
                  <a:schemeClr val="accent6">
                    <a:lumMod val="75000"/>
                  </a:schemeClr>
                </a:solidFill>
              </a:rPr>
              <a:t>maintaing</a:t>
            </a:r>
            <a:r>
              <a:rPr lang="en-US" sz="2200" dirty="0" smtClean="0">
                <a:solidFill>
                  <a:schemeClr val="accent6">
                    <a:lumMod val="75000"/>
                  </a:schemeClr>
                </a:solidFill>
              </a:rPr>
              <a:t> </a:t>
            </a:r>
            <a:r>
              <a:rPr lang="en-US" sz="2200" dirty="0">
                <a:solidFill>
                  <a:schemeClr val="accent6">
                    <a:lumMod val="75000"/>
                  </a:schemeClr>
                </a:solidFill>
              </a:rPr>
              <a:t>the picnic sports clean, </a:t>
            </a:r>
            <a:r>
              <a:rPr lang="en-US" sz="2200" dirty="0" smtClean="0">
                <a:solidFill>
                  <a:schemeClr val="accent6">
                    <a:lumMod val="75000"/>
                  </a:schemeClr>
                </a:solidFill>
              </a:rPr>
              <a:t>they   participate in or organize  different eco- activities : create posters on environmental  problems</a:t>
            </a:r>
            <a:r>
              <a:rPr lang="en-US" sz="2200" dirty="0">
                <a:solidFill>
                  <a:schemeClr val="accent6">
                    <a:lumMod val="75000"/>
                  </a:schemeClr>
                </a:solidFill>
              </a:rPr>
              <a:t>, write essays trying to </a:t>
            </a:r>
            <a:r>
              <a:rPr lang="en-US" sz="2200" dirty="0" smtClean="0">
                <a:solidFill>
                  <a:schemeClr val="accent6">
                    <a:lumMod val="75000"/>
                  </a:schemeClr>
                </a:solidFill>
              </a:rPr>
              <a:t>persuade classmates </a:t>
            </a:r>
            <a:r>
              <a:rPr lang="en-US" sz="2200" dirty="0">
                <a:solidFill>
                  <a:schemeClr val="accent6">
                    <a:lumMod val="75000"/>
                  </a:schemeClr>
                </a:solidFill>
              </a:rPr>
              <a:t>to keep green areas clean</a:t>
            </a:r>
            <a:r>
              <a:rPr lang="en-US" dirty="0" smtClean="0">
                <a:solidFill>
                  <a:schemeClr val="accent6">
                    <a:lumMod val="75000"/>
                  </a:schemeClr>
                </a:solidFill>
              </a:rPr>
              <a:t>.</a:t>
            </a:r>
            <a:endParaRPr lang="en-US" dirty="0">
              <a:solidFill>
                <a:schemeClr val="accent6">
                  <a:lumMod val="75000"/>
                </a:schemeClr>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61192" y="3616960"/>
            <a:ext cx="2466975" cy="2804160"/>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59625" y="2195351"/>
            <a:ext cx="3752215" cy="2661128"/>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212" y="2315366"/>
            <a:ext cx="3072130" cy="2541113"/>
          </a:xfrm>
          <a:prstGeom prst="rect">
            <a:avLst/>
          </a:prstGeo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mc:Choice xmlns:p14="http://schemas.microsoft.com/office/powerpoint/2010/main" Requires="p14">
      <p:transition spd="slow" p14:dur="1500" advTm="13000">
        <p:split orient="vert"/>
      </p:transition>
    </mc:Choice>
    <mc:Fallback>
      <p:transition spd="slow" advTm="13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650240"/>
            <a:ext cx="10058402" cy="1036320"/>
          </a:xfrm>
        </p:spPr>
        <p:txBody>
          <a:bodyPr>
            <a:noAutofit/>
          </a:bodyPr>
          <a:lstStyle/>
          <a:p>
            <a:r>
              <a:rPr lang="en-US" sz="2100" dirty="0" smtClean="0"/>
              <a:t> </a:t>
            </a:r>
            <a:r>
              <a:rPr lang="en-US" sz="2100" dirty="0" smtClean="0">
                <a:solidFill>
                  <a:schemeClr val="accent3"/>
                </a:solidFill>
              </a:rPr>
              <a:t>Teachers,  students</a:t>
            </a:r>
            <a:r>
              <a:rPr lang="en-US" sz="2100" dirty="0">
                <a:solidFill>
                  <a:schemeClr val="accent3"/>
                </a:solidFill>
              </a:rPr>
              <a:t>, school pupils and many adults come to take part in cleaning. They get special equipment: gloves and rubbish bags. </a:t>
            </a:r>
          </a:p>
        </p:txBody>
      </p:sp>
      <p:sp>
        <p:nvSpPr>
          <p:cNvPr id="3" name="Text Placeholder 2"/>
          <p:cNvSpPr>
            <a:spLocks noGrp="1"/>
          </p:cNvSpPr>
          <p:nvPr>
            <p:ph type="body" idx="1"/>
          </p:nvPr>
        </p:nvSpPr>
        <p:spPr>
          <a:xfrm>
            <a:off x="489712" y="1686561"/>
            <a:ext cx="4956048" cy="853440"/>
          </a:xfrm>
        </p:spPr>
        <p:txBody>
          <a:bodyPr>
            <a:normAutofit/>
          </a:bodyPr>
          <a:lstStyle/>
          <a:p>
            <a:r>
              <a:rPr lang="en-US" sz="2000" b="0" dirty="0" smtClean="0">
                <a:solidFill>
                  <a:schemeClr val="accent6">
                    <a:lumMod val="75000"/>
                  </a:schemeClr>
                </a:solidFill>
              </a:rPr>
              <a:t>April cleaning up day in </a:t>
            </a:r>
            <a:r>
              <a:rPr lang="en-US" sz="2000" b="0" dirty="0" err="1" smtClean="0">
                <a:solidFill>
                  <a:schemeClr val="accent6">
                    <a:lumMod val="75000"/>
                  </a:schemeClr>
                </a:solidFill>
              </a:rPr>
              <a:t>Korolyov</a:t>
            </a:r>
            <a:r>
              <a:rPr lang="en-US" sz="2000" b="0" dirty="0" smtClean="0">
                <a:solidFill>
                  <a:schemeClr val="accent6">
                    <a:lumMod val="75000"/>
                  </a:schemeClr>
                </a:solidFill>
              </a:rPr>
              <a:t>, Russia.</a:t>
            </a:r>
            <a:endParaRPr lang="en-US" sz="2000" b="0" dirty="0">
              <a:solidFill>
                <a:schemeClr val="accent6">
                  <a:lumMod val="75000"/>
                </a:schemeClr>
              </a:solidFill>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9712" y="2540001"/>
            <a:ext cx="5504688" cy="4063999"/>
          </a:xfrm>
        </p:spPr>
      </p:pic>
      <p:sp>
        <p:nvSpPr>
          <p:cNvPr id="5" name="Text Placeholder 4"/>
          <p:cNvSpPr>
            <a:spLocks noGrp="1"/>
          </p:cNvSpPr>
          <p:nvPr>
            <p:ph type="body" sz="quarter" idx="3"/>
          </p:nvPr>
        </p:nvSpPr>
        <p:spPr>
          <a:xfrm>
            <a:off x="6777166" y="1828800"/>
            <a:ext cx="4956048" cy="873760"/>
          </a:xfrm>
        </p:spPr>
        <p:txBody>
          <a:bodyPr>
            <a:normAutofit/>
          </a:bodyPr>
          <a:lstStyle/>
          <a:p>
            <a:pPr algn="ctr"/>
            <a:r>
              <a:rPr lang="en-US" b="0" dirty="0" err="1" smtClean="0">
                <a:solidFill>
                  <a:schemeClr val="accent6">
                    <a:lumMod val="75000"/>
                  </a:schemeClr>
                </a:solidFill>
              </a:rPr>
              <a:t>Subotnik</a:t>
            </a:r>
            <a:r>
              <a:rPr lang="en-US" b="0" dirty="0" smtClean="0">
                <a:solidFill>
                  <a:schemeClr val="accent6">
                    <a:lumMod val="75000"/>
                  </a:schemeClr>
                </a:solidFill>
              </a:rPr>
              <a:t>  in </a:t>
            </a:r>
            <a:r>
              <a:rPr lang="en-US" b="0" dirty="0" err="1" smtClean="0">
                <a:solidFill>
                  <a:schemeClr val="accent6">
                    <a:lumMod val="75000"/>
                  </a:schemeClr>
                </a:solidFill>
              </a:rPr>
              <a:t>Starye</a:t>
            </a:r>
            <a:r>
              <a:rPr lang="en-US" b="0" dirty="0" smtClean="0">
                <a:solidFill>
                  <a:schemeClr val="accent6">
                    <a:lumMod val="75000"/>
                  </a:schemeClr>
                </a:solidFill>
              </a:rPr>
              <a:t> </a:t>
            </a:r>
            <a:r>
              <a:rPr lang="en-US" b="0" dirty="0" err="1" smtClean="0">
                <a:solidFill>
                  <a:schemeClr val="accent6">
                    <a:lumMod val="75000"/>
                  </a:schemeClr>
                </a:solidFill>
              </a:rPr>
              <a:t>Dorogi</a:t>
            </a:r>
            <a:r>
              <a:rPr lang="en-US" b="0" dirty="0" smtClean="0">
                <a:solidFill>
                  <a:schemeClr val="accent6">
                    <a:lumMod val="75000"/>
                  </a:schemeClr>
                </a:solidFill>
              </a:rPr>
              <a:t>, Belarus</a:t>
            </a:r>
            <a:endParaRPr lang="en-US" b="0" dirty="0">
              <a:solidFill>
                <a:schemeClr val="accent6">
                  <a:lumMod val="75000"/>
                </a:schemeClr>
              </a:solidFill>
            </a:endParaRP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4400" y="2702560"/>
            <a:ext cx="5730240" cy="3901441"/>
          </a:xfrm>
        </p:spPr>
      </p:pic>
    </p:spTree>
    <p:extLst>
      <p:ext uri="{BB962C8B-B14F-4D97-AF65-F5344CB8AC3E}">
        <p14:creationId xmlns:p14="http://schemas.microsoft.com/office/powerpoint/2010/main" val="3298575789"/>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456" y="304800"/>
            <a:ext cx="10554654" cy="1570035"/>
          </a:xfrm>
        </p:spPr>
        <p:txBody>
          <a:bodyPr>
            <a:noAutofit/>
          </a:bodyPr>
          <a:lstStyle/>
          <a:p>
            <a:pPr algn="ctr"/>
            <a:r>
              <a:rPr lang="en-US" sz="2000" dirty="0">
                <a:solidFill>
                  <a:schemeClr val="accent3">
                    <a:lumMod val="75000"/>
                  </a:schemeClr>
                </a:solidFill>
              </a:rPr>
              <a:t>Despite the measures taken to protect our picnic spots, there are still persons who do dot care about their native places. They don’t clean up and leave rubbish after them. Therefore, pupils together with their  teachers  and different NGO organize charity campaign for cleaning the woods and other places from rubbish</a:t>
            </a:r>
          </a:p>
        </p:txBody>
      </p:sp>
      <p:sp>
        <p:nvSpPr>
          <p:cNvPr id="3" name="Text Placeholder 2"/>
          <p:cNvSpPr>
            <a:spLocks noGrp="1"/>
          </p:cNvSpPr>
          <p:nvPr>
            <p:ph type="body" idx="1"/>
          </p:nvPr>
        </p:nvSpPr>
        <p:spPr>
          <a:xfrm>
            <a:off x="1069848" y="2031999"/>
            <a:ext cx="4956048" cy="914401"/>
          </a:xfrm>
        </p:spPr>
        <p:txBody>
          <a:bodyPr>
            <a:normAutofit/>
          </a:bodyPr>
          <a:lstStyle/>
          <a:p>
            <a:r>
              <a:rPr lang="en-US" b="0" dirty="0" err="1" smtClean="0">
                <a:solidFill>
                  <a:schemeClr val="accent2">
                    <a:lumMod val="50000"/>
                  </a:schemeClr>
                </a:solidFill>
              </a:rPr>
              <a:t>Kishinau</a:t>
            </a:r>
            <a:r>
              <a:rPr lang="en-US" b="0" dirty="0" smtClean="0">
                <a:solidFill>
                  <a:schemeClr val="accent2">
                    <a:lumMod val="50000"/>
                  </a:schemeClr>
                </a:solidFill>
              </a:rPr>
              <a:t> (Moldova), cleaning up the Central Park.</a:t>
            </a:r>
            <a:endParaRPr lang="en-US" b="0" dirty="0">
              <a:solidFill>
                <a:schemeClr val="accent2">
                  <a:lumMod val="50000"/>
                </a:schemeClr>
              </a:solidFill>
            </a:endParaRPr>
          </a:p>
        </p:txBody>
      </p:sp>
      <p:sp>
        <p:nvSpPr>
          <p:cNvPr id="5" name="Text Placeholder 4"/>
          <p:cNvSpPr>
            <a:spLocks noGrp="1"/>
          </p:cNvSpPr>
          <p:nvPr>
            <p:ph type="body" sz="quarter" idx="3"/>
          </p:nvPr>
        </p:nvSpPr>
        <p:spPr>
          <a:xfrm>
            <a:off x="6172200" y="1874835"/>
            <a:ext cx="4956048" cy="630240"/>
          </a:xfrm>
        </p:spPr>
        <p:txBody>
          <a:bodyPr>
            <a:normAutofit fontScale="92500" lnSpcReduction="10000"/>
          </a:bodyPr>
          <a:lstStyle/>
          <a:p>
            <a:pPr algn="ctr"/>
            <a:r>
              <a:rPr lang="en-US" sz="2000" b="0" dirty="0" err="1" smtClean="0">
                <a:solidFill>
                  <a:schemeClr val="accent2">
                    <a:lumMod val="50000"/>
                  </a:schemeClr>
                </a:solidFill>
              </a:rPr>
              <a:t>Truseni</a:t>
            </a:r>
            <a:r>
              <a:rPr lang="en-US" sz="2000" b="0" dirty="0" smtClean="0">
                <a:solidFill>
                  <a:schemeClr val="accent2">
                    <a:lumMod val="50000"/>
                  </a:schemeClr>
                </a:solidFill>
              </a:rPr>
              <a:t>,  cleaning charity </a:t>
            </a:r>
            <a:r>
              <a:rPr lang="en-US" sz="2000" b="0" dirty="0" err="1" smtClean="0">
                <a:solidFill>
                  <a:schemeClr val="accent2">
                    <a:lumMod val="50000"/>
                  </a:schemeClr>
                </a:solidFill>
              </a:rPr>
              <a:t>compaign</a:t>
            </a:r>
            <a:r>
              <a:rPr lang="en-US" sz="2000" b="0" dirty="0" smtClean="0">
                <a:solidFill>
                  <a:schemeClr val="accent2">
                    <a:lumMod val="50000"/>
                  </a:schemeClr>
                </a:solidFill>
              </a:rPr>
              <a:t> ”Eco Mania” (</a:t>
            </a:r>
            <a:r>
              <a:rPr lang="en-US" sz="2000" b="0" dirty="0">
                <a:solidFill>
                  <a:schemeClr val="accent2">
                    <a:lumMod val="50000"/>
                  </a:schemeClr>
                </a:solidFill>
              </a:rPr>
              <a:t>M</a:t>
            </a:r>
            <a:r>
              <a:rPr lang="en-US" sz="2000" b="0" dirty="0" smtClean="0">
                <a:solidFill>
                  <a:schemeClr val="accent2">
                    <a:lumMod val="50000"/>
                  </a:schemeClr>
                </a:solidFill>
              </a:rPr>
              <a:t>oldova)</a:t>
            </a:r>
            <a:endParaRPr lang="en-US" sz="2000" b="0" dirty="0">
              <a:solidFill>
                <a:schemeClr val="accent2">
                  <a:lumMod val="50000"/>
                </a:schemeClr>
              </a:solidFill>
            </a:endParaRPr>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662238"/>
            <a:ext cx="5532120" cy="3963284"/>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960" y="3169920"/>
            <a:ext cx="5456937" cy="3455602"/>
          </a:xfrm>
        </p:spPr>
      </p:pic>
    </p:spTree>
    <p:extLst>
      <p:ext uri="{BB962C8B-B14F-4D97-AF65-F5344CB8AC3E}">
        <p14:creationId xmlns:p14="http://schemas.microsoft.com/office/powerpoint/2010/main" val="1769667581"/>
      </p:ext>
    </p:extLst>
  </p:cSld>
  <p:clrMapOvr>
    <a:masterClrMapping/>
  </p:clrMapOvr>
  <mc:AlternateContent xmlns:mc="http://schemas.openxmlformats.org/markup-compatibility/2006">
    <mc:Choice xmlns:p14="http://schemas.microsoft.com/office/powerpoint/2010/main" Requires="p14">
      <p:transition spd="slow" p14:dur="1500" advTm="15000">
        <p:split orient="vert"/>
      </p:transition>
    </mc:Choice>
    <mc:Fallback>
      <p:transition spd="slow" advTm="15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34080" y="1625600"/>
            <a:ext cx="7689532" cy="4714240"/>
          </a:xfrm>
        </p:spPr>
        <p:txBody>
          <a:bodyPr>
            <a:normAutofit lnSpcReduction="10000"/>
          </a:bodyPr>
          <a:lstStyle/>
          <a:p>
            <a:r>
              <a:rPr lang="en-US" b="1" dirty="0"/>
              <a:t>This project was accomplished due to the  teachers collaboration</a:t>
            </a:r>
            <a:r>
              <a:rPr lang="en-US" dirty="0" smtClean="0"/>
              <a:t>:</a:t>
            </a:r>
          </a:p>
          <a:p>
            <a:endParaRPr lang="en-US" dirty="0"/>
          </a:p>
          <a:p>
            <a:r>
              <a:rPr lang="en-US" dirty="0" smtClean="0"/>
              <a:t>1. Victoria </a:t>
            </a:r>
            <a:r>
              <a:rPr lang="en-US" dirty="0" err="1" smtClean="0"/>
              <a:t>Craciun</a:t>
            </a:r>
            <a:r>
              <a:rPr lang="en-US" dirty="0" smtClean="0"/>
              <a:t>, </a:t>
            </a:r>
            <a:r>
              <a:rPr lang="en-US" dirty="0"/>
              <a:t>Gymnasium no.99 </a:t>
            </a:r>
            <a:r>
              <a:rPr lang="en-US" dirty="0" smtClean="0"/>
              <a:t>village </a:t>
            </a:r>
            <a:r>
              <a:rPr lang="en-US" dirty="0" err="1" smtClean="0"/>
              <a:t>Truseni</a:t>
            </a:r>
            <a:r>
              <a:rPr lang="en-US" dirty="0"/>
              <a:t>, </a:t>
            </a:r>
            <a:r>
              <a:rPr lang="en-US" dirty="0" smtClean="0"/>
              <a:t>Moldova</a:t>
            </a:r>
          </a:p>
          <a:p>
            <a:r>
              <a:rPr lang="en-US" dirty="0" smtClean="0"/>
              <a:t>2. Margarita </a:t>
            </a:r>
            <a:r>
              <a:rPr lang="en-US" dirty="0" err="1"/>
              <a:t>Astakhova</a:t>
            </a:r>
            <a:r>
              <a:rPr lang="en-US" dirty="0"/>
              <a:t>, Secondary School 8a-3-12, </a:t>
            </a:r>
            <a:r>
              <a:rPr lang="en-US" dirty="0" err="1"/>
              <a:t>Korolyov</a:t>
            </a:r>
            <a:r>
              <a:rPr lang="en-US" dirty="0"/>
              <a:t>, Russia</a:t>
            </a:r>
            <a:endParaRPr lang="en-US" dirty="0" smtClean="0"/>
          </a:p>
          <a:p>
            <a:r>
              <a:rPr lang="en-US" smtClean="0"/>
              <a:t>3. Elena </a:t>
            </a:r>
            <a:r>
              <a:rPr lang="en-US" dirty="0" err="1" smtClean="0"/>
              <a:t>Bogoeva</a:t>
            </a:r>
            <a:r>
              <a:rPr lang="en-US" dirty="0" smtClean="0"/>
              <a:t>, </a:t>
            </a:r>
            <a:r>
              <a:rPr lang="en-US" dirty="0" err="1" smtClean="0"/>
              <a:t>Petru</a:t>
            </a:r>
            <a:r>
              <a:rPr lang="en-US" dirty="0" smtClean="0"/>
              <a:t> </a:t>
            </a:r>
            <a:r>
              <a:rPr lang="en-US" dirty="0" err="1" smtClean="0"/>
              <a:t>Movila</a:t>
            </a:r>
            <a:r>
              <a:rPr lang="en-US" dirty="0" smtClean="0"/>
              <a:t> Lyceum, Chisinau, Moldova</a:t>
            </a:r>
          </a:p>
          <a:p>
            <a:r>
              <a:rPr lang="en-US" dirty="0" smtClean="0"/>
              <a:t>4. Natasha </a:t>
            </a:r>
            <a:r>
              <a:rPr lang="en-US" dirty="0" err="1" smtClean="0"/>
              <a:t>Belozorovici</a:t>
            </a:r>
            <a:r>
              <a:rPr lang="en-US" dirty="0" smtClean="0"/>
              <a:t>, Gymnasium no.1, </a:t>
            </a:r>
            <a:r>
              <a:rPr lang="en-US" dirty="0" err="1" smtClean="0"/>
              <a:t>Starye</a:t>
            </a:r>
            <a:r>
              <a:rPr lang="en-US" dirty="0" smtClean="0"/>
              <a:t> </a:t>
            </a:r>
            <a:r>
              <a:rPr lang="en-US" dirty="0" err="1" smtClean="0"/>
              <a:t>Dorogi</a:t>
            </a:r>
            <a:r>
              <a:rPr lang="en-US" dirty="0" smtClean="0"/>
              <a:t>, Belarus</a:t>
            </a:r>
          </a:p>
          <a:p>
            <a:r>
              <a:rPr lang="en-US" dirty="0" smtClean="0"/>
              <a:t>5</a:t>
            </a:r>
            <a:r>
              <a:rPr lang="en-US" dirty="0"/>
              <a:t>. Tariq </a:t>
            </a:r>
            <a:r>
              <a:rPr lang="en-US" dirty="0" err="1"/>
              <a:t>Mehmood</a:t>
            </a:r>
            <a:r>
              <a:rPr lang="en-US" dirty="0"/>
              <a:t>, The Trust High School, Lahore, Pakistan</a:t>
            </a:r>
          </a:p>
        </p:txBody>
      </p:sp>
    </p:spTree>
    <p:extLst>
      <p:ext uri="{BB962C8B-B14F-4D97-AF65-F5344CB8AC3E}">
        <p14:creationId xmlns:p14="http://schemas.microsoft.com/office/powerpoint/2010/main" val="139336065"/>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sndAc>
          <p:stSnd>
            <p:snd r:embed="rId2" name="applause.wav"/>
          </p:stSnd>
        </p:sndAc>
      </p:transition>
    </mc:Choice>
    <mc:Fallback>
      <p:transition spd="slow" advClick="0" advTm="10000">
        <p:split orient="vert"/>
        <p:sndAc>
          <p:stSnd>
            <p:snd r:embed="rId2" name="applaus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833120"/>
          </a:xfrm>
        </p:spPr>
        <p:txBody>
          <a:bodyPr>
            <a:normAutofit/>
          </a:bodyPr>
          <a:lstStyle/>
          <a:p>
            <a:pPr algn="ctr"/>
            <a:r>
              <a:rPr lang="en-US" sz="2400" dirty="0" smtClean="0">
                <a:solidFill>
                  <a:srgbClr val="FF0000"/>
                </a:solidFill>
              </a:rPr>
              <a:t>To increase the number of literate visitors, environmental  warning signs are spread in the areas. </a:t>
            </a:r>
            <a:endParaRPr lang="en-US" sz="2400" dirty="0">
              <a:solidFill>
                <a:srgbClr val="FF00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3224" y="2046709"/>
            <a:ext cx="2524125" cy="1809750"/>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05600" y="4622164"/>
            <a:ext cx="2619375" cy="1743075"/>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214" y="4622164"/>
            <a:ext cx="2466975" cy="18478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8640" y="1524000"/>
            <a:ext cx="4886960" cy="3098164"/>
          </a:xfrm>
          <a:prstGeom prst="rect">
            <a:avLst/>
          </a:prstGeom>
        </p:spPr>
      </p:pic>
    </p:spTree>
    <p:extLst>
      <p:ext uri="{BB962C8B-B14F-4D97-AF65-F5344CB8AC3E}">
        <p14:creationId xmlns:p14="http://schemas.microsoft.com/office/powerpoint/2010/main" val="1775922041"/>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4654" y="919480"/>
            <a:ext cx="10058400" cy="5786120"/>
          </a:xfrm>
        </p:spPr>
        <p:txBody>
          <a:bodyPr>
            <a:normAutofit/>
          </a:bodyPr>
          <a:lstStyle/>
          <a:p>
            <a:r>
              <a:rPr lang="en-US" dirty="0" smtClean="0"/>
              <a:t>How </a:t>
            </a:r>
            <a:r>
              <a:rPr lang="en-US" dirty="0"/>
              <a:t>often do you  to go out for a picnic?</a:t>
            </a:r>
          </a:p>
          <a:p>
            <a:r>
              <a:rPr lang="en-US" dirty="0" smtClean="0"/>
              <a:t>How </a:t>
            </a:r>
            <a:r>
              <a:rPr lang="en-US" dirty="0"/>
              <a:t>many picnic spots are there in your hometown? List them., add pictures.</a:t>
            </a:r>
          </a:p>
          <a:p>
            <a:r>
              <a:rPr lang="en-US" dirty="0" smtClean="0"/>
              <a:t>What </a:t>
            </a:r>
            <a:r>
              <a:rPr lang="en-US" dirty="0"/>
              <a:t>is the most pleasant place you go out more frequently. Why? </a:t>
            </a:r>
          </a:p>
          <a:p>
            <a:r>
              <a:rPr lang="en-US" dirty="0" smtClean="0"/>
              <a:t>Have </a:t>
            </a:r>
            <a:r>
              <a:rPr lang="en-US" dirty="0"/>
              <a:t>you joined /organized any charity campaign to maintain any of them clean? What were your actions?</a:t>
            </a:r>
          </a:p>
          <a:p>
            <a:r>
              <a:rPr lang="en-US" dirty="0" smtClean="0"/>
              <a:t>How </a:t>
            </a:r>
            <a:r>
              <a:rPr lang="en-US" dirty="0"/>
              <a:t>do you raise your community awareness  to maintain those spots clean?</a:t>
            </a:r>
          </a:p>
          <a:p>
            <a:r>
              <a:rPr lang="en-US" dirty="0" smtClean="0"/>
              <a:t>Have </a:t>
            </a:r>
            <a:r>
              <a:rPr lang="en-US" dirty="0"/>
              <a:t>you managed to increase the number of environmentally literate visitors? </a:t>
            </a:r>
          </a:p>
          <a:p>
            <a:pPr marL="0" indent="0">
              <a:buNone/>
            </a:pPr>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5" y="142557"/>
            <a:ext cx="2143125" cy="21431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112" y="4498023"/>
            <a:ext cx="3036888" cy="2207577"/>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mc:Choice xmlns:p14="http://schemas.microsoft.com/office/powerpoint/2010/main" Requires="p14">
      <p:transition spd="slow" p14:dur="1500" advClick="0" advTm="10000">
        <p:split orient="vert"/>
      </p:transition>
    </mc:Choice>
    <mc:Fallback>
      <p:transition spd="slow" advClick="0" advTm="10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6080" y="1076960"/>
            <a:ext cx="6360160" cy="5405120"/>
          </a:xfrm>
        </p:spPr>
        <p:txBody>
          <a:bodyPr>
            <a:normAutofit fontScale="92500"/>
          </a:bodyPr>
          <a:lstStyle/>
          <a:p>
            <a:pPr marL="0" indent="0">
              <a:buNone/>
            </a:pPr>
            <a:r>
              <a:rPr lang="en-US" sz="2800" dirty="0">
                <a:solidFill>
                  <a:schemeClr val="accent6">
                    <a:lumMod val="75000"/>
                  </a:schemeClr>
                </a:solidFill>
              </a:rPr>
              <a:t>We all love to go for picnics during our </a:t>
            </a:r>
            <a:r>
              <a:rPr lang="en-US" sz="2800" dirty="0" smtClean="0">
                <a:solidFill>
                  <a:schemeClr val="accent6">
                    <a:lumMod val="75000"/>
                  </a:schemeClr>
                </a:solidFill>
              </a:rPr>
              <a:t>holidays. </a:t>
            </a:r>
            <a:r>
              <a:rPr lang="en-US" sz="2800" dirty="0">
                <a:solidFill>
                  <a:schemeClr val="accent6">
                    <a:lumMod val="75000"/>
                  </a:schemeClr>
                </a:solidFill>
              </a:rPr>
              <a:t>A picnic brings about excitement, exhilaration and breaks the monotony in our </a:t>
            </a:r>
            <a:r>
              <a:rPr lang="en-US" sz="2800" dirty="0" smtClean="0">
                <a:solidFill>
                  <a:schemeClr val="accent6">
                    <a:lumMod val="75000"/>
                  </a:schemeClr>
                </a:solidFill>
              </a:rPr>
              <a:t>lives.</a:t>
            </a:r>
          </a:p>
          <a:p>
            <a:pPr marL="0" indent="0">
              <a:buNone/>
            </a:pPr>
            <a:r>
              <a:rPr lang="en-US" sz="2800" dirty="0">
                <a:solidFill>
                  <a:srgbClr val="00B050"/>
                </a:solidFill>
              </a:rPr>
              <a:t>Planning a picnic is fun and entertaining, especially with friends and family. There are many different ways to plan a </a:t>
            </a:r>
            <a:r>
              <a:rPr lang="en-US" sz="2800" dirty="0" smtClean="0">
                <a:solidFill>
                  <a:srgbClr val="00B050"/>
                </a:solidFill>
              </a:rPr>
              <a:t>picnic. </a:t>
            </a:r>
          </a:p>
          <a:p>
            <a:pPr marL="0" indent="0">
              <a:buNone/>
            </a:pPr>
            <a:r>
              <a:rPr lang="en-US" sz="2800" dirty="0">
                <a:solidFill>
                  <a:srgbClr val="00B0F0"/>
                </a:solidFill>
              </a:rPr>
              <a:t>Picnics are the best way to enjoy the simple pleasure of life and spent time with </a:t>
            </a:r>
            <a:r>
              <a:rPr lang="en-US" sz="2800" dirty="0" smtClean="0">
                <a:solidFill>
                  <a:srgbClr val="00B0F0"/>
                </a:solidFill>
              </a:rPr>
              <a:t>family and the best friends</a:t>
            </a:r>
            <a:r>
              <a:rPr lang="en-US" dirty="0" smtClean="0">
                <a:solidFill>
                  <a:srgbClr val="00B0F0"/>
                </a:solidFill>
              </a:rPr>
              <a:t>.</a:t>
            </a:r>
            <a:endParaRPr lang="en-US" dirty="0">
              <a:solidFill>
                <a:srgbClr val="00B0F0"/>
              </a:solidFill>
            </a:endParaRPr>
          </a:p>
        </p:txBody>
      </p:sp>
      <p:pic>
        <p:nvPicPr>
          <p:cNvPr id="13" name="Content Placeholder 12"/>
          <p:cNvPicPr>
            <a:picLocks noGrp="1" noChangeAspect="1"/>
          </p:cNvPicPr>
          <p:nvPr>
            <p:ph sz="half" idx="2"/>
          </p:nvPr>
        </p:nvPicPr>
        <p:blipFill>
          <a:blip r:embed="rId2"/>
          <a:stretch>
            <a:fillRect/>
          </a:stretch>
        </p:blipFill>
        <p:spPr>
          <a:xfrm>
            <a:off x="7418584" y="694055"/>
            <a:ext cx="3447776" cy="262686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4217">
            <a:off x="7796862" y="3584274"/>
            <a:ext cx="2298999" cy="3010372"/>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mc:Choice xmlns:p14="http://schemas.microsoft.com/office/powerpoint/2010/main" Requires="p14">
      <p:transition spd="slow" p14:dur="1500" advClick="0" advTm="15000">
        <p:split orient="vert"/>
      </p:transition>
    </mc:Choice>
    <mc:Fallback>
      <p:transition spd="slow" advClick="0" advTm="1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25120" y="365760"/>
            <a:ext cx="6624320" cy="6299200"/>
          </a:xfrm>
        </p:spPr>
        <p:txBody>
          <a:bodyPr>
            <a:normAutofit/>
          </a:bodyPr>
          <a:lstStyle/>
          <a:p>
            <a:endParaRPr lang="en-US" dirty="0" smtClean="0"/>
          </a:p>
          <a:p>
            <a:r>
              <a:rPr lang="en-US" b="1" dirty="0" smtClean="0">
                <a:solidFill>
                  <a:schemeClr val="accent1">
                    <a:lumMod val="75000"/>
                  </a:schemeClr>
                </a:solidFill>
              </a:rPr>
              <a:t>Usually </a:t>
            </a:r>
            <a:r>
              <a:rPr lang="en-US" b="1" dirty="0" smtClean="0">
                <a:solidFill>
                  <a:schemeClr val="accent1">
                    <a:lumMod val="75000"/>
                  </a:schemeClr>
                </a:solidFill>
              </a:rPr>
              <a:t>people </a:t>
            </a:r>
            <a:r>
              <a:rPr lang="en-US" b="1" dirty="0" smtClean="0">
                <a:solidFill>
                  <a:schemeClr val="accent1">
                    <a:lumMod val="75000"/>
                  </a:schemeClr>
                </a:solidFill>
              </a:rPr>
              <a:t>go out for </a:t>
            </a:r>
            <a:r>
              <a:rPr lang="en-US" b="1" dirty="0" smtClean="0">
                <a:solidFill>
                  <a:schemeClr val="accent1">
                    <a:lumMod val="75000"/>
                  </a:schemeClr>
                </a:solidFill>
              </a:rPr>
              <a:t>picnics  when the weather is  fine , every  four seasons of the year. But most of them  </a:t>
            </a:r>
            <a:r>
              <a:rPr lang="en-US" b="1" dirty="0" smtClean="0">
                <a:solidFill>
                  <a:schemeClr val="accent1">
                    <a:lumMod val="75000"/>
                  </a:schemeClr>
                </a:solidFill>
              </a:rPr>
              <a:t>enjoy spending  time out-of doors, when it is warm and nice outside. </a:t>
            </a:r>
            <a:r>
              <a:rPr lang="en-US" b="1" dirty="0">
                <a:solidFill>
                  <a:schemeClr val="accent1">
                    <a:lumMod val="75000"/>
                  </a:schemeClr>
                </a:solidFill>
              </a:rPr>
              <a:t>There are o lot of  places for </a:t>
            </a:r>
            <a:r>
              <a:rPr lang="en-US" b="1" dirty="0" smtClean="0">
                <a:solidFill>
                  <a:schemeClr val="accent1">
                    <a:lumMod val="75000"/>
                  </a:schemeClr>
                </a:solidFill>
              </a:rPr>
              <a:t>picnics to go  to in every city, town or even village. </a:t>
            </a:r>
            <a:r>
              <a:rPr lang="en-US" b="1" dirty="0" smtClean="0">
                <a:solidFill>
                  <a:schemeClr val="accent1">
                    <a:lumMod val="75000"/>
                  </a:schemeClr>
                </a:solidFill>
              </a:rPr>
              <a:t>People </a:t>
            </a:r>
            <a:r>
              <a:rPr lang="en-US" b="1" dirty="0" smtClean="0">
                <a:solidFill>
                  <a:schemeClr val="accent1">
                    <a:lumMod val="75000"/>
                  </a:schemeClr>
                </a:solidFill>
              </a:rPr>
              <a:t>  </a:t>
            </a:r>
            <a:r>
              <a:rPr lang="en-US" b="1" dirty="0" smtClean="0">
                <a:solidFill>
                  <a:schemeClr val="accent1">
                    <a:lumMod val="75000"/>
                  </a:schemeClr>
                </a:solidFill>
              </a:rPr>
              <a:t>might enjoy their picnics in a park, on the bank of a river, near a lake, in a glade in </a:t>
            </a:r>
            <a:r>
              <a:rPr lang="en-US" b="1" dirty="0" smtClean="0">
                <a:solidFill>
                  <a:schemeClr val="accent1">
                    <a:lumMod val="75000"/>
                  </a:schemeClr>
                </a:solidFill>
              </a:rPr>
              <a:t>the nearby </a:t>
            </a:r>
            <a:r>
              <a:rPr lang="en-US" b="1" dirty="0" smtClean="0">
                <a:solidFill>
                  <a:schemeClr val="accent1">
                    <a:lumMod val="75000"/>
                  </a:schemeClr>
                </a:solidFill>
              </a:rPr>
              <a:t>forest…</a:t>
            </a:r>
            <a:endParaRPr lang="en-US" b="1" dirty="0">
              <a:solidFill>
                <a:schemeClr val="accent1">
                  <a:lumMod val="75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425901">
            <a:off x="6766560" y="1663065"/>
            <a:ext cx="5100320" cy="4737735"/>
          </a:xfr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mc:Choice xmlns:p14="http://schemas.microsoft.com/office/powerpoint/2010/main" Requires="p14">
      <p:transition spd="slow" p14:dur="1500" advTm="20000">
        <p:split orient="vert"/>
      </p:transition>
    </mc:Choice>
    <mc:Fallback>
      <p:transition spd="slow" advTm="20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4543" b="14543"/>
          <a:stretch>
            <a:fillRect/>
          </a:stretch>
        </p:blipFill>
        <p:spPr>
          <a:xfrm>
            <a:off x="670560" y="1020195"/>
            <a:ext cx="5222240" cy="3200400"/>
          </a:xfrm>
        </p:spPr>
      </p:pic>
      <p:pic>
        <p:nvPicPr>
          <p:cNvPr id="7" name="Picture Placeholder 6"/>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2764" b="12764"/>
          <a:stretch>
            <a:fillRect/>
          </a:stretch>
        </p:blipFill>
        <p:spPr>
          <a:xfrm>
            <a:off x="6339841" y="1020195"/>
            <a:ext cx="5201920" cy="3200400"/>
          </a:xfrm>
        </p:spPr>
      </p:pic>
      <p:sp>
        <p:nvSpPr>
          <p:cNvPr id="4" name="Text Placeholder 3"/>
          <p:cNvSpPr>
            <a:spLocks noGrp="1"/>
          </p:cNvSpPr>
          <p:nvPr>
            <p:ph type="body" sz="half" idx="2"/>
          </p:nvPr>
        </p:nvSpPr>
        <p:spPr>
          <a:xfrm>
            <a:off x="1052422" y="4648200"/>
            <a:ext cx="10292487" cy="1691640"/>
          </a:xfrm>
        </p:spPr>
        <p:txBody>
          <a:bodyPr>
            <a:normAutofit/>
          </a:bodyPr>
          <a:lstStyle/>
          <a:p>
            <a:r>
              <a:rPr lang="en-US" dirty="0" smtClean="0">
                <a:solidFill>
                  <a:schemeClr val="accent5">
                    <a:lumMod val="75000"/>
                  </a:schemeClr>
                </a:solidFill>
              </a:rPr>
              <a:t>   </a:t>
            </a:r>
            <a:r>
              <a:rPr lang="en-US" sz="2400" dirty="0" smtClean="0">
                <a:solidFill>
                  <a:schemeClr val="accent5">
                    <a:lumMod val="75000"/>
                  </a:schemeClr>
                </a:solidFill>
              </a:rPr>
              <a:t>People living in </a:t>
            </a:r>
            <a:r>
              <a:rPr lang="en-US" sz="2400" dirty="0" smtClean="0">
                <a:solidFill>
                  <a:schemeClr val="accent5">
                    <a:lumMod val="75000"/>
                  </a:schemeClr>
                </a:solidFill>
              </a:rPr>
              <a:t> </a:t>
            </a:r>
            <a:r>
              <a:rPr lang="en-US" sz="2400" dirty="0" err="1" smtClean="0">
                <a:solidFill>
                  <a:schemeClr val="accent5">
                    <a:lumMod val="75000"/>
                  </a:schemeClr>
                </a:solidFill>
              </a:rPr>
              <a:t>Kishinau</a:t>
            </a:r>
            <a:r>
              <a:rPr lang="en-US" sz="2400" dirty="0" smtClean="0">
                <a:solidFill>
                  <a:schemeClr val="accent5">
                    <a:lumMod val="75000"/>
                  </a:schemeClr>
                </a:solidFill>
              </a:rPr>
              <a:t>, Moldova,</a:t>
            </a:r>
            <a:r>
              <a:rPr lang="en-US" sz="2400" dirty="0" smtClean="0">
                <a:solidFill>
                  <a:schemeClr val="accent5">
                    <a:lumMod val="75000"/>
                  </a:schemeClr>
                </a:solidFill>
              </a:rPr>
              <a:t> </a:t>
            </a:r>
            <a:r>
              <a:rPr lang="en-US" sz="2400" dirty="0" smtClean="0">
                <a:solidFill>
                  <a:schemeClr val="accent5">
                    <a:lumMod val="75000"/>
                  </a:schemeClr>
                </a:solidFill>
              </a:rPr>
              <a:t>spend their picnics  in </a:t>
            </a:r>
            <a:r>
              <a:rPr lang="en-US" sz="2400" dirty="0" smtClean="0">
                <a:solidFill>
                  <a:schemeClr val="accent5">
                    <a:lumMod val="75000"/>
                  </a:schemeClr>
                </a:solidFill>
              </a:rPr>
              <a:t>parks. </a:t>
            </a:r>
            <a:r>
              <a:rPr lang="en-US" sz="2400" dirty="0" smtClean="0">
                <a:solidFill>
                  <a:schemeClr val="accent5">
                    <a:lumMod val="75000"/>
                  </a:schemeClr>
                </a:solidFill>
              </a:rPr>
              <a:t>The most famous ones are the</a:t>
            </a:r>
            <a:r>
              <a:rPr lang="en-US" sz="2400" dirty="0" smtClean="0"/>
              <a:t> </a:t>
            </a:r>
            <a:r>
              <a:rPr lang="en-US" sz="2400" b="1" dirty="0" err="1" smtClean="0">
                <a:solidFill>
                  <a:schemeClr val="accent2">
                    <a:lumMod val="50000"/>
                  </a:schemeClr>
                </a:solidFill>
              </a:rPr>
              <a:t>Dendrarium</a:t>
            </a:r>
            <a:r>
              <a:rPr lang="en-US" sz="2400" dirty="0" smtClean="0"/>
              <a:t> </a:t>
            </a:r>
            <a:r>
              <a:rPr lang="en-US" sz="2400" dirty="0" smtClean="0">
                <a:solidFill>
                  <a:schemeClr val="accent5">
                    <a:lumMod val="75000"/>
                  </a:schemeClr>
                </a:solidFill>
              </a:rPr>
              <a:t>and the </a:t>
            </a:r>
            <a:r>
              <a:rPr lang="en-US" sz="2400" b="1" dirty="0" smtClean="0">
                <a:solidFill>
                  <a:schemeClr val="accent2">
                    <a:lumMod val="50000"/>
                  </a:schemeClr>
                </a:solidFill>
              </a:rPr>
              <a:t>Botanical Gardens</a:t>
            </a:r>
            <a:r>
              <a:rPr lang="en-US" sz="2400" dirty="0" smtClean="0">
                <a:solidFill>
                  <a:schemeClr val="accent5">
                    <a:lumMod val="75000"/>
                  </a:schemeClr>
                </a:solidFill>
              </a:rPr>
              <a:t>, both full of greenery </a:t>
            </a:r>
            <a:r>
              <a:rPr lang="en-US" sz="2400" dirty="0" smtClean="0">
                <a:solidFill>
                  <a:schemeClr val="accent5">
                    <a:lumMod val="75000"/>
                  </a:schemeClr>
                </a:solidFill>
              </a:rPr>
              <a:t>being</a:t>
            </a:r>
            <a:r>
              <a:rPr lang="en-US" sz="2400" dirty="0" smtClean="0">
                <a:solidFill>
                  <a:schemeClr val="accent5">
                    <a:lumMod val="75000"/>
                  </a:schemeClr>
                </a:solidFill>
              </a:rPr>
              <a:t> </a:t>
            </a:r>
            <a:r>
              <a:rPr lang="en-US" sz="2400" dirty="0" smtClean="0">
                <a:solidFill>
                  <a:schemeClr val="accent5">
                    <a:lumMod val="75000"/>
                  </a:schemeClr>
                </a:solidFill>
              </a:rPr>
              <a:t>perfect places for volleyball and badminton.</a:t>
            </a:r>
            <a:endParaRPr lang="en-US" sz="2400" dirty="0">
              <a:solidFill>
                <a:schemeClr val="accent5">
                  <a:lumMod val="75000"/>
                </a:schemeClr>
              </a:solidFill>
            </a:endParaRP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mc:Choice xmlns:p14="http://schemas.microsoft.com/office/powerpoint/2010/main" Requires="p14">
      <p:transition spd="slow" p14:dur="1500" advTm="10000">
        <p:split orient="vert"/>
      </p:transition>
    </mc:Choice>
    <mc:Fallback>
      <p:transition spd="slow" advTm="10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0" y="3474720"/>
            <a:ext cx="4292709" cy="2249318"/>
          </a:xfrm>
        </p:spPr>
        <p:txBody>
          <a:bodyPr>
            <a:normAutofit/>
          </a:bodyPr>
          <a:lstStyle/>
          <a:p>
            <a:r>
              <a:rPr lang="en-US" sz="2400" dirty="0" smtClean="0">
                <a:solidFill>
                  <a:schemeClr val="accent3">
                    <a:lumMod val="75000"/>
                  </a:schemeClr>
                </a:solidFill>
              </a:rPr>
              <a:t>People living in  </a:t>
            </a:r>
            <a:r>
              <a:rPr lang="en-US" sz="2400" dirty="0" err="1" smtClean="0">
                <a:solidFill>
                  <a:schemeClr val="accent3">
                    <a:lumMod val="75000"/>
                  </a:schemeClr>
                </a:solidFill>
              </a:rPr>
              <a:t>Korolyov</a:t>
            </a:r>
            <a:r>
              <a:rPr lang="en-US" sz="2400" dirty="0" smtClean="0">
                <a:solidFill>
                  <a:schemeClr val="accent3">
                    <a:lumMod val="75000"/>
                  </a:schemeClr>
                </a:solidFill>
              </a:rPr>
              <a:t>, Russia, </a:t>
            </a:r>
            <a:r>
              <a:rPr lang="en-US" sz="2400" dirty="0" smtClean="0">
                <a:solidFill>
                  <a:schemeClr val="accent3">
                    <a:lumMod val="75000"/>
                  </a:schemeClr>
                </a:solidFill>
              </a:rPr>
              <a:t>spend their picnics in the</a:t>
            </a:r>
            <a:r>
              <a:rPr lang="en-US" sz="2400" dirty="0" smtClean="0"/>
              <a:t> </a:t>
            </a:r>
            <a:r>
              <a:rPr lang="en-US" sz="2400" b="1" dirty="0" smtClean="0">
                <a:solidFill>
                  <a:schemeClr val="bg2">
                    <a:lumMod val="25000"/>
                  </a:schemeClr>
                </a:solidFill>
              </a:rPr>
              <a:t>“Elk’s </a:t>
            </a:r>
            <a:r>
              <a:rPr lang="en-US" sz="2400" b="1" dirty="0" err="1" smtClean="0">
                <a:solidFill>
                  <a:schemeClr val="bg2">
                    <a:lumMod val="25000"/>
                  </a:schemeClr>
                </a:solidFill>
              </a:rPr>
              <a:t>I</a:t>
            </a:r>
            <a:r>
              <a:rPr lang="en-US" sz="2400" b="1" dirty="0" err="1" smtClean="0">
                <a:solidFill>
                  <a:schemeClr val="bg2">
                    <a:lumMod val="25000"/>
                  </a:schemeClr>
                </a:solidFill>
              </a:rPr>
              <a:t>sland”Park</a:t>
            </a:r>
            <a:r>
              <a:rPr lang="en-US" sz="2400" b="1" dirty="0" smtClean="0">
                <a:solidFill>
                  <a:schemeClr val="bg2">
                    <a:lumMod val="25000"/>
                  </a:schemeClr>
                </a:solidFill>
              </a:rPr>
              <a:t> </a:t>
            </a:r>
            <a:r>
              <a:rPr lang="en-US" sz="2400" dirty="0" smtClean="0">
                <a:solidFill>
                  <a:schemeClr val="accent3">
                    <a:lumMod val="75000"/>
                  </a:schemeClr>
                </a:solidFill>
              </a:rPr>
              <a:t>area, </a:t>
            </a:r>
            <a:r>
              <a:rPr lang="en-US" sz="2400" dirty="0" smtClean="0">
                <a:solidFill>
                  <a:schemeClr val="accent3">
                    <a:lumMod val="75000"/>
                  </a:schemeClr>
                </a:solidFill>
              </a:rPr>
              <a:t>where there is a lake, and they can swim in </a:t>
            </a:r>
            <a:r>
              <a:rPr lang="en-US" sz="2400" dirty="0" smtClean="0">
                <a:solidFill>
                  <a:schemeClr val="accent3">
                    <a:lumMod val="75000"/>
                  </a:schemeClr>
                </a:solidFill>
              </a:rPr>
              <a:t>it.</a:t>
            </a:r>
            <a:endParaRPr lang="en-US" sz="2400" dirty="0">
              <a:solidFill>
                <a:schemeClr val="accent3">
                  <a:lumMod val="75000"/>
                </a:schemeClr>
              </a:solidFill>
            </a:endParaRPr>
          </a:p>
        </p:txBody>
      </p:sp>
      <p:sp>
        <p:nvSpPr>
          <p:cNvPr id="4" name="Text Placeholder 3"/>
          <p:cNvSpPr>
            <a:spLocks noGrp="1"/>
          </p:cNvSpPr>
          <p:nvPr>
            <p:ph type="body" sz="half" idx="2"/>
          </p:nvPr>
        </p:nvSpPr>
        <p:spPr>
          <a:xfrm flipV="1">
            <a:off x="7492891" y="5724038"/>
            <a:ext cx="3840480" cy="371961"/>
          </a:xfrm>
        </p:spPr>
        <p:txBody>
          <a:bodyPr/>
          <a:lstStyle/>
          <a:p>
            <a:r>
              <a:rPr lang="en-US" dirty="0" smtClean="0"/>
              <a:t>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538" b="11538"/>
          <a:stretch>
            <a:fillRect/>
          </a:stretch>
        </p:blipFill>
        <p:spPr>
          <a:xfrm>
            <a:off x="836613" y="1031194"/>
            <a:ext cx="5943600" cy="4692843"/>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mc:Choice xmlns:p14="http://schemas.microsoft.com/office/powerpoint/2010/main" Requires="p14">
      <p:transition spd="slow" p14:dur="1500" advTm="6000">
        <p:split orient="vert"/>
      </p:transition>
    </mc:Choice>
    <mc:Fallback>
      <p:transition spd="slow" advTm="6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5556" b="5556"/>
          <a:stretch>
            <a:fillRect/>
          </a:stretch>
        </p:blipFill>
        <p:spPr/>
      </p:pic>
      <p:pic>
        <p:nvPicPr>
          <p:cNvPr id="7" name="Picture Placeholder 6"/>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5556" b="5556"/>
          <a:stretch>
            <a:fillRect/>
          </a:stretch>
        </p:blipFill>
        <p:spPr/>
      </p:pic>
      <p:sp>
        <p:nvSpPr>
          <p:cNvPr id="4" name="Text Placeholder 3"/>
          <p:cNvSpPr>
            <a:spLocks noGrp="1"/>
          </p:cNvSpPr>
          <p:nvPr>
            <p:ph type="body" sz="half" idx="2"/>
          </p:nvPr>
        </p:nvSpPr>
        <p:spPr>
          <a:xfrm>
            <a:off x="1052422" y="4648200"/>
            <a:ext cx="10292487" cy="1021080"/>
          </a:xfrm>
        </p:spPr>
        <p:txBody>
          <a:bodyPr>
            <a:noAutofit/>
          </a:bodyPr>
          <a:lstStyle/>
          <a:p>
            <a:pPr algn="ctr"/>
            <a:r>
              <a:rPr lang="en-US" sz="2400" dirty="0" smtClean="0"/>
              <a:t> </a:t>
            </a:r>
            <a:r>
              <a:rPr lang="en-US" sz="2400" dirty="0" err="1" smtClean="0">
                <a:solidFill>
                  <a:srgbClr val="7030A0"/>
                </a:solidFill>
              </a:rPr>
              <a:t>Starye</a:t>
            </a:r>
            <a:r>
              <a:rPr lang="en-US" sz="2400" dirty="0" smtClean="0">
                <a:solidFill>
                  <a:srgbClr val="7030A0"/>
                </a:solidFill>
              </a:rPr>
              <a:t> </a:t>
            </a:r>
            <a:r>
              <a:rPr lang="en-US" sz="2400" dirty="0" err="1" smtClean="0">
                <a:solidFill>
                  <a:srgbClr val="7030A0"/>
                </a:solidFill>
              </a:rPr>
              <a:t>Dorogi</a:t>
            </a:r>
            <a:r>
              <a:rPr lang="en-US" sz="2400" dirty="0" smtClean="0">
                <a:solidFill>
                  <a:srgbClr val="7030A0"/>
                </a:solidFill>
              </a:rPr>
              <a:t> inhabitants, </a:t>
            </a:r>
            <a:r>
              <a:rPr lang="en-US" sz="2400" dirty="0" smtClean="0">
                <a:solidFill>
                  <a:srgbClr val="7030A0"/>
                </a:solidFill>
              </a:rPr>
              <a:t>Belarus, like to spend their picnics in  parks too.</a:t>
            </a:r>
            <a:endParaRPr lang="en-US" sz="2400" dirty="0">
              <a:solidFill>
                <a:srgbClr val="7030A0"/>
              </a:solidFill>
            </a:endParaRPr>
          </a:p>
        </p:txBody>
      </p:sp>
    </p:spTree>
    <p:extLst>
      <p:ext uri="{BB962C8B-B14F-4D97-AF65-F5344CB8AC3E}">
        <p14:creationId xmlns:p14="http://schemas.microsoft.com/office/powerpoint/2010/main" val="3767381129"/>
      </p:ext>
    </p:extLst>
  </p:cSld>
  <p:clrMapOvr>
    <a:masterClrMapping/>
  </p:clrMapOvr>
  <mc:AlternateContent xmlns:mc="http://schemas.openxmlformats.org/markup-compatibility/2006">
    <mc:Choice xmlns:p14="http://schemas.microsoft.com/office/powerpoint/2010/main" Requires="p14">
      <p:transition spd="slow" p14:dur="1500" advTm="5000">
        <p:split orient="vert"/>
      </p:transition>
    </mc:Choice>
    <mc:Fallback>
      <p:transition spd="slow" advTm="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4341" b="14341"/>
          <a:stretch>
            <a:fillRect/>
          </a:stretch>
        </p:blipFill>
        <p:spPr>
          <a:xfrm>
            <a:off x="447041" y="1020195"/>
            <a:ext cx="3759200" cy="3200400"/>
          </a:xfrm>
        </p:spPr>
      </p:pic>
      <p:pic>
        <p:nvPicPr>
          <p:cNvPr id="7" name="Picture Placeholder 6"/>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4676" b="14676"/>
          <a:stretch>
            <a:fillRect/>
          </a:stretch>
        </p:blipFill>
        <p:spPr>
          <a:xfrm>
            <a:off x="8128000" y="1020195"/>
            <a:ext cx="3718558" cy="3200400"/>
          </a:xfrm>
        </p:spPr>
      </p:pic>
      <p:sp>
        <p:nvSpPr>
          <p:cNvPr id="4" name="Text Placeholder 3"/>
          <p:cNvSpPr>
            <a:spLocks noGrp="1"/>
          </p:cNvSpPr>
          <p:nvPr>
            <p:ph type="body" sz="half" idx="2"/>
          </p:nvPr>
        </p:nvSpPr>
        <p:spPr>
          <a:xfrm>
            <a:off x="1052422" y="5492360"/>
            <a:ext cx="10509657" cy="1111640"/>
          </a:xfrm>
        </p:spPr>
        <p:txBody>
          <a:bodyPr>
            <a:normAutofit/>
          </a:bodyPr>
          <a:lstStyle/>
          <a:p>
            <a:pPr algn="ctr"/>
            <a:r>
              <a:rPr lang="en-US" sz="2400" dirty="0" smtClean="0">
                <a:solidFill>
                  <a:srgbClr val="FFC000"/>
                </a:solidFill>
              </a:rPr>
              <a:t>Lahore, Punjab</a:t>
            </a:r>
            <a:r>
              <a:rPr lang="en-US" sz="2400" dirty="0" smtClean="0">
                <a:solidFill>
                  <a:srgbClr val="FFC000"/>
                </a:solidFill>
              </a:rPr>
              <a:t> inhabitants (Pakistan</a:t>
            </a:r>
            <a:r>
              <a:rPr lang="en-US" sz="2400" dirty="0">
                <a:solidFill>
                  <a:srgbClr val="FFC000"/>
                </a:solidFill>
              </a:rPr>
              <a:t>)</a:t>
            </a:r>
            <a:r>
              <a:rPr lang="en-US" sz="2400" dirty="0" smtClean="0">
                <a:solidFill>
                  <a:srgbClr val="FFC000"/>
                </a:solidFill>
              </a:rPr>
              <a:t>  </a:t>
            </a:r>
            <a:r>
              <a:rPr lang="en-US" sz="2400" dirty="0" smtClean="0">
                <a:solidFill>
                  <a:srgbClr val="FFC000"/>
                </a:solidFill>
              </a:rPr>
              <a:t>enjoy their picnics  </a:t>
            </a:r>
            <a:r>
              <a:rPr lang="en-US" sz="2400" dirty="0" smtClean="0">
                <a:solidFill>
                  <a:srgbClr val="FFC000"/>
                </a:solidFill>
              </a:rPr>
              <a:t>in</a:t>
            </a:r>
          </a:p>
          <a:p>
            <a:pPr algn="ctr"/>
            <a:r>
              <a:rPr lang="en-US" sz="2400" dirty="0" smtClean="0"/>
              <a:t> </a:t>
            </a:r>
            <a:r>
              <a:rPr lang="en-US" sz="2400" b="1" dirty="0" err="1" smtClean="0">
                <a:solidFill>
                  <a:schemeClr val="accent2">
                    <a:lumMod val="50000"/>
                  </a:schemeClr>
                </a:solidFill>
              </a:rPr>
              <a:t>Bagh</a:t>
            </a:r>
            <a:r>
              <a:rPr lang="en-US" sz="2400" b="1" dirty="0" smtClean="0">
                <a:solidFill>
                  <a:schemeClr val="accent2">
                    <a:lumMod val="50000"/>
                  </a:schemeClr>
                </a:solidFill>
              </a:rPr>
              <a:t> e Jinnah </a:t>
            </a:r>
            <a:r>
              <a:rPr lang="en-US" sz="2400" dirty="0" smtClean="0">
                <a:solidFill>
                  <a:srgbClr val="FFC000"/>
                </a:solidFill>
              </a:rPr>
              <a:t>and</a:t>
            </a:r>
            <a:r>
              <a:rPr lang="en-US" sz="2400" dirty="0" smtClean="0"/>
              <a:t> </a:t>
            </a:r>
            <a:r>
              <a:rPr lang="en-US" sz="2400" b="1" dirty="0" err="1" smtClean="0">
                <a:solidFill>
                  <a:schemeClr val="accent2">
                    <a:lumMod val="50000"/>
                  </a:schemeClr>
                </a:solidFill>
              </a:rPr>
              <a:t>Joyland</a:t>
            </a:r>
            <a:r>
              <a:rPr lang="en-US" sz="2400" dirty="0" smtClean="0"/>
              <a:t> </a:t>
            </a:r>
            <a:r>
              <a:rPr lang="en-US" sz="2400" dirty="0" smtClean="0">
                <a:solidFill>
                  <a:srgbClr val="FFC000"/>
                </a:solidFill>
              </a:rPr>
              <a:t>park.</a:t>
            </a:r>
            <a:endParaRPr lang="en-US" sz="2400" dirty="0">
              <a:solidFill>
                <a:srgbClr val="FFC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272" y="76865"/>
            <a:ext cx="3350528" cy="25435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272" y="2972646"/>
            <a:ext cx="3391168" cy="2495898"/>
          </a:xfrm>
          <a:prstGeom prst="rect">
            <a:avLst/>
          </a:prstGeom>
        </p:spPr>
      </p:pic>
    </p:spTree>
    <p:extLst>
      <p:ext uri="{BB962C8B-B14F-4D97-AF65-F5344CB8AC3E}">
        <p14:creationId xmlns:p14="http://schemas.microsoft.com/office/powerpoint/2010/main" val="2875602756"/>
      </p:ext>
    </p:extLst>
  </p:cSld>
  <p:clrMapOvr>
    <a:masterClrMapping/>
  </p:clrMapOvr>
  <mc:AlternateContent xmlns:mc="http://schemas.openxmlformats.org/markup-compatibility/2006">
    <mc:Choice xmlns:p14="http://schemas.microsoft.com/office/powerpoint/2010/main" Requires="p14">
      <p:transition spd="slow" p14:dur="1500" advTm="7000">
        <p:split orient="vert"/>
      </p:transition>
    </mc:Choice>
    <mc:Fallback>
      <p:transition spd="slow" advTm="7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0</TotalTime>
  <Words>891</Words>
  <Application>Microsoft Office PowerPoint</Application>
  <PresentationFormat>Widescreen</PresentationFormat>
  <Paragraphs>46</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Segoe Print</vt:lpstr>
      <vt:lpstr>Nature Illustration 16x9</vt:lpstr>
      <vt:lpstr>Perfect  Picnic  Spots in Your Hometown</vt:lpstr>
      <vt:lpstr>PowerPoint Presentation</vt:lpstr>
      <vt:lpstr>PowerPoint Presentation</vt:lpstr>
      <vt:lpstr>PowerPoint Presentation</vt:lpstr>
      <vt:lpstr>PowerPoint Presentation</vt:lpstr>
      <vt:lpstr>PowerPoint Presentation</vt:lpstr>
      <vt:lpstr>People living in  Korolyov, Russia, spend their picnics in the “Elk’s Island”Park area, where there is a lake, and they can swim in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living thing has an impact on its environment. Therefore a human impact on the environment is inevitable. By simply existing, all species - including ourselves - will imprint their mark on the world around them. We all try and do our best to become go-green persons. It is known, environmental education starts at home, continue at school and lasts throughout entire life.</vt:lpstr>
      <vt:lpstr>To raise pupils’ awarness for maintaing the picnic sports clean, they   participate in or organize  different eco- activities : create posters on environmental  problems, write essays trying to persuade classmates to keep green areas clean.</vt:lpstr>
      <vt:lpstr> Teachers,  students, school pupils and many adults come to take part in cleaning. They get special equipment: gloves and rubbish bags. </vt:lpstr>
      <vt:lpstr>Despite the measures taken to protect our picnic spots, there are still persons who do dot care about their native places. They don’t clean up and leave rubbish after them. Therefore, pupils together with their  teachers  and different NGO organize charity campaign for cleaning the woods and other places from rubbish</vt:lpstr>
      <vt:lpstr>To increase the number of literate visitors, environmental  warning signs are spread in the areas.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2016-01-13T22:31:43Z</dcterms:created>
  <dcterms:modified xsi:type="dcterms:W3CDTF">2016-01-14T20:01:24Z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